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56" r:id="rId2"/>
    <p:sldId id="257" r:id="rId3"/>
    <p:sldId id="272" r:id="rId4"/>
    <p:sldId id="273" r:id="rId5"/>
    <p:sldId id="262" r:id="rId6"/>
    <p:sldId id="263" r:id="rId7"/>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C7F"/>
    <a:srgbClr val="E5A113"/>
    <a:srgbClr val="1D49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7"/>
    <p:restoredTop sz="94732"/>
  </p:normalViewPr>
  <p:slideViewPr>
    <p:cSldViewPr snapToGrid="0">
      <p:cViewPr>
        <p:scale>
          <a:sx n="92" d="100"/>
          <a:sy n="92" d="100"/>
        </p:scale>
        <p:origin x="300" y="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5666C5-805B-491C-B5EB-AA732F1DA7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a:extLst>
              <a:ext uri="{FF2B5EF4-FFF2-40B4-BE49-F238E27FC236}">
                <a16:creationId xmlns:a16="http://schemas.microsoft.com/office/drawing/2014/main" id="{9F000477-9F0A-4156-90A9-035CE718FA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2BC9C4-0D7D-4117-B09B-C8105ADDD2C9}" type="datetimeFigureOut">
              <a:rPr lang="en-SE" smtClean="0"/>
              <a:t>2025-06-17</a:t>
            </a:fld>
            <a:endParaRPr lang="en-SE"/>
          </a:p>
        </p:txBody>
      </p:sp>
      <p:sp>
        <p:nvSpPr>
          <p:cNvPr id="4" name="Footer Placeholder 3">
            <a:extLst>
              <a:ext uri="{FF2B5EF4-FFF2-40B4-BE49-F238E27FC236}">
                <a16:creationId xmlns:a16="http://schemas.microsoft.com/office/drawing/2014/main" id="{BD431E85-F55D-4A89-9AAA-D8EB45C7E6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5" name="Slide Number Placeholder 4">
            <a:extLst>
              <a:ext uri="{FF2B5EF4-FFF2-40B4-BE49-F238E27FC236}">
                <a16:creationId xmlns:a16="http://schemas.microsoft.com/office/drawing/2014/main" id="{C06749F4-F073-4071-8A65-87ABEFAB78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22AD36-4D82-4DCF-A65A-62A186A869CD}" type="slidenum">
              <a:rPr lang="en-SE" smtClean="0"/>
              <a:t>‹#›</a:t>
            </a:fld>
            <a:endParaRPr lang="en-SE"/>
          </a:p>
        </p:txBody>
      </p:sp>
    </p:spTree>
    <p:extLst>
      <p:ext uri="{BB962C8B-B14F-4D97-AF65-F5344CB8AC3E}">
        <p14:creationId xmlns:p14="http://schemas.microsoft.com/office/powerpoint/2010/main" val="277881490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B9BDC-E9C9-4440-83EA-4A333813449A}" type="datetimeFigureOut">
              <a:rPr lang="en-GB" smtClean="0"/>
              <a:t>17/06/2025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2B328-1FC2-1C4B-B807-8716236A14CF}" type="slidenum">
              <a:rPr lang="en-GB" smtClean="0"/>
              <a:t>‹#›</a:t>
            </a:fld>
            <a:endParaRPr lang="en-GB"/>
          </a:p>
        </p:txBody>
      </p:sp>
    </p:spTree>
    <p:extLst>
      <p:ext uri="{BB962C8B-B14F-4D97-AF65-F5344CB8AC3E}">
        <p14:creationId xmlns:p14="http://schemas.microsoft.com/office/powerpoint/2010/main" val="96296232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52B328-1FC2-1C4B-B807-8716236A14CF}" type="slidenum">
              <a:rPr lang="en-GB" smtClean="0"/>
              <a:t>1</a:t>
            </a:fld>
            <a:endParaRPr lang="en-GB"/>
          </a:p>
        </p:txBody>
      </p:sp>
      <p:sp>
        <p:nvSpPr>
          <p:cNvPr id="5" name="Footer Placeholder 4">
            <a:extLst>
              <a:ext uri="{FF2B5EF4-FFF2-40B4-BE49-F238E27FC236}">
                <a16:creationId xmlns:a16="http://schemas.microsoft.com/office/drawing/2014/main" id="{57F89A99-5386-449B-B1ED-4FFD646354A3}"/>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03734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slide</a:t>
            </a:r>
          </a:p>
        </p:txBody>
      </p:sp>
      <p:sp>
        <p:nvSpPr>
          <p:cNvPr id="4" name="Slide Number Placeholder 3"/>
          <p:cNvSpPr>
            <a:spLocks noGrp="1"/>
          </p:cNvSpPr>
          <p:nvPr>
            <p:ph type="sldNum" sz="quarter" idx="5"/>
          </p:nvPr>
        </p:nvSpPr>
        <p:spPr/>
        <p:txBody>
          <a:bodyPr/>
          <a:lstStyle/>
          <a:p>
            <a:fld id="{E552B328-1FC2-1C4B-B807-8716236A14CF}" type="slidenum">
              <a:rPr lang="en-GB" smtClean="0"/>
              <a:t>2</a:t>
            </a:fld>
            <a:endParaRPr lang="en-GB"/>
          </a:p>
        </p:txBody>
      </p:sp>
      <p:sp>
        <p:nvSpPr>
          <p:cNvPr id="5" name="Footer Placeholder 4">
            <a:extLst>
              <a:ext uri="{FF2B5EF4-FFF2-40B4-BE49-F238E27FC236}">
                <a16:creationId xmlns:a16="http://schemas.microsoft.com/office/drawing/2014/main" id="{1F0D95FC-E775-42CC-81EB-4EAA605AC315}"/>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445138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slide</a:t>
            </a:r>
          </a:p>
        </p:txBody>
      </p:sp>
      <p:sp>
        <p:nvSpPr>
          <p:cNvPr id="4" name="Slide Number Placeholder 3"/>
          <p:cNvSpPr>
            <a:spLocks noGrp="1"/>
          </p:cNvSpPr>
          <p:nvPr>
            <p:ph type="sldNum" sz="quarter" idx="5"/>
          </p:nvPr>
        </p:nvSpPr>
        <p:spPr/>
        <p:txBody>
          <a:bodyPr/>
          <a:lstStyle/>
          <a:p>
            <a:fld id="{E552B328-1FC2-1C4B-B807-8716236A14CF}" type="slidenum">
              <a:rPr lang="en-GB" smtClean="0"/>
              <a:t>5</a:t>
            </a:fld>
            <a:endParaRPr lang="en-GB"/>
          </a:p>
        </p:txBody>
      </p:sp>
      <p:sp>
        <p:nvSpPr>
          <p:cNvPr id="5" name="Footer Placeholder 4">
            <a:extLst>
              <a:ext uri="{FF2B5EF4-FFF2-40B4-BE49-F238E27FC236}">
                <a16:creationId xmlns:a16="http://schemas.microsoft.com/office/drawing/2014/main" id="{BE399CC2-BF94-4995-A8AD-48FC8785AE1D}"/>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469525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Logo only</a:t>
            </a:r>
          </a:p>
        </p:txBody>
      </p:sp>
      <p:sp>
        <p:nvSpPr>
          <p:cNvPr id="4" name="Slide Number Placeholder 3"/>
          <p:cNvSpPr>
            <a:spLocks noGrp="1"/>
          </p:cNvSpPr>
          <p:nvPr>
            <p:ph type="sldNum" sz="quarter" idx="5"/>
          </p:nvPr>
        </p:nvSpPr>
        <p:spPr/>
        <p:txBody>
          <a:bodyPr/>
          <a:lstStyle/>
          <a:p>
            <a:fld id="{E552B328-1FC2-1C4B-B807-8716236A14CF}" type="slidenum">
              <a:rPr lang="en-GB" smtClean="0"/>
              <a:t>6</a:t>
            </a:fld>
            <a:endParaRPr lang="en-GB"/>
          </a:p>
        </p:txBody>
      </p:sp>
      <p:sp>
        <p:nvSpPr>
          <p:cNvPr id="5" name="Footer Placeholder 4">
            <a:extLst>
              <a:ext uri="{FF2B5EF4-FFF2-40B4-BE49-F238E27FC236}">
                <a16:creationId xmlns:a16="http://schemas.microsoft.com/office/drawing/2014/main" id="{E30B79D6-B8DE-4436-A60F-59A9D8D0E225}"/>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81044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CBD50F-A59F-57A6-E596-0A1FD6EA8457}"/>
              </a:ext>
            </a:extLst>
          </p:cNvPr>
          <p:cNvSpPr>
            <a:spLocks noGrp="1"/>
          </p:cNvSpPr>
          <p:nvPr>
            <p:ph type="ctrTitle"/>
          </p:nvPr>
        </p:nvSpPr>
        <p:spPr>
          <a:xfrm>
            <a:off x="838200" y="1786241"/>
            <a:ext cx="10515600" cy="2387600"/>
          </a:xfrm>
        </p:spPr>
        <p:txBody>
          <a:bodyPr anchor="b">
            <a:noAutofit/>
          </a:bodyPr>
          <a:lstStyle>
            <a:lvl1pPr algn="ctr">
              <a:defRPr sz="44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8" name="Subtitle 2">
            <a:extLst>
              <a:ext uri="{FF2B5EF4-FFF2-40B4-BE49-F238E27FC236}">
                <a16:creationId xmlns:a16="http://schemas.microsoft.com/office/drawing/2014/main" id="{78466707-3BE6-F538-A80C-03940B4D55EC}"/>
              </a:ext>
            </a:extLst>
          </p:cNvPr>
          <p:cNvSpPr>
            <a:spLocks noGrp="1"/>
          </p:cNvSpPr>
          <p:nvPr>
            <p:ph type="subTitle" idx="1"/>
          </p:nvPr>
        </p:nvSpPr>
        <p:spPr>
          <a:xfrm>
            <a:off x="838200" y="4510243"/>
            <a:ext cx="10515600" cy="944911"/>
          </a:xfrm>
        </p:spPr>
        <p:txBody>
          <a:bodyPr>
            <a:noAutofit/>
          </a:bodyPr>
          <a:lstStyle>
            <a:lvl1pPr marL="0" indent="0" algn="ctr">
              <a:buNone/>
              <a:defRPr sz="2000">
                <a:solidFill>
                  <a:srgbClr val="E5A11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3" name="TextBox 2">
            <a:extLst>
              <a:ext uri="{FF2B5EF4-FFF2-40B4-BE49-F238E27FC236}">
                <a16:creationId xmlns:a16="http://schemas.microsoft.com/office/drawing/2014/main" id="{BFFB75DE-815C-9A34-5846-222303B465A5}"/>
              </a:ext>
            </a:extLst>
          </p:cNvPr>
          <p:cNvSpPr txBox="1"/>
          <p:nvPr userDrawn="1"/>
        </p:nvSpPr>
        <p:spPr>
          <a:xfrm>
            <a:off x="838200" y="5549877"/>
            <a:ext cx="8220456" cy="430887"/>
          </a:xfrm>
          <a:prstGeom prst="rect">
            <a:avLst/>
          </a:prstGeom>
          <a:solidFill>
            <a:schemeClr val="bg1"/>
          </a:solidFill>
        </p:spPr>
        <p:txBody>
          <a:bodyPr wrap="square">
            <a:spAutoFit/>
          </a:bodyPr>
          <a:lstStyle/>
          <a:p>
            <a:pPr algn="just"/>
            <a:r>
              <a:rPr lang="en-GB" sz="1100" dirty="0">
                <a:solidFill>
                  <a:srgbClr val="002060"/>
                </a:solidFill>
                <a:effectLst/>
                <a:latin typeface="Calibri" panose="020F0502020204030204" pitchFamily="34" charset="0"/>
                <a:cs typeface="Calibri" panose="020F0502020204030204" pitchFamily="34" charset="0"/>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p>
        </p:txBody>
      </p:sp>
      <p:pic>
        <p:nvPicPr>
          <p:cNvPr id="24" name="Picture 23" descr="Blue text on a black background&#10;&#10;Description automatically generated">
            <a:extLst>
              <a:ext uri="{FF2B5EF4-FFF2-40B4-BE49-F238E27FC236}">
                <a16:creationId xmlns:a16="http://schemas.microsoft.com/office/drawing/2014/main" id="{157E8241-B576-552E-E30F-8FC1C69661B0}"/>
              </a:ext>
            </a:extLst>
          </p:cNvPr>
          <p:cNvPicPr>
            <a:picLocks noChangeAspect="1"/>
          </p:cNvPicPr>
          <p:nvPr userDrawn="1"/>
        </p:nvPicPr>
        <p:blipFill>
          <a:blip r:embed="rId3"/>
          <a:stretch>
            <a:fillRect/>
          </a:stretch>
        </p:blipFill>
        <p:spPr>
          <a:xfrm>
            <a:off x="9156192" y="5519932"/>
            <a:ext cx="2023872" cy="449749"/>
          </a:xfrm>
          <a:prstGeom prst="rect">
            <a:avLst/>
          </a:prstGeom>
        </p:spPr>
      </p:pic>
      <p:sp>
        <p:nvSpPr>
          <p:cNvPr id="25" name="Rectangle 24">
            <a:extLst>
              <a:ext uri="{FF2B5EF4-FFF2-40B4-BE49-F238E27FC236}">
                <a16:creationId xmlns:a16="http://schemas.microsoft.com/office/drawing/2014/main" id="{1DFA804A-105A-3FEB-B512-83803559731E}"/>
              </a:ext>
            </a:extLst>
          </p:cNvPr>
          <p:cNvSpPr/>
          <p:nvPr userDrawn="1"/>
        </p:nvSpPr>
        <p:spPr>
          <a:xfrm>
            <a:off x="292608" y="5969681"/>
            <a:ext cx="3133344" cy="6354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2439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1361-43D4-E999-51A0-48E17C7315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60530A6-CFC2-EBE2-BD3F-01D3A2921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9A9549-B48F-0C6B-66DE-EECD02F63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060455-BCF8-E8A1-AEA9-10C01081CA0D}"/>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17/06/2025</a:t>
            </a:fld>
            <a:endParaRPr lang="en-GB"/>
          </a:p>
        </p:txBody>
      </p:sp>
      <p:sp>
        <p:nvSpPr>
          <p:cNvPr id="6" name="Footer Placeholder 5">
            <a:extLst>
              <a:ext uri="{FF2B5EF4-FFF2-40B4-BE49-F238E27FC236}">
                <a16:creationId xmlns:a16="http://schemas.microsoft.com/office/drawing/2014/main" id="{A6D346A4-21B3-4C3F-1602-FB45A1FEBD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9B9D1B1-DA25-4C70-BCB9-CEA835D8CBD6}"/>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74169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10ED-1FAA-212C-3F7D-E802E93F587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BC52405-E0E1-AA8C-0077-9126C40CB8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E48449C-146D-8CCC-B52B-AD4F79AC9D84}"/>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17/06/2025</a:t>
            </a:fld>
            <a:endParaRPr lang="en-GB"/>
          </a:p>
        </p:txBody>
      </p:sp>
      <p:sp>
        <p:nvSpPr>
          <p:cNvPr id="5" name="Footer Placeholder 4">
            <a:extLst>
              <a:ext uri="{FF2B5EF4-FFF2-40B4-BE49-F238E27FC236}">
                <a16:creationId xmlns:a16="http://schemas.microsoft.com/office/drawing/2014/main" id="{A385A59E-0F81-1858-69C4-8334EFC2C9E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30B559-3E4D-C08F-BCEF-524EFFB56810}"/>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22353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1FFE8-78DC-BA6C-4E40-5B4AC35818D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3D011E0-44BD-B149-DF5B-7C4DBDB5D63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BD0C63-73DB-57FE-37DF-13B66E95AFB3}"/>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17/06/2025</a:t>
            </a:fld>
            <a:endParaRPr lang="en-GB"/>
          </a:p>
        </p:txBody>
      </p:sp>
      <p:sp>
        <p:nvSpPr>
          <p:cNvPr id="5" name="Footer Placeholder 4">
            <a:extLst>
              <a:ext uri="{FF2B5EF4-FFF2-40B4-BE49-F238E27FC236}">
                <a16:creationId xmlns:a16="http://schemas.microsoft.com/office/drawing/2014/main" id="{CC0432F0-84ED-4DA7-9038-A2E7B371069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59AF9B7-D745-3CC3-5052-3E848C1D1FBB}"/>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68886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6D37C6-37A9-FC58-9AF6-D333A9362216}"/>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7" name="Title 1">
            <a:extLst>
              <a:ext uri="{FF2B5EF4-FFF2-40B4-BE49-F238E27FC236}">
                <a16:creationId xmlns:a16="http://schemas.microsoft.com/office/drawing/2014/main" id="{0FEC658C-8513-1D13-120E-5618E4BE24CA}"/>
              </a:ext>
            </a:extLst>
          </p:cNvPr>
          <p:cNvSpPr>
            <a:spLocks noGrp="1"/>
          </p:cNvSpPr>
          <p:nvPr>
            <p:ph type="ctrTitle"/>
          </p:nvPr>
        </p:nvSpPr>
        <p:spPr>
          <a:xfrm>
            <a:off x="838200" y="1786241"/>
            <a:ext cx="10515600" cy="2387600"/>
          </a:xfrm>
        </p:spPr>
        <p:txBody>
          <a:bodyPr anchor="b">
            <a:noAutofit/>
          </a:bodyPr>
          <a:lstStyle>
            <a:lvl1pPr algn="ctr">
              <a:defRPr sz="3600" b="1" i="0">
                <a:solidFill>
                  <a:srgbClr val="1D4927"/>
                </a:solidFill>
                <a:latin typeface="Calibri Light" panose="020F0302020204030204" pitchFamily="34" charset="0"/>
                <a:cs typeface="Calibri Light" panose="020F0302020204030204" pitchFamily="34" charset="0"/>
              </a:defRPr>
            </a:lvl1pPr>
          </a:lstStyle>
          <a:p>
            <a:r>
              <a:rPr lang="en-GB" dirty="0"/>
              <a:t>Click to edit Master title style</a:t>
            </a:r>
          </a:p>
        </p:txBody>
      </p:sp>
    </p:spTree>
    <p:extLst>
      <p:ext uri="{BB962C8B-B14F-4D97-AF65-F5344CB8AC3E}">
        <p14:creationId xmlns:p14="http://schemas.microsoft.com/office/powerpoint/2010/main" val="390330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C995-890A-2269-3D73-4D8355EFB7A6}"/>
              </a:ext>
            </a:extLst>
          </p:cNvPr>
          <p:cNvSpPr>
            <a:spLocks noGrp="1"/>
          </p:cNvSpPr>
          <p:nvPr>
            <p:ph type="title"/>
          </p:nvPr>
        </p:nvSpPr>
        <p:spPr/>
        <p:txBody>
          <a:bodyPr>
            <a:noAutofit/>
          </a:bodyPr>
          <a:lstStyle>
            <a:lvl1pPr algn="ctr">
              <a:defRPr sz="32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DBE2AE17-442B-7AE4-1C2E-4A7E851307EB}"/>
              </a:ext>
            </a:extLst>
          </p:cNvPr>
          <p:cNvSpPr>
            <a:spLocks noGrp="1"/>
          </p:cNvSpPr>
          <p:nvPr>
            <p:ph idx="1"/>
          </p:nvPr>
        </p:nvSpPr>
        <p:spPr/>
        <p:txBody>
          <a:bodyPr/>
          <a:lstStyle>
            <a:lvl1pPr>
              <a:buClr>
                <a:schemeClr val="accent1"/>
              </a:buClr>
              <a:buSzPct val="100000"/>
              <a:defRPr/>
            </a:lvl1pPr>
            <a:lvl2pPr>
              <a:buClr>
                <a:schemeClr val="accent1"/>
              </a:buClr>
              <a:buSzPct val="100000"/>
              <a:defRPr/>
            </a:lvl2pPr>
            <a:lvl3pPr>
              <a:buClr>
                <a:schemeClr val="accent1"/>
              </a:buClr>
              <a:buSzPct val="100000"/>
              <a:defRPr/>
            </a:lvl3pPr>
            <a:lvl4pPr>
              <a:buClr>
                <a:schemeClr val="accent1"/>
              </a:buClr>
              <a:buSzPct val="100000"/>
              <a:defRPr/>
            </a:lvl4pPr>
            <a:lvl5pPr>
              <a:buClr>
                <a:schemeClr val="accent1"/>
              </a:buClr>
              <a:buSzPct val="10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0D8E4F80-7AD6-0524-4F9E-B070E47C8348}"/>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165415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FCD2C-25A7-0009-0DE7-FF10DDD32113}"/>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0BB2CD1F-B4DE-F186-15BF-3ACC51A86FB6}"/>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AE05FDCE-E96D-D0A3-B2F3-CC048DE3A1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B825FF14-E41A-03D6-0CFF-431FAA6D0473}"/>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49682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6187-525D-FC9D-6268-038CA9169622}"/>
              </a:ext>
            </a:extLst>
          </p:cNvPr>
          <p:cNvSpPr>
            <a:spLocks noGrp="1"/>
          </p:cNvSpPr>
          <p:nvPr>
            <p:ph type="title"/>
          </p:nvPr>
        </p:nvSpPr>
        <p:spPr>
          <a:xfrm>
            <a:off x="839788" y="365125"/>
            <a:ext cx="10515600" cy="1325563"/>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310ABA30-B701-D0DD-659E-2364EB1383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7CADE1E-85A6-6A6C-CED9-FCC256091267}"/>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a:extLst>
              <a:ext uri="{FF2B5EF4-FFF2-40B4-BE49-F238E27FC236}">
                <a16:creationId xmlns:a16="http://schemas.microsoft.com/office/drawing/2014/main" id="{369F195F-F785-29D9-6F2A-A904E61C4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FB42E28-9D36-BB1D-CAE0-A82E0B4463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5C99D758-98C4-08C1-1FD4-49D4BC7BFBFE}"/>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70889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5EB9-7C87-997D-0D9B-4230A0E36235}"/>
              </a:ext>
            </a:extLst>
          </p:cNvPr>
          <p:cNvSpPr>
            <a:spLocks noGrp="1"/>
          </p:cNvSpPr>
          <p:nvPr>
            <p:ph type="title"/>
          </p:nvPr>
        </p:nvSpPr>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C7FC0BEB-4A91-75E1-4AA2-91C5F25C8FA9}"/>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6" name="Rectangle 5">
            <a:extLst>
              <a:ext uri="{FF2B5EF4-FFF2-40B4-BE49-F238E27FC236}">
                <a16:creationId xmlns:a16="http://schemas.microsoft.com/office/drawing/2014/main" id="{AB99F7FB-4F98-CC22-EF56-C838537A698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9183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E17A74-806D-922F-D35B-2E2052EBBD2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6762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7BCB465-085A-18BB-1BFB-4B757A7B174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8FCA87BE-2429-4EDA-5504-88A3C653FB1E}"/>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5" name="Rectangle 4">
            <a:extLst>
              <a:ext uri="{FF2B5EF4-FFF2-40B4-BE49-F238E27FC236}">
                <a16:creationId xmlns:a16="http://schemas.microsoft.com/office/drawing/2014/main" id="{BA496DC6-2342-8FDF-E9C9-00F143249044}"/>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6937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1788-CE9F-52FE-665E-8CFE9B55D26A}"/>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Content Placeholder 2">
            <a:extLst>
              <a:ext uri="{FF2B5EF4-FFF2-40B4-BE49-F238E27FC236}">
                <a16:creationId xmlns:a16="http://schemas.microsoft.com/office/drawing/2014/main" id="{9426D4ED-5BEA-8E1E-6E67-1120F2686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2B5F906-581B-2AB7-C1BB-AAC34966B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E4B327-2A85-BEEB-43C5-2D62649B604A}"/>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17/06/2025</a:t>
            </a:fld>
            <a:endParaRPr lang="en-GB"/>
          </a:p>
        </p:txBody>
      </p:sp>
      <p:sp>
        <p:nvSpPr>
          <p:cNvPr id="6" name="Footer Placeholder 5">
            <a:extLst>
              <a:ext uri="{FF2B5EF4-FFF2-40B4-BE49-F238E27FC236}">
                <a16:creationId xmlns:a16="http://schemas.microsoft.com/office/drawing/2014/main" id="{D22016E6-5CF6-5D10-AA21-FCCDE0BDE75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F6629B6-3633-DBBB-D1CB-7DF7A0CAF23F}"/>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48971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www.epos-eu.org/on"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mailto:info@epos-eric.eu"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E0F8F-7144-4563-6BBC-5FBFDA6A0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93648523-4761-25C7-F28C-7B4AE851B12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3F419D2E-9823-A0DD-30F5-97CD9F7A8108}"/>
              </a:ext>
            </a:extLst>
          </p:cNvPr>
          <p:cNvSpPr>
            <a:spLocks noGrp="1"/>
          </p:cNvSpPr>
          <p:nvPr>
            <p:ph type="sldNum" sz="quarter" idx="4"/>
          </p:nvPr>
        </p:nvSpPr>
        <p:spPr>
          <a:xfrm>
            <a:off x="11462660" y="6273872"/>
            <a:ext cx="583036" cy="365125"/>
          </a:xfrm>
          <a:prstGeom prst="rect">
            <a:avLst/>
          </a:prstGeom>
        </p:spPr>
        <p:txBody>
          <a:bodyPr vert="horz" lIns="91440" tIns="45720" rIns="91440" bIns="45720" rtlCol="0" anchor="ctr"/>
          <a:lstStyle>
            <a:lvl1pPr algn="ctr">
              <a:defRPr sz="1400" b="1" i="0">
                <a:solidFill>
                  <a:srgbClr val="E5A113"/>
                </a:solidFill>
                <a:latin typeface="Calibri" panose="020F0502020204030204" pitchFamily="34" charset="0"/>
                <a:cs typeface="Calibri" panose="020F0502020204030204" pitchFamily="34" charset="0"/>
              </a:defRPr>
            </a:lvl1pPr>
          </a:lstStyle>
          <a:p>
            <a:fld id="{4DD777E7-DC69-634D-A570-B7417637B5CD}" type="slidenum">
              <a:rPr lang="en-GB" smtClean="0"/>
              <a:pPr/>
              <a:t>‹#›</a:t>
            </a:fld>
            <a:endParaRPr lang="en-GB" dirty="0"/>
          </a:p>
        </p:txBody>
      </p:sp>
      <p:sp>
        <p:nvSpPr>
          <p:cNvPr id="10" name="TextBox 9">
            <a:extLst>
              <a:ext uri="{FF2B5EF4-FFF2-40B4-BE49-F238E27FC236}">
                <a16:creationId xmlns:a16="http://schemas.microsoft.com/office/drawing/2014/main" id="{82A0F7D6-3616-8452-3ABD-138EA5A94E11}"/>
              </a:ext>
            </a:extLst>
          </p:cNvPr>
          <p:cNvSpPr txBox="1"/>
          <p:nvPr userDrawn="1"/>
        </p:nvSpPr>
        <p:spPr>
          <a:xfrm>
            <a:off x="9601203" y="6345464"/>
            <a:ext cx="1861457" cy="305725"/>
          </a:xfrm>
          <a:prstGeom prst="rect">
            <a:avLst/>
          </a:prstGeom>
          <a:noFill/>
        </p:spPr>
        <p:txBody>
          <a:bodyPr wrap="square">
            <a:spAutoFit/>
          </a:bodyPr>
          <a:lstStyle/>
          <a:p>
            <a:pPr>
              <a:lnSpc>
                <a:spcPts val="820"/>
              </a:lnSpc>
            </a:pPr>
            <a:r>
              <a:rPr lang="en-GB" sz="900" b="0" i="0" dirty="0">
                <a:solidFill>
                  <a:srgbClr val="E5A113"/>
                </a:solidFill>
                <a:effectLst/>
                <a:latin typeface="Calibri" panose="020F0502020204030204" pitchFamily="34" charset="0"/>
                <a:cs typeface="Calibri" panose="020F0502020204030204" pitchFamily="34" charset="0"/>
              </a:rPr>
              <a:t>This work is licensed under</a:t>
            </a:r>
            <a:br>
              <a:rPr lang="en-GB" sz="900" b="0" i="0" dirty="0">
                <a:solidFill>
                  <a:srgbClr val="E5A113"/>
                </a:solidFill>
                <a:effectLst/>
                <a:latin typeface="Calibri" panose="020F0502020204030204" pitchFamily="34" charset="0"/>
                <a:cs typeface="Calibri" panose="020F0502020204030204" pitchFamily="34" charset="0"/>
              </a:rPr>
            </a:br>
            <a:r>
              <a:rPr lang="en-GB" sz="900" b="0" i="0" dirty="0">
                <a:solidFill>
                  <a:srgbClr val="E5A113"/>
                </a:solidFill>
                <a:effectLst/>
                <a:latin typeface="Calibri" panose="020F0502020204030204" pitchFamily="34" charset="0"/>
                <a:cs typeface="Calibri" panose="020F0502020204030204" pitchFamily="34" charset="0"/>
              </a:rPr>
              <a:t> CC BY attribution 4.0 international </a:t>
            </a:r>
          </a:p>
        </p:txBody>
      </p:sp>
      <p:sp>
        <p:nvSpPr>
          <p:cNvPr id="14" name="TextBox 13">
            <a:extLst>
              <a:ext uri="{FF2B5EF4-FFF2-40B4-BE49-F238E27FC236}">
                <a16:creationId xmlns:a16="http://schemas.microsoft.com/office/drawing/2014/main" id="{0D06AA8F-CDC0-D23D-D2B0-3629F5A9E918}"/>
              </a:ext>
            </a:extLst>
          </p:cNvPr>
          <p:cNvSpPr txBox="1"/>
          <p:nvPr userDrawn="1"/>
        </p:nvSpPr>
        <p:spPr>
          <a:xfrm>
            <a:off x="4292345" y="6330320"/>
            <a:ext cx="3602331" cy="276999"/>
          </a:xfrm>
          <a:prstGeom prst="rect">
            <a:avLst/>
          </a:prstGeom>
          <a:noFill/>
        </p:spPr>
        <p:txBody>
          <a:bodyPr wrap="square">
            <a:spAutoFit/>
          </a:bodyPr>
          <a:lstStyle/>
          <a:p>
            <a:r>
              <a:rPr lang="en-GB" sz="1200" dirty="0">
                <a:solidFill>
                  <a:schemeClr val="tx1"/>
                </a:solidFill>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info@epos-eric.eu</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www.epos-eu.org/on</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EPOSon</a:t>
            </a:r>
            <a:endParaRPr lang="en-GB" sz="1200" dirty="0">
              <a:solidFill>
                <a:schemeClr val="tx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4E19406-F3C6-0D62-8A03-597E0FB94F09}"/>
              </a:ext>
            </a:extLst>
          </p:cNvPr>
          <p:cNvSpPr txBox="1"/>
          <p:nvPr userDrawn="1"/>
        </p:nvSpPr>
        <p:spPr>
          <a:xfrm>
            <a:off x="838200" y="6270943"/>
            <a:ext cx="2612136" cy="1061829"/>
          </a:xfrm>
          <a:prstGeom prst="rect">
            <a:avLst/>
          </a:prstGeom>
          <a:noFill/>
        </p:spPr>
        <p:txBody>
          <a:bodyPr wrap="square">
            <a:spAutoFit/>
          </a:bodyPr>
          <a:lstStyle>
            <a:defPPr>
              <a:defRPr lang="en-IT"/>
            </a:defPPr>
            <a:lvl1pPr>
              <a:defRPr sz="1200">
                <a:latin typeface="Calibri" panose="020F0502020204030204" pitchFamily="34" charset="0"/>
                <a:cs typeface="Calibri" panose="020F0502020204030204" pitchFamily="34" charset="0"/>
              </a:defRPr>
            </a:lvl1pPr>
          </a:lstStyle>
          <a:p>
            <a:pPr lvl="0" algn="just"/>
            <a:r>
              <a:rPr lang="en-GB" sz="1050" dirty="0">
                <a:solidFill>
                  <a:srgbClr val="002060"/>
                </a:solidFill>
              </a:rPr>
              <a:t>EPOS ON IS funded by the EC Horizon Europe programme under G.A. n 101131592</a:t>
            </a:r>
          </a:p>
          <a:p>
            <a:pPr lvl="0" algn="just"/>
            <a:endParaRPr lang="en-GB" sz="1050" dirty="0">
              <a:solidFill>
                <a:srgbClr val="002060"/>
              </a:solidFill>
            </a:endParaRPr>
          </a:p>
          <a:p>
            <a:pPr lvl="0" algn="just"/>
            <a:endParaRPr lang="en-GB" sz="1050" dirty="0">
              <a:solidFill>
                <a:srgbClr val="002060"/>
              </a:solidFill>
            </a:endParaRPr>
          </a:p>
          <a:p>
            <a:pPr lvl="0"/>
            <a:br>
              <a:rPr lang="en-GB" sz="1050" dirty="0">
                <a:solidFill>
                  <a:srgbClr val="002060"/>
                </a:solidFill>
              </a:rPr>
            </a:br>
            <a:endParaRPr lang="it-IT" sz="1050" dirty="0">
              <a:solidFill>
                <a:srgbClr val="002060"/>
              </a:solidFill>
            </a:endParaRPr>
          </a:p>
        </p:txBody>
      </p:sp>
      <p:pic>
        <p:nvPicPr>
          <p:cNvPr id="19" name="Picture 18" descr="A blue flag with yellow stars&#10;&#10;Description automatically generated">
            <a:extLst>
              <a:ext uri="{FF2B5EF4-FFF2-40B4-BE49-F238E27FC236}">
                <a16:creationId xmlns:a16="http://schemas.microsoft.com/office/drawing/2014/main" id="{4B30306E-480F-190C-B45A-C299F4833056}"/>
              </a:ext>
            </a:extLst>
          </p:cNvPr>
          <p:cNvPicPr>
            <a:picLocks noChangeAspect="1"/>
          </p:cNvPicPr>
          <p:nvPr userDrawn="1"/>
        </p:nvPicPr>
        <p:blipFill>
          <a:blip r:embed="rId17"/>
          <a:stretch>
            <a:fillRect/>
          </a:stretch>
        </p:blipFill>
        <p:spPr>
          <a:xfrm>
            <a:off x="367303" y="6176963"/>
            <a:ext cx="483000" cy="489647"/>
          </a:xfrm>
          <a:prstGeom prst="rect">
            <a:avLst/>
          </a:prstGeom>
        </p:spPr>
      </p:pic>
    </p:spTree>
    <p:extLst>
      <p:ext uri="{BB962C8B-B14F-4D97-AF65-F5344CB8AC3E}">
        <p14:creationId xmlns:p14="http://schemas.microsoft.com/office/powerpoint/2010/main" val="337254824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61" r:id="rId8"/>
    <p:sldLayoutId id="2147483656" r:id="rId9"/>
    <p:sldLayoutId id="2147483657" r:id="rId10"/>
    <p:sldLayoutId id="2147483658" r:id="rId11"/>
    <p:sldLayoutId id="2147483659" r:id="rId12"/>
  </p:sldLayoutIdLst>
  <p:txStyles>
    <p:titleStyle>
      <a:lvl1pPr algn="ctr"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14000"/>
        </a:lnSpc>
        <a:spcBef>
          <a:spcPts val="1000"/>
        </a:spcBef>
        <a:buClr>
          <a:schemeClr val="accent1"/>
        </a:buClr>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s://www.epos-eu.org/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A8294D-40E0-2FC5-3548-034E239677A8}"/>
              </a:ext>
            </a:extLst>
          </p:cNvPr>
          <p:cNvSpPr>
            <a:spLocks noGrp="1"/>
          </p:cNvSpPr>
          <p:nvPr>
            <p:ph type="ctrTitle"/>
          </p:nvPr>
        </p:nvSpPr>
        <p:spPr>
          <a:xfrm>
            <a:off x="838200" y="1786241"/>
            <a:ext cx="4953000" cy="3034996"/>
          </a:xfrm>
        </p:spPr>
        <p:txBody>
          <a:bodyPr/>
          <a:lstStyle/>
          <a:p>
            <a:r>
              <a:rPr lang="en-US" b="0" dirty="0"/>
              <a:t>Fingerprinting of critical minerals using data mining</a:t>
            </a:r>
            <a:endParaRPr lang="en-GB" dirty="0"/>
          </a:p>
        </p:txBody>
      </p:sp>
      <p:sp>
        <p:nvSpPr>
          <p:cNvPr id="3" name="Subtitle 2">
            <a:extLst>
              <a:ext uri="{FF2B5EF4-FFF2-40B4-BE49-F238E27FC236}">
                <a16:creationId xmlns:a16="http://schemas.microsoft.com/office/drawing/2014/main" id="{413A46CC-2792-3202-4219-C2C42095ED1D}"/>
              </a:ext>
            </a:extLst>
          </p:cNvPr>
          <p:cNvSpPr>
            <a:spLocks noGrp="1"/>
          </p:cNvSpPr>
          <p:nvPr>
            <p:ph type="subTitle" idx="4294967295"/>
          </p:nvPr>
        </p:nvSpPr>
        <p:spPr>
          <a:xfrm>
            <a:off x="838200" y="5054600"/>
            <a:ext cx="4953000" cy="889000"/>
          </a:xfrm>
        </p:spPr>
        <p:txBody>
          <a:bodyPr>
            <a:normAutofit fontScale="92500" lnSpcReduction="10000"/>
          </a:bodyPr>
          <a:lstStyle/>
          <a:p>
            <a:pPr marL="0" indent="0">
              <a:buNone/>
            </a:pPr>
            <a:r>
              <a:rPr lang="en-GB" dirty="0"/>
              <a:t>Hedaya Alyousif </a:t>
            </a:r>
            <a:r>
              <a:rPr lang="en-GB" dirty="0">
                <a:solidFill>
                  <a:srgbClr val="FEDC7F"/>
                </a:solidFill>
              </a:rPr>
              <a:t>|</a:t>
            </a:r>
            <a:r>
              <a:rPr lang="en-GB" dirty="0"/>
              <a:t> </a:t>
            </a:r>
            <a:r>
              <a:rPr lang="en-GB" sz="1900" dirty="0"/>
              <a:t>Uppsala University</a:t>
            </a:r>
          </a:p>
          <a:p>
            <a:pPr marL="0" indent="0">
              <a:buNone/>
            </a:pPr>
            <a:r>
              <a:rPr lang="en-GB" sz="1900" dirty="0"/>
              <a:t>Smart Exploration Research </a:t>
            </a:r>
            <a:r>
              <a:rPr lang="en-GB" sz="1900" dirty="0" err="1"/>
              <a:t>Center</a:t>
            </a:r>
            <a:endParaRPr lang="en-GB" sz="1900" dirty="0"/>
          </a:p>
          <a:p>
            <a:pPr marL="0" indent="0">
              <a:buNone/>
            </a:pPr>
            <a:endParaRPr lang="en-GB" sz="1900" dirty="0"/>
          </a:p>
        </p:txBody>
      </p:sp>
      <p:pic>
        <p:nvPicPr>
          <p:cNvPr id="9" name="Picture 8" descr="A group of people posing for a photo&#10;&#10;AI-generated content may be incorrect.">
            <a:extLst>
              <a:ext uri="{FF2B5EF4-FFF2-40B4-BE49-F238E27FC236}">
                <a16:creationId xmlns:a16="http://schemas.microsoft.com/office/drawing/2014/main" id="{AACBB9AB-0B3D-93CE-0997-20B81DFFB127}"/>
              </a:ext>
            </a:extLst>
          </p:cNvPr>
          <p:cNvPicPr>
            <a:picLocks noChangeAspect="1"/>
          </p:cNvPicPr>
          <p:nvPr/>
        </p:nvPicPr>
        <p:blipFill>
          <a:blip r:embed="rId3"/>
          <a:stretch>
            <a:fillRect/>
          </a:stretch>
        </p:blipFill>
        <p:spPr>
          <a:xfrm>
            <a:off x="5962650" y="395740"/>
            <a:ext cx="5781223" cy="5781223"/>
          </a:xfrm>
          <a:prstGeom prst="rect">
            <a:avLst/>
          </a:prstGeom>
        </p:spPr>
      </p:pic>
      <p:pic>
        <p:nvPicPr>
          <p:cNvPr id="2" name="Picture 1">
            <a:extLst>
              <a:ext uri="{FF2B5EF4-FFF2-40B4-BE49-F238E27FC236}">
                <a16:creationId xmlns:a16="http://schemas.microsoft.com/office/drawing/2014/main" id="{6510B57E-A162-4130-BE45-93E51D5BB6D5}"/>
              </a:ext>
            </a:extLst>
          </p:cNvPr>
          <p:cNvPicPr>
            <a:picLocks noChangeAspect="1"/>
          </p:cNvPicPr>
          <p:nvPr/>
        </p:nvPicPr>
        <p:blipFill>
          <a:blip r:embed="rId4"/>
          <a:stretch>
            <a:fillRect/>
          </a:stretch>
        </p:blipFill>
        <p:spPr>
          <a:xfrm>
            <a:off x="5225513" y="5165015"/>
            <a:ext cx="706983" cy="668169"/>
          </a:xfrm>
          <a:prstGeom prst="rect">
            <a:avLst/>
          </a:prstGeom>
        </p:spPr>
      </p:pic>
      <p:pic>
        <p:nvPicPr>
          <p:cNvPr id="4" name="Picture 3">
            <a:extLst>
              <a:ext uri="{FF2B5EF4-FFF2-40B4-BE49-F238E27FC236}">
                <a16:creationId xmlns:a16="http://schemas.microsoft.com/office/drawing/2014/main" id="{6D6BDF8E-F3BB-43AC-BF5E-5EBC68D54823}"/>
              </a:ext>
            </a:extLst>
          </p:cNvPr>
          <p:cNvPicPr>
            <a:picLocks noChangeAspect="1"/>
          </p:cNvPicPr>
          <p:nvPr/>
        </p:nvPicPr>
        <p:blipFill>
          <a:blip r:embed="rId5"/>
          <a:stretch>
            <a:fillRect/>
          </a:stretch>
        </p:blipFill>
        <p:spPr>
          <a:xfrm>
            <a:off x="4429932" y="5859673"/>
            <a:ext cx="1505989" cy="484535"/>
          </a:xfrm>
          <a:prstGeom prst="rect">
            <a:avLst/>
          </a:prstGeom>
        </p:spPr>
      </p:pic>
    </p:spTree>
    <p:extLst>
      <p:ext uri="{BB962C8B-B14F-4D97-AF65-F5344CB8AC3E}">
        <p14:creationId xmlns:p14="http://schemas.microsoft.com/office/powerpoint/2010/main" val="1336428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645C-6A71-3B60-8035-CF71013F35A2}"/>
              </a:ext>
            </a:extLst>
          </p:cNvPr>
          <p:cNvSpPr>
            <a:spLocks noGrp="1"/>
          </p:cNvSpPr>
          <p:nvPr>
            <p:ph type="title"/>
          </p:nvPr>
        </p:nvSpPr>
        <p:spPr/>
        <p:txBody>
          <a:bodyPr/>
          <a:lstStyle/>
          <a:p>
            <a:r>
              <a:rPr lang="it-IT" dirty="0"/>
              <a:t>Research Objective</a:t>
            </a:r>
          </a:p>
        </p:txBody>
      </p:sp>
      <p:sp>
        <p:nvSpPr>
          <p:cNvPr id="5" name="Content Placeholder 4">
            <a:extLst>
              <a:ext uri="{FF2B5EF4-FFF2-40B4-BE49-F238E27FC236}">
                <a16:creationId xmlns:a16="http://schemas.microsoft.com/office/drawing/2014/main" id="{BE28BD82-A276-EA7A-766C-90504D007116}"/>
              </a:ext>
            </a:extLst>
          </p:cNvPr>
          <p:cNvSpPr>
            <a:spLocks noGrp="1"/>
          </p:cNvSpPr>
          <p:nvPr>
            <p:ph idx="1"/>
          </p:nvPr>
        </p:nvSpPr>
        <p:spPr>
          <a:xfrm>
            <a:off x="838200" y="1542011"/>
            <a:ext cx="6921731" cy="4634952"/>
          </a:xfrm>
        </p:spPr>
        <p:txBody>
          <a:bodyPr/>
          <a:lstStyle/>
          <a:p>
            <a:r>
              <a:rPr lang="it-IT" dirty="0"/>
              <a:t>To develop algorithms that can identify the presence of critical raw minerals using data mining techniques and geoscientific data </a:t>
            </a:r>
          </a:p>
          <a:p>
            <a:r>
              <a:rPr lang="it-IT" dirty="0"/>
              <a:t>To apply these algorithms to datasets from the geological surveys in Nordic countries (Sweden, Norway, Finland, Denmark, Iceland &amp; Greenland). </a:t>
            </a:r>
          </a:p>
        </p:txBody>
      </p:sp>
      <p:pic>
        <p:nvPicPr>
          <p:cNvPr id="3" name="Picture 2">
            <a:extLst>
              <a:ext uri="{FF2B5EF4-FFF2-40B4-BE49-F238E27FC236}">
                <a16:creationId xmlns:a16="http://schemas.microsoft.com/office/drawing/2014/main" id="{33A7723D-DD8E-4B94-87D2-DF6308E7D7D1}"/>
              </a:ext>
            </a:extLst>
          </p:cNvPr>
          <p:cNvPicPr>
            <a:picLocks noChangeAspect="1"/>
          </p:cNvPicPr>
          <p:nvPr/>
        </p:nvPicPr>
        <p:blipFill>
          <a:blip r:embed="rId3"/>
          <a:stretch>
            <a:fillRect/>
          </a:stretch>
        </p:blipFill>
        <p:spPr>
          <a:xfrm>
            <a:off x="7820157" y="1494701"/>
            <a:ext cx="4157832" cy="4724809"/>
          </a:xfrm>
          <a:prstGeom prst="rect">
            <a:avLst/>
          </a:prstGeom>
        </p:spPr>
      </p:pic>
    </p:spTree>
    <p:extLst>
      <p:ext uri="{BB962C8B-B14F-4D97-AF65-F5344CB8AC3E}">
        <p14:creationId xmlns:p14="http://schemas.microsoft.com/office/powerpoint/2010/main" val="240770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E0A83-DFCD-4A78-AAE9-789ADA6AADD4}"/>
              </a:ext>
            </a:extLst>
          </p:cNvPr>
          <p:cNvSpPr>
            <a:spLocks noGrp="1"/>
          </p:cNvSpPr>
          <p:nvPr>
            <p:ph type="title"/>
          </p:nvPr>
        </p:nvSpPr>
        <p:spPr/>
        <p:txBody>
          <a:bodyPr/>
          <a:lstStyle/>
          <a:p>
            <a:r>
              <a:rPr lang="en-GB" dirty="0"/>
              <a:t>Current State of Research</a:t>
            </a:r>
            <a:endParaRPr lang="en-SE" dirty="0"/>
          </a:p>
        </p:txBody>
      </p:sp>
      <p:sp>
        <p:nvSpPr>
          <p:cNvPr id="3" name="Content Placeholder 2">
            <a:extLst>
              <a:ext uri="{FF2B5EF4-FFF2-40B4-BE49-F238E27FC236}">
                <a16:creationId xmlns:a16="http://schemas.microsoft.com/office/drawing/2014/main" id="{2A524D47-A038-4D1F-853B-7F3F89EA0C1F}"/>
              </a:ext>
            </a:extLst>
          </p:cNvPr>
          <p:cNvSpPr>
            <a:spLocks noGrp="1"/>
          </p:cNvSpPr>
          <p:nvPr>
            <p:ph idx="1"/>
          </p:nvPr>
        </p:nvSpPr>
        <p:spPr>
          <a:xfrm>
            <a:off x="838200" y="1825625"/>
            <a:ext cx="6046202" cy="4351338"/>
          </a:xfrm>
        </p:spPr>
        <p:txBody>
          <a:bodyPr/>
          <a:lstStyle/>
          <a:p>
            <a:r>
              <a:rPr lang="en-GB" dirty="0"/>
              <a:t>Starting with a limited dataset from two wells in Sweden</a:t>
            </a:r>
          </a:p>
          <a:p>
            <a:r>
              <a:rPr lang="en-GB" dirty="0"/>
              <a:t>Trying to identify rock types using unsupervised and supervised algorithms</a:t>
            </a:r>
          </a:p>
          <a:p>
            <a:r>
              <a:rPr lang="en-GB" dirty="0"/>
              <a:t>Available data: </a:t>
            </a:r>
          </a:p>
          <a:p>
            <a:pPr lvl="1"/>
            <a:r>
              <a:rPr lang="en-GB" dirty="0"/>
              <a:t>Petrophysical data from well logging </a:t>
            </a:r>
          </a:p>
          <a:p>
            <a:pPr lvl="1"/>
            <a:r>
              <a:rPr lang="en-GB" dirty="0"/>
              <a:t>Geochemical from core scanning</a:t>
            </a:r>
          </a:p>
          <a:p>
            <a:pPr lvl="1"/>
            <a:endParaRPr lang="en-GB" dirty="0"/>
          </a:p>
          <a:p>
            <a:endParaRPr lang="en-SE" dirty="0"/>
          </a:p>
        </p:txBody>
      </p:sp>
      <p:pic>
        <p:nvPicPr>
          <p:cNvPr id="4" name="Picture 3">
            <a:extLst>
              <a:ext uri="{FF2B5EF4-FFF2-40B4-BE49-F238E27FC236}">
                <a16:creationId xmlns:a16="http://schemas.microsoft.com/office/drawing/2014/main" id="{A4AB8965-49A4-4A26-A212-E039C17B0A07}"/>
              </a:ext>
            </a:extLst>
          </p:cNvPr>
          <p:cNvPicPr>
            <a:picLocks noChangeAspect="1"/>
          </p:cNvPicPr>
          <p:nvPr/>
        </p:nvPicPr>
        <p:blipFill>
          <a:blip r:embed="rId2"/>
          <a:stretch>
            <a:fillRect/>
          </a:stretch>
        </p:blipFill>
        <p:spPr>
          <a:xfrm>
            <a:off x="6884402" y="2953545"/>
            <a:ext cx="4898058" cy="3131372"/>
          </a:xfrm>
          <a:prstGeom prst="rect">
            <a:avLst/>
          </a:prstGeom>
        </p:spPr>
      </p:pic>
      <p:sp>
        <p:nvSpPr>
          <p:cNvPr id="7" name="Star: 5 Points 6">
            <a:extLst>
              <a:ext uri="{FF2B5EF4-FFF2-40B4-BE49-F238E27FC236}">
                <a16:creationId xmlns:a16="http://schemas.microsoft.com/office/drawing/2014/main" id="{303BC946-045B-4C00-AFF0-58E131855060}"/>
              </a:ext>
            </a:extLst>
          </p:cNvPr>
          <p:cNvSpPr/>
          <p:nvPr/>
        </p:nvSpPr>
        <p:spPr>
          <a:xfrm flipH="1" flipV="1">
            <a:off x="8980180" y="4431760"/>
            <a:ext cx="45719" cy="45719"/>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8" name="Star: 5 Points 7">
            <a:extLst>
              <a:ext uri="{FF2B5EF4-FFF2-40B4-BE49-F238E27FC236}">
                <a16:creationId xmlns:a16="http://schemas.microsoft.com/office/drawing/2014/main" id="{1F5CD5D6-8593-49B2-8B7C-137B1596E102}"/>
              </a:ext>
            </a:extLst>
          </p:cNvPr>
          <p:cNvSpPr/>
          <p:nvPr/>
        </p:nvSpPr>
        <p:spPr>
          <a:xfrm flipH="1" flipV="1">
            <a:off x="9132580" y="4549140"/>
            <a:ext cx="45719" cy="45719"/>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Tree>
    <p:extLst>
      <p:ext uri="{BB962C8B-B14F-4D97-AF65-F5344CB8AC3E}">
        <p14:creationId xmlns:p14="http://schemas.microsoft.com/office/powerpoint/2010/main" val="360749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93BE8-721D-40E0-890C-D5D0B5BA88B3}"/>
              </a:ext>
            </a:extLst>
          </p:cNvPr>
          <p:cNvSpPr>
            <a:spLocks noGrp="1"/>
          </p:cNvSpPr>
          <p:nvPr>
            <p:ph type="title"/>
          </p:nvPr>
        </p:nvSpPr>
        <p:spPr/>
        <p:txBody>
          <a:bodyPr/>
          <a:lstStyle/>
          <a:p>
            <a:r>
              <a:rPr lang="en-GB" dirty="0"/>
              <a:t>Current State of Research</a:t>
            </a:r>
            <a:endParaRPr lang="en-SE" dirty="0"/>
          </a:p>
        </p:txBody>
      </p:sp>
      <p:sp>
        <p:nvSpPr>
          <p:cNvPr id="3" name="Content Placeholder 2">
            <a:extLst>
              <a:ext uri="{FF2B5EF4-FFF2-40B4-BE49-F238E27FC236}">
                <a16:creationId xmlns:a16="http://schemas.microsoft.com/office/drawing/2014/main" id="{92B8D2C2-D756-4B98-BA3B-6F47B91FA292}"/>
              </a:ext>
            </a:extLst>
          </p:cNvPr>
          <p:cNvSpPr>
            <a:spLocks noGrp="1"/>
          </p:cNvSpPr>
          <p:nvPr>
            <p:ph idx="1"/>
          </p:nvPr>
        </p:nvSpPr>
        <p:spPr/>
        <p:txBody>
          <a:bodyPr/>
          <a:lstStyle/>
          <a:p>
            <a:r>
              <a:rPr lang="en-GB" dirty="0"/>
              <a:t>Working on harmonizing the datasets from the Nordic geological surveys. </a:t>
            </a:r>
            <a:endParaRPr lang="en-SE" dirty="0"/>
          </a:p>
        </p:txBody>
      </p:sp>
      <p:pic>
        <p:nvPicPr>
          <p:cNvPr id="4" name="Picture 3">
            <a:extLst>
              <a:ext uri="{FF2B5EF4-FFF2-40B4-BE49-F238E27FC236}">
                <a16:creationId xmlns:a16="http://schemas.microsoft.com/office/drawing/2014/main" id="{F4422B3E-629D-49C5-90AA-6F4BAD7B7185}"/>
              </a:ext>
            </a:extLst>
          </p:cNvPr>
          <p:cNvPicPr>
            <a:picLocks noChangeAspect="1"/>
          </p:cNvPicPr>
          <p:nvPr/>
        </p:nvPicPr>
        <p:blipFill>
          <a:blip r:embed="rId2"/>
          <a:stretch>
            <a:fillRect/>
          </a:stretch>
        </p:blipFill>
        <p:spPr>
          <a:xfrm>
            <a:off x="2777202" y="2612592"/>
            <a:ext cx="6637595" cy="693480"/>
          </a:xfrm>
          <a:prstGeom prst="rect">
            <a:avLst/>
          </a:prstGeom>
        </p:spPr>
      </p:pic>
    </p:spTree>
    <p:extLst>
      <p:ext uri="{BB962C8B-B14F-4D97-AF65-F5344CB8AC3E}">
        <p14:creationId xmlns:p14="http://schemas.microsoft.com/office/powerpoint/2010/main" val="418304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8" descr="Immagine che contiene logo, Elementi grafici, schermata, grafica&#10;&#10;Descrizione generata automaticamente">
            <a:extLst>
              <a:ext uri="{FF2B5EF4-FFF2-40B4-BE49-F238E27FC236}">
                <a16:creationId xmlns:a16="http://schemas.microsoft.com/office/drawing/2014/main" id="{39E3BAB4-EFBC-DE54-E86B-3CA8A76932CC}"/>
              </a:ext>
            </a:extLst>
          </p:cNvPr>
          <p:cNvPicPr>
            <a:picLocks noGrp="1" noChangeAspect="1"/>
          </p:cNvPicPr>
          <p:nvPr>
            <p:ph idx="4294967295"/>
          </p:nvPr>
        </p:nvPicPr>
        <p:blipFill>
          <a:blip r:embed="rId3"/>
          <a:stretch>
            <a:fillRect/>
          </a:stretch>
        </p:blipFill>
        <p:spPr>
          <a:xfrm>
            <a:off x="0" y="11113"/>
            <a:ext cx="6096000" cy="2328862"/>
          </a:xfrm>
        </p:spPr>
      </p:pic>
      <p:sp>
        <p:nvSpPr>
          <p:cNvPr id="5" name="Title 1">
            <a:extLst>
              <a:ext uri="{FF2B5EF4-FFF2-40B4-BE49-F238E27FC236}">
                <a16:creationId xmlns:a16="http://schemas.microsoft.com/office/drawing/2014/main" id="{D39C8AB6-3E25-7601-8148-D2C5FE6C17E7}"/>
              </a:ext>
            </a:extLst>
          </p:cNvPr>
          <p:cNvSpPr>
            <a:spLocks noGrp="1"/>
          </p:cNvSpPr>
          <p:nvPr>
            <p:ph type="title" idx="4294967295"/>
          </p:nvPr>
        </p:nvSpPr>
        <p:spPr>
          <a:xfrm>
            <a:off x="0" y="2914015"/>
            <a:ext cx="12192000" cy="1365250"/>
          </a:xfrm>
        </p:spPr>
        <p:txBody>
          <a:bodyPr>
            <a:normAutofit/>
          </a:bodyPr>
          <a:lstStyle/>
          <a:p>
            <a:pPr algn="ctr"/>
            <a:r>
              <a:rPr lang="en-GB" sz="4400" dirty="0">
                <a:solidFill>
                  <a:srgbClr val="1D4927"/>
                </a:solidFill>
              </a:rPr>
              <a:t>Thank you for your attention!</a:t>
            </a:r>
          </a:p>
        </p:txBody>
      </p:sp>
      <p:sp>
        <p:nvSpPr>
          <p:cNvPr id="6" name="Title 1">
            <a:extLst>
              <a:ext uri="{FF2B5EF4-FFF2-40B4-BE49-F238E27FC236}">
                <a16:creationId xmlns:a16="http://schemas.microsoft.com/office/drawing/2014/main" id="{7B7934E8-C0FC-623C-AE84-67461FB98E7D}"/>
              </a:ext>
            </a:extLst>
          </p:cNvPr>
          <p:cNvSpPr txBox="1">
            <a:spLocks/>
          </p:cNvSpPr>
          <p:nvPr/>
        </p:nvSpPr>
        <p:spPr>
          <a:xfrm>
            <a:off x="0" y="4156376"/>
            <a:ext cx="12191999" cy="5700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400" dirty="0">
                <a:solidFill>
                  <a:srgbClr val="EBA900"/>
                </a:solidFill>
                <a:latin typeface="Calibri" panose="020F0502020204030204" pitchFamily="34" charset="0"/>
                <a:cs typeface="Calibri" panose="020F0502020204030204" pitchFamily="34" charset="0"/>
              </a:rPr>
              <a:t>hedaya.alyousif@geo.uu.se</a:t>
            </a:r>
          </a:p>
        </p:txBody>
      </p:sp>
      <p:sp>
        <p:nvSpPr>
          <p:cNvPr id="7" name="Title 1">
            <a:extLst>
              <a:ext uri="{FF2B5EF4-FFF2-40B4-BE49-F238E27FC236}">
                <a16:creationId xmlns:a16="http://schemas.microsoft.com/office/drawing/2014/main" id="{06C863A9-1257-189E-ED01-C6ECA7A1AE64}"/>
              </a:ext>
            </a:extLst>
          </p:cNvPr>
          <p:cNvSpPr txBox="1">
            <a:spLocks/>
          </p:cNvSpPr>
          <p:nvPr/>
        </p:nvSpPr>
        <p:spPr>
          <a:xfrm>
            <a:off x="0" y="4782214"/>
            <a:ext cx="12192000" cy="570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000" dirty="0">
                <a:hlinkClick r:id="rId4">
                  <a:extLst>
                    <a:ext uri="{A12FA001-AC4F-418D-AE19-62706E023703}">
                      <ahyp:hlinkClr xmlns:ahyp="http://schemas.microsoft.com/office/drawing/2018/hyperlinkcolor" val="tx"/>
                    </a:ext>
                  </a:extLst>
                </a:hlinkClick>
              </a:rPr>
              <a:t>www.epos-eu.org/on</a:t>
            </a:r>
            <a:r>
              <a:rPr lang="en-GB" sz="2000" dirty="0"/>
              <a:t> </a:t>
            </a:r>
            <a:r>
              <a:rPr lang="en-GB" sz="2000" dirty="0">
                <a:solidFill>
                  <a:srgbClr val="EBA900"/>
                </a:solidFill>
              </a:rPr>
              <a:t>|</a:t>
            </a:r>
            <a:r>
              <a:rPr lang="en-GB" sz="2000" dirty="0"/>
              <a:t> social media </a:t>
            </a:r>
            <a:r>
              <a:rPr lang="en-GB" sz="2000" dirty="0">
                <a:solidFill>
                  <a:srgbClr val="E5A113"/>
                </a:solidFill>
              </a:rPr>
              <a:t>#</a:t>
            </a:r>
            <a:r>
              <a:rPr lang="en-GB" sz="2000" dirty="0" err="1"/>
              <a:t>EPOSon</a:t>
            </a:r>
            <a:endParaRPr lang="en-GB" sz="2000" dirty="0"/>
          </a:p>
        </p:txBody>
      </p:sp>
    </p:spTree>
    <p:extLst>
      <p:ext uri="{BB962C8B-B14F-4D97-AF65-F5344CB8AC3E}">
        <p14:creationId xmlns:p14="http://schemas.microsoft.com/office/powerpoint/2010/main" val="3570579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8" descr="Immagine che contiene logo, Elementi grafici, schermata, grafica&#10;&#10;Descrizione generata automaticamente">
            <a:extLst>
              <a:ext uri="{FF2B5EF4-FFF2-40B4-BE49-F238E27FC236}">
                <a16:creationId xmlns:a16="http://schemas.microsoft.com/office/drawing/2014/main" id="{1984D60F-9014-E237-6BE6-04E31B768BB7}"/>
              </a:ext>
            </a:extLst>
          </p:cNvPr>
          <p:cNvPicPr>
            <a:picLocks noChangeAspect="1"/>
          </p:cNvPicPr>
          <p:nvPr/>
        </p:nvPicPr>
        <p:blipFill>
          <a:blip r:embed="rId3"/>
          <a:stretch>
            <a:fillRect/>
          </a:stretch>
        </p:blipFill>
        <p:spPr>
          <a:xfrm>
            <a:off x="1230745" y="1448791"/>
            <a:ext cx="10079888" cy="3850744"/>
          </a:xfrm>
          <a:prstGeom prst="rect">
            <a:avLst/>
          </a:prstGeom>
        </p:spPr>
      </p:pic>
    </p:spTree>
    <p:extLst>
      <p:ext uri="{BB962C8B-B14F-4D97-AF65-F5344CB8AC3E}">
        <p14:creationId xmlns:p14="http://schemas.microsoft.com/office/powerpoint/2010/main" val="1810772778"/>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275E48"/>
      </a:accent6>
      <a:hlink>
        <a:srgbClr val="005CA3"/>
      </a:hlink>
      <a:folHlink>
        <a:srgbClr val="8D7E4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OS_ON_slide_template" id="{1CAD09EF-139D-904C-82DB-FF0F2ED2E792}" vid="{F28351D2-5FE7-5741-9308-6E01DBF2C9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9100</TotalTime>
  <Words>152</Words>
  <Application>Microsoft Office PowerPoint</Application>
  <PresentationFormat>Widescreen</PresentationFormat>
  <Paragraphs>24</Paragraphs>
  <Slides>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Aptos Display</vt:lpstr>
      <vt:lpstr>Arial</vt:lpstr>
      <vt:lpstr>Calibri</vt:lpstr>
      <vt:lpstr>Calibri Light</vt:lpstr>
      <vt:lpstr>Office Theme</vt:lpstr>
      <vt:lpstr>Fingerprinting of critical minerals using data mining</vt:lpstr>
      <vt:lpstr>Research Objective</vt:lpstr>
      <vt:lpstr>Current State of Research</vt:lpstr>
      <vt:lpstr>Current State of Research</vt:lpstr>
      <vt:lpstr>Thank you for your attention!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Critical Raw Minerals with Data Mining</dc:title>
  <dc:creator>Federica Tanlongo</dc:creator>
  <cp:lastModifiedBy>Hedaya Alyousif</cp:lastModifiedBy>
  <cp:revision>30</cp:revision>
  <dcterms:created xsi:type="dcterms:W3CDTF">2024-09-12T12:53:35Z</dcterms:created>
  <dcterms:modified xsi:type="dcterms:W3CDTF">2025-06-23T05:21:12Z</dcterms:modified>
</cp:coreProperties>
</file>