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5" r:id="rId4"/>
    <p:sldId id="272" r:id="rId5"/>
    <p:sldId id="273" r:id="rId6"/>
    <p:sldId id="274" r:id="rId7"/>
    <p:sldId id="262" r:id="rId8"/>
    <p:sldId id="258" r:id="rId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p:restoredTop sz="94732"/>
  </p:normalViewPr>
  <p:slideViewPr>
    <p:cSldViewPr snapToGrid="0">
      <p:cViewPr>
        <p:scale>
          <a:sx n="60" d="100"/>
          <a:sy n="60" d="100"/>
        </p:scale>
        <p:origin x="28" y="-1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4246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4F91-C0FC-5F93-1FCD-88BD3F3D5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1AAE8-5512-737E-FA45-274C5A301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93AF4-0924-3BF9-5EC5-9ED322605CE1}"/>
              </a:ext>
            </a:extLst>
          </p:cNvPr>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a:extLst>
              <a:ext uri="{FF2B5EF4-FFF2-40B4-BE49-F238E27FC236}">
                <a16:creationId xmlns:a16="http://schemas.microsoft.com/office/drawing/2014/main" id="{18741583-3335-CEF6-23BA-69E403C904BE}"/>
              </a:ext>
            </a:extLst>
          </p:cNvPr>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201202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88E56-6A4D-E287-A5C0-ADEDB6CE3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ABD31-8A2B-8FF9-48EA-B12ABFB69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5731C-32E4-6120-71F1-9AA783A9CA07}"/>
              </a:ext>
            </a:extLst>
          </p:cNvPr>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a:extLst>
              <a:ext uri="{FF2B5EF4-FFF2-40B4-BE49-F238E27FC236}">
                <a16:creationId xmlns:a16="http://schemas.microsoft.com/office/drawing/2014/main" id="{C64ACD1C-AFE7-7E9E-4D61-B35BACB5E5A7}"/>
              </a:ext>
            </a:extLst>
          </p:cNvPr>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25739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46F94-2D2D-621E-BC60-24BF98219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17D22-18C9-763E-3607-BDBB9BA39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1ADA0-C199-2307-1150-9B1B3F870BAB}"/>
              </a:ext>
            </a:extLst>
          </p:cNvPr>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a:extLst>
              <a:ext uri="{FF2B5EF4-FFF2-40B4-BE49-F238E27FC236}">
                <a16:creationId xmlns:a16="http://schemas.microsoft.com/office/drawing/2014/main" id="{CD1D97C3-E3F1-7254-1415-8524537EDD8C}"/>
              </a:ext>
            </a:extLst>
          </p:cNvPr>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338524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8</a:t>
            </a:fld>
            <a:endParaRPr lang="en-GB"/>
          </a:p>
        </p:txBody>
      </p:sp>
    </p:spTree>
    <p:extLst>
      <p:ext uri="{BB962C8B-B14F-4D97-AF65-F5344CB8AC3E}">
        <p14:creationId xmlns:p14="http://schemas.microsoft.com/office/powerpoint/2010/main" val="1283430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tmp"/><Relationship Id="rId4" Type="http://schemas.openxmlformats.org/officeDocument/2006/relationships/image" Target="../media/image9.tmp"/></Relationships>
</file>

<file path=ppt/slides/_rels/slide3.xml.rels><?xml version="1.0" encoding="UTF-8" standalone="yes"?>
<Relationships xmlns="http://schemas.openxmlformats.org/package/2006/relationships"><Relationship Id="rId8" Type="http://schemas.openxmlformats.org/officeDocument/2006/relationships/image" Target="../media/image15.tmp"/><Relationship Id="rId3" Type="http://schemas.openxmlformats.org/officeDocument/2006/relationships/image" Target="../media/image8.tmp"/><Relationship Id="rId7"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bmp"/><Relationship Id="rId5" Type="http://schemas.openxmlformats.org/officeDocument/2006/relationships/image" Target="../media/image17.b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7" Type="http://schemas.openxmlformats.org/officeDocument/2006/relationships/image" Target="../media/image22.tm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19.tm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tmp"/><Relationship Id="rId4" Type="http://schemas.openxmlformats.org/officeDocument/2006/relationships/hyperlink" Target="https://www.epos-eu.org/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595423" y="1477926"/>
            <a:ext cx="5195777" cy="3343311"/>
          </a:xfrm>
        </p:spPr>
        <p:txBody>
          <a:bodyPr/>
          <a:lstStyle/>
          <a:p>
            <a:r>
              <a:rPr lang="en-GB" dirty="0">
                <a:solidFill>
                  <a:schemeClr val="accent1">
                    <a:lumMod val="75000"/>
                  </a:schemeClr>
                </a:solidFill>
                <a:ea typeface="Calibri" panose="020F0502020204030204" pitchFamily="34" charset="0"/>
              </a:rPr>
              <a:t>Automatic Focal Mechanism Computation for Small-Magnitude Earthquakes in NE Italy </a:t>
            </a:r>
            <a:br>
              <a:rPr lang="en-US" sz="1800" dirty="0">
                <a:solidFill>
                  <a:schemeClr val="accent1">
                    <a:lumMod val="75000"/>
                  </a:schemeClr>
                </a:solidFill>
                <a:ea typeface="Calibri" panose="020F0502020204030204" pitchFamily="34" charset="0"/>
              </a:rPr>
            </a:b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fontScale="62500" lnSpcReduction="20000"/>
          </a:bodyPr>
          <a:lstStyle/>
          <a:p>
            <a:pPr marL="0" indent="0">
              <a:buNone/>
            </a:pPr>
            <a:r>
              <a:rPr lang="en-US" dirty="0">
                <a:solidFill>
                  <a:schemeClr val="accent1">
                    <a:lumMod val="75000"/>
                  </a:schemeClr>
                </a:solidFill>
              </a:rPr>
              <a:t>Fatemeh Abdi, Angela </a:t>
            </a:r>
            <a:r>
              <a:rPr lang="en-US" dirty="0" err="1">
                <a:solidFill>
                  <a:schemeClr val="accent1">
                    <a:lumMod val="75000"/>
                  </a:schemeClr>
                </a:solidFill>
              </a:rPr>
              <a:t>Saraò</a:t>
            </a:r>
            <a:r>
              <a:rPr lang="en-US" dirty="0">
                <a:solidFill>
                  <a:schemeClr val="accent1">
                    <a:lumMod val="75000"/>
                  </a:schemeClr>
                </a:solidFill>
              </a:rPr>
              <a:t>, Monica Sugan, Andrea Magrin, Giovani Messuti, and Matteo Picozzi </a:t>
            </a:r>
          </a:p>
          <a:p>
            <a:pPr marL="0" indent="0">
              <a:buNone/>
            </a:pPr>
            <a:r>
              <a:rPr lang="en-US" dirty="0">
                <a:solidFill>
                  <a:schemeClr val="accent1">
                    <a:lumMod val="75000"/>
                  </a:schemeClr>
                </a:solidFill>
              </a:rPr>
              <a:t>contact: fabdi@ogs.it</a:t>
            </a:r>
          </a:p>
          <a:p>
            <a:pPr marL="0" indent="0">
              <a:buNone/>
            </a:pPr>
            <a:endParaRPr lang="en-GB"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6096000" y="395740"/>
            <a:ext cx="564787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etter on a white background&#10;&#10;AI-generated content may be incorrect.">
            <a:extLst>
              <a:ext uri="{FF2B5EF4-FFF2-40B4-BE49-F238E27FC236}">
                <a16:creationId xmlns:a16="http://schemas.microsoft.com/office/drawing/2014/main" id="{679E852C-5992-BDCF-7E02-A9EDAB1DF4C1}"/>
              </a:ext>
            </a:extLst>
          </p:cNvPr>
          <p:cNvPicPr>
            <a:picLocks noChangeAspect="1"/>
          </p:cNvPicPr>
          <p:nvPr/>
        </p:nvPicPr>
        <p:blipFill>
          <a:blip r:embed="rId3"/>
          <a:stretch>
            <a:fillRect/>
          </a:stretch>
        </p:blipFill>
        <p:spPr>
          <a:xfrm>
            <a:off x="8434416" y="230188"/>
            <a:ext cx="3035456" cy="666784"/>
          </a:xfrm>
          <a:prstGeom prst="rect">
            <a:avLst/>
          </a:prstGeom>
        </p:spPr>
      </p:pic>
      <p:pic>
        <p:nvPicPr>
          <p:cNvPr id="6" name="Picture 5" descr="A close-up of a blue text&#10;&#10;AI-generated content may be incorrect.">
            <a:extLst>
              <a:ext uri="{FF2B5EF4-FFF2-40B4-BE49-F238E27FC236}">
                <a16:creationId xmlns:a16="http://schemas.microsoft.com/office/drawing/2014/main" id="{B7937BE4-CC2D-B15B-AEF5-6C6DAE49456E}"/>
              </a:ext>
            </a:extLst>
          </p:cNvPr>
          <p:cNvPicPr>
            <a:picLocks noChangeAspect="1"/>
          </p:cNvPicPr>
          <p:nvPr/>
        </p:nvPicPr>
        <p:blipFill>
          <a:blip r:embed="rId4"/>
          <a:stretch>
            <a:fillRect/>
          </a:stretch>
        </p:blipFill>
        <p:spPr>
          <a:xfrm>
            <a:off x="398291" y="1818693"/>
            <a:ext cx="5207268" cy="2540131"/>
          </a:xfrm>
          <a:prstGeom prst="rect">
            <a:avLst/>
          </a:prstGeom>
        </p:spPr>
      </p:pic>
      <p:pic>
        <p:nvPicPr>
          <p:cNvPr id="8" name="Picture 7" descr="A diagram of a diagram&#10;&#10;AI-generated content may be incorrect.">
            <a:extLst>
              <a:ext uri="{FF2B5EF4-FFF2-40B4-BE49-F238E27FC236}">
                <a16:creationId xmlns:a16="http://schemas.microsoft.com/office/drawing/2014/main" id="{7BDFD5C3-4E07-DBBA-CF23-D58F4793B3FA}"/>
              </a:ext>
            </a:extLst>
          </p:cNvPr>
          <p:cNvPicPr>
            <a:picLocks noChangeAspect="1"/>
          </p:cNvPicPr>
          <p:nvPr/>
        </p:nvPicPr>
        <p:blipFill>
          <a:blip r:embed="rId5"/>
          <a:stretch>
            <a:fillRect/>
          </a:stretch>
        </p:blipFill>
        <p:spPr>
          <a:xfrm>
            <a:off x="6586442" y="1448743"/>
            <a:ext cx="4407126" cy="3492679"/>
          </a:xfrm>
          <a:prstGeom prst="rect">
            <a:avLst/>
          </a:prstGeom>
        </p:spPr>
      </p:pic>
    </p:spTree>
    <p:extLst>
      <p:ext uri="{BB962C8B-B14F-4D97-AF65-F5344CB8AC3E}">
        <p14:creationId xmlns:p14="http://schemas.microsoft.com/office/powerpoint/2010/main" val="24077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letter on a white background&#10;&#10;AI-generated content may be incorrect.">
            <a:extLst>
              <a:ext uri="{FF2B5EF4-FFF2-40B4-BE49-F238E27FC236}">
                <a16:creationId xmlns:a16="http://schemas.microsoft.com/office/drawing/2014/main" id="{CAC95F57-9F8A-D731-E9F5-382019E57A93}"/>
              </a:ext>
            </a:extLst>
          </p:cNvPr>
          <p:cNvPicPr>
            <a:picLocks noChangeAspect="1"/>
          </p:cNvPicPr>
          <p:nvPr/>
        </p:nvPicPr>
        <p:blipFill>
          <a:blip r:embed="rId3"/>
          <a:stretch>
            <a:fillRect/>
          </a:stretch>
        </p:blipFill>
        <p:spPr>
          <a:xfrm>
            <a:off x="8562007" y="251454"/>
            <a:ext cx="3035456" cy="666784"/>
          </a:xfrm>
          <a:prstGeom prst="rect">
            <a:avLst/>
          </a:prstGeom>
        </p:spPr>
      </p:pic>
      <p:pic>
        <p:nvPicPr>
          <p:cNvPr id="8" name="Picture 7" descr="A white background with blue text and blue text&#10;&#10;AI-generated content may be incorrect.">
            <a:extLst>
              <a:ext uri="{FF2B5EF4-FFF2-40B4-BE49-F238E27FC236}">
                <a16:creationId xmlns:a16="http://schemas.microsoft.com/office/drawing/2014/main" id="{89220157-6AF7-78DA-2D4B-53E2BED47B12}"/>
              </a:ext>
            </a:extLst>
          </p:cNvPr>
          <p:cNvPicPr>
            <a:picLocks noChangeAspect="1"/>
          </p:cNvPicPr>
          <p:nvPr/>
        </p:nvPicPr>
        <p:blipFill>
          <a:blip r:embed="rId4"/>
          <a:stretch>
            <a:fillRect/>
          </a:stretch>
        </p:blipFill>
        <p:spPr>
          <a:xfrm>
            <a:off x="4055296" y="584846"/>
            <a:ext cx="3575234" cy="1289116"/>
          </a:xfrm>
          <a:prstGeom prst="rect">
            <a:avLst/>
          </a:prstGeom>
        </p:spPr>
      </p:pic>
      <p:pic>
        <p:nvPicPr>
          <p:cNvPr id="10" name="Picture 9" descr="A diagram of a diagram&#10;&#10;AI-generated content may be incorrect.">
            <a:extLst>
              <a:ext uri="{FF2B5EF4-FFF2-40B4-BE49-F238E27FC236}">
                <a16:creationId xmlns:a16="http://schemas.microsoft.com/office/drawing/2014/main" id="{B6887975-EAD0-5708-4C64-2BE49B67E944}"/>
              </a:ext>
            </a:extLst>
          </p:cNvPr>
          <p:cNvPicPr>
            <a:picLocks noChangeAspect="1"/>
          </p:cNvPicPr>
          <p:nvPr/>
        </p:nvPicPr>
        <p:blipFill>
          <a:blip r:embed="rId5"/>
          <a:stretch>
            <a:fillRect/>
          </a:stretch>
        </p:blipFill>
        <p:spPr>
          <a:xfrm>
            <a:off x="1437098" y="2020708"/>
            <a:ext cx="9163562" cy="1970510"/>
          </a:xfrm>
          <a:prstGeom prst="rect">
            <a:avLst/>
          </a:prstGeom>
        </p:spPr>
      </p:pic>
      <p:pic>
        <p:nvPicPr>
          <p:cNvPr id="12" name="Picture 11" descr="A diagram of a procedure&#10;&#10;AI-generated content may be incorrect.">
            <a:extLst>
              <a:ext uri="{FF2B5EF4-FFF2-40B4-BE49-F238E27FC236}">
                <a16:creationId xmlns:a16="http://schemas.microsoft.com/office/drawing/2014/main" id="{CAD7EB47-CAEF-2F22-044E-69744A58C727}"/>
              </a:ext>
            </a:extLst>
          </p:cNvPr>
          <p:cNvPicPr>
            <a:picLocks noChangeAspect="1"/>
          </p:cNvPicPr>
          <p:nvPr/>
        </p:nvPicPr>
        <p:blipFill>
          <a:blip r:embed="rId6"/>
          <a:stretch>
            <a:fillRect/>
          </a:stretch>
        </p:blipFill>
        <p:spPr>
          <a:xfrm>
            <a:off x="2431826" y="4051546"/>
            <a:ext cx="3689540" cy="2025754"/>
          </a:xfrm>
          <a:prstGeom prst="rect">
            <a:avLst/>
          </a:prstGeom>
        </p:spPr>
      </p:pic>
      <p:pic>
        <p:nvPicPr>
          <p:cNvPr id="16" name="Picture 15" descr="A screenshot of a phone&#10;&#10;AI-generated content may be incorrect.">
            <a:extLst>
              <a:ext uri="{FF2B5EF4-FFF2-40B4-BE49-F238E27FC236}">
                <a16:creationId xmlns:a16="http://schemas.microsoft.com/office/drawing/2014/main" id="{D9182F1A-33DC-9B40-0B0B-671796754A1C}"/>
              </a:ext>
            </a:extLst>
          </p:cNvPr>
          <p:cNvPicPr>
            <a:picLocks noChangeAspect="1"/>
          </p:cNvPicPr>
          <p:nvPr/>
        </p:nvPicPr>
        <p:blipFill>
          <a:blip r:embed="rId7"/>
          <a:stretch>
            <a:fillRect/>
          </a:stretch>
        </p:blipFill>
        <p:spPr>
          <a:xfrm>
            <a:off x="6212662" y="3991218"/>
            <a:ext cx="1835244" cy="2146410"/>
          </a:xfrm>
          <a:prstGeom prst="rect">
            <a:avLst/>
          </a:prstGeom>
        </p:spPr>
      </p:pic>
      <p:pic>
        <p:nvPicPr>
          <p:cNvPr id="18" name="Picture 17" descr="A blue text on a white background&#10;&#10;AI-generated content may be incorrect.">
            <a:extLst>
              <a:ext uri="{FF2B5EF4-FFF2-40B4-BE49-F238E27FC236}">
                <a16:creationId xmlns:a16="http://schemas.microsoft.com/office/drawing/2014/main" id="{77FE884E-E397-5D17-3D72-2B69C36F23CA}"/>
              </a:ext>
            </a:extLst>
          </p:cNvPr>
          <p:cNvPicPr>
            <a:picLocks noChangeAspect="1"/>
          </p:cNvPicPr>
          <p:nvPr/>
        </p:nvPicPr>
        <p:blipFill>
          <a:blip r:embed="rId8"/>
          <a:stretch>
            <a:fillRect/>
          </a:stretch>
        </p:blipFill>
        <p:spPr>
          <a:xfrm>
            <a:off x="263568" y="1001178"/>
            <a:ext cx="1833267" cy="561808"/>
          </a:xfrm>
          <a:prstGeom prst="rect">
            <a:avLst/>
          </a:prstGeom>
        </p:spPr>
      </p:pic>
    </p:spTree>
    <p:extLst>
      <p:ext uri="{BB962C8B-B14F-4D97-AF65-F5344CB8AC3E}">
        <p14:creationId xmlns:p14="http://schemas.microsoft.com/office/powerpoint/2010/main" val="128647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B158-7081-F7B3-3A6D-1D30AF9B8DC1}"/>
            </a:ext>
          </a:extLst>
        </p:cNvPr>
        <p:cNvGrpSpPr/>
        <p:nvPr/>
      </p:nvGrpSpPr>
      <p:grpSpPr>
        <a:xfrm>
          <a:off x="0" y="0"/>
          <a:ext cx="0" cy="0"/>
          <a:chOff x="0" y="0"/>
          <a:chExt cx="0" cy="0"/>
        </a:xfrm>
      </p:grpSpPr>
      <p:pic>
        <p:nvPicPr>
          <p:cNvPr id="6" name="Picture 5" descr="A blue letter on a white background&#10;&#10;AI-generated content may be incorrect.">
            <a:extLst>
              <a:ext uri="{FF2B5EF4-FFF2-40B4-BE49-F238E27FC236}">
                <a16:creationId xmlns:a16="http://schemas.microsoft.com/office/drawing/2014/main" id="{E937EC5B-7E44-31B4-B2CE-0A119B17D37E}"/>
              </a:ext>
            </a:extLst>
          </p:cNvPr>
          <p:cNvPicPr>
            <a:picLocks noChangeAspect="1"/>
          </p:cNvPicPr>
          <p:nvPr/>
        </p:nvPicPr>
        <p:blipFill>
          <a:blip r:embed="rId3"/>
          <a:stretch>
            <a:fillRect/>
          </a:stretch>
        </p:blipFill>
        <p:spPr>
          <a:xfrm>
            <a:off x="8562007" y="251454"/>
            <a:ext cx="3035456" cy="666784"/>
          </a:xfrm>
          <a:prstGeom prst="rect">
            <a:avLst/>
          </a:prstGeom>
        </p:spPr>
      </p:pic>
      <p:pic>
        <p:nvPicPr>
          <p:cNvPr id="3" name="Picture 2" descr="A blue text on a white background&#10;&#10;AI-generated content may be incorrect.">
            <a:extLst>
              <a:ext uri="{FF2B5EF4-FFF2-40B4-BE49-F238E27FC236}">
                <a16:creationId xmlns:a16="http://schemas.microsoft.com/office/drawing/2014/main" id="{209EB424-7292-51ED-6DDE-035CCDF40D87}"/>
              </a:ext>
            </a:extLst>
          </p:cNvPr>
          <p:cNvPicPr>
            <a:picLocks noChangeAspect="1"/>
          </p:cNvPicPr>
          <p:nvPr/>
        </p:nvPicPr>
        <p:blipFill>
          <a:blip r:embed="rId4"/>
          <a:stretch>
            <a:fillRect/>
          </a:stretch>
        </p:blipFill>
        <p:spPr>
          <a:xfrm>
            <a:off x="4394470" y="598490"/>
            <a:ext cx="1701530" cy="515320"/>
          </a:xfrm>
          <a:prstGeom prst="rect">
            <a:avLst/>
          </a:prstGeom>
        </p:spPr>
      </p:pic>
      <p:pic>
        <p:nvPicPr>
          <p:cNvPr id="5" name="Picture 4" descr="A diagram of a triangle with different colored circles&#10;&#10;AI-generated content may be incorrect.">
            <a:extLst>
              <a:ext uri="{FF2B5EF4-FFF2-40B4-BE49-F238E27FC236}">
                <a16:creationId xmlns:a16="http://schemas.microsoft.com/office/drawing/2014/main" id="{A434C5F4-200D-9873-1DF1-5581BC438FBB}"/>
              </a:ext>
            </a:extLst>
          </p:cNvPr>
          <p:cNvPicPr>
            <a:picLocks noChangeAspect="1"/>
          </p:cNvPicPr>
          <p:nvPr/>
        </p:nvPicPr>
        <p:blipFill>
          <a:blip r:embed="rId5"/>
          <a:stretch>
            <a:fillRect/>
          </a:stretch>
        </p:blipFill>
        <p:spPr>
          <a:xfrm>
            <a:off x="584978" y="1467293"/>
            <a:ext cx="5677600" cy="4149016"/>
          </a:xfrm>
          <a:prstGeom prst="rect">
            <a:avLst/>
          </a:prstGeom>
        </p:spPr>
      </p:pic>
      <p:pic>
        <p:nvPicPr>
          <p:cNvPr id="8" name="Picture 7" descr="A graph with blue bars&#10;&#10;AI-generated content may be incorrect.">
            <a:extLst>
              <a:ext uri="{FF2B5EF4-FFF2-40B4-BE49-F238E27FC236}">
                <a16:creationId xmlns:a16="http://schemas.microsoft.com/office/drawing/2014/main" id="{78373F94-D35D-DF94-9332-92BB4660C90C}"/>
              </a:ext>
            </a:extLst>
          </p:cNvPr>
          <p:cNvPicPr>
            <a:picLocks noChangeAspect="1"/>
          </p:cNvPicPr>
          <p:nvPr/>
        </p:nvPicPr>
        <p:blipFill>
          <a:blip r:embed="rId6"/>
          <a:stretch>
            <a:fillRect/>
          </a:stretch>
        </p:blipFill>
        <p:spPr>
          <a:xfrm>
            <a:off x="6528563" y="1467294"/>
            <a:ext cx="5189858" cy="4149015"/>
          </a:xfrm>
          <a:prstGeom prst="rect">
            <a:avLst/>
          </a:prstGeom>
        </p:spPr>
      </p:pic>
    </p:spTree>
    <p:extLst>
      <p:ext uri="{BB962C8B-B14F-4D97-AF65-F5344CB8AC3E}">
        <p14:creationId xmlns:p14="http://schemas.microsoft.com/office/powerpoint/2010/main" val="341174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1BEE5-036F-212B-2BA3-F256365D022D}"/>
            </a:ext>
          </a:extLst>
        </p:cNvPr>
        <p:cNvGrpSpPr/>
        <p:nvPr/>
      </p:nvGrpSpPr>
      <p:grpSpPr>
        <a:xfrm>
          <a:off x="0" y="0"/>
          <a:ext cx="0" cy="0"/>
          <a:chOff x="0" y="0"/>
          <a:chExt cx="0" cy="0"/>
        </a:xfrm>
      </p:grpSpPr>
      <p:pic>
        <p:nvPicPr>
          <p:cNvPr id="6" name="Picture 5" descr="A blue letter on a white background&#10;&#10;AI-generated content may be incorrect.">
            <a:extLst>
              <a:ext uri="{FF2B5EF4-FFF2-40B4-BE49-F238E27FC236}">
                <a16:creationId xmlns:a16="http://schemas.microsoft.com/office/drawing/2014/main" id="{648F3CF4-DB1A-0268-65D3-6E786FE371A9}"/>
              </a:ext>
            </a:extLst>
          </p:cNvPr>
          <p:cNvPicPr>
            <a:picLocks noChangeAspect="1"/>
          </p:cNvPicPr>
          <p:nvPr/>
        </p:nvPicPr>
        <p:blipFill>
          <a:blip r:embed="rId3"/>
          <a:stretch>
            <a:fillRect/>
          </a:stretch>
        </p:blipFill>
        <p:spPr>
          <a:xfrm>
            <a:off x="8562007" y="251454"/>
            <a:ext cx="3035456" cy="666784"/>
          </a:xfrm>
          <a:prstGeom prst="rect">
            <a:avLst/>
          </a:prstGeom>
        </p:spPr>
      </p:pic>
      <p:pic>
        <p:nvPicPr>
          <p:cNvPr id="2" name="Content Placeholder 12" descr="A map of the world&#10;&#10;AI-generated content may be incorrect.">
            <a:extLst>
              <a:ext uri="{FF2B5EF4-FFF2-40B4-BE49-F238E27FC236}">
                <a16:creationId xmlns:a16="http://schemas.microsoft.com/office/drawing/2014/main" id="{8179870E-058F-822F-561F-74A10E3AD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546" y="27982167"/>
            <a:ext cx="9455591" cy="7764025"/>
          </a:xfrm>
          <a:prstGeom prst="rect">
            <a:avLst/>
          </a:prstGeom>
        </p:spPr>
      </p:pic>
      <p:pic>
        <p:nvPicPr>
          <p:cNvPr id="7" name="Picture 6" descr="A map of the sea&#10;&#10;AI-generated content may be incorrect.">
            <a:extLst>
              <a:ext uri="{FF2B5EF4-FFF2-40B4-BE49-F238E27FC236}">
                <a16:creationId xmlns:a16="http://schemas.microsoft.com/office/drawing/2014/main" id="{5E47A84F-521A-ED29-4C81-01B7F4CFE6FC}"/>
              </a:ext>
            </a:extLst>
          </p:cNvPr>
          <p:cNvPicPr>
            <a:picLocks noChangeAspect="1"/>
          </p:cNvPicPr>
          <p:nvPr/>
        </p:nvPicPr>
        <p:blipFill>
          <a:blip r:embed="rId5"/>
          <a:stretch>
            <a:fillRect/>
          </a:stretch>
        </p:blipFill>
        <p:spPr>
          <a:xfrm>
            <a:off x="794565" y="1488207"/>
            <a:ext cx="4181472" cy="3275807"/>
          </a:xfrm>
          <a:prstGeom prst="rect">
            <a:avLst/>
          </a:prstGeom>
        </p:spPr>
      </p:pic>
      <p:pic>
        <p:nvPicPr>
          <p:cNvPr id="9" name="Picture 8" descr="A map with black and white circles&#10;&#10;AI-generated content may be incorrect.">
            <a:extLst>
              <a:ext uri="{FF2B5EF4-FFF2-40B4-BE49-F238E27FC236}">
                <a16:creationId xmlns:a16="http://schemas.microsoft.com/office/drawing/2014/main" id="{B5620775-5C07-B903-6177-3A5B83256509}"/>
              </a:ext>
            </a:extLst>
          </p:cNvPr>
          <p:cNvPicPr>
            <a:picLocks noChangeAspect="1"/>
          </p:cNvPicPr>
          <p:nvPr/>
        </p:nvPicPr>
        <p:blipFill>
          <a:blip r:embed="rId6"/>
          <a:stretch>
            <a:fillRect/>
          </a:stretch>
        </p:blipFill>
        <p:spPr>
          <a:xfrm>
            <a:off x="6751674" y="1244188"/>
            <a:ext cx="4391239" cy="3519825"/>
          </a:xfrm>
          <a:prstGeom prst="rect">
            <a:avLst/>
          </a:prstGeom>
        </p:spPr>
      </p:pic>
      <p:sp>
        <p:nvSpPr>
          <p:cNvPr id="10" name="TextBox 9">
            <a:extLst>
              <a:ext uri="{FF2B5EF4-FFF2-40B4-BE49-F238E27FC236}">
                <a16:creationId xmlns:a16="http://schemas.microsoft.com/office/drawing/2014/main" id="{02609BEA-1983-B9B1-6EF1-FB13CEEC327B}"/>
              </a:ext>
            </a:extLst>
          </p:cNvPr>
          <p:cNvSpPr txBox="1"/>
          <p:nvPr/>
        </p:nvSpPr>
        <p:spPr>
          <a:xfrm>
            <a:off x="1605516" y="5000461"/>
            <a:ext cx="2368725" cy="369332"/>
          </a:xfrm>
          <a:prstGeom prst="rect">
            <a:avLst/>
          </a:prstGeom>
          <a:noFill/>
        </p:spPr>
        <p:txBody>
          <a:bodyPr wrap="none" rtlCol="0">
            <a:spAutoFit/>
          </a:bodyPr>
          <a:lstStyle/>
          <a:p>
            <a:r>
              <a:rPr lang="en-US" dirty="0"/>
              <a:t>101 calibration events</a:t>
            </a:r>
          </a:p>
        </p:txBody>
      </p:sp>
      <p:pic>
        <p:nvPicPr>
          <p:cNvPr id="12" name="Picture 11">
            <a:extLst>
              <a:ext uri="{FF2B5EF4-FFF2-40B4-BE49-F238E27FC236}">
                <a16:creationId xmlns:a16="http://schemas.microsoft.com/office/drawing/2014/main" id="{FBA75E35-35FD-A858-ED42-7B1333210A93}"/>
              </a:ext>
            </a:extLst>
          </p:cNvPr>
          <p:cNvPicPr>
            <a:picLocks noChangeAspect="1"/>
          </p:cNvPicPr>
          <p:nvPr/>
        </p:nvPicPr>
        <p:blipFill>
          <a:blip r:embed="rId7"/>
          <a:stretch>
            <a:fillRect/>
          </a:stretch>
        </p:blipFill>
        <p:spPr>
          <a:xfrm>
            <a:off x="6044661" y="5000461"/>
            <a:ext cx="5552802" cy="523849"/>
          </a:xfrm>
          <a:prstGeom prst="rect">
            <a:avLst/>
          </a:prstGeom>
        </p:spPr>
      </p:pic>
    </p:spTree>
    <p:extLst>
      <p:ext uri="{BB962C8B-B14F-4D97-AF65-F5344CB8AC3E}">
        <p14:creationId xmlns:p14="http://schemas.microsoft.com/office/powerpoint/2010/main" val="109841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9EB1-AE04-ECE6-E0EE-E462F61B5035}"/>
            </a:ext>
          </a:extLst>
        </p:cNvPr>
        <p:cNvGrpSpPr/>
        <p:nvPr/>
      </p:nvGrpSpPr>
      <p:grpSpPr>
        <a:xfrm>
          <a:off x="0" y="0"/>
          <a:ext cx="0" cy="0"/>
          <a:chOff x="0" y="0"/>
          <a:chExt cx="0" cy="0"/>
        </a:xfrm>
      </p:grpSpPr>
      <p:pic>
        <p:nvPicPr>
          <p:cNvPr id="6" name="Picture 5" descr="A blue letter on a white background&#10;&#10;AI-generated content may be incorrect.">
            <a:extLst>
              <a:ext uri="{FF2B5EF4-FFF2-40B4-BE49-F238E27FC236}">
                <a16:creationId xmlns:a16="http://schemas.microsoft.com/office/drawing/2014/main" id="{2DCCB76F-EEDC-1284-7E92-738EB49F8D07}"/>
              </a:ext>
            </a:extLst>
          </p:cNvPr>
          <p:cNvPicPr>
            <a:picLocks noChangeAspect="1"/>
          </p:cNvPicPr>
          <p:nvPr/>
        </p:nvPicPr>
        <p:blipFill>
          <a:blip r:embed="rId3"/>
          <a:stretch>
            <a:fillRect/>
          </a:stretch>
        </p:blipFill>
        <p:spPr>
          <a:xfrm>
            <a:off x="8562007" y="251454"/>
            <a:ext cx="3035456" cy="666784"/>
          </a:xfrm>
          <a:prstGeom prst="rect">
            <a:avLst/>
          </a:prstGeom>
        </p:spPr>
      </p:pic>
      <p:pic>
        <p:nvPicPr>
          <p:cNvPr id="2" name="Content Placeholder 12" descr="A map of the world&#10;&#10;AI-generated content may be incorrect.">
            <a:extLst>
              <a:ext uri="{FF2B5EF4-FFF2-40B4-BE49-F238E27FC236}">
                <a16:creationId xmlns:a16="http://schemas.microsoft.com/office/drawing/2014/main" id="{CCEEFFF2-CC96-E674-FAFC-9393DA2E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546" y="27982167"/>
            <a:ext cx="9455591" cy="7764025"/>
          </a:xfrm>
          <a:prstGeom prst="rect">
            <a:avLst/>
          </a:prstGeom>
        </p:spPr>
      </p:pic>
      <p:pic>
        <p:nvPicPr>
          <p:cNvPr id="4" name="Picture 3" descr="A close-up of a blue and black text&#10;&#10;AI-generated content may be incorrect.">
            <a:extLst>
              <a:ext uri="{FF2B5EF4-FFF2-40B4-BE49-F238E27FC236}">
                <a16:creationId xmlns:a16="http://schemas.microsoft.com/office/drawing/2014/main" id="{01BDBA7C-E079-1DB3-AAA2-37D6AC06C301}"/>
              </a:ext>
            </a:extLst>
          </p:cNvPr>
          <p:cNvPicPr>
            <a:picLocks noChangeAspect="1"/>
          </p:cNvPicPr>
          <p:nvPr/>
        </p:nvPicPr>
        <p:blipFill>
          <a:blip r:embed="rId5"/>
          <a:stretch>
            <a:fillRect/>
          </a:stretch>
        </p:blipFill>
        <p:spPr>
          <a:xfrm>
            <a:off x="2464344" y="1832803"/>
            <a:ext cx="6983361" cy="2951849"/>
          </a:xfrm>
          <a:prstGeom prst="rect">
            <a:avLst/>
          </a:prstGeom>
        </p:spPr>
      </p:pic>
      <p:pic>
        <p:nvPicPr>
          <p:cNvPr id="8" name="Picture 7" descr="A blue text on a white background&#10;&#10;AI-generated content may be incorrect.">
            <a:extLst>
              <a:ext uri="{FF2B5EF4-FFF2-40B4-BE49-F238E27FC236}">
                <a16:creationId xmlns:a16="http://schemas.microsoft.com/office/drawing/2014/main" id="{90290663-50C3-9514-D8CD-7D6E35EBF491}"/>
              </a:ext>
            </a:extLst>
          </p:cNvPr>
          <p:cNvPicPr>
            <a:picLocks noChangeAspect="1"/>
          </p:cNvPicPr>
          <p:nvPr/>
        </p:nvPicPr>
        <p:blipFill>
          <a:blip r:embed="rId6"/>
          <a:stretch>
            <a:fillRect/>
          </a:stretch>
        </p:blipFill>
        <p:spPr>
          <a:xfrm>
            <a:off x="4746422" y="1022626"/>
            <a:ext cx="2270350" cy="689214"/>
          </a:xfrm>
          <a:prstGeom prst="rect">
            <a:avLst/>
          </a:prstGeom>
        </p:spPr>
      </p:pic>
    </p:spTree>
    <p:extLst>
      <p:ext uri="{BB962C8B-B14F-4D97-AF65-F5344CB8AC3E}">
        <p14:creationId xmlns:p14="http://schemas.microsoft.com/office/powerpoint/2010/main" val="286710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fabdi@ogs.it</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pic>
        <p:nvPicPr>
          <p:cNvPr id="2" name="Picture 1" descr="A blue letter on a white background&#10;&#10;AI-generated content may be incorrect.">
            <a:extLst>
              <a:ext uri="{FF2B5EF4-FFF2-40B4-BE49-F238E27FC236}">
                <a16:creationId xmlns:a16="http://schemas.microsoft.com/office/drawing/2014/main" id="{9016E7D0-76B8-A8DC-BA79-87A367CABE74}"/>
              </a:ext>
            </a:extLst>
          </p:cNvPr>
          <p:cNvPicPr>
            <a:picLocks noChangeAspect="1"/>
          </p:cNvPicPr>
          <p:nvPr/>
        </p:nvPicPr>
        <p:blipFill>
          <a:blip r:embed="rId5"/>
          <a:stretch>
            <a:fillRect/>
          </a:stretch>
        </p:blipFill>
        <p:spPr>
          <a:xfrm>
            <a:off x="7205446" y="491914"/>
            <a:ext cx="4615301" cy="1013821"/>
          </a:xfrm>
          <a:prstGeom prst="rect">
            <a:avLst/>
          </a:prstGeom>
        </p:spPr>
      </p:pic>
    </p:spTree>
    <p:extLst>
      <p:ext uri="{BB962C8B-B14F-4D97-AF65-F5344CB8AC3E}">
        <p14:creationId xmlns:p14="http://schemas.microsoft.com/office/powerpoint/2010/main" val="357057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en-GB" dirty="0" err="1"/>
              <a:t>Refrences</a:t>
            </a:r>
            <a:r>
              <a:rPr lang="en-GB" dirty="0"/>
              <a:t>:</a:t>
            </a:r>
          </a:p>
        </p:txBody>
      </p:sp>
      <p:sp>
        <p:nvSpPr>
          <p:cNvPr id="14" name="Content Placeholder 13">
            <a:extLst>
              <a:ext uri="{FF2B5EF4-FFF2-40B4-BE49-F238E27FC236}">
                <a16:creationId xmlns:a16="http://schemas.microsoft.com/office/drawing/2014/main" id="{F0E1CBBE-1704-BD40-1605-120DE2ABEE61}"/>
              </a:ext>
            </a:extLst>
          </p:cNvPr>
          <p:cNvSpPr txBox="1">
            <a:spLocks noGrp="1"/>
          </p:cNvSpPr>
          <p:nvPr>
            <p:ph sz="half" idx="1"/>
          </p:nvPr>
        </p:nvSpPr>
        <p:spPr>
          <a:xfrm>
            <a:off x="838199" y="1825625"/>
            <a:ext cx="10515599" cy="3586366"/>
          </a:xfrm>
          <a:prstGeom prst="rect">
            <a:avLst/>
          </a:prstGeom>
          <a:noFill/>
        </p:spPr>
        <p:txBody>
          <a:bodyPr wrap="square" rtlCol="0">
            <a:spAutoFit/>
          </a:bodyPr>
          <a:lstStyle/>
          <a:p>
            <a:pPr marL="285750" indent="-285750">
              <a:buFont typeface="Arial" panose="020B0604020202020204" pitchFamily="34" charset="0"/>
              <a:buChar char="•"/>
            </a:pPr>
            <a:r>
              <a:rPr lang="en-US" sz="1400" kern="0" dirty="0">
                <a:latin typeface="Calibri" panose="020F0502020204030204" pitchFamily="34" charset="0"/>
                <a:ea typeface="Calibri" panose="020F0502020204030204" pitchFamily="34" charset="0"/>
              </a:rPr>
              <a:t>Bressan, G., Bragato, P.L., Venturini, C. (2003). Stress and strain tensors based on focal mechanisms in the seismotectonic framework of the Friuli–Venezia Giulia region (north-eastern Italy), Bull. Seism. Soc. Am., 93.</a:t>
            </a: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Magrin A., Sugan M., </a:t>
            </a:r>
            <a:r>
              <a:rPr lang="en-US" sz="1400" dirty="0" err="1">
                <a:latin typeface="Calibri" panose="020F0502020204030204" pitchFamily="34" charset="0"/>
                <a:ea typeface="Calibri" panose="020F0502020204030204" pitchFamily="34" charset="0"/>
              </a:rPr>
              <a:t>Snidarcig</a:t>
            </a:r>
            <a:r>
              <a:rPr lang="en-US" sz="1400" dirty="0">
                <a:latin typeface="Calibri" panose="020F0502020204030204" pitchFamily="34" charset="0"/>
                <a:ea typeface="Calibri" panose="020F0502020204030204" pitchFamily="34" charset="0"/>
              </a:rPr>
              <a:t> A., Romano M.A., Guidarelli M., </a:t>
            </a:r>
            <a:r>
              <a:rPr lang="en-US" sz="1400" dirty="0" err="1">
                <a:latin typeface="Calibri" panose="020F0502020204030204" pitchFamily="34" charset="0"/>
                <a:ea typeface="Calibri" panose="020F0502020204030204" pitchFamily="34" charset="0"/>
              </a:rPr>
              <a:t>Santulin</a:t>
            </a:r>
            <a:r>
              <a:rPr lang="en-US" sz="1400" dirty="0">
                <a:latin typeface="Calibri" panose="020F0502020204030204" pitchFamily="34" charset="0"/>
                <a:ea typeface="Calibri" panose="020F0502020204030204" pitchFamily="34" charset="0"/>
              </a:rPr>
              <a:t> M., Di Bartolomeo P., </a:t>
            </a:r>
            <a:r>
              <a:rPr lang="en-US" sz="1400" dirty="0" err="1">
                <a:latin typeface="Calibri" panose="020F0502020204030204" pitchFamily="34" charset="0"/>
                <a:ea typeface="Calibri" panose="020F0502020204030204" pitchFamily="34" charset="0"/>
              </a:rPr>
              <a:t>Saraò</a:t>
            </a:r>
            <a:r>
              <a:rPr lang="en-US" sz="1400" dirty="0">
                <a:latin typeface="Calibri" panose="020F0502020204030204" pitchFamily="34" charset="0"/>
                <a:ea typeface="Calibri" panose="020F0502020204030204" pitchFamily="34" charset="0"/>
              </a:rPr>
              <a:t> A. (2024). Focal mechanism solutions of 162 earthquakes occurred between 2014 and 2023 in the Southeastern Alps. </a:t>
            </a:r>
            <a:r>
              <a:rPr lang="it-IT" sz="1400" dirty="0">
                <a:latin typeface="Calibri" panose="020F0502020204030204" pitchFamily="34" charset="0"/>
                <a:ea typeface="Calibri" panose="020F0502020204030204" pitchFamily="34" charset="0"/>
              </a:rPr>
              <a:t>Zenodo. </a:t>
            </a:r>
            <a:endParaRPr lang="en-US" sz="14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it-IT" sz="1400" dirty="0">
                <a:latin typeface="Calibri" panose="020F0502020204030204" pitchFamily="34" charset="0"/>
                <a:ea typeface="Calibri" panose="020F0502020204030204" pitchFamily="34" charset="0"/>
              </a:rPr>
              <a:t>Messuti, G., Scarpetta, S., Amoroso, O., Napolitano, F., Falanga, M., &amp; Capuano, P. (2023). </a:t>
            </a:r>
            <a:r>
              <a:rPr lang="en-US" sz="1400" dirty="0">
                <a:latin typeface="Calibri" panose="020F0502020204030204" pitchFamily="34" charset="0"/>
                <a:ea typeface="Calibri" panose="020F0502020204030204" pitchFamily="34" charset="0"/>
              </a:rPr>
              <a:t>CFM: a convolutional neural network for first-motion polarity classification of seismic records in volcanic and tectonic areas. Frontiers in Earth Science, 11. </a:t>
            </a: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rPr>
              <a:t>Skoumal, R. J., Hardebeck, J. L., &amp; Shearer, P. M. (2024). SKHASH: A Python Package for Computing Earthquake Focal Mechanisms. Seismological Research Letters, 95(4), 2519–2526. </a:t>
            </a:r>
          </a:p>
          <a:p>
            <a:pPr marL="285750" indent="-285750">
              <a:buFont typeface="Arial" panose="020B0604020202020204" pitchFamily="34" charset="0"/>
              <a:buChar char="•"/>
            </a:pPr>
            <a:r>
              <a:rPr lang="en-US" sz="1400" kern="0" dirty="0">
                <a:latin typeface="Calibri" panose="020F0502020204030204" pitchFamily="34" charset="0"/>
                <a:ea typeface="Calibri" panose="020F0502020204030204" pitchFamily="34" charset="0"/>
              </a:rPr>
              <a:t>Sugan M., </a:t>
            </a:r>
            <a:r>
              <a:rPr lang="en-US" sz="1400" kern="0" dirty="0" err="1">
                <a:latin typeface="Calibri" panose="020F0502020204030204" pitchFamily="34" charset="0"/>
                <a:ea typeface="Calibri" panose="020F0502020204030204" pitchFamily="34" charset="0"/>
              </a:rPr>
              <a:t>Saraò</a:t>
            </a:r>
            <a:r>
              <a:rPr lang="en-US" sz="1400" kern="0" dirty="0">
                <a:latin typeface="Calibri" panose="020F0502020204030204" pitchFamily="34" charset="0"/>
                <a:ea typeface="Calibri" panose="020F0502020204030204" pitchFamily="34" charset="0"/>
              </a:rPr>
              <a:t> A., Magrin A., </a:t>
            </a:r>
            <a:r>
              <a:rPr lang="en-US" sz="1400" kern="0" dirty="0" err="1">
                <a:latin typeface="Calibri" panose="020F0502020204030204" pitchFamily="34" charset="0"/>
                <a:ea typeface="Calibri" panose="020F0502020204030204" pitchFamily="34" charset="0"/>
              </a:rPr>
              <a:t>Snidarcig</a:t>
            </a:r>
            <a:r>
              <a:rPr lang="en-US" sz="1400" kern="0" dirty="0">
                <a:latin typeface="Calibri" panose="020F0502020204030204" pitchFamily="34" charset="0"/>
                <a:ea typeface="Calibri" panose="020F0502020204030204" pitchFamily="34" charset="0"/>
              </a:rPr>
              <a:t> A., Bressan G., Renner G., Romano M.A., Guidarelli M., </a:t>
            </a:r>
            <a:r>
              <a:rPr lang="en-US" sz="1400" kern="0" dirty="0" err="1">
                <a:latin typeface="Calibri" panose="020F0502020204030204" pitchFamily="34" charset="0"/>
                <a:ea typeface="Calibri" panose="020F0502020204030204" pitchFamily="34" charset="0"/>
              </a:rPr>
              <a:t>Santulin</a:t>
            </a:r>
            <a:r>
              <a:rPr lang="en-US" sz="1400" kern="0" dirty="0">
                <a:latin typeface="Calibri" panose="020F0502020204030204" pitchFamily="34" charset="0"/>
                <a:ea typeface="Calibri" panose="020F0502020204030204" pitchFamily="34" charset="0"/>
              </a:rPr>
              <a:t> M., Di Bartolomeo P., Restivo A. (2024). Focal mechanisms of the Southeastern Alps and surroundings (2.0). Zenodo. </a:t>
            </a:r>
            <a:endParaRPr lang="en-US" sz="1400" kern="0" dirty="0">
              <a:solidFill>
                <a:srgbClr val="467886"/>
              </a:solidFill>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7052665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730</TotalTime>
  <Words>345</Words>
  <Application>Microsoft Office PowerPoint</Application>
  <PresentationFormat>Widescreen</PresentationFormat>
  <Paragraphs>29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Calibri Light</vt:lpstr>
      <vt:lpstr>Office Theme</vt:lpstr>
      <vt:lpstr>Automatic Focal Mechanism Computation for Small-Magnitude Earthquakes in NE Italy  </vt:lpstr>
      <vt:lpstr>PowerPoint Presentation</vt:lpstr>
      <vt:lpstr>PowerPoint Presentation</vt:lpstr>
      <vt:lpstr>PowerPoint Presentation</vt:lpstr>
      <vt:lpstr>PowerPoint Presentation</vt:lpstr>
      <vt:lpstr>PowerPoint Presentation</vt:lpstr>
      <vt:lpstr>Thank you for your attention!</vt:lpstr>
      <vt:lpstr>Refrences: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Fatemeh Abdi</cp:lastModifiedBy>
  <cp:revision>12</cp:revision>
  <dcterms:created xsi:type="dcterms:W3CDTF">2024-09-12T12:53:35Z</dcterms:created>
  <dcterms:modified xsi:type="dcterms:W3CDTF">2025-06-23T09:56:24Z</dcterms:modified>
</cp:coreProperties>
</file>