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82" r:id="rId3"/>
    <p:sldId id="257" r:id="rId4"/>
    <p:sldId id="280" r:id="rId5"/>
    <p:sldId id="283" r:id="rId6"/>
    <p:sldId id="272" r:id="rId7"/>
    <p:sldId id="277" r:id="rId8"/>
    <p:sldId id="278" r:id="rId9"/>
    <p:sldId id="279" r:id="rId10"/>
    <p:sldId id="276" r:id="rId11"/>
    <p:sldId id="262" r:id="rId12"/>
    <p:sldId id="263" r:id="rId13"/>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572"/>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5"/>
    <p:restoredTop sz="94672"/>
  </p:normalViewPr>
  <p:slideViewPr>
    <p:cSldViewPr snapToGrid="0">
      <p:cViewPr varScale="1">
        <p:scale>
          <a:sx n="120" d="100"/>
          <a:sy n="120" d="100"/>
        </p:scale>
        <p:origin x="368" y="-12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19/06/2025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CF920-F9F6-153C-76EC-BE47E00FF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B4676-C996-C33C-1359-699F13E5C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84DC9-FEC5-56F5-5E47-FC336BA106FA}"/>
              </a:ext>
            </a:extLst>
          </p:cNvPr>
          <p:cNvSpPr>
            <a:spLocks noGrp="1"/>
          </p:cNvSpPr>
          <p:nvPr>
            <p:ph type="body" idx="1"/>
          </p:nvPr>
        </p:nvSpPr>
        <p:spPr/>
        <p:txBody>
          <a:bodyPr/>
          <a:lstStyle/>
          <a:p>
            <a:r>
              <a:rPr lang="it-IT" dirty="0"/>
              <a:t>Content slide: </a:t>
            </a:r>
            <a:r>
              <a:rPr lang="it-IT" dirty="0" err="1"/>
              <a:t>tables</a:t>
            </a:r>
            <a:endParaRPr lang="it-IT" dirty="0"/>
          </a:p>
        </p:txBody>
      </p:sp>
      <p:sp>
        <p:nvSpPr>
          <p:cNvPr id="4" name="Slide Number Placeholder 3">
            <a:extLst>
              <a:ext uri="{FF2B5EF4-FFF2-40B4-BE49-F238E27FC236}">
                <a16:creationId xmlns:a16="http://schemas.microsoft.com/office/drawing/2014/main" id="{BDFEE1E3-E72F-2642-053C-841C9FEACDBC}"/>
              </a:ext>
            </a:extLst>
          </p:cNvPr>
          <p:cNvSpPr>
            <a:spLocks noGrp="1"/>
          </p:cNvSpPr>
          <p:nvPr>
            <p:ph type="sldNum" sz="quarter" idx="5"/>
          </p:nvPr>
        </p:nvSpPr>
        <p:spPr/>
        <p:txBody>
          <a:bodyPr/>
          <a:lstStyle/>
          <a:p>
            <a:fld id="{E552B328-1FC2-1C4B-B807-8716236A14CF}" type="slidenum">
              <a:rPr lang="en-GB" smtClean="0"/>
              <a:t>10</a:t>
            </a:fld>
            <a:endParaRPr lang="en-GB"/>
          </a:p>
        </p:txBody>
      </p:sp>
    </p:spTree>
    <p:extLst>
      <p:ext uri="{BB962C8B-B14F-4D97-AF65-F5344CB8AC3E}">
        <p14:creationId xmlns:p14="http://schemas.microsoft.com/office/powerpoint/2010/main" val="332608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11</a:t>
            </a:fld>
            <a:endParaRPr lang="en-GB"/>
          </a:p>
        </p:txBody>
      </p:sp>
    </p:spTree>
    <p:extLst>
      <p:ext uri="{BB962C8B-B14F-4D97-AF65-F5344CB8AC3E}">
        <p14:creationId xmlns:p14="http://schemas.microsoft.com/office/powerpoint/2010/main" val="246952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Logo only</a:t>
            </a:r>
          </a:p>
        </p:txBody>
      </p:sp>
      <p:sp>
        <p:nvSpPr>
          <p:cNvPr id="4" name="Slide Number Placeholder 3"/>
          <p:cNvSpPr>
            <a:spLocks noGrp="1"/>
          </p:cNvSpPr>
          <p:nvPr>
            <p:ph type="sldNum" sz="quarter" idx="5"/>
          </p:nvPr>
        </p:nvSpPr>
        <p:spPr/>
        <p:txBody>
          <a:bodyPr/>
          <a:lstStyle/>
          <a:p>
            <a:fld id="{E552B328-1FC2-1C4B-B807-8716236A14CF}" type="slidenum">
              <a:rPr lang="en-GB" smtClean="0"/>
              <a:t>12</a:t>
            </a:fld>
            <a:endParaRPr lang="en-GB"/>
          </a:p>
        </p:txBody>
      </p:sp>
    </p:spTree>
    <p:extLst>
      <p:ext uri="{BB962C8B-B14F-4D97-AF65-F5344CB8AC3E}">
        <p14:creationId xmlns:p14="http://schemas.microsoft.com/office/powerpoint/2010/main" val="1810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310E2-2228-DEAC-E2FD-3A2BD1D1B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1C344-FEBE-2410-CED3-8D72D317A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7A44F-9165-51CA-2FDD-4AD0CF833C7B}"/>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3E73C23C-0947-5134-FF25-FBDE223562B9}"/>
              </a:ext>
            </a:extLst>
          </p:cNvPr>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101237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78650-9A33-076E-B360-39FFD18F3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1BFB6-DC17-45E8-C56B-72E72D96D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3F61D-A493-31DC-9937-760E32050B1A}"/>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3AB65DCB-E6BC-C19A-C98D-519458B23DBD}"/>
              </a:ext>
            </a:extLst>
          </p:cNvPr>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313870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93609-1900-F850-62EF-9B525A4A3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AAD30-8620-35B4-2EB3-8D1DAF8B4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79645-0855-1AEE-BE7A-EBE072B35368}"/>
              </a:ext>
            </a:extLst>
          </p:cNvPr>
          <p:cNvSpPr>
            <a:spLocks noGrp="1"/>
          </p:cNvSpPr>
          <p:nvPr>
            <p:ph type="body" idx="1"/>
          </p:nvPr>
        </p:nvSpPr>
        <p:spPr/>
        <p:txBody>
          <a:bodyPr/>
          <a:lstStyle/>
          <a:p>
            <a:r>
              <a:rPr lang="it-IT" dirty="0"/>
              <a:t>Content slide: </a:t>
            </a:r>
            <a:r>
              <a:rPr lang="it-IT" dirty="0" err="1"/>
              <a:t>tables</a:t>
            </a:r>
            <a:endParaRPr lang="it-IT" dirty="0"/>
          </a:p>
        </p:txBody>
      </p:sp>
      <p:sp>
        <p:nvSpPr>
          <p:cNvPr id="4" name="Slide Number Placeholder 3">
            <a:extLst>
              <a:ext uri="{FF2B5EF4-FFF2-40B4-BE49-F238E27FC236}">
                <a16:creationId xmlns:a16="http://schemas.microsoft.com/office/drawing/2014/main" id="{5521D85E-8B12-68AA-B703-6E61CF6A6441}"/>
              </a:ext>
            </a:extLst>
          </p:cNvPr>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159480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F14B-6ACC-21BB-9501-ED2737FD4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5AA13-C754-5437-DE4A-31A73EBDD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BA36E-A4DC-65FA-631E-8CABDA8FD551}"/>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F769745A-B172-907B-EAB4-4E1779D486CC}"/>
              </a:ext>
            </a:extLst>
          </p:cNvPr>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86785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7E8A-A680-140C-2BAA-1145FBB77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693A2-9ACC-9A6C-EC8B-EF6983D57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C5963-CC38-087F-125B-66B9D26BA067}"/>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11A51CD4-C0CA-D68C-C2B5-A2A21A701FC0}"/>
              </a:ext>
            </a:extLst>
          </p:cNvPr>
          <p:cNvSpPr>
            <a:spLocks noGrp="1"/>
          </p:cNvSpPr>
          <p:nvPr>
            <p:ph type="sldNum" sz="quarter" idx="5"/>
          </p:nvPr>
        </p:nvSpPr>
        <p:spPr/>
        <p:txBody>
          <a:bodyPr/>
          <a:lstStyle/>
          <a:p>
            <a:fld id="{E552B328-1FC2-1C4B-B807-8716236A14CF}" type="slidenum">
              <a:rPr lang="en-GB" smtClean="0"/>
              <a:t>7</a:t>
            </a:fld>
            <a:endParaRPr lang="en-GB"/>
          </a:p>
        </p:txBody>
      </p:sp>
    </p:spTree>
    <p:extLst>
      <p:ext uri="{BB962C8B-B14F-4D97-AF65-F5344CB8AC3E}">
        <p14:creationId xmlns:p14="http://schemas.microsoft.com/office/powerpoint/2010/main" val="313865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627C-AD06-C4DD-520E-C4BB8E45E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95BC3-4BBE-63BF-233A-A5421953A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F803F-56BA-EAAE-4BB9-8E85A94493FF}"/>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A2B74593-B0DA-F947-DFC6-02EF67C3060E}"/>
              </a:ext>
            </a:extLst>
          </p:cNvPr>
          <p:cNvSpPr>
            <a:spLocks noGrp="1"/>
          </p:cNvSpPr>
          <p:nvPr>
            <p:ph type="sldNum" sz="quarter" idx="5"/>
          </p:nvPr>
        </p:nvSpPr>
        <p:spPr/>
        <p:txBody>
          <a:bodyPr/>
          <a:lstStyle/>
          <a:p>
            <a:fld id="{E552B328-1FC2-1C4B-B807-8716236A14CF}" type="slidenum">
              <a:rPr lang="en-GB" smtClean="0"/>
              <a:t>8</a:t>
            </a:fld>
            <a:endParaRPr lang="en-GB"/>
          </a:p>
        </p:txBody>
      </p:sp>
    </p:spTree>
    <p:extLst>
      <p:ext uri="{BB962C8B-B14F-4D97-AF65-F5344CB8AC3E}">
        <p14:creationId xmlns:p14="http://schemas.microsoft.com/office/powerpoint/2010/main" val="3333399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F09F-476C-D3BE-4129-9FC1CD988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21B1F-BF89-0B04-5A67-0861A7374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BFC08-6DF9-1ED3-5AE8-D0A1FE8F360B}"/>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8ACAD5A9-537B-1021-66A0-DF8E1F6DABDA}"/>
              </a:ext>
            </a:extLst>
          </p:cNvPr>
          <p:cNvSpPr>
            <a:spLocks noGrp="1"/>
          </p:cNvSpPr>
          <p:nvPr>
            <p:ph type="sldNum" sz="quarter" idx="5"/>
          </p:nvPr>
        </p:nvSpPr>
        <p:spPr/>
        <p:txBody>
          <a:bodyPr/>
          <a:lstStyle/>
          <a:p>
            <a:fld id="{E552B328-1FC2-1C4B-B807-8716236A14CF}" type="slidenum">
              <a:rPr lang="en-GB" smtClean="0"/>
              <a:t>9</a:t>
            </a:fld>
            <a:endParaRPr lang="en-GB"/>
          </a:p>
        </p:txBody>
      </p:sp>
    </p:spTree>
    <p:extLst>
      <p:ext uri="{BB962C8B-B14F-4D97-AF65-F5344CB8AC3E}">
        <p14:creationId xmlns:p14="http://schemas.microsoft.com/office/powerpoint/2010/main" val="477362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bryant.ware@curtin.edu.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hyperlink" Target="https://www.epos-eu.org/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3034996"/>
          </a:xfrm>
        </p:spPr>
        <p:txBody>
          <a:bodyPr/>
          <a:lstStyle/>
          <a:p>
            <a:r>
              <a:rPr lang="en-AU" noProof="0" dirty="0" err="1"/>
              <a:t>AuScope</a:t>
            </a:r>
            <a:r>
              <a:rPr lang="en-AU" noProof="0" dirty="0"/>
              <a:t> Geochemistry Network’s Laboratory Catalogue</a:t>
            </a:r>
            <a:br>
              <a:rPr lang="en-AU" noProof="0" dirty="0"/>
            </a:br>
            <a:br>
              <a:rPr lang="en-AU" noProof="0" dirty="0"/>
            </a:br>
            <a:r>
              <a:rPr lang="en-AU" b="0" noProof="0" dirty="0"/>
              <a:t>An </a:t>
            </a:r>
            <a:r>
              <a:rPr lang="en-AU" b="0" noProof="0" dirty="0" err="1"/>
              <a:t>AuScope</a:t>
            </a:r>
            <a:r>
              <a:rPr lang="en-AU" b="0" noProof="0" dirty="0"/>
              <a:t> </a:t>
            </a:r>
            <a:r>
              <a:rPr lang="en-AU" b="0" noProof="0" dirty="0" err="1"/>
              <a:t>EarthBank</a:t>
            </a:r>
            <a:r>
              <a:rPr lang="en-AU" b="0" noProof="0" dirty="0"/>
              <a:t> Project Activity</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5054600"/>
            <a:ext cx="4953000" cy="889000"/>
          </a:xfrm>
        </p:spPr>
        <p:txBody>
          <a:bodyPr>
            <a:normAutofit fontScale="92500" lnSpcReduction="20000"/>
          </a:bodyPr>
          <a:lstStyle/>
          <a:p>
            <a:pPr marL="0" indent="0">
              <a:buNone/>
            </a:pPr>
            <a:r>
              <a:rPr lang="en-AU" noProof="0" dirty="0"/>
              <a:t>Bryant Ware</a:t>
            </a:r>
            <a:r>
              <a:rPr lang="en-AU" noProof="0" dirty="0">
                <a:solidFill>
                  <a:srgbClr val="FEDC7F"/>
                </a:solidFill>
              </a:rPr>
              <a:t>|</a:t>
            </a:r>
            <a:r>
              <a:rPr lang="en-AU" noProof="0" dirty="0"/>
              <a:t> </a:t>
            </a:r>
            <a:r>
              <a:rPr lang="en-AU" noProof="0" dirty="0">
                <a:hlinkClick r:id="rId3"/>
              </a:rPr>
              <a:t>bryant.ware@curtin.edu.au</a:t>
            </a:r>
            <a:endParaRPr lang="en-AU" noProof="0" dirty="0"/>
          </a:p>
          <a:p>
            <a:pPr marL="0" indent="0">
              <a:buNone/>
            </a:pPr>
            <a:r>
              <a:rPr lang="en-AU" dirty="0"/>
              <a:t>Australia </a:t>
            </a:r>
            <a:r>
              <a:rPr lang="en-AU" dirty="0">
                <a:solidFill>
                  <a:srgbClr val="FEDC7F"/>
                </a:solidFill>
              </a:rPr>
              <a:t>|</a:t>
            </a:r>
            <a:endParaRPr lang="en-AU" noProof="0" dirty="0"/>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4"/>
          <a:stretch>
            <a:fillRect/>
          </a:stretch>
        </p:blipFill>
        <p:spPr>
          <a:xfrm>
            <a:off x="5962650" y="395740"/>
            <a:ext cx="5781223" cy="5781223"/>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9CFED7E4-322B-3DFC-B2B3-91C732156A35}"/>
              </a:ext>
            </a:extLst>
          </p:cNvPr>
          <p:cNvPicPr>
            <a:picLocks noChangeAspect="1"/>
          </p:cNvPicPr>
          <p:nvPr/>
        </p:nvPicPr>
        <p:blipFill>
          <a:blip r:embed="rId5"/>
          <a:stretch>
            <a:fillRect/>
          </a:stretch>
        </p:blipFill>
        <p:spPr>
          <a:xfrm>
            <a:off x="2155820" y="5552405"/>
            <a:ext cx="1994194" cy="328455"/>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C3293-B5E9-CE23-9D9B-7705E202D1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AE43C7-FE72-4B1B-8134-FF793A9B8D66}"/>
              </a:ext>
            </a:extLst>
          </p:cNvPr>
          <p:cNvSpPr>
            <a:spLocks noGrp="1"/>
          </p:cNvSpPr>
          <p:nvPr>
            <p:ph type="title"/>
          </p:nvPr>
        </p:nvSpPr>
        <p:spPr/>
        <p:txBody>
          <a:bodyPr/>
          <a:lstStyle/>
          <a:p>
            <a:r>
              <a:rPr lang="en-AU" noProof="0" dirty="0" err="1"/>
              <a:t>AuScope</a:t>
            </a:r>
            <a:r>
              <a:rPr lang="en-AU" noProof="0" dirty="0"/>
              <a:t> Geochemistry Network’s Laboratory Catalogue</a:t>
            </a:r>
          </a:p>
        </p:txBody>
      </p:sp>
      <p:pic>
        <p:nvPicPr>
          <p:cNvPr id="41" name="Picture 40">
            <a:extLst>
              <a:ext uri="{FF2B5EF4-FFF2-40B4-BE49-F238E27FC236}">
                <a16:creationId xmlns:a16="http://schemas.microsoft.com/office/drawing/2014/main" id="{E62271A3-F1F9-AE91-8B7D-14F228F70582}"/>
              </a:ext>
            </a:extLst>
          </p:cNvPr>
          <p:cNvPicPr>
            <a:picLocks noChangeAspect="1"/>
          </p:cNvPicPr>
          <p:nvPr/>
        </p:nvPicPr>
        <p:blipFill>
          <a:blip r:embed="rId3"/>
          <a:stretch>
            <a:fillRect/>
          </a:stretch>
        </p:blipFill>
        <p:spPr>
          <a:xfrm>
            <a:off x="5032638" y="2073349"/>
            <a:ext cx="6785965" cy="3819644"/>
          </a:xfrm>
          <a:prstGeom prst="rect">
            <a:avLst/>
          </a:prstGeom>
          <a:ln w="28575">
            <a:solidFill>
              <a:srgbClr val="272572"/>
            </a:solidFill>
          </a:ln>
        </p:spPr>
      </p:pic>
      <p:sp>
        <p:nvSpPr>
          <p:cNvPr id="42" name="Content Placeholder 4">
            <a:extLst>
              <a:ext uri="{FF2B5EF4-FFF2-40B4-BE49-F238E27FC236}">
                <a16:creationId xmlns:a16="http://schemas.microsoft.com/office/drawing/2014/main" id="{B25D0E4D-CB42-67D8-6383-D89759AA23B2}"/>
              </a:ext>
            </a:extLst>
          </p:cNvPr>
          <p:cNvSpPr>
            <a:spLocks noGrp="1"/>
          </p:cNvSpPr>
          <p:nvPr>
            <p:ph sz="half" idx="1"/>
          </p:nvPr>
        </p:nvSpPr>
        <p:spPr>
          <a:xfrm>
            <a:off x="838200" y="1825625"/>
            <a:ext cx="4105940" cy="4351338"/>
          </a:xfrm>
        </p:spPr>
        <p:txBody>
          <a:bodyPr/>
          <a:lstStyle/>
          <a:p>
            <a:r>
              <a:rPr lang="en-AU" noProof="0" dirty="0"/>
              <a:t>Align EPOS and </a:t>
            </a:r>
            <a:r>
              <a:rPr lang="en-AU" noProof="0" dirty="0" err="1"/>
              <a:t>AuScope</a:t>
            </a:r>
            <a:r>
              <a:rPr lang="en-AU" noProof="0" dirty="0"/>
              <a:t> activities</a:t>
            </a:r>
          </a:p>
          <a:p>
            <a:r>
              <a:rPr lang="en-AU" noProof="0" dirty="0"/>
              <a:t>Improve lab visibility and access</a:t>
            </a:r>
          </a:p>
          <a:p>
            <a:r>
              <a:rPr lang="en-AU" noProof="0" dirty="0"/>
              <a:t>Enhance data reuse and interoperability</a:t>
            </a:r>
          </a:p>
          <a:p>
            <a:r>
              <a:rPr lang="en-AU" noProof="0" dirty="0"/>
              <a:t>Leverage EPOS open-source tools for collaboration</a:t>
            </a:r>
          </a:p>
        </p:txBody>
      </p:sp>
    </p:spTree>
    <p:extLst>
      <p:ext uri="{BB962C8B-B14F-4D97-AF65-F5344CB8AC3E}">
        <p14:creationId xmlns:p14="http://schemas.microsoft.com/office/powerpoint/2010/main" val="371059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AU" sz="4400" noProof="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AU" sz="2400" noProof="0" dirty="0" err="1">
                <a:solidFill>
                  <a:srgbClr val="EBA900"/>
                </a:solidFill>
                <a:latin typeface="Calibri" panose="020F0502020204030204" pitchFamily="34" charset="0"/>
                <a:cs typeface="Calibri" panose="020F0502020204030204" pitchFamily="34" charset="0"/>
              </a:rPr>
              <a:t>bryant.ware@curtin.edu.au</a:t>
            </a:r>
            <a:endParaRPr lang="en-AU" sz="2400" noProof="0" dirty="0">
              <a:solidFill>
                <a:srgbClr val="EBA9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AU" sz="2000" noProof="0" dirty="0">
                <a:hlinkClick r:id="rId4">
                  <a:extLst>
                    <a:ext uri="{A12FA001-AC4F-418D-AE19-62706E023703}">
                      <ahyp:hlinkClr xmlns:ahyp="http://schemas.microsoft.com/office/drawing/2018/hyperlinkcolor" val="tx"/>
                    </a:ext>
                  </a:extLst>
                </a:hlinkClick>
              </a:rPr>
              <a:t>www.epos-eu.org/on</a:t>
            </a:r>
            <a:r>
              <a:rPr lang="en-AU" sz="2000" noProof="0" dirty="0"/>
              <a:t> </a:t>
            </a:r>
            <a:r>
              <a:rPr lang="en-AU" sz="2000" noProof="0" dirty="0">
                <a:solidFill>
                  <a:srgbClr val="EBA900"/>
                </a:solidFill>
              </a:rPr>
              <a:t>|</a:t>
            </a:r>
            <a:r>
              <a:rPr lang="en-AU" sz="2000" noProof="0" dirty="0"/>
              <a:t> social media </a:t>
            </a:r>
            <a:r>
              <a:rPr lang="en-AU" sz="2000" noProof="0" dirty="0">
                <a:solidFill>
                  <a:srgbClr val="E5A113"/>
                </a:solidFill>
              </a:rPr>
              <a:t>#</a:t>
            </a:r>
            <a:r>
              <a:rPr lang="en-AU" sz="2000" noProof="0" dirty="0" err="1"/>
              <a:t>EPOSon</a:t>
            </a:r>
            <a:endParaRPr lang="en-AU" sz="2000" noProof="0" dirty="0"/>
          </a:p>
        </p:txBody>
      </p:sp>
      <p:pic>
        <p:nvPicPr>
          <p:cNvPr id="3" name="Picture 2">
            <a:extLst>
              <a:ext uri="{FF2B5EF4-FFF2-40B4-BE49-F238E27FC236}">
                <a16:creationId xmlns:a16="http://schemas.microsoft.com/office/drawing/2014/main" id="{0B5FC460-77DF-D50A-8E26-8E38080CFB33}"/>
              </a:ext>
            </a:extLst>
          </p:cNvPr>
          <p:cNvPicPr>
            <a:picLocks noChangeAspect="1"/>
          </p:cNvPicPr>
          <p:nvPr/>
        </p:nvPicPr>
        <p:blipFill>
          <a:blip r:embed="rId5"/>
          <a:stretch>
            <a:fillRect/>
          </a:stretch>
        </p:blipFill>
        <p:spPr>
          <a:xfrm>
            <a:off x="4329814" y="6126763"/>
            <a:ext cx="7772400" cy="713159"/>
          </a:xfrm>
          <a:prstGeom prst="rect">
            <a:avLst/>
          </a:prstGeom>
        </p:spPr>
      </p:pic>
      <p:pic>
        <p:nvPicPr>
          <p:cNvPr id="9" name="Picture 8" descr="A white text on a black background&#10;&#10;AI-generated content may be incorrect.">
            <a:extLst>
              <a:ext uri="{FF2B5EF4-FFF2-40B4-BE49-F238E27FC236}">
                <a16:creationId xmlns:a16="http://schemas.microsoft.com/office/drawing/2014/main" id="{D66C51DD-4ACE-F865-ED66-CA9D19282DC9}"/>
              </a:ext>
            </a:extLst>
          </p:cNvPr>
          <p:cNvPicPr>
            <a:picLocks noChangeAspect="1"/>
          </p:cNvPicPr>
          <p:nvPr/>
        </p:nvPicPr>
        <p:blipFill>
          <a:blip r:embed="rId6"/>
          <a:stretch>
            <a:fillRect/>
          </a:stretch>
        </p:blipFill>
        <p:spPr>
          <a:xfrm>
            <a:off x="89786" y="6171134"/>
            <a:ext cx="3791098" cy="624416"/>
          </a:xfrm>
          <a:prstGeom prst="rect">
            <a:avLst/>
          </a:prstGeom>
        </p:spPr>
      </p:pic>
      <p:pic>
        <p:nvPicPr>
          <p:cNvPr id="13" name="Picture 12" descr="A black background with blue purple and pink dots&#10;&#10;AI-generated content may be incorrect.">
            <a:extLst>
              <a:ext uri="{FF2B5EF4-FFF2-40B4-BE49-F238E27FC236}">
                <a16:creationId xmlns:a16="http://schemas.microsoft.com/office/drawing/2014/main" id="{065BE29A-9A2D-3B1E-BA23-2B368B9E30DE}"/>
              </a:ext>
            </a:extLst>
          </p:cNvPr>
          <p:cNvPicPr>
            <a:picLocks noChangeAspect="1"/>
          </p:cNvPicPr>
          <p:nvPr/>
        </p:nvPicPr>
        <p:blipFill>
          <a:blip r:embed="rId7"/>
          <a:stretch>
            <a:fillRect/>
          </a:stretch>
        </p:blipFill>
        <p:spPr>
          <a:xfrm>
            <a:off x="89786" y="5352265"/>
            <a:ext cx="2785730" cy="751063"/>
          </a:xfrm>
          <a:prstGeom prst="rect">
            <a:avLst/>
          </a:prstGeom>
        </p:spPr>
      </p:pic>
    </p:spTree>
    <p:extLst>
      <p:ext uri="{BB962C8B-B14F-4D97-AF65-F5344CB8AC3E}">
        <p14:creationId xmlns:p14="http://schemas.microsoft.com/office/powerpoint/2010/main" val="357057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8" descr="Immagine che contiene logo, Elementi grafici, schermata, grafica&#10;&#10;Descrizione generata automaticamente">
            <a:extLst>
              <a:ext uri="{FF2B5EF4-FFF2-40B4-BE49-F238E27FC236}">
                <a16:creationId xmlns:a16="http://schemas.microsoft.com/office/drawing/2014/main" id="{1984D60F-9014-E237-6BE6-04E31B768BB7}"/>
              </a:ext>
            </a:extLst>
          </p:cNvPr>
          <p:cNvPicPr>
            <a:picLocks noChangeAspect="1"/>
          </p:cNvPicPr>
          <p:nvPr/>
        </p:nvPicPr>
        <p:blipFill>
          <a:blip r:embed="rId3"/>
          <a:stretch>
            <a:fillRect/>
          </a:stretch>
        </p:blipFill>
        <p:spPr>
          <a:xfrm>
            <a:off x="1230745" y="1448791"/>
            <a:ext cx="10079888" cy="3850744"/>
          </a:xfrm>
          <a:prstGeom prst="rect">
            <a:avLst/>
          </a:prstGeom>
        </p:spPr>
      </p:pic>
    </p:spTree>
    <p:extLst>
      <p:ext uri="{BB962C8B-B14F-4D97-AF65-F5344CB8AC3E}">
        <p14:creationId xmlns:p14="http://schemas.microsoft.com/office/powerpoint/2010/main" val="181077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1DEE5-C5EB-D9B0-2F6A-87E4B923BE0A}"/>
            </a:ext>
          </a:extLst>
        </p:cNvPr>
        <p:cNvGrpSpPr/>
        <p:nvPr/>
      </p:nvGrpSpPr>
      <p:grpSpPr>
        <a:xfrm>
          <a:off x="0" y="0"/>
          <a:ext cx="0" cy="0"/>
          <a:chOff x="0" y="0"/>
          <a:chExt cx="0" cy="0"/>
        </a:xfrm>
      </p:grpSpPr>
      <p:sp>
        <p:nvSpPr>
          <p:cNvPr id="3" name="Content Placeholder 4">
            <a:extLst>
              <a:ext uri="{FF2B5EF4-FFF2-40B4-BE49-F238E27FC236}">
                <a16:creationId xmlns:a16="http://schemas.microsoft.com/office/drawing/2014/main" id="{590047EE-1513-7124-F6CE-149E5993F1B2}"/>
              </a:ext>
            </a:extLst>
          </p:cNvPr>
          <p:cNvSpPr txBox="1">
            <a:spLocks/>
          </p:cNvSpPr>
          <p:nvPr/>
        </p:nvSpPr>
        <p:spPr>
          <a:xfrm>
            <a:off x="649877" y="1377387"/>
            <a:ext cx="10892246" cy="4799576"/>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National digital research infrastructure for Earth &amp; Environmental science collections</a:t>
            </a:r>
          </a:p>
          <a:p>
            <a:endParaRPr lang="en-AU" dirty="0"/>
          </a:p>
        </p:txBody>
      </p:sp>
      <p:sp>
        <p:nvSpPr>
          <p:cNvPr id="2" name="Title 1">
            <a:extLst>
              <a:ext uri="{FF2B5EF4-FFF2-40B4-BE49-F238E27FC236}">
                <a16:creationId xmlns:a16="http://schemas.microsoft.com/office/drawing/2014/main" id="{471F4536-BF84-8AE4-D7A2-28A391904F3C}"/>
              </a:ext>
            </a:extLst>
          </p:cNvPr>
          <p:cNvSpPr>
            <a:spLocks noGrp="1"/>
          </p:cNvSpPr>
          <p:nvPr>
            <p:ph type="title"/>
          </p:nvPr>
        </p:nvSpPr>
        <p:spPr/>
        <p:txBody>
          <a:bodyPr/>
          <a:lstStyle/>
          <a:p>
            <a:r>
              <a:rPr lang="en-AU" noProof="0" dirty="0"/>
              <a:t>The </a:t>
            </a:r>
            <a:r>
              <a:rPr lang="en-AU" noProof="0" dirty="0" err="1"/>
              <a:t>AuScope</a:t>
            </a:r>
            <a:r>
              <a:rPr lang="en-AU" noProof="0" dirty="0"/>
              <a:t> </a:t>
            </a:r>
            <a:r>
              <a:rPr lang="en-AU" noProof="0" dirty="0" err="1"/>
              <a:t>EarthBank</a:t>
            </a:r>
            <a:r>
              <a:rPr lang="en-AU" noProof="0" dirty="0"/>
              <a:t> Project</a:t>
            </a:r>
          </a:p>
        </p:txBody>
      </p:sp>
      <p:pic>
        <p:nvPicPr>
          <p:cNvPr id="12" name="Picture 11">
            <a:extLst>
              <a:ext uri="{FF2B5EF4-FFF2-40B4-BE49-F238E27FC236}">
                <a16:creationId xmlns:a16="http://schemas.microsoft.com/office/drawing/2014/main" id="{26FA7676-0A46-1BA6-52D1-D33016680BCD}"/>
              </a:ext>
            </a:extLst>
          </p:cNvPr>
          <p:cNvPicPr>
            <a:picLocks noChangeAspect="1"/>
          </p:cNvPicPr>
          <p:nvPr/>
        </p:nvPicPr>
        <p:blipFill>
          <a:blip r:embed="rId3"/>
          <a:stretch>
            <a:fillRect/>
          </a:stretch>
        </p:blipFill>
        <p:spPr>
          <a:xfrm>
            <a:off x="3812395" y="2039116"/>
            <a:ext cx="7541405" cy="3840622"/>
          </a:xfrm>
          <a:prstGeom prst="rect">
            <a:avLst/>
          </a:prstGeom>
        </p:spPr>
      </p:pic>
      <p:pic>
        <p:nvPicPr>
          <p:cNvPr id="13" name="Picture 12">
            <a:extLst>
              <a:ext uri="{FF2B5EF4-FFF2-40B4-BE49-F238E27FC236}">
                <a16:creationId xmlns:a16="http://schemas.microsoft.com/office/drawing/2014/main" id="{B9D07582-C0FB-C7E6-9AED-FF91DDEAAA05}"/>
              </a:ext>
            </a:extLst>
          </p:cNvPr>
          <p:cNvPicPr>
            <a:picLocks noChangeAspect="1"/>
          </p:cNvPicPr>
          <p:nvPr/>
        </p:nvPicPr>
        <p:blipFill>
          <a:blip r:embed="rId4"/>
          <a:stretch>
            <a:fillRect/>
          </a:stretch>
        </p:blipFill>
        <p:spPr>
          <a:xfrm>
            <a:off x="388267" y="2311038"/>
            <a:ext cx="3314700" cy="3568700"/>
          </a:xfrm>
          <a:prstGeom prst="rect">
            <a:avLst/>
          </a:prstGeom>
        </p:spPr>
      </p:pic>
    </p:spTree>
    <p:extLst>
      <p:ext uri="{BB962C8B-B14F-4D97-AF65-F5344CB8AC3E}">
        <p14:creationId xmlns:p14="http://schemas.microsoft.com/office/powerpoint/2010/main" val="113746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p:txBody>
          <a:bodyPr/>
          <a:lstStyle/>
          <a:p>
            <a:r>
              <a:rPr lang="en-AU" noProof="0" dirty="0"/>
              <a:t>The </a:t>
            </a:r>
            <a:r>
              <a:rPr lang="en-AU" noProof="0" dirty="0" err="1"/>
              <a:t>AuScope</a:t>
            </a:r>
            <a:r>
              <a:rPr lang="en-AU" noProof="0" dirty="0"/>
              <a:t> </a:t>
            </a:r>
            <a:r>
              <a:rPr lang="en-AU" noProof="0" dirty="0" err="1"/>
              <a:t>EarthBank</a:t>
            </a:r>
            <a:r>
              <a:rPr lang="en-AU" noProof="0" dirty="0"/>
              <a:t> Project</a:t>
            </a:r>
          </a:p>
        </p:txBody>
      </p:sp>
      <p:sp>
        <p:nvSpPr>
          <p:cNvPr id="5" name="Content Placeholder 4">
            <a:extLst>
              <a:ext uri="{FF2B5EF4-FFF2-40B4-BE49-F238E27FC236}">
                <a16:creationId xmlns:a16="http://schemas.microsoft.com/office/drawing/2014/main" id="{BE28BD82-A276-EA7A-766C-90504D007116}"/>
              </a:ext>
            </a:extLst>
          </p:cNvPr>
          <p:cNvSpPr>
            <a:spLocks noGrp="1"/>
          </p:cNvSpPr>
          <p:nvPr>
            <p:ph idx="1"/>
          </p:nvPr>
        </p:nvSpPr>
        <p:spPr>
          <a:xfrm>
            <a:off x="838200" y="1377387"/>
            <a:ext cx="10515600" cy="4799576"/>
          </a:xfrm>
        </p:spPr>
        <p:txBody>
          <a:bodyPr/>
          <a:lstStyle/>
          <a:p>
            <a:r>
              <a:rPr lang="en-AU" b="1" noProof="0" dirty="0"/>
              <a:t>Project Aims: Data Collections &amp; Access </a:t>
            </a:r>
            <a:r>
              <a:rPr lang="en-AU" noProof="0" dirty="0"/>
              <a:t>– Managing geochemistry collections through </a:t>
            </a:r>
            <a:r>
              <a:rPr lang="en-AU" b="1" noProof="0" dirty="0">
                <a:solidFill>
                  <a:schemeClr val="accent5"/>
                </a:solidFill>
              </a:rPr>
              <a:t>the </a:t>
            </a:r>
            <a:r>
              <a:rPr lang="en-AU" b="1" noProof="0" dirty="0" err="1">
                <a:solidFill>
                  <a:schemeClr val="accent5"/>
                </a:solidFill>
              </a:rPr>
              <a:t>AuScope</a:t>
            </a:r>
            <a:r>
              <a:rPr lang="en-AU" b="1" noProof="0" dirty="0">
                <a:solidFill>
                  <a:schemeClr val="accent5"/>
                </a:solidFill>
              </a:rPr>
              <a:t> </a:t>
            </a:r>
            <a:r>
              <a:rPr lang="en-AU" b="1" noProof="0" dirty="0" err="1">
                <a:solidFill>
                  <a:schemeClr val="accent5"/>
                </a:solidFill>
              </a:rPr>
              <a:t>EarthBank</a:t>
            </a:r>
            <a:r>
              <a:rPr lang="en-AU" b="1" noProof="0" dirty="0">
                <a:solidFill>
                  <a:schemeClr val="accent5"/>
                </a:solidFill>
              </a:rPr>
              <a:t> platform</a:t>
            </a:r>
          </a:p>
          <a:p>
            <a:endParaRPr lang="en-AU" noProof="0" dirty="0"/>
          </a:p>
          <a:p>
            <a:endParaRPr lang="en-AU" noProof="0" dirty="0"/>
          </a:p>
        </p:txBody>
      </p:sp>
      <p:pic>
        <p:nvPicPr>
          <p:cNvPr id="3" name="Content Placeholder 4" descr="A screenshot of a computer screen&#10;&#10;AI-generated content may be incorrect.">
            <a:extLst>
              <a:ext uri="{FF2B5EF4-FFF2-40B4-BE49-F238E27FC236}">
                <a16:creationId xmlns:a16="http://schemas.microsoft.com/office/drawing/2014/main" id="{E77A5EA5-DF5F-84E9-97FA-A8D65B92E27C}"/>
              </a:ext>
            </a:extLst>
          </p:cNvPr>
          <p:cNvPicPr>
            <a:picLocks noChangeAspect="1"/>
          </p:cNvPicPr>
          <p:nvPr/>
        </p:nvPicPr>
        <p:blipFill>
          <a:blip r:embed="rId3"/>
          <a:stretch>
            <a:fillRect/>
          </a:stretch>
        </p:blipFill>
        <p:spPr>
          <a:xfrm>
            <a:off x="5106364" y="2366981"/>
            <a:ext cx="6247436" cy="3904648"/>
          </a:xfrm>
          <a:prstGeom prst="rect">
            <a:avLst/>
          </a:prstGeom>
        </p:spPr>
      </p:pic>
      <p:pic>
        <p:nvPicPr>
          <p:cNvPr id="24" name="Picture 23">
            <a:extLst>
              <a:ext uri="{FF2B5EF4-FFF2-40B4-BE49-F238E27FC236}">
                <a16:creationId xmlns:a16="http://schemas.microsoft.com/office/drawing/2014/main" id="{77DCBC2A-1F67-EFD0-E21B-B9C379044732}"/>
              </a:ext>
            </a:extLst>
          </p:cNvPr>
          <p:cNvPicPr>
            <a:picLocks noChangeAspect="1"/>
          </p:cNvPicPr>
          <p:nvPr/>
        </p:nvPicPr>
        <p:blipFill>
          <a:blip r:embed="rId4"/>
          <a:stretch>
            <a:fillRect/>
          </a:stretch>
        </p:blipFill>
        <p:spPr>
          <a:xfrm>
            <a:off x="1288200" y="2655596"/>
            <a:ext cx="3314700" cy="3568700"/>
          </a:xfrm>
          <a:prstGeom prst="rect">
            <a:avLst/>
          </a:prstGeom>
        </p:spPr>
      </p:pic>
    </p:spTree>
    <p:extLst>
      <p:ext uri="{BB962C8B-B14F-4D97-AF65-F5344CB8AC3E}">
        <p14:creationId xmlns:p14="http://schemas.microsoft.com/office/powerpoint/2010/main" val="240770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938E-0F35-D75E-17B6-79FE05370B2F}"/>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55D83EB-C812-C192-19BC-CC2B5A7A5BEC}"/>
              </a:ext>
            </a:extLst>
          </p:cNvPr>
          <p:cNvSpPr txBox="1">
            <a:spLocks/>
          </p:cNvSpPr>
          <p:nvPr/>
        </p:nvSpPr>
        <p:spPr>
          <a:xfrm>
            <a:off x="838200" y="1377387"/>
            <a:ext cx="10515600" cy="4799576"/>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t>Project Aims: Analytical Infrastructure &amp; Access</a:t>
            </a:r>
            <a:r>
              <a:rPr lang="en-AU" dirty="0"/>
              <a:t> - Strengthen analytical infrastructure through </a:t>
            </a:r>
            <a:r>
              <a:rPr lang="en-AU" b="1" dirty="0">
                <a:solidFill>
                  <a:schemeClr val="accent5"/>
                </a:solidFill>
              </a:rPr>
              <a:t>instrument renewal</a:t>
            </a:r>
            <a:r>
              <a:rPr lang="en-AU" dirty="0"/>
              <a:t> &amp; </a:t>
            </a:r>
            <a:r>
              <a:rPr lang="en-AU" b="1" dirty="0">
                <a:solidFill>
                  <a:schemeClr val="accent5"/>
                </a:solidFill>
              </a:rPr>
              <a:t>shared lab access</a:t>
            </a:r>
          </a:p>
          <a:p>
            <a:endParaRPr lang="en-AU" dirty="0"/>
          </a:p>
          <a:p>
            <a:endParaRPr lang="en-AU" dirty="0"/>
          </a:p>
          <a:p>
            <a:endParaRPr lang="en-AU" dirty="0"/>
          </a:p>
        </p:txBody>
      </p:sp>
      <p:sp>
        <p:nvSpPr>
          <p:cNvPr id="2" name="Title 1">
            <a:extLst>
              <a:ext uri="{FF2B5EF4-FFF2-40B4-BE49-F238E27FC236}">
                <a16:creationId xmlns:a16="http://schemas.microsoft.com/office/drawing/2014/main" id="{D8E6C9B8-4198-887E-3435-24A2A6F918BD}"/>
              </a:ext>
            </a:extLst>
          </p:cNvPr>
          <p:cNvSpPr>
            <a:spLocks noGrp="1"/>
          </p:cNvSpPr>
          <p:nvPr>
            <p:ph type="title"/>
          </p:nvPr>
        </p:nvSpPr>
        <p:spPr/>
        <p:txBody>
          <a:bodyPr/>
          <a:lstStyle/>
          <a:p>
            <a:r>
              <a:rPr lang="en-AU" noProof="0" dirty="0"/>
              <a:t>The </a:t>
            </a:r>
            <a:r>
              <a:rPr lang="en-AU" noProof="0" dirty="0" err="1"/>
              <a:t>AuScope</a:t>
            </a:r>
            <a:r>
              <a:rPr lang="en-AU" noProof="0" dirty="0"/>
              <a:t> </a:t>
            </a:r>
            <a:r>
              <a:rPr lang="en-AU" noProof="0" dirty="0" err="1"/>
              <a:t>EarthBank</a:t>
            </a:r>
            <a:r>
              <a:rPr lang="en-AU" noProof="0" dirty="0"/>
              <a:t> Project</a:t>
            </a:r>
          </a:p>
        </p:txBody>
      </p:sp>
      <p:pic>
        <p:nvPicPr>
          <p:cNvPr id="3" name="Content Placeholder 2">
            <a:extLst>
              <a:ext uri="{FF2B5EF4-FFF2-40B4-BE49-F238E27FC236}">
                <a16:creationId xmlns:a16="http://schemas.microsoft.com/office/drawing/2014/main" id="{2E4D6F9B-3AD3-A1CD-DDBE-4285E18F1C94}"/>
              </a:ext>
            </a:extLst>
          </p:cNvPr>
          <p:cNvPicPr>
            <a:picLocks noChangeAspect="1"/>
          </p:cNvPicPr>
          <p:nvPr/>
        </p:nvPicPr>
        <p:blipFill>
          <a:blip r:embed="rId3"/>
          <a:srcRect l="-440" r="-111"/>
          <a:stretch>
            <a:fillRect/>
          </a:stretch>
        </p:blipFill>
        <p:spPr>
          <a:xfrm>
            <a:off x="4668644" y="2307178"/>
            <a:ext cx="7240858" cy="4027698"/>
          </a:xfrm>
          <a:prstGeom prst="rect">
            <a:avLst/>
          </a:prstGeom>
        </p:spPr>
      </p:pic>
      <p:pic>
        <p:nvPicPr>
          <p:cNvPr id="7" name="Picture 6">
            <a:extLst>
              <a:ext uri="{FF2B5EF4-FFF2-40B4-BE49-F238E27FC236}">
                <a16:creationId xmlns:a16="http://schemas.microsoft.com/office/drawing/2014/main" id="{F3A5B14E-AF3B-FDAB-113C-5680C0A2776F}"/>
              </a:ext>
            </a:extLst>
          </p:cNvPr>
          <p:cNvPicPr>
            <a:picLocks noChangeAspect="1"/>
          </p:cNvPicPr>
          <p:nvPr/>
        </p:nvPicPr>
        <p:blipFill>
          <a:blip r:embed="rId4"/>
          <a:stretch>
            <a:fillRect/>
          </a:stretch>
        </p:blipFill>
        <p:spPr>
          <a:xfrm>
            <a:off x="838200" y="2924175"/>
            <a:ext cx="3314700" cy="3568700"/>
          </a:xfrm>
          <a:prstGeom prst="rect">
            <a:avLst/>
          </a:prstGeom>
        </p:spPr>
      </p:pic>
    </p:spTree>
    <p:extLst>
      <p:ext uri="{BB962C8B-B14F-4D97-AF65-F5344CB8AC3E}">
        <p14:creationId xmlns:p14="http://schemas.microsoft.com/office/powerpoint/2010/main" val="209595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EC9E-CF18-09D9-4D87-54C37F100A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F9691E-EB51-47D5-D7C0-103A291868B3}"/>
              </a:ext>
            </a:extLst>
          </p:cNvPr>
          <p:cNvSpPr>
            <a:spLocks noGrp="1"/>
          </p:cNvSpPr>
          <p:nvPr>
            <p:ph type="title"/>
          </p:nvPr>
        </p:nvSpPr>
        <p:spPr/>
        <p:txBody>
          <a:bodyPr/>
          <a:lstStyle/>
          <a:p>
            <a:r>
              <a:rPr lang="en-AU" noProof="0" dirty="0" err="1"/>
              <a:t>AuScope</a:t>
            </a:r>
            <a:r>
              <a:rPr lang="en-AU" noProof="0" dirty="0"/>
              <a:t> Geochemistry Network’s Laboratory Catalogue</a:t>
            </a:r>
          </a:p>
        </p:txBody>
      </p:sp>
      <p:graphicFrame>
        <p:nvGraphicFramePr>
          <p:cNvPr id="5" name="Content Placeholder 4">
            <a:extLst>
              <a:ext uri="{FF2B5EF4-FFF2-40B4-BE49-F238E27FC236}">
                <a16:creationId xmlns:a16="http://schemas.microsoft.com/office/drawing/2014/main" id="{46FB3BF3-BFCC-C020-AE6D-9FAE59F44A54}"/>
              </a:ext>
            </a:extLst>
          </p:cNvPr>
          <p:cNvGraphicFramePr>
            <a:graphicFrameLocks noGrp="1"/>
          </p:cNvGraphicFramePr>
          <p:nvPr>
            <p:ph idx="1"/>
          </p:nvPr>
        </p:nvGraphicFramePr>
        <p:xfrm>
          <a:off x="216060" y="1536382"/>
          <a:ext cx="11759880" cy="1717958"/>
        </p:xfrm>
        <a:graphic>
          <a:graphicData uri="http://schemas.openxmlformats.org/drawingml/2006/table">
            <a:tbl>
              <a:tblPr firstRow="1" bandRow="1">
                <a:tableStyleId>{5C22544A-7EE6-4342-B048-85BDC9FD1C3A}</a:tableStyleId>
              </a:tblPr>
              <a:tblGrid>
                <a:gridCol w="1902107">
                  <a:extLst>
                    <a:ext uri="{9D8B030D-6E8A-4147-A177-3AD203B41FA5}">
                      <a16:colId xmlns:a16="http://schemas.microsoft.com/office/drawing/2014/main" val="3926741363"/>
                    </a:ext>
                  </a:extLst>
                </a:gridCol>
                <a:gridCol w="2164466">
                  <a:extLst>
                    <a:ext uri="{9D8B030D-6E8A-4147-A177-3AD203B41FA5}">
                      <a16:colId xmlns:a16="http://schemas.microsoft.com/office/drawing/2014/main" val="3478321970"/>
                    </a:ext>
                  </a:extLst>
                </a:gridCol>
                <a:gridCol w="1643605">
                  <a:extLst>
                    <a:ext uri="{9D8B030D-6E8A-4147-A177-3AD203B41FA5}">
                      <a16:colId xmlns:a16="http://schemas.microsoft.com/office/drawing/2014/main" val="3980279237"/>
                    </a:ext>
                  </a:extLst>
                </a:gridCol>
                <a:gridCol w="2071868">
                  <a:extLst>
                    <a:ext uri="{9D8B030D-6E8A-4147-A177-3AD203B41FA5}">
                      <a16:colId xmlns:a16="http://schemas.microsoft.com/office/drawing/2014/main" val="3127516468"/>
                    </a:ext>
                  </a:extLst>
                </a:gridCol>
                <a:gridCol w="3977834">
                  <a:extLst>
                    <a:ext uri="{9D8B030D-6E8A-4147-A177-3AD203B41FA5}">
                      <a16:colId xmlns:a16="http://schemas.microsoft.com/office/drawing/2014/main" val="306587010"/>
                    </a:ext>
                  </a:extLst>
                </a:gridCol>
              </a:tblGrid>
              <a:tr h="257279">
                <a:tc>
                  <a:txBody>
                    <a:bodyPr/>
                    <a:lstStyle/>
                    <a:p>
                      <a:r>
                        <a:rPr lang="en-AU" sz="1600" noProof="0" dirty="0">
                          <a:solidFill>
                            <a:schemeClr val="tx1"/>
                          </a:solidFill>
                          <a:latin typeface="Calibri" panose="020F0502020204030204" pitchFamily="34" charset="0"/>
                          <a:cs typeface="Calibri" panose="020F0502020204030204" pitchFamily="34" charset="0"/>
                        </a:rPr>
                        <a:t>Instrument Model</a:t>
                      </a:r>
                    </a:p>
                  </a:txBody>
                  <a:tcPr/>
                </a:tc>
                <a:tc>
                  <a:txBody>
                    <a:bodyPr/>
                    <a:lstStyle/>
                    <a:p>
                      <a:r>
                        <a:rPr lang="en-AU" sz="1600" noProof="0" dirty="0">
                          <a:solidFill>
                            <a:schemeClr val="tx1"/>
                          </a:solidFill>
                          <a:latin typeface="Calibri" panose="020F0502020204030204" pitchFamily="34" charset="0"/>
                          <a:cs typeface="Calibri" panose="020F0502020204030204" pitchFamily="34" charset="0"/>
                        </a:rPr>
                        <a:t>Instrument Make</a:t>
                      </a:r>
                    </a:p>
                  </a:txBody>
                  <a:tcPr/>
                </a:tc>
                <a:tc>
                  <a:txBody>
                    <a:bodyPr/>
                    <a:lstStyle/>
                    <a:p>
                      <a:r>
                        <a:rPr lang="en-AU" sz="1600" noProof="0" dirty="0">
                          <a:solidFill>
                            <a:schemeClr val="tx1"/>
                          </a:solidFill>
                          <a:latin typeface="Calibri" panose="020F0502020204030204" pitchFamily="34" charset="0"/>
                          <a:cs typeface="Calibri" panose="020F0502020204030204" pitchFamily="34" charset="0"/>
                        </a:rPr>
                        <a:t>Institution</a:t>
                      </a:r>
                    </a:p>
                  </a:txBody>
                  <a:tcPr/>
                </a:tc>
                <a:tc>
                  <a:txBody>
                    <a:bodyPr/>
                    <a:lstStyle/>
                    <a:p>
                      <a:r>
                        <a:rPr lang="en-AU" sz="1600" noProof="0" dirty="0">
                          <a:solidFill>
                            <a:schemeClr val="tx1"/>
                          </a:solidFill>
                          <a:latin typeface="Calibri" panose="020F0502020204030204" pitchFamily="34" charset="0"/>
                          <a:cs typeface="Calibri" panose="020F0502020204030204" pitchFamily="34" charset="0"/>
                        </a:rPr>
                        <a:t>Centre/School</a:t>
                      </a:r>
                    </a:p>
                  </a:txBody>
                  <a:tcPr/>
                </a:tc>
                <a:tc>
                  <a:txBody>
                    <a:bodyPr/>
                    <a:lstStyle/>
                    <a:p>
                      <a:r>
                        <a:rPr lang="en-AU" sz="1600" noProof="0" dirty="0">
                          <a:solidFill>
                            <a:schemeClr val="tx1"/>
                          </a:solidFill>
                          <a:latin typeface="Calibri" panose="020F0502020204030204" pitchFamily="34" charset="0"/>
                          <a:cs typeface="Calibri" panose="020F0502020204030204" pitchFamily="34" charset="0"/>
                        </a:rPr>
                        <a:t>Analytical Facility</a:t>
                      </a:r>
                    </a:p>
                  </a:txBody>
                  <a:tcPr/>
                </a:tc>
                <a:extLst>
                  <a:ext uri="{0D108BD9-81ED-4DB2-BD59-A6C34878D82A}">
                    <a16:rowId xmlns:a16="http://schemas.microsoft.com/office/drawing/2014/main" val="2558313774"/>
                  </a:ext>
                </a:extLst>
              </a:tr>
              <a:tr h="401779">
                <a:tc>
                  <a:txBody>
                    <a:bodyPr/>
                    <a:lstStyle/>
                    <a:p>
                      <a:r>
                        <a:rPr lang="en-AU" sz="1600" noProof="0" dirty="0">
                          <a:latin typeface="Calibri" panose="020F0502020204030204" pitchFamily="34" charset="0"/>
                          <a:cs typeface="Calibri" panose="020F0502020204030204" pitchFamily="34" charset="0"/>
                        </a:rPr>
                        <a:t>Argus VI Noble Gas Mass Spectrometer</a:t>
                      </a:r>
                    </a:p>
                  </a:txBody>
                  <a:tcPr/>
                </a:tc>
                <a:tc>
                  <a:txBody>
                    <a:bodyPr/>
                    <a:lstStyle/>
                    <a:p>
                      <a:r>
                        <a:rPr lang="en-AU" sz="1600" noProof="0" dirty="0" err="1">
                          <a:latin typeface="Calibri" panose="020F0502020204030204" pitchFamily="34" charset="0"/>
                          <a:cs typeface="Calibri" panose="020F0502020204030204" pitchFamily="34" charset="0"/>
                        </a:rPr>
                        <a:t>ThermoFisher</a:t>
                      </a:r>
                      <a:r>
                        <a:rPr lang="en-AU" sz="1600" noProof="0" dirty="0">
                          <a:latin typeface="Calibri" panose="020F0502020204030204" pitchFamily="34" charset="0"/>
                          <a:cs typeface="Calibri" panose="020F0502020204030204" pitchFamily="34" charset="0"/>
                        </a:rPr>
                        <a:t> Scientific</a:t>
                      </a:r>
                    </a:p>
                  </a:txBody>
                  <a:tcPr/>
                </a:tc>
                <a:tc>
                  <a:txBody>
                    <a:bodyPr/>
                    <a:lstStyle/>
                    <a:p>
                      <a:r>
                        <a:rPr lang="en-AU" sz="1600" noProof="0" dirty="0">
                          <a:latin typeface="Calibri" panose="020F0502020204030204" pitchFamily="34" charset="0"/>
                          <a:cs typeface="Calibri" panose="020F0502020204030204" pitchFamily="34" charset="0"/>
                        </a:rPr>
                        <a:t>Curtin University</a:t>
                      </a:r>
                    </a:p>
                  </a:txBody>
                  <a:tcPr/>
                </a:tc>
                <a:tc>
                  <a:txBody>
                    <a:bodyPr/>
                    <a:lstStyle/>
                    <a:p>
                      <a:r>
                        <a:rPr lang="en-AU" sz="1600" noProof="0" dirty="0">
                          <a:latin typeface="Calibri" panose="020F0502020204030204" pitchFamily="34" charset="0"/>
                          <a:cs typeface="Calibri" panose="020F0502020204030204" pitchFamily="34" charset="0"/>
                        </a:rPr>
                        <a:t>John de </a:t>
                      </a:r>
                      <a:r>
                        <a:rPr lang="en-AU" sz="1600" noProof="0" dirty="0" err="1">
                          <a:latin typeface="Calibri" panose="020F0502020204030204" pitchFamily="34" charset="0"/>
                          <a:cs typeface="Calibri" panose="020F0502020204030204" pitchFamily="34" charset="0"/>
                        </a:rPr>
                        <a:t>Laeter</a:t>
                      </a:r>
                      <a:r>
                        <a:rPr lang="en-AU" sz="1600" noProof="0" dirty="0">
                          <a:latin typeface="Calibri" panose="020F0502020204030204" pitchFamily="34" charset="0"/>
                          <a:cs typeface="Calibri" panose="020F0502020204030204" pitchFamily="34" charset="0"/>
                        </a:rPr>
                        <a:t> Centre</a:t>
                      </a:r>
                    </a:p>
                  </a:txBody>
                  <a:tcPr/>
                </a:tc>
                <a:tc>
                  <a:txBody>
                    <a:bodyPr/>
                    <a:lstStyle/>
                    <a:p>
                      <a:r>
                        <a:rPr lang="en-AU" sz="1600" noProof="0" dirty="0">
                          <a:latin typeface="Calibri" panose="020F0502020204030204" pitchFamily="34" charset="0"/>
                          <a:cs typeface="Calibri" panose="020F0502020204030204" pitchFamily="34" charset="0"/>
                        </a:rPr>
                        <a:t>Western Australia Argon Isotope Facility (WAAIF)</a:t>
                      </a:r>
                    </a:p>
                  </a:txBody>
                  <a:tcPr/>
                </a:tc>
                <a:extLst>
                  <a:ext uri="{0D108BD9-81ED-4DB2-BD59-A6C34878D82A}">
                    <a16:rowId xmlns:a16="http://schemas.microsoft.com/office/drawing/2014/main" val="3356386594"/>
                  </a:ext>
                </a:extLst>
              </a:tr>
              <a:tr h="401779">
                <a:tc>
                  <a:txBody>
                    <a:bodyPr/>
                    <a:lstStyle/>
                    <a:p>
                      <a:r>
                        <a:rPr lang="en-AU" sz="1600" noProof="0" dirty="0">
                          <a:latin typeface="Calibri" panose="020F0502020204030204" pitchFamily="34" charset="0"/>
                          <a:cs typeface="Calibri" panose="020F0502020204030204" pitchFamily="34" charset="0"/>
                        </a:rPr>
                        <a:t>Element XR</a:t>
                      </a:r>
                    </a:p>
                  </a:txBody>
                  <a:tcPr/>
                </a:tc>
                <a:tc>
                  <a:txBody>
                    <a:bodyPr/>
                    <a:lstStyle/>
                    <a:p>
                      <a:r>
                        <a:rPr lang="en-AU" sz="1600" noProof="0" dirty="0" err="1">
                          <a:latin typeface="Calibri" panose="020F0502020204030204" pitchFamily="34" charset="0"/>
                          <a:cs typeface="Calibri" panose="020F0502020204030204" pitchFamily="34" charset="0"/>
                        </a:rPr>
                        <a:t>ThermoFisher</a:t>
                      </a:r>
                      <a:r>
                        <a:rPr lang="en-AU" sz="1600" noProof="0" dirty="0">
                          <a:latin typeface="Calibri" panose="020F0502020204030204" pitchFamily="34" charset="0"/>
                          <a:cs typeface="Calibri" panose="020F0502020204030204" pitchFamily="34" charset="0"/>
                        </a:rPr>
                        <a:t> Scientific</a:t>
                      </a:r>
                    </a:p>
                  </a:txBody>
                  <a:tcPr/>
                </a:tc>
                <a:tc>
                  <a:txBody>
                    <a:bodyPr/>
                    <a:lstStyle/>
                    <a:p>
                      <a:r>
                        <a:rPr lang="en-AU" sz="1600" noProof="0" dirty="0">
                          <a:latin typeface="Calibri" panose="020F0502020204030204" pitchFamily="34" charset="0"/>
                          <a:cs typeface="Calibri" panose="020F0502020204030204" pitchFamily="34" charset="0"/>
                        </a:rPr>
                        <a:t>Curtin University</a:t>
                      </a:r>
                    </a:p>
                  </a:txBody>
                  <a:tcPr/>
                </a:tc>
                <a:tc>
                  <a:txBody>
                    <a:bodyPr/>
                    <a:lstStyle/>
                    <a:p>
                      <a:r>
                        <a:rPr lang="en-AU" sz="1600" noProof="0" dirty="0">
                          <a:latin typeface="Calibri" panose="020F0502020204030204" pitchFamily="34" charset="0"/>
                          <a:cs typeface="Calibri" panose="020F0502020204030204" pitchFamily="34" charset="0"/>
                        </a:rPr>
                        <a:t>John de </a:t>
                      </a:r>
                      <a:r>
                        <a:rPr lang="en-AU" sz="1600" noProof="0" dirty="0" err="1">
                          <a:latin typeface="Calibri" panose="020F0502020204030204" pitchFamily="34" charset="0"/>
                          <a:cs typeface="Calibri" panose="020F0502020204030204" pitchFamily="34" charset="0"/>
                        </a:rPr>
                        <a:t>Laeter</a:t>
                      </a:r>
                      <a:r>
                        <a:rPr lang="en-AU" sz="1600" noProof="0" dirty="0">
                          <a:latin typeface="Calibri" panose="020F0502020204030204" pitchFamily="34" charset="0"/>
                          <a:cs typeface="Calibri" panose="020F0502020204030204" pitchFamily="34" charset="0"/>
                        </a:rPr>
                        <a:t> Centre</a:t>
                      </a:r>
                    </a:p>
                  </a:txBody>
                  <a:tcPr/>
                </a:tc>
                <a:tc>
                  <a:txBody>
                    <a:bodyPr/>
                    <a:lstStyle/>
                    <a:p>
                      <a:r>
                        <a:rPr lang="en-AU" sz="1600" noProof="0" dirty="0">
                          <a:latin typeface="Calibri" panose="020F0502020204030204" pitchFamily="34" charset="0"/>
                          <a:cs typeface="Calibri" panose="020F0502020204030204" pitchFamily="34" charset="0"/>
                        </a:rPr>
                        <a:t>WA Thermochronology Hub Facility (WATCH)</a:t>
                      </a:r>
                    </a:p>
                  </a:txBody>
                  <a:tcPr/>
                </a:tc>
                <a:extLst>
                  <a:ext uri="{0D108BD9-81ED-4DB2-BD59-A6C34878D82A}">
                    <a16:rowId xmlns:a16="http://schemas.microsoft.com/office/drawing/2014/main" val="3103456927"/>
                  </a:ext>
                </a:extLst>
              </a:tr>
              <a:tr h="401779">
                <a:tc>
                  <a:txBody>
                    <a:bodyPr/>
                    <a:lstStyle/>
                    <a:p>
                      <a:r>
                        <a:rPr lang="en-AU" sz="1600" noProof="0" dirty="0">
                          <a:latin typeface="Calibri" panose="020F0502020204030204" pitchFamily="34" charset="0"/>
                          <a:cs typeface="Calibri" panose="020F0502020204030204" pitchFamily="34" charset="0"/>
                        </a:rPr>
                        <a:t>IMS 1300-HR³</a:t>
                      </a:r>
                    </a:p>
                  </a:txBody>
                  <a:tcPr/>
                </a:tc>
                <a:tc>
                  <a:txBody>
                    <a:bodyPr/>
                    <a:lstStyle/>
                    <a:p>
                      <a:r>
                        <a:rPr lang="en-AU" sz="1600" noProof="0" dirty="0">
                          <a:latin typeface="Calibri" panose="020F0502020204030204" pitchFamily="34" charset="0"/>
                          <a:cs typeface="Calibri" panose="020F0502020204030204" pitchFamily="34" charset="0"/>
                        </a:rPr>
                        <a:t>CAMECA</a:t>
                      </a:r>
                    </a:p>
                  </a:txBody>
                  <a:tcPr/>
                </a:tc>
                <a:tc>
                  <a:txBody>
                    <a:bodyPr/>
                    <a:lstStyle/>
                    <a:p>
                      <a:r>
                        <a:rPr lang="en-AU" sz="1600" noProof="0" dirty="0">
                          <a:latin typeface="Calibri" panose="020F0502020204030204" pitchFamily="34" charset="0"/>
                          <a:cs typeface="Calibri" panose="020F0502020204030204" pitchFamily="34" charset="0"/>
                        </a:rPr>
                        <a:t>Curtin University</a:t>
                      </a:r>
                    </a:p>
                  </a:txBody>
                  <a:tcPr/>
                </a:tc>
                <a:tc>
                  <a:txBody>
                    <a:bodyPr/>
                    <a:lstStyle/>
                    <a:p>
                      <a:r>
                        <a:rPr lang="en-AU" sz="1600" noProof="0" dirty="0">
                          <a:latin typeface="Calibri" panose="020F0502020204030204" pitchFamily="34" charset="0"/>
                          <a:cs typeface="Calibri" panose="020F0502020204030204" pitchFamily="34" charset="0"/>
                        </a:rPr>
                        <a:t>John de </a:t>
                      </a:r>
                      <a:r>
                        <a:rPr lang="en-AU" sz="1600" noProof="0" dirty="0" err="1">
                          <a:latin typeface="Calibri" panose="020F0502020204030204" pitchFamily="34" charset="0"/>
                          <a:cs typeface="Calibri" panose="020F0502020204030204" pitchFamily="34" charset="0"/>
                        </a:rPr>
                        <a:t>Laeter</a:t>
                      </a:r>
                      <a:r>
                        <a:rPr lang="en-AU" sz="1600" noProof="0" dirty="0">
                          <a:latin typeface="Calibri" panose="020F0502020204030204" pitchFamily="34" charset="0"/>
                          <a:cs typeface="Calibri" panose="020F0502020204030204" pitchFamily="34" charset="0"/>
                        </a:rPr>
                        <a:t> Centre</a:t>
                      </a:r>
                    </a:p>
                  </a:txBody>
                  <a:tcPr/>
                </a:tc>
                <a:tc>
                  <a:txBody>
                    <a:bodyPr/>
                    <a:lstStyle/>
                    <a:p>
                      <a:r>
                        <a:rPr lang="en-AU" sz="1600" noProof="0" dirty="0">
                          <a:latin typeface="Calibri" panose="020F0502020204030204" pitchFamily="34" charset="0"/>
                          <a:cs typeface="Calibri" panose="020F0502020204030204" pitchFamily="34" charset="0"/>
                        </a:rPr>
                        <a:t>Large Geometry Ion Microprobe Facility</a:t>
                      </a:r>
                    </a:p>
                  </a:txBody>
                  <a:tcPr/>
                </a:tc>
                <a:extLst>
                  <a:ext uri="{0D108BD9-81ED-4DB2-BD59-A6C34878D82A}">
                    <a16:rowId xmlns:a16="http://schemas.microsoft.com/office/drawing/2014/main" val="3683367196"/>
                  </a:ext>
                </a:extLst>
              </a:tr>
            </a:tbl>
          </a:graphicData>
        </a:graphic>
      </p:graphicFrame>
      <p:graphicFrame>
        <p:nvGraphicFramePr>
          <p:cNvPr id="3" name="Content Placeholder 4">
            <a:extLst>
              <a:ext uri="{FF2B5EF4-FFF2-40B4-BE49-F238E27FC236}">
                <a16:creationId xmlns:a16="http://schemas.microsoft.com/office/drawing/2014/main" id="{0DC30E92-1E3D-E8E1-BD2C-8E6206C92AEF}"/>
              </a:ext>
            </a:extLst>
          </p:cNvPr>
          <p:cNvGraphicFramePr>
            <a:graphicFrameLocks/>
          </p:cNvGraphicFramePr>
          <p:nvPr/>
        </p:nvGraphicFramePr>
        <p:xfrm>
          <a:off x="216060" y="3429000"/>
          <a:ext cx="11759880" cy="2560320"/>
        </p:xfrm>
        <a:graphic>
          <a:graphicData uri="http://schemas.openxmlformats.org/drawingml/2006/table">
            <a:tbl>
              <a:tblPr firstRow="1" bandRow="1">
                <a:tableStyleId>{5C22544A-7EE6-4342-B048-85BDC9FD1C3A}</a:tableStyleId>
              </a:tblPr>
              <a:tblGrid>
                <a:gridCol w="7064416">
                  <a:extLst>
                    <a:ext uri="{9D8B030D-6E8A-4147-A177-3AD203B41FA5}">
                      <a16:colId xmlns:a16="http://schemas.microsoft.com/office/drawing/2014/main" val="3926741363"/>
                    </a:ext>
                  </a:extLst>
                </a:gridCol>
                <a:gridCol w="2361235">
                  <a:extLst>
                    <a:ext uri="{9D8B030D-6E8A-4147-A177-3AD203B41FA5}">
                      <a16:colId xmlns:a16="http://schemas.microsoft.com/office/drawing/2014/main" val="3478321970"/>
                    </a:ext>
                  </a:extLst>
                </a:gridCol>
                <a:gridCol w="2334229">
                  <a:extLst>
                    <a:ext uri="{9D8B030D-6E8A-4147-A177-3AD203B41FA5}">
                      <a16:colId xmlns:a16="http://schemas.microsoft.com/office/drawing/2014/main" val="3980279237"/>
                    </a:ext>
                  </a:extLst>
                </a:gridCol>
              </a:tblGrid>
              <a:tr h="257279">
                <a:tc>
                  <a:txBody>
                    <a:bodyPr/>
                    <a:lstStyle/>
                    <a:p>
                      <a:r>
                        <a:rPr lang="en-AU" sz="1600" noProof="0" dirty="0">
                          <a:solidFill>
                            <a:schemeClr val="tx1"/>
                          </a:solidFill>
                          <a:latin typeface="Calibri" panose="020F0502020204030204" pitchFamily="34" charset="0"/>
                          <a:cs typeface="Calibri" panose="020F0502020204030204" pitchFamily="34" charset="0"/>
                        </a:rPr>
                        <a:t>Short Description</a:t>
                      </a:r>
                    </a:p>
                  </a:txBody>
                  <a:tcPr/>
                </a:tc>
                <a:tc>
                  <a:txBody>
                    <a:bodyPr/>
                    <a:lstStyle/>
                    <a:p>
                      <a:r>
                        <a:rPr lang="en-AU" sz="1600" noProof="0" dirty="0">
                          <a:solidFill>
                            <a:schemeClr val="tx1"/>
                          </a:solidFill>
                          <a:latin typeface="Calibri" panose="020F0502020204030204" pitchFamily="34" charset="0"/>
                          <a:cs typeface="Calibri" panose="020F0502020204030204" pitchFamily="34" charset="0"/>
                        </a:rPr>
                        <a:t>Commission Date</a:t>
                      </a:r>
                    </a:p>
                  </a:txBody>
                  <a:tcPr/>
                </a:tc>
                <a:tc>
                  <a:txBody>
                    <a:bodyPr/>
                    <a:lstStyle/>
                    <a:p>
                      <a:r>
                        <a:rPr lang="en-AU" sz="1600" noProof="0" dirty="0">
                          <a:solidFill>
                            <a:schemeClr val="tx1"/>
                          </a:solidFill>
                          <a:latin typeface="Calibri" panose="020F0502020204030204" pitchFamily="34" charset="0"/>
                          <a:cs typeface="Calibri" panose="020F0502020204030204" pitchFamily="34" charset="0"/>
                        </a:rPr>
                        <a:t>Replacement Costs</a:t>
                      </a:r>
                    </a:p>
                  </a:txBody>
                  <a:tcPr/>
                </a:tc>
                <a:extLst>
                  <a:ext uri="{0D108BD9-81ED-4DB2-BD59-A6C34878D82A}">
                    <a16:rowId xmlns:a16="http://schemas.microsoft.com/office/drawing/2014/main" val="2558313774"/>
                  </a:ext>
                </a:extLst>
              </a:tr>
              <a:tr h="401779">
                <a:tc>
                  <a:txBody>
                    <a:bodyPr/>
                    <a:lstStyle/>
                    <a:p>
                      <a:r>
                        <a:rPr lang="en-AU" sz="1600" noProof="0" dirty="0">
                          <a:latin typeface="Calibri" panose="020F0502020204030204" pitchFamily="34" charset="0"/>
                          <a:cs typeface="Calibri" panose="020F0502020204030204" pitchFamily="34" charset="0"/>
                        </a:rPr>
                        <a:t>A low-volume multiple collector noble gas mass spectrometer equipped with five Faraday cups and a CDD multiplier, for applying the argon-argon (40Ar/39Ar) dating method to rocks and minerals that contain potassium.</a:t>
                      </a:r>
                    </a:p>
                  </a:txBody>
                  <a:tcPr/>
                </a:tc>
                <a:tc>
                  <a:txBody>
                    <a:bodyPr/>
                    <a:lstStyle/>
                    <a:p>
                      <a:r>
                        <a:rPr lang="en-AU" sz="1600" noProof="0" dirty="0">
                          <a:latin typeface="Calibri" panose="020F0502020204030204" pitchFamily="34" charset="0"/>
                          <a:cs typeface="Calibri" panose="020F0502020204030204" pitchFamily="34" charset="0"/>
                        </a:rPr>
                        <a:t>2012</a:t>
                      </a:r>
                    </a:p>
                  </a:txBody>
                  <a:tcPr/>
                </a:tc>
                <a:tc>
                  <a:txBody>
                    <a:bodyPr/>
                    <a:lstStyle/>
                    <a:p>
                      <a:r>
                        <a:rPr lang="en-AU" sz="1600" noProof="0" dirty="0">
                          <a:latin typeface="Calibri" panose="020F0502020204030204" pitchFamily="34" charset="0"/>
                          <a:cs typeface="Calibri" panose="020F0502020204030204" pitchFamily="34" charset="0"/>
                        </a:rPr>
                        <a:t>$750,000</a:t>
                      </a:r>
                    </a:p>
                  </a:txBody>
                  <a:tcPr/>
                </a:tc>
                <a:extLst>
                  <a:ext uri="{0D108BD9-81ED-4DB2-BD59-A6C34878D82A}">
                    <a16:rowId xmlns:a16="http://schemas.microsoft.com/office/drawing/2014/main" val="3356386594"/>
                  </a:ext>
                </a:extLst>
              </a:tr>
              <a:tr h="401779">
                <a:tc>
                  <a:txBody>
                    <a:bodyPr/>
                    <a:lstStyle/>
                    <a:p>
                      <a:r>
                        <a:rPr lang="en-AU" sz="1600" noProof="0" dirty="0">
                          <a:latin typeface="Calibri" panose="020F0502020204030204" pitchFamily="34" charset="0"/>
                          <a:cs typeface="Calibri" panose="020F0502020204030204" pitchFamily="34" charset="0"/>
                        </a:rPr>
                        <a:t>Provides quantitative multi-element analysis of trace and ultra-trace elements over a wide linear dynamic range, from the ppm to the sub-ppb level of elements ranging from Li to U in a very short amount of time.</a:t>
                      </a:r>
                    </a:p>
                  </a:txBody>
                  <a:tcPr/>
                </a:tc>
                <a:tc>
                  <a:txBody>
                    <a:bodyPr/>
                    <a:lstStyle/>
                    <a:p>
                      <a:r>
                        <a:rPr lang="en-AU" sz="1600" noProof="0" dirty="0">
                          <a:latin typeface="Calibri" panose="020F0502020204030204" pitchFamily="34" charset="0"/>
                          <a:cs typeface="Calibri" panose="020F0502020204030204" pitchFamily="34" charset="0"/>
                        </a:rPr>
                        <a:t>2014</a:t>
                      </a:r>
                    </a:p>
                  </a:txBody>
                  <a:tcPr/>
                </a:tc>
                <a:tc>
                  <a:txBody>
                    <a:bodyPr/>
                    <a:lstStyle/>
                    <a:p>
                      <a:r>
                        <a:rPr lang="en-AU" sz="1600" noProof="0" dirty="0">
                          <a:latin typeface="Calibri" panose="020F0502020204030204" pitchFamily="34" charset="0"/>
                          <a:cs typeface="Calibri" panose="020F0502020204030204" pitchFamily="34" charset="0"/>
                        </a:rPr>
                        <a:t>$800,000</a:t>
                      </a:r>
                    </a:p>
                  </a:txBody>
                  <a:tcPr/>
                </a:tc>
                <a:extLst>
                  <a:ext uri="{0D108BD9-81ED-4DB2-BD59-A6C34878D82A}">
                    <a16:rowId xmlns:a16="http://schemas.microsoft.com/office/drawing/2014/main" val="3103456927"/>
                  </a:ext>
                </a:extLst>
              </a:tr>
              <a:tr h="401779">
                <a:tc>
                  <a:txBody>
                    <a:bodyPr/>
                    <a:lstStyle/>
                    <a:p>
                      <a:r>
                        <a:rPr lang="en-AU" sz="1600" noProof="0" dirty="0">
                          <a:latin typeface="Calibri" panose="020F0502020204030204" pitchFamily="34" charset="0"/>
                          <a:cs typeface="Calibri" panose="020F0502020204030204" pitchFamily="34" charset="0"/>
                        </a:rPr>
                        <a:t>The Curtin CAMECA LGIM is indispensable in the Earth and planetary sciences because it is unrivalled in providing precise, high-resolution stable isotope data.</a:t>
                      </a:r>
                    </a:p>
                  </a:txBody>
                  <a:tcPr/>
                </a:tc>
                <a:tc>
                  <a:txBody>
                    <a:bodyPr/>
                    <a:lstStyle/>
                    <a:p>
                      <a:r>
                        <a:rPr lang="en-AU" sz="1600" noProof="0" dirty="0">
                          <a:latin typeface="Calibri" panose="020F0502020204030204" pitchFamily="34" charset="0"/>
                          <a:cs typeface="Calibri" panose="020F0502020204030204" pitchFamily="34" charset="0"/>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noProof="0" dirty="0">
                          <a:latin typeface="Calibri" panose="020F0502020204030204" pitchFamily="34" charset="0"/>
                          <a:cs typeface="Calibri" panose="020F0502020204030204" pitchFamily="34" charset="0"/>
                        </a:rPr>
                        <a:t>$8,200,000</a:t>
                      </a:r>
                    </a:p>
                  </a:txBody>
                  <a:tcPr/>
                </a:tc>
                <a:extLst>
                  <a:ext uri="{0D108BD9-81ED-4DB2-BD59-A6C34878D82A}">
                    <a16:rowId xmlns:a16="http://schemas.microsoft.com/office/drawing/2014/main" val="3683367196"/>
                  </a:ext>
                </a:extLst>
              </a:tr>
            </a:tbl>
          </a:graphicData>
        </a:graphic>
      </p:graphicFrame>
    </p:spTree>
    <p:extLst>
      <p:ext uri="{BB962C8B-B14F-4D97-AF65-F5344CB8AC3E}">
        <p14:creationId xmlns:p14="http://schemas.microsoft.com/office/powerpoint/2010/main" val="781395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8C3DA-CDCA-E76C-0F38-F96DEAC3C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CB480-8DA3-091F-D40F-F14D1C5E4C15}"/>
              </a:ext>
            </a:extLst>
          </p:cNvPr>
          <p:cNvSpPr>
            <a:spLocks noGrp="1"/>
          </p:cNvSpPr>
          <p:nvPr>
            <p:ph type="title"/>
          </p:nvPr>
        </p:nvSpPr>
        <p:spPr/>
        <p:txBody>
          <a:bodyPr/>
          <a:lstStyle/>
          <a:p>
            <a:r>
              <a:rPr lang="en-AU" noProof="0" dirty="0"/>
              <a:t>EPOS Multi-Scale Laboratories research facilities</a:t>
            </a:r>
          </a:p>
        </p:txBody>
      </p:sp>
      <p:pic>
        <p:nvPicPr>
          <p:cNvPr id="7" name="Picture 6" descr="A screenshot of a map&#10;&#10;AI-generated content may be incorrect.">
            <a:extLst>
              <a:ext uri="{FF2B5EF4-FFF2-40B4-BE49-F238E27FC236}">
                <a16:creationId xmlns:a16="http://schemas.microsoft.com/office/drawing/2014/main" id="{BECFE25C-CC81-C260-9999-4FD775D46284}"/>
              </a:ext>
            </a:extLst>
          </p:cNvPr>
          <p:cNvPicPr>
            <a:picLocks noChangeAspect="1"/>
          </p:cNvPicPr>
          <p:nvPr/>
        </p:nvPicPr>
        <p:blipFill>
          <a:blip r:embed="rId3"/>
          <a:stretch>
            <a:fillRect/>
          </a:stretch>
        </p:blipFill>
        <p:spPr>
          <a:xfrm>
            <a:off x="119605" y="1306750"/>
            <a:ext cx="4213439" cy="4417402"/>
          </a:xfrm>
          <a:prstGeom prst="rect">
            <a:avLst/>
          </a:prstGeom>
          <a:ln w="28575">
            <a:solidFill>
              <a:schemeClr val="accent6">
                <a:lumMod val="50000"/>
              </a:schemeClr>
            </a:solidFill>
          </a:ln>
        </p:spPr>
      </p:pic>
    </p:spTree>
    <p:extLst>
      <p:ext uri="{BB962C8B-B14F-4D97-AF65-F5344CB8AC3E}">
        <p14:creationId xmlns:p14="http://schemas.microsoft.com/office/powerpoint/2010/main" val="186130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3CFBF-780F-2657-0ED5-6A8DCDE951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CCD84-E90D-1156-BF75-46579B4F2D21}"/>
              </a:ext>
            </a:extLst>
          </p:cNvPr>
          <p:cNvSpPr>
            <a:spLocks noGrp="1"/>
          </p:cNvSpPr>
          <p:nvPr>
            <p:ph type="title"/>
          </p:nvPr>
        </p:nvSpPr>
        <p:spPr/>
        <p:txBody>
          <a:bodyPr/>
          <a:lstStyle/>
          <a:p>
            <a:r>
              <a:rPr lang="en-AU" noProof="0" dirty="0"/>
              <a:t>EPOS Multi-Scale Laboratories research facilities</a:t>
            </a:r>
          </a:p>
        </p:txBody>
      </p:sp>
      <p:pic>
        <p:nvPicPr>
          <p:cNvPr id="7" name="Picture 6" descr="A screenshot of a map&#10;&#10;AI-generated content may be incorrect.">
            <a:extLst>
              <a:ext uri="{FF2B5EF4-FFF2-40B4-BE49-F238E27FC236}">
                <a16:creationId xmlns:a16="http://schemas.microsoft.com/office/drawing/2014/main" id="{E656EB40-960F-02A2-EE71-D7321D4E112C}"/>
              </a:ext>
            </a:extLst>
          </p:cNvPr>
          <p:cNvPicPr>
            <a:picLocks noChangeAspect="1"/>
          </p:cNvPicPr>
          <p:nvPr/>
        </p:nvPicPr>
        <p:blipFill>
          <a:blip r:embed="rId3">
            <a:alphaModFix amt="50000"/>
          </a:blip>
          <a:stretch>
            <a:fillRect/>
          </a:stretch>
        </p:blipFill>
        <p:spPr>
          <a:xfrm>
            <a:off x="119605" y="1306750"/>
            <a:ext cx="4213439" cy="4417402"/>
          </a:xfrm>
          <a:prstGeom prst="rect">
            <a:avLst/>
          </a:prstGeom>
        </p:spPr>
      </p:pic>
      <p:pic>
        <p:nvPicPr>
          <p:cNvPr id="4" name="Picture 3" descr="A screenshot of a laboratory&#10;&#10;AI-generated content may be incorrect.">
            <a:extLst>
              <a:ext uri="{FF2B5EF4-FFF2-40B4-BE49-F238E27FC236}">
                <a16:creationId xmlns:a16="http://schemas.microsoft.com/office/drawing/2014/main" id="{54CC0C3E-921D-EF68-8C07-8332B2497560}"/>
              </a:ext>
            </a:extLst>
          </p:cNvPr>
          <p:cNvPicPr>
            <a:picLocks noChangeAspect="1"/>
          </p:cNvPicPr>
          <p:nvPr/>
        </p:nvPicPr>
        <p:blipFill>
          <a:blip r:embed="rId4"/>
          <a:stretch>
            <a:fillRect/>
          </a:stretch>
        </p:blipFill>
        <p:spPr>
          <a:xfrm>
            <a:off x="2699389" y="1389746"/>
            <a:ext cx="4213190" cy="4417400"/>
          </a:xfrm>
          <a:prstGeom prst="rect">
            <a:avLst/>
          </a:prstGeom>
          <a:ln w="28575">
            <a:solidFill>
              <a:schemeClr val="accent6">
                <a:lumMod val="50000"/>
              </a:schemeClr>
            </a:solidFill>
          </a:ln>
        </p:spPr>
      </p:pic>
    </p:spTree>
    <p:extLst>
      <p:ext uri="{BB962C8B-B14F-4D97-AF65-F5344CB8AC3E}">
        <p14:creationId xmlns:p14="http://schemas.microsoft.com/office/powerpoint/2010/main" val="25942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CCD34-458C-DB7C-3803-C6B5EC0E1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488BE-07F5-BE17-34C1-DF0747B8ED39}"/>
              </a:ext>
            </a:extLst>
          </p:cNvPr>
          <p:cNvSpPr>
            <a:spLocks noGrp="1"/>
          </p:cNvSpPr>
          <p:nvPr>
            <p:ph type="title"/>
          </p:nvPr>
        </p:nvSpPr>
        <p:spPr/>
        <p:txBody>
          <a:bodyPr/>
          <a:lstStyle/>
          <a:p>
            <a:r>
              <a:rPr lang="en-AU" noProof="0" dirty="0"/>
              <a:t>EPOS Multi-Scale Laboratories research facilities</a:t>
            </a:r>
          </a:p>
        </p:txBody>
      </p:sp>
      <p:pic>
        <p:nvPicPr>
          <p:cNvPr id="7" name="Picture 6" descr="A screenshot of a map&#10;&#10;AI-generated content may be incorrect.">
            <a:extLst>
              <a:ext uri="{FF2B5EF4-FFF2-40B4-BE49-F238E27FC236}">
                <a16:creationId xmlns:a16="http://schemas.microsoft.com/office/drawing/2014/main" id="{6B225F6D-7239-23D8-7C58-6E6E8F17D6B8}"/>
              </a:ext>
            </a:extLst>
          </p:cNvPr>
          <p:cNvPicPr>
            <a:picLocks noChangeAspect="1"/>
          </p:cNvPicPr>
          <p:nvPr/>
        </p:nvPicPr>
        <p:blipFill>
          <a:blip r:embed="rId3">
            <a:alphaModFix amt="50000"/>
          </a:blip>
          <a:stretch>
            <a:fillRect/>
          </a:stretch>
        </p:blipFill>
        <p:spPr>
          <a:xfrm>
            <a:off x="119605" y="1306750"/>
            <a:ext cx="4213439" cy="4417402"/>
          </a:xfrm>
          <a:prstGeom prst="rect">
            <a:avLst/>
          </a:prstGeom>
        </p:spPr>
      </p:pic>
      <p:pic>
        <p:nvPicPr>
          <p:cNvPr id="4" name="Picture 3" descr="A screenshot of a laboratory&#10;&#10;AI-generated content may be incorrect.">
            <a:extLst>
              <a:ext uri="{FF2B5EF4-FFF2-40B4-BE49-F238E27FC236}">
                <a16:creationId xmlns:a16="http://schemas.microsoft.com/office/drawing/2014/main" id="{838F1EDB-5112-862D-55FE-3CDAE68F81F2}"/>
              </a:ext>
            </a:extLst>
          </p:cNvPr>
          <p:cNvPicPr>
            <a:picLocks noChangeAspect="1"/>
          </p:cNvPicPr>
          <p:nvPr/>
        </p:nvPicPr>
        <p:blipFill>
          <a:blip r:embed="rId4">
            <a:alphaModFix amt="50000"/>
          </a:blip>
          <a:stretch>
            <a:fillRect/>
          </a:stretch>
        </p:blipFill>
        <p:spPr>
          <a:xfrm>
            <a:off x="2699389" y="1389746"/>
            <a:ext cx="4213190" cy="4417400"/>
          </a:xfrm>
          <a:prstGeom prst="rect">
            <a:avLst/>
          </a:prstGeom>
        </p:spPr>
      </p:pic>
      <p:pic>
        <p:nvPicPr>
          <p:cNvPr id="9" name="Picture 8" descr="A screenshot of a laboratory equipment&#10;&#10;AI-generated content may be incorrect.">
            <a:extLst>
              <a:ext uri="{FF2B5EF4-FFF2-40B4-BE49-F238E27FC236}">
                <a16:creationId xmlns:a16="http://schemas.microsoft.com/office/drawing/2014/main" id="{17132B87-910F-B48F-DAA3-BAED03BDD332}"/>
              </a:ext>
            </a:extLst>
          </p:cNvPr>
          <p:cNvPicPr>
            <a:picLocks noChangeAspect="1"/>
          </p:cNvPicPr>
          <p:nvPr/>
        </p:nvPicPr>
        <p:blipFill>
          <a:blip r:embed="rId5"/>
          <a:stretch>
            <a:fillRect/>
          </a:stretch>
        </p:blipFill>
        <p:spPr>
          <a:xfrm>
            <a:off x="5278924" y="1498719"/>
            <a:ext cx="4213439" cy="4417402"/>
          </a:xfrm>
          <a:prstGeom prst="rect">
            <a:avLst/>
          </a:prstGeom>
          <a:ln w="28575">
            <a:solidFill>
              <a:schemeClr val="accent6">
                <a:lumMod val="50000"/>
              </a:schemeClr>
            </a:solidFill>
          </a:ln>
        </p:spPr>
      </p:pic>
    </p:spTree>
    <p:extLst>
      <p:ext uri="{BB962C8B-B14F-4D97-AF65-F5344CB8AC3E}">
        <p14:creationId xmlns:p14="http://schemas.microsoft.com/office/powerpoint/2010/main" val="199346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AA0CE-E816-EAD7-12E5-F0160B450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D0708-D921-5377-47E7-28B6577F5B47}"/>
              </a:ext>
            </a:extLst>
          </p:cNvPr>
          <p:cNvSpPr>
            <a:spLocks noGrp="1"/>
          </p:cNvSpPr>
          <p:nvPr>
            <p:ph type="title"/>
          </p:nvPr>
        </p:nvSpPr>
        <p:spPr/>
        <p:txBody>
          <a:bodyPr/>
          <a:lstStyle/>
          <a:p>
            <a:r>
              <a:rPr lang="en-AU" noProof="0" dirty="0"/>
              <a:t>EPOS Multi-Scale Laboratories research facilities</a:t>
            </a:r>
          </a:p>
        </p:txBody>
      </p:sp>
      <p:pic>
        <p:nvPicPr>
          <p:cNvPr id="7" name="Picture 6" descr="A screenshot of a map&#10;&#10;AI-generated content may be incorrect.">
            <a:extLst>
              <a:ext uri="{FF2B5EF4-FFF2-40B4-BE49-F238E27FC236}">
                <a16:creationId xmlns:a16="http://schemas.microsoft.com/office/drawing/2014/main" id="{71F14783-C756-E886-F4E7-E8CA2D356D50}"/>
              </a:ext>
            </a:extLst>
          </p:cNvPr>
          <p:cNvPicPr>
            <a:picLocks noChangeAspect="1"/>
          </p:cNvPicPr>
          <p:nvPr/>
        </p:nvPicPr>
        <p:blipFill>
          <a:blip r:embed="rId3">
            <a:alphaModFix amt="50000"/>
          </a:blip>
          <a:stretch>
            <a:fillRect/>
          </a:stretch>
        </p:blipFill>
        <p:spPr>
          <a:xfrm>
            <a:off x="119605" y="1306750"/>
            <a:ext cx="4213439" cy="4417402"/>
          </a:xfrm>
          <a:prstGeom prst="rect">
            <a:avLst/>
          </a:prstGeom>
        </p:spPr>
      </p:pic>
      <p:pic>
        <p:nvPicPr>
          <p:cNvPr id="4" name="Picture 3" descr="A screenshot of a laboratory&#10;&#10;AI-generated content may be incorrect.">
            <a:extLst>
              <a:ext uri="{FF2B5EF4-FFF2-40B4-BE49-F238E27FC236}">
                <a16:creationId xmlns:a16="http://schemas.microsoft.com/office/drawing/2014/main" id="{18E52CD4-30C5-3376-324A-227DE63F1111}"/>
              </a:ext>
            </a:extLst>
          </p:cNvPr>
          <p:cNvPicPr>
            <a:picLocks noChangeAspect="1"/>
          </p:cNvPicPr>
          <p:nvPr/>
        </p:nvPicPr>
        <p:blipFill>
          <a:blip r:embed="rId4">
            <a:alphaModFix amt="50000"/>
          </a:blip>
          <a:stretch>
            <a:fillRect/>
          </a:stretch>
        </p:blipFill>
        <p:spPr>
          <a:xfrm>
            <a:off x="2699389" y="1389746"/>
            <a:ext cx="4213190" cy="4417400"/>
          </a:xfrm>
          <a:prstGeom prst="rect">
            <a:avLst/>
          </a:prstGeom>
        </p:spPr>
      </p:pic>
      <p:pic>
        <p:nvPicPr>
          <p:cNvPr id="9" name="Picture 8" descr="A screenshot of a laboratory equipment&#10;&#10;AI-generated content may be incorrect.">
            <a:extLst>
              <a:ext uri="{FF2B5EF4-FFF2-40B4-BE49-F238E27FC236}">
                <a16:creationId xmlns:a16="http://schemas.microsoft.com/office/drawing/2014/main" id="{DE095DC3-35C6-C3A9-A5DC-436A62929EEB}"/>
              </a:ext>
            </a:extLst>
          </p:cNvPr>
          <p:cNvPicPr>
            <a:picLocks noChangeAspect="1"/>
          </p:cNvPicPr>
          <p:nvPr/>
        </p:nvPicPr>
        <p:blipFill>
          <a:blip r:embed="rId5">
            <a:alphaModFix amt="50000"/>
          </a:blip>
          <a:stretch>
            <a:fillRect/>
          </a:stretch>
        </p:blipFill>
        <p:spPr>
          <a:xfrm>
            <a:off x="5278924" y="1498719"/>
            <a:ext cx="4213439" cy="4417402"/>
          </a:xfrm>
          <a:prstGeom prst="rect">
            <a:avLst/>
          </a:prstGeom>
        </p:spPr>
      </p:pic>
      <p:pic>
        <p:nvPicPr>
          <p:cNvPr id="11" name="Picture 10" descr="A screenshot of a contact form&#10;&#10;AI-generated content may be incorrect.">
            <a:extLst>
              <a:ext uri="{FF2B5EF4-FFF2-40B4-BE49-F238E27FC236}">
                <a16:creationId xmlns:a16="http://schemas.microsoft.com/office/drawing/2014/main" id="{CB54F781-2DAF-B1C9-2EB0-A07878CB34DD}"/>
              </a:ext>
            </a:extLst>
          </p:cNvPr>
          <p:cNvPicPr>
            <a:picLocks noChangeAspect="1"/>
          </p:cNvPicPr>
          <p:nvPr/>
        </p:nvPicPr>
        <p:blipFill>
          <a:blip r:embed="rId6"/>
          <a:stretch>
            <a:fillRect/>
          </a:stretch>
        </p:blipFill>
        <p:spPr>
          <a:xfrm>
            <a:off x="7858709" y="1607693"/>
            <a:ext cx="4213686" cy="4417401"/>
          </a:xfrm>
          <a:prstGeom prst="rect">
            <a:avLst/>
          </a:prstGeom>
          <a:ln w="28575">
            <a:solidFill>
              <a:schemeClr val="accent6">
                <a:lumMod val="50000"/>
              </a:schemeClr>
            </a:solidFill>
          </a:ln>
        </p:spPr>
      </p:pic>
    </p:spTree>
    <p:extLst>
      <p:ext uri="{BB962C8B-B14F-4D97-AF65-F5344CB8AC3E}">
        <p14:creationId xmlns:p14="http://schemas.microsoft.com/office/powerpoint/2010/main" val="117975700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9972</TotalTime>
  <Words>379</Words>
  <Application>Microsoft Macintosh PowerPoint</Application>
  <PresentationFormat>Widescreen</PresentationFormat>
  <Paragraphs>79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Calibri</vt:lpstr>
      <vt:lpstr>Calibri Light</vt:lpstr>
      <vt:lpstr>Office Theme</vt:lpstr>
      <vt:lpstr>AuScope Geochemistry Network’s Laboratory Catalogue  An AuScope EarthBank Project Activity</vt:lpstr>
      <vt:lpstr>The AuScope EarthBank Project</vt:lpstr>
      <vt:lpstr>The AuScope EarthBank Project</vt:lpstr>
      <vt:lpstr>The AuScope EarthBank Project</vt:lpstr>
      <vt:lpstr>AuScope Geochemistry Network’s Laboratory Catalogue</vt:lpstr>
      <vt:lpstr>EPOS Multi-Scale Laboratories research facilities</vt:lpstr>
      <vt:lpstr>EPOS Multi-Scale Laboratories research facilities</vt:lpstr>
      <vt:lpstr>EPOS Multi-Scale Laboratories research facilities</vt:lpstr>
      <vt:lpstr>EPOS Multi-Scale Laboratories research facilities</vt:lpstr>
      <vt:lpstr>AuScope Geochemistry Network’s Laboratory Catalogue</vt:lpstr>
      <vt:lpstr>Thank you for your 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Bryant Ware</cp:lastModifiedBy>
  <cp:revision>34</cp:revision>
  <dcterms:created xsi:type="dcterms:W3CDTF">2024-09-12T12:53:35Z</dcterms:created>
  <dcterms:modified xsi:type="dcterms:W3CDTF">2025-06-22T06:22:14Z</dcterms:modified>
</cp:coreProperties>
</file>