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7" r:id="rId4"/>
    <p:sldId id="272" r:id="rId5"/>
    <p:sldId id="273" r:id="rId6"/>
    <p:sldId id="262" r:id="rId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łgorzata Szelachowska" initials="MS" lastIdx="1" clrIdx="0">
    <p:extLst>
      <p:ext uri="{19B8F6BF-5375-455C-9EA6-DF929625EA0E}">
        <p15:presenceInfo xmlns:p15="http://schemas.microsoft.com/office/powerpoint/2012/main" userId="S::malgorzata.szelachowska@igik.edu.pl::50924a48-3187-4e20-803b-ef4be86758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927"/>
    <a:srgbClr val="FECD44"/>
    <a:srgbClr val="FED666"/>
    <a:srgbClr val="FEDC7F"/>
    <a:srgbClr val="E5A1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7"/>
    <p:restoredTop sz="94732"/>
  </p:normalViewPr>
  <p:slideViewPr>
    <p:cSldViewPr snapToGrid="0">
      <p:cViewPr varScale="1">
        <p:scale>
          <a:sx n="105" d="100"/>
          <a:sy n="105" d="100"/>
        </p:scale>
        <p:origin x="70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 – 2 boxes</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128343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246952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x-none"/>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lgorzata.szelachowska@igik.edu.p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US" dirty="0"/>
              <a:t>Towards new Thematic Core Service 'Gravimetry’</a:t>
            </a:r>
            <a:br>
              <a:rPr lang="en-US" dirty="0"/>
            </a:br>
            <a:r>
              <a:rPr lang="en-US" dirty="0"/>
              <a:t>with EPOS-PL </a:t>
            </a:r>
            <a:r>
              <a:rPr lang="pl-PL" dirty="0"/>
              <a:t>CIBOG </a:t>
            </a:r>
            <a:r>
              <a:rPr lang="en-US" dirty="0"/>
              <a:t>experience</a:t>
            </a:r>
            <a:endParaRPr lang="en-GB"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fontScale="70000" lnSpcReduction="20000"/>
          </a:bodyPr>
          <a:lstStyle/>
          <a:p>
            <a:pPr marL="0" indent="0">
              <a:buNone/>
            </a:pPr>
            <a:r>
              <a:rPr lang="en-GB" dirty="0" err="1"/>
              <a:t>Małgorzata</a:t>
            </a:r>
            <a:r>
              <a:rPr lang="en-GB" dirty="0"/>
              <a:t> </a:t>
            </a:r>
            <a:r>
              <a:rPr lang="en-GB" dirty="0" err="1"/>
              <a:t>Szelachowska</a:t>
            </a:r>
            <a:r>
              <a:rPr lang="en-GB" dirty="0"/>
              <a:t>  </a:t>
            </a:r>
            <a:r>
              <a:rPr lang="en-GB" dirty="0">
                <a:solidFill>
                  <a:srgbClr val="FEDC7F"/>
                </a:solidFill>
              </a:rPr>
              <a:t>|</a:t>
            </a:r>
            <a:r>
              <a:rPr lang="en-GB" dirty="0"/>
              <a:t> </a:t>
            </a:r>
            <a:r>
              <a:rPr lang="en-US" dirty="0"/>
              <a:t>Institute of Geodesy and Cartography, Poland</a:t>
            </a:r>
            <a:r>
              <a:rPr lang="pl-PL" dirty="0"/>
              <a:t> </a:t>
            </a:r>
            <a:r>
              <a:rPr lang="pl-PL" dirty="0">
                <a:hlinkClick r:id="rId3"/>
              </a:rPr>
              <a:t>malgorzata.szelachowska@igik.edu.pl</a:t>
            </a:r>
            <a:endParaRPr lang="pl-PL" dirty="0"/>
          </a:p>
          <a:p>
            <a:pPr marL="0" indent="0">
              <a:buNone/>
            </a:pPr>
            <a:endParaRPr lang="en-GB"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4"/>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DD29D-2B89-A4AE-0DBC-AB9525DA06FF}"/>
              </a:ext>
            </a:extLst>
          </p:cNvPr>
          <p:cNvSpPr>
            <a:spLocks noGrp="1"/>
          </p:cNvSpPr>
          <p:nvPr>
            <p:ph type="title"/>
          </p:nvPr>
        </p:nvSpPr>
        <p:spPr/>
        <p:txBody>
          <a:bodyPr/>
          <a:lstStyle/>
          <a:p>
            <a:r>
              <a:rPr lang="pl-PL" dirty="0" err="1"/>
              <a:t>Gravimetry</a:t>
            </a:r>
            <a:endParaRPr lang="en-GB" dirty="0"/>
          </a:p>
        </p:txBody>
      </p:sp>
      <p:sp>
        <p:nvSpPr>
          <p:cNvPr id="5" name="Content Placeholder 4">
            <a:extLst>
              <a:ext uri="{FF2B5EF4-FFF2-40B4-BE49-F238E27FC236}">
                <a16:creationId xmlns:a16="http://schemas.microsoft.com/office/drawing/2014/main" id="{791D4701-52CD-BC13-F5A6-35F97E7BE609}"/>
              </a:ext>
            </a:extLst>
          </p:cNvPr>
          <p:cNvSpPr>
            <a:spLocks noGrp="1"/>
          </p:cNvSpPr>
          <p:nvPr>
            <p:ph sz="half" idx="1"/>
          </p:nvPr>
        </p:nvSpPr>
        <p:spPr/>
        <p:txBody>
          <a:bodyPr/>
          <a:lstStyle/>
          <a:p>
            <a:pPr marL="0" indent="0">
              <a:buNone/>
            </a:pPr>
            <a:r>
              <a:rPr lang="en-GB" noProof="0" dirty="0">
                <a:solidFill>
                  <a:schemeClr val="accent5"/>
                </a:solidFill>
              </a:rPr>
              <a:t>gravimetry</a:t>
            </a:r>
            <a:r>
              <a:rPr lang="en-GB" noProof="0" dirty="0"/>
              <a:t> – investigation of gravity field and measurement of gravitational acceleration g, conducted by </a:t>
            </a:r>
            <a:r>
              <a:rPr lang="en-GB" noProof="0" dirty="0">
                <a:solidFill>
                  <a:schemeClr val="accent5"/>
                </a:solidFill>
              </a:rPr>
              <a:t>gravimeters</a:t>
            </a:r>
            <a:endParaRPr lang="en-GB" noProof="0" dirty="0"/>
          </a:p>
        </p:txBody>
      </p:sp>
      <p:sp>
        <p:nvSpPr>
          <p:cNvPr id="6" name="Content Placeholder 5">
            <a:extLst>
              <a:ext uri="{FF2B5EF4-FFF2-40B4-BE49-F238E27FC236}">
                <a16:creationId xmlns:a16="http://schemas.microsoft.com/office/drawing/2014/main" id="{7F98BAF0-2624-3659-AE1E-7742BA5C1839}"/>
              </a:ext>
            </a:extLst>
          </p:cNvPr>
          <p:cNvSpPr>
            <a:spLocks noGrp="1"/>
          </p:cNvSpPr>
          <p:nvPr>
            <p:ph sz="half" idx="2"/>
          </p:nvPr>
        </p:nvSpPr>
        <p:spPr/>
        <p:txBody>
          <a:bodyPr/>
          <a:lstStyle/>
          <a:p>
            <a:pPr marL="0" indent="0">
              <a:buNone/>
            </a:pPr>
            <a:r>
              <a:rPr lang="en-GB" b="1" dirty="0">
                <a:solidFill>
                  <a:srgbClr val="1D4927"/>
                </a:solidFill>
              </a:rPr>
              <a:t>Example applications</a:t>
            </a:r>
            <a:r>
              <a:rPr lang="pl-PL" b="1" dirty="0">
                <a:solidFill>
                  <a:srgbClr val="1D4927"/>
                </a:solidFill>
              </a:rPr>
              <a:t> of </a:t>
            </a:r>
            <a:r>
              <a:rPr lang="en-GB" b="1" dirty="0" err="1">
                <a:solidFill>
                  <a:srgbClr val="1D4927"/>
                </a:solidFill>
              </a:rPr>
              <a:t>gravimetry</a:t>
            </a:r>
            <a:r>
              <a:rPr lang="en-GB" b="1" dirty="0">
                <a:solidFill>
                  <a:srgbClr val="1D4927"/>
                </a:solidFill>
              </a:rPr>
              <a:t> </a:t>
            </a:r>
          </a:p>
          <a:p>
            <a:r>
              <a:rPr lang="en-GB" dirty="0"/>
              <a:t>geodesy     </a:t>
            </a:r>
            <a:endParaRPr lang="pl-PL" dirty="0"/>
          </a:p>
          <a:p>
            <a:r>
              <a:rPr lang="en-GB" dirty="0"/>
              <a:t>geophysical explorations </a:t>
            </a:r>
            <a:endParaRPr lang="pl-PL" dirty="0"/>
          </a:p>
          <a:p>
            <a:r>
              <a:rPr lang="en-GB" dirty="0"/>
              <a:t>seismology     volcanology     </a:t>
            </a:r>
            <a:endParaRPr lang="pl-PL" dirty="0"/>
          </a:p>
          <a:p>
            <a:r>
              <a:rPr lang="en-GB" dirty="0"/>
              <a:t>climate studies   </a:t>
            </a:r>
            <a:r>
              <a:rPr lang="pl-PL" dirty="0"/>
              <a:t>  </a:t>
            </a:r>
          </a:p>
          <a:p>
            <a:r>
              <a:rPr lang="en-GB" dirty="0"/>
              <a:t>archaeology     </a:t>
            </a:r>
            <a:endParaRPr lang="pl-PL" dirty="0"/>
          </a:p>
          <a:p>
            <a:r>
              <a:rPr lang="en-GB" dirty="0"/>
              <a:t>aerospace     </a:t>
            </a:r>
            <a:endParaRPr lang="pl-PL" dirty="0"/>
          </a:p>
          <a:p>
            <a:r>
              <a:rPr lang="en-GB" dirty="0"/>
              <a:t>natural hazards</a:t>
            </a:r>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27" y="3696784"/>
            <a:ext cx="2800997" cy="2176409"/>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591" y="3696784"/>
            <a:ext cx="1916328" cy="2555104"/>
          </a:xfrm>
          <a:prstGeom prst="rect">
            <a:avLst/>
          </a:prstGeom>
        </p:spPr>
      </p:pic>
    </p:spTree>
    <p:extLst>
      <p:ext uri="{BB962C8B-B14F-4D97-AF65-F5344CB8AC3E}">
        <p14:creationId xmlns:p14="http://schemas.microsoft.com/office/powerpoint/2010/main" val="357052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EPOS-PL project (2017–2021)</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200" y="1569593"/>
            <a:ext cx="10515600" cy="1054735"/>
          </a:xfrm>
        </p:spPr>
        <p:txBody>
          <a:bodyPr/>
          <a:lstStyle/>
          <a:p>
            <a:pPr marL="468000" indent="-457200">
              <a:buNone/>
            </a:pPr>
            <a:r>
              <a:rPr lang="en-US" dirty="0"/>
              <a:t>Objective: increasing availability and quality of </a:t>
            </a:r>
            <a:r>
              <a:rPr lang="en-US" dirty="0">
                <a:solidFill>
                  <a:schemeClr val="accent5"/>
                </a:solidFill>
              </a:rPr>
              <a:t>research infrastructure in Earth sciences</a:t>
            </a:r>
            <a:r>
              <a:rPr lang="en-US" dirty="0"/>
              <a:t> at </a:t>
            </a:r>
            <a:r>
              <a:rPr lang="en-US" dirty="0">
                <a:solidFill>
                  <a:schemeClr val="accent5"/>
                </a:solidFill>
              </a:rPr>
              <a:t>national level</a:t>
            </a:r>
            <a:r>
              <a:rPr lang="pl-PL" dirty="0">
                <a:solidFill>
                  <a:schemeClr val="accent5"/>
                </a:solidFill>
              </a:rPr>
              <a:t> </a:t>
            </a:r>
            <a:r>
              <a:rPr lang="pl-PL" dirty="0"/>
              <a:t>and </a:t>
            </a:r>
            <a:r>
              <a:rPr lang="en-US" dirty="0"/>
              <a:t>its </a:t>
            </a:r>
            <a:r>
              <a:rPr lang="en-US" dirty="0">
                <a:solidFill>
                  <a:schemeClr val="accent5"/>
                </a:solidFill>
              </a:rPr>
              <a:t>integration with EPOS program</a:t>
            </a:r>
            <a:br>
              <a:rPr lang="en-US" dirty="0">
                <a:solidFill>
                  <a:schemeClr val="accent5"/>
                </a:solidFill>
              </a:rPr>
            </a:br>
            <a:br>
              <a:rPr lang="en-US" dirty="0"/>
            </a:br>
            <a:endParaRPr lang="it-IT" dirty="0"/>
          </a:p>
        </p:txBody>
      </p:sp>
      <p:sp>
        <p:nvSpPr>
          <p:cNvPr id="4" name="Title 1">
            <a:extLst>
              <a:ext uri="{FF2B5EF4-FFF2-40B4-BE49-F238E27FC236}">
                <a16:creationId xmlns:a16="http://schemas.microsoft.com/office/drawing/2014/main" id="{4BB0645C-6A71-3B60-8035-CF71013F35A2}"/>
              </a:ext>
            </a:extLst>
          </p:cNvPr>
          <p:cNvSpPr txBox="1">
            <a:spLocks/>
          </p:cNvSpPr>
          <p:nvPr/>
        </p:nvSpPr>
        <p:spPr>
          <a:xfrm>
            <a:off x="-3910584" y="2913253"/>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endParaRPr lang="pl-PL" sz="2400" dirty="0">
              <a:solidFill>
                <a:srgbClr val="1D4927"/>
              </a:solidFill>
            </a:endParaRPr>
          </a:p>
        </p:txBody>
      </p:sp>
      <p:sp>
        <p:nvSpPr>
          <p:cNvPr id="6" name="Content Placeholder 4">
            <a:extLst>
              <a:ext uri="{FF2B5EF4-FFF2-40B4-BE49-F238E27FC236}">
                <a16:creationId xmlns:a16="http://schemas.microsoft.com/office/drawing/2014/main" id="{BE28BD82-A276-EA7A-766C-90504D007116}"/>
              </a:ext>
            </a:extLst>
          </p:cNvPr>
          <p:cNvSpPr txBox="1">
            <a:spLocks/>
          </p:cNvSpPr>
          <p:nvPr/>
        </p:nvSpPr>
        <p:spPr>
          <a:xfrm>
            <a:off x="924612" y="3112730"/>
            <a:ext cx="10515600" cy="2731889"/>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1D4927"/>
                </a:solidFill>
              </a:rPr>
              <a:t>Research Infrastructure </a:t>
            </a:r>
            <a:r>
              <a:rPr lang="en-GB" b="1" dirty="0" err="1">
                <a:solidFill>
                  <a:srgbClr val="1D4927"/>
                </a:solidFill>
              </a:rPr>
              <a:t>Center</a:t>
            </a:r>
            <a:r>
              <a:rPr lang="en-GB" b="1" dirty="0">
                <a:solidFill>
                  <a:srgbClr val="1D4927"/>
                </a:solidFill>
              </a:rPr>
              <a:t> for Gravimetric Observations (CIBOG)  </a:t>
            </a:r>
          </a:p>
          <a:p>
            <a:pPr marL="0" indent="0">
              <a:buNone/>
            </a:pPr>
            <a:r>
              <a:rPr lang="en-GB" dirty="0"/>
              <a:t>Gravity database for absolute, tidal and satellite observations</a:t>
            </a:r>
          </a:p>
          <a:p>
            <a:r>
              <a:rPr lang="en-GB" dirty="0"/>
              <a:t>GRAV-PL ABS – absolute gravity observations</a:t>
            </a:r>
          </a:p>
          <a:p>
            <a:r>
              <a:rPr lang="en-GB" dirty="0"/>
              <a:t>GRAV-PL SAT – processing products of satellite gravity missions</a:t>
            </a:r>
          </a:p>
          <a:p>
            <a:r>
              <a:rPr lang="en-GB" dirty="0"/>
              <a:t>GRAV-PL TIDE – tidal gravity observations</a:t>
            </a:r>
          </a:p>
          <a:p>
            <a:pPr marL="0" indent="0">
              <a:buNone/>
            </a:pPr>
            <a:br>
              <a:rPr lang="en-US" dirty="0">
                <a:solidFill>
                  <a:schemeClr val="accent5"/>
                </a:solidFill>
              </a:rPr>
            </a:br>
            <a:br>
              <a:rPr lang="en-US" dirty="0"/>
            </a:br>
            <a:endParaRPr lang="it-IT" dirty="0"/>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635" y="664736"/>
            <a:ext cx="2278577" cy="754445"/>
          </a:xfrm>
          <a:prstGeom prst="rect">
            <a:avLst/>
          </a:prstGeom>
        </p:spPr>
      </p:pic>
      <p:pic>
        <p:nvPicPr>
          <p:cNvPr id="8" name="Picture 3" descr="D:\PRACA\PUBLIKACJE, SEMINARIA\2018\EPOS\2018.01.30. Spotkanie IGiK\zadanie6.png"/>
          <p:cNvPicPr/>
          <p:nvPr/>
        </p:nvPicPr>
        <p:blipFill>
          <a:blip r:embed="rId4" cstate="print"/>
          <a:stretch/>
        </p:blipFill>
        <p:spPr>
          <a:xfrm>
            <a:off x="9939488" y="2913253"/>
            <a:ext cx="1029240" cy="1029240"/>
          </a:xfrm>
          <a:prstGeom prst="rect">
            <a:avLst/>
          </a:prstGeom>
          <a:ln w="0">
            <a:noFill/>
          </a:ln>
        </p:spPr>
      </p:pic>
    </p:spTree>
    <p:extLst>
      <p:ext uri="{BB962C8B-B14F-4D97-AF65-F5344CB8AC3E}">
        <p14:creationId xmlns:p14="http://schemas.microsoft.com/office/powerpoint/2010/main" val="240770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en-GB" dirty="0"/>
              <a:t>CIBOG repository</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200" y="1405001"/>
            <a:ext cx="10515600" cy="4351338"/>
          </a:xfrm>
        </p:spPr>
        <p:txBody>
          <a:bodyPr/>
          <a:lstStyle/>
          <a:p>
            <a:pPr marL="0" indent="0">
              <a:buNone/>
            </a:pPr>
            <a:r>
              <a:rPr lang="en-GB" b="1" dirty="0">
                <a:solidFill>
                  <a:srgbClr val="1D4927"/>
                </a:solidFill>
              </a:rPr>
              <a:t>Preparing data</a:t>
            </a:r>
            <a:r>
              <a:rPr lang="pl-PL" b="1" dirty="0" err="1">
                <a:solidFill>
                  <a:srgbClr val="1D4927"/>
                </a:solidFill>
              </a:rPr>
              <a:t>sets</a:t>
            </a:r>
            <a:endParaRPr lang="en-GB" b="1" dirty="0">
              <a:solidFill>
                <a:srgbClr val="1D4927"/>
              </a:solidFill>
            </a:endParaRPr>
          </a:p>
          <a:p>
            <a:r>
              <a:rPr lang="en-GB" dirty="0"/>
              <a:t>unifying reference systems</a:t>
            </a:r>
          </a:p>
          <a:p>
            <a:r>
              <a:rPr lang="en-GB" dirty="0"/>
              <a:t>data processing, e.g. drift reduction, scale factor</a:t>
            </a:r>
          </a:p>
          <a:p>
            <a:r>
              <a:rPr lang="en-GB" dirty="0"/>
              <a:t>data format .</a:t>
            </a:r>
            <a:r>
              <a:rPr lang="en-GB" dirty="0" err="1"/>
              <a:t>tsf</a:t>
            </a:r>
            <a:r>
              <a:rPr lang="en-GB" dirty="0"/>
              <a:t> (most commonly used for tidal gravity measurements), .txt</a:t>
            </a:r>
          </a:p>
          <a:p>
            <a:r>
              <a:rPr lang="en-GB" dirty="0"/>
              <a:t>unit for gravity nm/s</a:t>
            </a:r>
            <a:r>
              <a:rPr lang="en-GB" baseline="30000" dirty="0"/>
              <a:t>2</a:t>
            </a:r>
            <a:r>
              <a:rPr lang="en-GB" dirty="0"/>
              <a:t> (µGal, </a:t>
            </a:r>
            <a:r>
              <a:rPr lang="en-GB" dirty="0" err="1"/>
              <a:t>mGal</a:t>
            </a:r>
            <a:r>
              <a:rPr lang="en-GB" dirty="0"/>
              <a:t>, Volt), </a:t>
            </a:r>
          </a:p>
          <a:p>
            <a:r>
              <a:rPr lang="en-GB" dirty="0"/>
              <a:t>product levels 0-4 (depending on processing</a:t>
            </a:r>
            <a:r>
              <a:rPr lang="pl-PL" dirty="0"/>
              <a:t> </a:t>
            </a:r>
            <a:r>
              <a:rPr lang="pl-PL" dirty="0" err="1"/>
              <a:t>stage</a:t>
            </a:r>
            <a:r>
              <a:rPr lang="en-GB" dirty="0"/>
              <a:t>)</a:t>
            </a:r>
          </a:p>
          <a:p>
            <a:r>
              <a:rPr lang="en-GB" dirty="0"/>
              <a:t>metadata </a:t>
            </a:r>
          </a:p>
          <a:p>
            <a:r>
              <a:rPr lang="en-GB" dirty="0"/>
              <a:t>licences</a:t>
            </a:r>
          </a:p>
          <a:p>
            <a:pPr marL="0" indent="0">
              <a:buNone/>
            </a:pPr>
            <a:r>
              <a:rPr lang="en-US" u="sng" dirty="0">
                <a:solidFill>
                  <a:srgbClr val="0070C0"/>
                </a:solidFill>
              </a:rPr>
              <a:t>https://cibog-platform.igik.edu.pl/</a:t>
            </a:r>
          </a:p>
          <a:p>
            <a:pPr marL="0" indent="0">
              <a:buNone/>
            </a:pPr>
            <a:br>
              <a:rPr lang="en-US" dirty="0"/>
            </a:br>
            <a:endParaRPr lang="it-IT" dirty="0"/>
          </a:p>
        </p:txBody>
      </p:sp>
    </p:spTree>
    <p:extLst>
      <p:ext uri="{BB962C8B-B14F-4D97-AF65-F5344CB8AC3E}">
        <p14:creationId xmlns:p14="http://schemas.microsoft.com/office/powerpoint/2010/main" val="262343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a:xfrm>
            <a:off x="838200" y="904973"/>
            <a:ext cx="10515600" cy="922875"/>
          </a:xfrm>
        </p:spPr>
        <p:txBody>
          <a:bodyPr/>
          <a:lstStyle/>
          <a:p>
            <a:r>
              <a:rPr lang="en-GB" noProof="0" dirty="0"/>
              <a:t>Use case: Towards new Thematic Core Service 'Gravimetry’ with EPOS-PL </a:t>
            </a:r>
            <a:r>
              <a:rPr lang="pl-PL" noProof="0" dirty="0"/>
              <a:t>CIBOG </a:t>
            </a:r>
            <a:r>
              <a:rPr lang="en-GB" noProof="0" dirty="0"/>
              <a:t>experience</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19912" y="2394408"/>
            <a:ext cx="10515600" cy="3800842"/>
          </a:xfrm>
        </p:spPr>
        <p:txBody>
          <a:bodyPr/>
          <a:lstStyle/>
          <a:p>
            <a:r>
              <a:rPr lang="en-GB" dirty="0"/>
              <a:t>Is CIBOG repository data complied with FAIR principles? </a:t>
            </a:r>
            <a:r>
              <a:rPr lang="en-GB" noProof="0" dirty="0"/>
              <a:t>Can </a:t>
            </a:r>
            <a:r>
              <a:rPr lang="en-GB" dirty="0"/>
              <a:t>the repository</a:t>
            </a:r>
            <a:r>
              <a:rPr lang="en-GB" noProof="0" dirty="0"/>
              <a:t> be </a:t>
            </a:r>
            <a:r>
              <a:rPr lang="en-GB" dirty="0"/>
              <a:t>improved</a:t>
            </a:r>
            <a:r>
              <a:rPr lang="en-GB" noProof="0" dirty="0"/>
              <a:t>, developed? </a:t>
            </a:r>
            <a:r>
              <a:rPr lang="en-GB" dirty="0"/>
              <a:t>How should it be managed? </a:t>
            </a:r>
          </a:p>
          <a:p>
            <a:r>
              <a:rPr lang="en-GB" noProof="0" dirty="0"/>
              <a:t>What should be taken into account when preparing gravimetric data for </a:t>
            </a:r>
            <a:r>
              <a:rPr lang="en-GB" dirty="0"/>
              <a:t>future (let as hope) TCS Gravimetry</a:t>
            </a:r>
            <a:r>
              <a:rPr lang="en-GB" noProof="0" dirty="0"/>
              <a:t>? </a:t>
            </a:r>
          </a:p>
          <a:p>
            <a:r>
              <a:rPr lang="en-GB" noProof="0" dirty="0"/>
              <a:t>What should be done to get closer creating TCS Gravimetry?</a:t>
            </a:r>
          </a:p>
        </p:txBody>
      </p:sp>
    </p:spTree>
    <p:extLst>
      <p:ext uri="{BB962C8B-B14F-4D97-AF65-F5344CB8AC3E}">
        <p14:creationId xmlns:p14="http://schemas.microsoft.com/office/powerpoint/2010/main" val="53338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pl-PL" sz="2400" dirty="0" err="1">
                <a:solidFill>
                  <a:srgbClr val="EBA900"/>
                </a:solidFill>
                <a:latin typeface="Calibri" panose="020F0502020204030204" pitchFamily="34" charset="0"/>
                <a:cs typeface="Calibri" panose="020F0502020204030204" pitchFamily="34" charset="0"/>
              </a:rPr>
              <a:t>malgorzata</a:t>
            </a:r>
            <a:r>
              <a:rPr lang="en-GB" sz="2400" dirty="0">
                <a:solidFill>
                  <a:srgbClr val="EBA900"/>
                </a:solidFill>
                <a:latin typeface="Calibri" panose="020F0502020204030204" pitchFamily="34" charset="0"/>
                <a:cs typeface="Calibri" panose="020F0502020204030204" pitchFamily="34" charset="0"/>
              </a:rPr>
              <a:t>.</a:t>
            </a:r>
            <a:r>
              <a:rPr lang="pl-PL" sz="2400" dirty="0" err="1">
                <a:solidFill>
                  <a:srgbClr val="EBA900"/>
                </a:solidFill>
                <a:latin typeface="Calibri" panose="020F0502020204030204" pitchFamily="34" charset="0"/>
                <a:cs typeface="Calibri" panose="020F0502020204030204" pitchFamily="34" charset="0"/>
              </a:rPr>
              <a:t>szelachowska</a:t>
            </a:r>
            <a:r>
              <a:rPr lang="en-GB" sz="2400" dirty="0">
                <a:solidFill>
                  <a:srgbClr val="EBA900"/>
                </a:solidFill>
                <a:latin typeface="Calibri" panose="020F0502020204030204" pitchFamily="34" charset="0"/>
                <a:cs typeface="Calibri" panose="020F0502020204030204" pitchFamily="34" charset="0"/>
              </a:rPr>
              <a:t>@</a:t>
            </a:r>
            <a:r>
              <a:rPr lang="pl-PL" sz="2400" dirty="0">
                <a:solidFill>
                  <a:srgbClr val="EBA900"/>
                </a:solidFill>
                <a:latin typeface="Calibri" panose="020F0502020204030204" pitchFamily="34" charset="0"/>
                <a:cs typeface="Calibri" panose="020F0502020204030204" pitchFamily="34" charset="0"/>
              </a:rPr>
              <a:t>igik.edu.pl</a:t>
            </a:r>
            <a:endParaRPr lang="en-GB" sz="2400" dirty="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1190</TotalTime>
  <Words>319</Words>
  <Application>Microsoft Office PowerPoint</Application>
  <PresentationFormat>Panoramiczny</PresentationFormat>
  <Paragraphs>50</Paragraphs>
  <Slides>6</Slides>
  <Notes>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Aptos</vt:lpstr>
      <vt:lpstr>Arial</vt:lpstr>
      <vt:lpstr>Calibri</vt:lpstr>
      <vt:lpstr>Calibri Light</vt:lpstr>
      <vt:lpstr>Office Theme</vt:lpstr>
      <vt:lpstr>Towards new Thematic Core Service 'Gravimetry’ with EPOS-PL CIBOG experience</vt:lpstr>
      <vt:lpstr>Gravimetry</vt:lpstr>
      <vt:lpstr>EPOS-PL project (2017–2021)</vt:lpstr>
      <vt:lpstr>CIBOG repository</vt:lpstr>
      <vt:lpstr>Use case: Towards new Thematic Core Service 'Gravimetry’ with EPOS-PL CIBOG experience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Federica Tanlongo</dc:creator>
  <cp:lastModifiedBy>Małgorzata Szelachowska</cp:lastModifiedBy>
  <cp:revision>37</cp:revision>
  <dcterms:created xsi:type="dcterms:W3CDTF">2024-09-12T12:53:35Z</dcterms:created>
  <dcterms:modified xsi:type="dcterms:W3CDTF">2025-06-20T19:58:43Z</dcterms:modified>
</cp:coreProperties>
</file>