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7" r:id="rId3"/>
    <p:sldId id="272" r:id="rId4"/>
    <p:sldId id="259" r:id="rId5"/>
    <p:sldId id="265" r:id="rId6"/>
    <p:sldId id="262" r:id="rId7"/>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C7F"/>
    <a:srgbClr val="E5A113"/>
    <a:srgbClr val="1D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7"/>
    <p:restoredTop sz="94732"/>
  </p:normalViewPr>
  <p:slideViewPr>
    <p:cSldViewPr snapToGrid="0">
      <p:cViewPr varScale="1">
        <p:scale>
          <a:sx n="78" d="100"/>
          <a:sy n="78" d="100"/>
        </p:scale>
        <p:origin x="840" y="4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20/06/2025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fld id="{E552B328-1FC2-1C4B-B807-8716236A14CF}" type="slidenum">
              <a:rPr lang="en-GB" smtClean="0"/>
              <a:t>2</a:t>
            </a:fld>
            <a:endParaRPr lang="en-GB"/>
          </a:p>
        </p:txBody>
      </p:sp>
    </p:spTree>
    <p:extLst>
      <p:ext uri="{BB962C8B-B14F-4D97-AF65-F5344CB8AC3E}">
        <p14:creationId xmlns:p14="http://schemas.microsoft.com/office/powerpoint/2010/main" val="244513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8680-C858-97A2-35B4-A0981D354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8DD29-BF4C-444E-9448-EC92785FE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F4F87-5CDC-F9C6-B3DC-34D4DC5BA5D9}"/>
              </a:ext>
            </a:extLst>
          </p:cNvPr>
          <p:cNvSpPr>
            <a:spLocks noGrp="1"/>
          </p:cNvSpPr>
          <p:nvPr>
            <p:ph type="body" idx="1"/>
          </p:nvPr>
        </p:nvSpPr>
        <p:spPr/>
        <p:txBody>
          <a:bodyPr/>
          <a:lstStyle/>
          <a:p>
            <a:r>
              <a:rPr lang="en-GB" dirty="0"/>
              <a:t>Title slide for large pictures, tables, maps, plots…</a:t>
            </a:r>
          </a:p>
        </p:txBody>
      </p:sp>
      <p:sp>
        <p:nvSpPr>
          <p:cNvPr id="4" name="Slide Number Placeholder 3">
            <a:extLst>
              <a:ext uri="{FF2B5EF4-FFF2-40B4-BE49-F238E27FC236}">
                <a16:creationId xmlns:a16="http://schemas.microsoft.com/office/drawing/2014/main" id="{89E57350-4752-8CC9-E9B3-01362E245699}"/>
              </a:ext>
            </a:extLst>
          </p:cNvPr>
          <p:cNvSpPr>
            <a:spLocks noGrp="1"/>
          </p:cNvSpPr>
          <p:nvPr>
            <p:ph type="sldNum" sz="quarter" idx="5"/>
          </p:nvPr>
        </p:nvSpPr>
        <p:spPr/>
        <p:txBody>
          <a:bodyPr/>
          <a:lstStyle/>
          <a:p>
            <a:fld id="{E552B328-1FC2-1C4B-B807-8716236A14CF}" type="slidenum">
              <a:rPr lang="en-GB" smtClean="0"/>
              <a:t>3</a:t>
            </a:fld>
            <a:endParaRPr lang="en-GB"/>
          </a:p>
        </p:txBody>
      </p:sp>
    </p:spTree>
    <p:extLst>
      <p:ext uri="{BB962C8B-B14F-4D97-AF65-F5344CB8AC3E}">
        <p14:creationId xmlns:p14="http://schemas.microsoft.com/office/powerpoint/2010/main" val="1762195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for large pictures, tables, maps, plots…</a:t>
            </a:r>
          </a:p>
        </p:txBody>
      </p:sp>
      <p:sp>
        <p:nvSpPr>
          <p:cNvPr id="4" name="Slide Number Placeholder 3"/>
          <p:cNvSpPr>
            <a:spLocks noGrp="1"/>
          </p:cNvSpPr>
          <p:nvPr>
            <p:ph type="sldNum" sz="quarter" idx="5"/>
          </p:nvPr>
        </p:nvSpPr>
        <p:spPr/>
        <p:txBody>
          <a:bodyPr/>
          <a:lstStyle/>
          <a:p>
            <a:fld id="{E552B328-1FC2-1C4B-B807-8716236A14CF}" type="slidenum">
              <a:rPr lang="en-GB" smtClean="0"/>
              <a:t>4</a:t>
            </a:fld>
            <a:endParaRPr lang="en-GB"/>
          </a:p>
        </p:txBody>
      </p:sp>
    </p:spTree>
    <p:extLst>
      <p:ext uri="{BB962C8B-B14F-4D97-AF65-F5344CB8AC3E}">
        <p14:creationId xmlns:p14="http://schemas.microsoft.com/office/powerpoint/2010/main" val="84984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Content slide: </a:t>
            </a:r>
            <a:r>
              <a:rPr lang="it-IT" dirty="0" err="1"/>
              <a:t>tables</a:t>
            </a:r>
            <a:endParaRPr lang="it-IT" dirty="0"/>
          </a:p>
        </p:txBody>
      </p:sp>
      <p:sp>
        <p:nvSpPr>
          <p:cNvPr id="4" name="Slide Number Placeholder 3"/>
          <p:cNvSpPr>
            <a:spLocks noGrp="1"/>
          </p:cNvSpPr>
          <p:nvPr>
            <p:ph type="sldNum" sz="quarter" idx="5"/>
          </p:nvPr>
        </p:nvSpPr>
        <p:spPr/>
        <p:txBody>
          <a:bodyPr/>
          <a:lstStyle/>
          <a:p>
            <a:fld id="{E552B328-1FC2-1C4B-B807-8716236A14CF}" type="slidenum">
              <a:rPr lang="en-GB" smtClean="0"/>
              <a:t>5</a:t>
            </a:fld>
            <a:endParaRPr lang="en-GB"/>
          </a:p>
        </p:txBody>
      </p:sp>
    </p:spTree>
    <p:extLst>
      <p:ext uri="{BB962C8B-B14F-4D97-AF65-F5344CB8AC3E}">
        <p14:creationId xmlns:p14="http://schemas.microsoft.com/office/powerpoint/2010/main" val="424629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6</a:t>
            </a:fld>
            <a:endParaRPr lang="en-GB"/>
          </a:p>
        </p:txBody>
      </p:sp>
    </p:spTree>
    <p:extLst>
      <p:ext uri="{BB962C8B-B14F-4D97-AF65-F5344CB8AC3E}">
        <p14:creationId xmlns:p14="http://schemas.microsoft.com/office/powerpoint/2010/main" val="246952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20/06/2025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hyperlink" Target="http://www.epos-eu.org/on"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mailto:info@epos-eric.e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7"/>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7.jpg"/><Relationship Id="rId4" Type="http://schemas.openxmlformats.org/officeDocument/2006/relationships/hyperlink" Target="https://www.epos-eu.org/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field with a mountain in the background&#10;&#10;Description automatically generated">
            <a:extLst>
              <a:ext uri="{FF2B5EF4-FFF2-40B4-BE49-F238E27FC236}">
                <a16:creationId xmlns:a16="http://schemas.microsoft.com/office/drawing/2014/main" id="{FBBD0A4A-23AB-5769-F1E1-8B87685EC734}"/>
              </a:ext>
            </a:extLst>
          </p:cNvPr>
          <p:cNvPicPr>
            <a:picLocks noChangeAspect="1"/>
          </p:cNvPicPr>
          <p:nvPr/>
        </p:nvPicPr>
        <p:blipFill rotWithShape="1">
          <a:blip r:embed="rId3">
            <a:extLst>
              <a:ext uri="{28A0092B-C50C-407E-A947-70E740481C1C}">
                <a14:useLocalDpi xmlns:a14="http://schemas.microsoft.com/office/drawing/2010/main" val="0"/>
              </a:ext>
            </a:extLst>
          </a:blip>
          <a:srcRect l="1420" t="1" r="1677" b="33210"/>
          <a:stretch/>
        </p:blipFill>
        <p:spPr>
          <a:xfrm>
            <a:off x="21" y="3588346"/>
            <a:ext cx="12191979" cy="2604976"/>
          </a:xfrm>
          <a:prstGeom prst="rect">
            <a:avLst/>
          </a:prstGeom>
        </p:spPr>
      </p:pic>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1213355" y="-301377"/>
            <a:ext cx="10207054" cy="3034996"/>
          </a:xfrm>
        </p:spPr>
        <p:txBody>
          <a:bodyPr/>
          <a:lstStyle/>
          <a:p>
            <a:r>
              <a:rPr lang="en-US" sz="2800" dirty="0">
                <a:latin typeface="Calibri" panose="020F0502020204030204" pitchFamily="34" charset="0"/>
                <a:ea typeface="Calibri" panose="020F0502020204030204" pitchFamily="34" charset="0"/>
                <a:cs typeface="Calibri" panose="020F0502020204030204" pitchFamily="34" charset="0"/>
              </a:rPr>
              <a:t>AUTOMATED MAPPING OF LAVA: CLASSIFICATION OF LAVA FLOW FIELDS ON THE REYKJANES PENINSULA</a:t>
            </a:r>
            <a:endParaRPr lang="en-GB" sz="2800" dirty="0">
              <a:latin typeface="Calibri" panose="020F0502020204030204" pitchFamily="34" charset="0"/>
              <a:ea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2783143" y="2733619"/>
            <a:ext cx="6625713" cy="1713985"/>
          </a:xfrm>
        </p:spPr>
        <p:txBody>
          <a:bodyPr>
            <a:normAutofit/>
          </a:bodyPr>
          <a:lstStyle/>
          <a:p>
            <a:pPr marL="0" indent="0" algn="ctr">
              <a:spcBef>
                <a:spcPts val="0"/>
              </a:spcBef>
              <a:buNone/>
            </a:pPr>
            <a:r>
              <a:rPr lang="en-GB" sz="2000" dirty="0">
                <a:solidFill>
                  <a:schemeClr val="accent1"/>
                </a:solidFill>
                <a:ea typeface="Calibri" panose="020F0502020204030204" pitchFamily="34" charset="0"/>
              </a:rPr>
              <a:t>Caroline Montagnino Corona| cmc5@hi.is </a:t>
            </a:r>
          </a:p>
          <a:p>
            <a:pPr marL="0" indent="0" algn="ctr">
              <a:spcBef>
                <a:spcPts val="0"/>
              </a:spcBef>
              <a:buNone/>
            </a:pPr>
            <a:r>
              <a:rPr lang="en-GB" sz="2000" dirty="0">
                <a:solidFill>
                  <a:schemeClr val="accent1"/>
                </a:solidFill>
                <a:ea typeface="Calibri" panose="020F0502020204030204" pitchFamily="34" charset="0"/>
              </a:rPr>
              <a:t>Gro B.M Pedersen | gropedersen@vedur.is</a:t>
            </a:r>
          </a:p>
        </p:txBody>
      </p:sp>
      <p:sp>
        <p:nvSpPr>
          <p:cNvPr id="2" name="TextBox 1">
            <a:extLst>
              <a:ext uri="{FF2B5EF4-FFF2-40B4-BE49-F238E27FC236}">
                <a16:creationId xmlns:a16="http://schemas.microsoft.com/office/drawing/2014/main" id="{7DE39C0D-B712-20FD-D78A-698E397D08D5}"/>
              </a:ext>
            </a:extLst>
          </p:cNvPr>
          <p:cNvSpPr txBox="1"/>
          <p:nvPr/>
        </p:nvSpPr>
        <p:spPr>
          <a:xfrm>
            <a:off x="3570645" y="5461303"/>
            <a:ext cx="5272405" cy="1200329"/>
          </a:xfrm>
          <a:prstGeom prst="rect">
            <a:avLst/>
          </a:prstGeom>
          <a:noFill/>
        </p:spPr>
        <p:txBody>
          <a:bodyPr wrap="non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University of Iceland &amp; Icelandic Meteorological Office</a:t>
            </a:r>
          </a:p>
          <a:p>
            <a:pPr algn="ctr"/>
            <a:r>
              <a:rPr lang="en-US" dirty="0">
                <a:latin typeface="Calibri" panose="020F0502020204030204" pitchFamily="34" charset="0"/>
                <a:ea typeface="Calibri" panose="020F0502020204030204" pitchFamily="34" charset="0"/>
                <a:cs typeface="Calibri" panose="020F0502020204030204" pitchFamily="34" charset="0"/>
              </a:rPr>
              <a:t>Remote Sensing &amp; Volcanic Hazards</a:t>
            </a:r>
          </a:p>
          <a:p>
            <a:pPr algn="ctr"/>
            <a:endParaRPr lang="en-US" dirty="0"/>
          </a:p>
          <a:p>
            <a:endParaRPr lang="en-US" dirty="0"/>
          </a:p>
        </p:txBody>
      </p:sp>
      <p:pic>
        <p:nvPicPr>
          <p:cNvPr id="1026" name="Picture 2" descr="University of Iceland">
            <a:extLst>
              <a:ext uri="{FF2B5EF4-FFF2-40B4-BE49-F238E27FC236}">
                <a16:creationId xmlns:a16="http://schemas.microsoft.com/office/drawing/2014/main" id="{E2CBC15C-4E8D-A3D4-37DE-E8A20CA7A8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0863" y="0"/>
            <a:ext cx="1652708" cy="11018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Icelandic Centre for Research (RANNÍS) | NORFACE">
            <a:extLst>
              <a:ext uri="{FF2B5EF4-FFF2-40B4-BE49-F238E27FC236}">
                <a16:creationId xmlns:a16="http://schemas.microsoft.com/office/drawing/2014/main" id="{E9E7B9CA-C098-BDED-0FA0-B045DB5465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5213" y="247009"/>
            <a:ext cx="1811886" cy="63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428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645C-6A71-3B60-8035-CF71013F35A2}"/>
              </a:ext>
            </a:extLst>
          </p:cNvPr>
          <p:cNvSpPr>
            <a:spLocks noGrp="1"/>
          </p:cNvSpPr>
          <p:nvPr>
            <p:ph type="title"/>
          </p:nvPr>
        </p:nvSpPr>
        <p:spPr>
          <a:xfrm>
            <a:off x="838200" y="-80067"/>
            <a:ext cx="10515600" cy="1325563"/>
          </a:xfrm>
        </p:spPr>
        <p:txBody>
          <a:bodyPr/>
          <a:lstStyle/>
          <a:p>
            <a:r>
              <a:rPr lang="it-IT" dirty="0">
                <a:ea typeface="Calibri" panose="020F0502020204030204" pitchFamily="34" charset="0"/>
              </a:rPr>
              <a:t>Objective</a:t>
            </a:r>
          </a:p>
        </p:txBody>
      </p:sp>
      <p:sp>
        <p:nvSpPr>
          <p:cNvPr id="5" name="Content Placeholder 4">
            <a:extLst>
              <a:ext uri="{FF2B5EF4-FFF2-40B4-BE49-F238E27FC236}">
                <a16:creationId xmlns:a16="http://schemas.microsoft.com/office/drawing/2014/main" id="{BE28BD82-A276-EA7A-766C-90504D007116}"/>
              </a:ext>
            </a:extLst>
          </p:cNvPr>
          <p:cNvSpPr>
            <a:spLocks noGrp="1"/>
          </p:cNvSpPr>
          <p:nvPr>
            <p:ph idx="1"/>
          </p:nvPr>
        </p:nvSpPr>
        <p:spPr>
          <a:xfrm>
            <a:off x="815213" y="1325718"/>
            <a:ext cx="5280787" cy="4439855"/>
          </a:xfrm>
        </p:spPr>
        <p:txBody>
          <a:bodyPr/>
          <a:lstStyle/>
          <a:p>
            <a:pPr marL="0" indent="0">
              <a:buNone/>
            </a:pPr>
            <a:r>
              <a:rPr lang="en-US" b="1" dirty="0">
                <a:ea typeface="Calibri" panose="020F0502020204030204" pitchFamily="34" charset="0"/>
              </a:rPr>
              <a:t>Goal:</a:t>
            </a:r>
            <a:r>
              <a:rPr lang="en-US" dirty="0">
                <a:ea typeface="Calibri" panose="020F0502020204030204" pitchFamily="34" charset="0"/>
              </a:rPr>
              <a:t> Produce </a:t>
            </a:r>
            <a:r>
              <a:rPr lang="en-US" dirty="0">
                <a:solidFill>
                  <a:srgbClr val="000000"/>
                </a:solidFill>
                <a:ea typeface="Calibri" panose="020F0502020204030204" pitchFamily="34" charset="0"/>
              </a:rPr>
              <a:t>fast &amp; efficient, automated mapping methods of lava flows that could be applied to effusive Reykjanes eruptions. </a:t>
            </a:r>
            <a:r>
              <a:rPr lang="en-US" b="1" dirty="0">
                <a:solidFill>
                  <a:srgbClr val="808080"/>
                </a:solidFill>
                <a:ea typeface="Calibri" panose="020F0502020204030204" pitchFamily="34" charset="0"/>
              </a:rPr>
              <a:t>​</a:t>
            </a:r>
          </a:p>
          <a:p>
            <a:pPr marL="0" indent="0">
              <a:lnSpc>
                <a:spcPct val="100000"/>
              </a:lnSpc>
              <a:buNone/>
            </a:pPr>
            <a:r>
              <a:rPr lang="en-US" dirty="0">
                <a:ea typeface="Calibri" panose="020F0502020204030204" pitchFamily="34" charset="0"/>
              </a:rPr>
              <a:t>Monitoring a lava flow field is important!</a:t>
            </a:r>
          </a:p>
          <a:p>
            <a:pPr marL="285750" indent="-285750">
              <a:lnSpc>
                <a:spcPct val="100000"/>
              </a:lnSpc>
            </a:pPr>
            <a:r>
              <a:rPr lang="en-US" dirty="0">
                <a:ea typeface="Calibri" panose="020F0502020204030204" pitchFamily="34" charset="0"/>
              </a:rPr>
              <a:t>Near-real time: infrastructure + community safety</a:t>
            </a:r>
          </a:p>
          <a:p>
            <a:pPr marL="285750" indent="-285750">
              <a:lnSpc>
                <a:spcPct val="100000"/>
              </a:lnSpc>
            </a:pPr>
            <a:r>
              <a:rPr lang="en-US" dirty="0">
                <a:ea typeface="Calibri" panose="020F0502020204030204" pitchFamily="34" charset="0"/>
              </a:rPr>
              <a:t>Long-term: constraints for lava flow forecasting (ex. volume, emplacement rate)</a:t>
            </a:r>
            <a:endParaRPr lang="en-US" sz="2800" dirty="0">
              <a:ea typeface="Calibri" panose="020F0502020204030204" pitchFamily="34" charset="0"/>
            </a:endParaRPr>
          </a:p>
          <a:p>
            <a:endParaRPr lang="it-IT" dirty="0"/>
          </a:p>
        </p:txBody>
      </p:sp>
      <p:pic>
        <p:nvPicPr>
          <p:cNvPr id="4" name="Picture 3">
            <a:extLst>
              <a:ext uri="{FF2B5EF4-FFF2-40B4-BE49-F238E27FC236}">
                <a16:creationId xmlns:a16="http://schemas.microsoft.com/office/drawing/2014/main" id="{B9824FD2-1CED-4041-FBCC-83985BCA3617}"/>
              </a:ext>
            </a:extLst>
          </p:cNvPr>
          <p:cNvPicPr>
            <a:picLocks noChangeAspect="1"/>
          </p:cNvPicPr>
          <p:nvPr/>
        </p:nvPicPr>
        <p:blipFill>
          <a:blip r:embed="rId3"/>
          <a:stretch>
            <a:fillRect/>
          </a:stretch>
        </p:blipFill>
        <p:spPr>
          <a:xfrm>
            <a:off x="6295970" y="1841879"/>
            <a:ext cx="5457768" cy="2493134"/>
          </a:xfrm>
          <a:prstGeom prst="rect">
            <a:avLst/>
          </a:prstGeom>
        </p:spPr>
      </p:pic>
      <p:sp>
        <p:nvSpPr>
          <p:cNvPr id="6" name="TextBox 5">
            <a:extLst>
              <a:ext uri="{FF2B5EF4-FFF2-40B4-BE49-F238E27FC236}">
                <a16:creationId xmlns:a16="http://schemas.microsoft.com/office/drawing/2014/main" id="{75325186-F3F2-D02D-D0C0-BDDC4C031874}"/>
              </a:ext>
            </a:extLst>
          </p:cNvPr>
          <p:cNvSpPr txBox="1"/>
          <p:nvPr/>
        </p:nvSpPr>
        <p:spPr>
          <a:xfrm>
            <a:off x="7945071" y="4335013"/>
            <a:ext cx="2159566" cy="369332"/>
          </a:xfrm>
          <a:prstGeom prst="rect">
            <a:avLst/>
          </a:prstGeom>
          <a:noFill/>
        </p:spPr>
        <p:txBody>
          <a:bodyPr wrap="non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 new thermal data!</a:t>
            </a:r>
          </a:p>
        </p:txBody>
      </p:sp>
    </p:spTree>
    <p:extLst>
      <p:ext uri="{BB962C8B-B14F-4D97-AF65-F5344CB8AC3E}">
        <p14:creationId xmlns:p14="http://schemas.microsoft.com/office/powerpoint/2010/main" val="240770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51851-99CC-E9CA-2F4F-E9C772C6BB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171314-AF49-6747-36E2-97771F1AE042}"/>
              </a:ext>
            </a:extLst>
          </p:cNvPr>
          <p:cNvSpPr>
            <a:spLocks noGrp="1"/>
          </p:cNvSpPr>
          <p:nvPr>
            <p:ph type="title"/>
          </p:nvPr>
        </p:nvSpPr>
        <p:spPr>
          <a:xfrm>
            <a:off x="998316" y="-43786"/>
            <a:ext cx="10515600" cy="1325563"/>
          </a:xfrm>
        </p:spPr>
        <p:txBody>
          <a:bodyPr/>
          <a:lstStyle/>
          <a:p>
            <a:r>
              <a:rPr lang="en-GB" dirty="0">
                <a:ea typeface="Calibri" panose="020F0502020204030204" pitchFamily="34" charset="0"/>
              </a:rPr>
              <a:t>Results from 2021 Lava Flow Field</a:t>
            </a:r>
          </a:p>
        </p:txBody>
      </p:sp>
      <p:pic>
        <p:nvPicPr>
          <p:cNvPr id="3" name="Picture 2" descr="A map of water and land&#10;&#10;Description automatically generated with medium confidence">
            <a:extLst>
              <a:ext uri="{FF2B5EF4-FFF2-40B4-BE49-F238E27FC236}">
                <a16:creationId xmlns:a16="http://schemas.microsoft.com/office/drawing/2014/main" id="{02BC1A51-911A-35B7-9988-470FAD6B2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318" y="1447781"/>
            <a:ext cx="2578192" cy="4906981"/>
          </a:xfrm>
          <a:prstGeom prst="rect">
            <a:avLst/>
          </a:prstGeom>
        </p:spPr>
      </p:pic>
      <p:sp>
        <p:nvSpPr>
          <p:cNvPr id="4" name="TextBox 3">
            <a:extLst>
              <a:ext uri="{FF2B5EF4-FFF2-40B4-BE49-F238E27FC236}">
                <a16:creationId xmlns:a16="http://schemas.microsoft.com/office/drawing/2014/main" id="{D92B8CE8-CA6A-B3C7-C583-D128D1C1BE72}"/>
              </a:ext>
            </a:extLst>
          </p:cNvPr>
          <p:cNvSpPr txBox="1"/>
          <p:nvPr/>
        </p:nvSpPr>
        <p:spPr>
          <a:xfrm rot="5400000">
            <a:off x="5752496" y="2444021"/>
            <a:ext cx="780535" cy="369332"/>
          </a:xfrm>
          <a:prstGeom prst="rect">
            <a:avLst/>
          </a:prstGeom>
          <a:noFill/>
        </p:spPr>
        <p:txBody>
          <a:bodyPr wrap="non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Binary</a:t>
            </a:r>
          </a:p>
        </p:txBody>
      </p:sp>
      <p:sp>
        <p:nvSpPr>
          <p:cNvPr id="6" name="TextBox 5">
            <a:extLst>
              <a:ext uri="{FF2B5EF4-FFF2-40B4-BE49-F238E27FC236}">
                <a16:creationId xmlns:a16="http://schemas.microsoft.com/office/drawing/2014/main" id="{44B598CB-D712-E78F-6DE7-8F921B262E5E}"/>
              </a:ext>
            </a:extLst>
          </p:cNvPr>
          <p:cNvSpPr txBox="1"/>
          <p:nvPr/>
        </p:nvSpPr>
        <p:spPr>
          <a:xfrm rot="5400000">
            <a:off x="5531057" y="5018934"/>
            <a:ext cx="1223412" cy="369332"/>
          </a:xfrm>
          <a:prstGeom prst="rect">
            <a:avLst/>
          </a:prstGeom>
          <a:noFill/>
        </p:spPr>
        <p:txBody>
          <a:bodyPr wrap="non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Multi-Class</a:t>
            </a:r>
          </a:p>
        </p:txBody>
      </p:sp>
      <p:pic>
        <p:nvPicPr>
          <p:cNvPr id="7" name="Content Placeholder 7" descr="A map of the world&#10;&#10;Description automatically generated with medium confidence">
            <a:extLst>
              <a:ext uri="{FF2B5EF4-FFF2-40B4-BE49-F238E27FC236}">
                <a16:creationId xmlns:a16="http://schemas.microsoft.com/office/drawing/2014/main" id="{F09974C9-9D8A-C929-2C2A-45399BC73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26" y="2070021"/>
            <a:ext cx="2469230" cy="3479144"/>
          </a:xfrm>
          <a:prstGeom prst="rect">
            <a:avLst/>
          </a:prstGeom>
        </p:spPr>
      </p:pic>
      <p:cxnSp>
        <p:nvCxnSpPr>
          <p:cNvPr id="9" name="Straight Arrow Connector 8">
            <a:extLst>
              <a:ext uri="{FF2B5EF4-FFF2-40B4-BE49-F238E27FC236}">
                <a16:creationId xmlns:a16="http://schemas.microsoft.com/office/drawing/2014/main" id="{F91F3375-556A-4658-46D0-DE9EA953195D}"/>
              </a:ext>
            </a:extLst>
          </p:cNvPr>
          <p:cNvCxnSpPr>
            <a:cxnSpLocks/>
            <a:stCxn id="7" idx="3"/>
          </p:cNvCxnSpPr>
          <p:nvPr/>
        </p:nvCxnSpPr>
        <p:spPr>
          <a:xfrm>
            <a:off x="2851356" y="3809593"/>
            <a:ext cx="40312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27ED768-5C2F-E1DA-A07C-AB4508D41B4F}"/>
              </a:ext>
            </a:extLst>
          </p:cNvPr>
          <p:cNvSpPr txBox="1"/>
          <p:nvPr/>
        </p:nvSpPr>
        <p:spPr>
          <a:xfrm>
            <a:off x="176406" y="1658434"/>
            <a:ext cx="2921931" cy="369332"/>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2021-09-30 survey</a:t>
            </a:r>
          </a:p>
        </p:txBody>
      </p:sp>
      <p:sp>
        <p:nvSpPr>
          <p:cNvPr id="23" name="TextBox 22">
            <a:extLst>
              <a:ext uri="{FF2B5EF4-FFF2-40B4-BE49-F238E27FC236}">
                <a16:creationId xmlns:a16="http://schemas.microsoft.com/office/drawing/2014/main" id="{DEC196D0-204D-EE37-C0AF-985A798F27CB}"/>
              </a:ext>
            </a:extLst>
          </p:cNvPr>
          <p:cNvSpPr txBox="1"/>
          <p:nvPr/>
        </p:nvSpPr>
        <p:spPr>
          <a:xfrm>
            <a:off x="6718124" y="1223615"/>
            <a:ext cx="4886633" cy="4801314"/>
          </a:xfrm>
          <a:prstGeom prst="rect">
            <a:avLst/>
          </a:prstGeom>
          <a:solidFill>
            <a:schemeClr val="bg2"/>
          </a:solidFill>
          <a:ln>
            <a:solidFill>
              <a:schemeClr val="bg2"/>
            </a:solidFill>
          </a:ln>
        </p:spPr>
        <p:txBody>
          <a:bodyPr wrap="square" rtlCol="0">
            <a:spAutoFit/>
          </a:bodyPr>
          <a:lstStyle/>
          <a:p>
            <a:pPr>
              <a:lnSpc>
                <a:spcPct val="150000"/>
              </a:lnSpc>
            </a:pPr>
            <a:r>
              <a:rPr lang="en-US" sz="2400" b="1" dirty="0">
                <a:latin typeface="Calibri" panose="020F0502020204030204" pitchFamily="34" charset="0"/>
                <a:ea typeface="Calibri" panose="020F0502020204030204" pitchFamily="34" charset="0"/>
                <a:cs typeface="Calibri" panose="020F0502020204030204" pitchFamily="34" charset="0"/>
              </a:rPr>
              <a:t>Conclusions: </a:t>
            </a:r>
          </a:p>
          <a:p>
            <a:pPr marL="285750" indent="-28575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Models yield clear outline w/ &gt; 96% accuracy</a:t>
            </a:r>
          </a:p>
          <a:p>
            <a:pPr marL="285750" indent="-28575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Workflows are straightforward &amp; easily adjustable</a:t>
            </a:r>
          </a:p>
          <a:p>
            <a:pPr marL="285750" indent="-28575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Accessible tools: Python, QGIS, </a:t>
            </a:r>
            <a:r>
              <a:rPr lang="en-US" sz="2400" dirty="0" err="1">
                <a:latin typeface="Calibri" panose="020F0502020204030204" pitchFamily="34" charset="0"/>
                <a:ea typeface="Calibri" panose="020F0502020204030204" pitchFamily="34" charset="0"/>
                <a:cs typeface="Calibri" panose="020F0502020204030204" pitchFamily="34" charset="0"/>
              </a:rPr>
              <a:t>OrfeoToolbox</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Expert review will still be required </a:t>
            </a:r>
          </a:p>
          <a:p>
            <a:endParaRPr lang="en-US" dirty="0"/>
          </a:p>
        </p:txBody>
      </p:sp>
    </p:spTree>
    <p:extLst>
      <p:ext uri="{BB962C8B-B14F-4D97-AF65-F5344CB8AC3E}">
        <p14:creationId xmlns:p14="http://schemas.microsoft.com/office/powerpoint/2010/main" val="74728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4DE69-F9F6-947B-8B1D-997EE8F67CDC}"/>
              </a:ext>
            </a:extLst>
          </p:cNvPr>
          <p:cNvSpPr>
            <a:spLocks noGrp="1"/>
          </p:cNvSpPr>
          <p:nvPr>
            <p:ph type="title"/>
          </p:nvPr>
        </p:nvSpPr>
        <p:spPr>
          <a:xfrm>
            <a:off x="730045" y="139207"/>
            <a:ext cx="10515600" cy="1325563"/>
          </a:xfrm>
        </p:spPr>
        <p:txBody>
          <a:bodyPr/>
          <a:lstStyle/>
          <a:p>
            <a:r>
              <a:rPr lang="en-GB" dirty="0"/>
              <a:t>New Data</a:t>
            </a:r>
          </a:p>
        </p:txBody>
      </p:sp>
      <p:pic>
        <p:nvPicPr>
          <p:cNvPr id="6" name="Picture 5">
            <a:extLst>
              <a:ext uri="{FF2B5EF4-FFF2-40B4-BE49-F238E27FC236}">
                <a16:creationId xmlns:a16="http://schemas.microsoft.com/office/drawing/2014/main" id="{93E849DD-263C-500F-347B-08C92C1D67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268" b="97940" l="8077" r="90000">
                        <a14:foregroundMark x1="62308" y1="65293" x2="56667" y2="81933"/>
                        <a14:foregroundMark x1="56667" y1="81933" x2="64872" y2="96513"/>
                        <a14:foregroundMark x1="64872" y1="96513" x2="82179" y2="98098"/>
                        <a14:foregroundMark x1="82179" y1="98098" x2="84872" y2="77813"/>
                        <a14:foregroundMark x1="84872" y1="77813" x2="83846" y2="72583"/>
                        <a14:foregroundMark x1="84744" y1="71474" x2="89872" y2="55468"/>
                        <a14:foregroundMark x1="70256" y1="14580" x2="69103" y2="1426"/>
                        <a14:foregroundMark x1="8077" y1="50555" x2="9487" y2="56894"/>
                      </a14:backgroundRemoval>
                    </a14:imgEffect>
                  </a14:imgLayer>
                </a14:imgProps>
              </a:ext>
            </a:extLst>
          </a:blip>
          <a:stretch>
            <a:fillRect/>
          </a:stretch>
        </p:blipFill>
        <p:spPr>
          <a:xfrm>
            <a:off x="5851954" y="1612588"/>
            <a:ext cx="3074757" cy="2487400"/>
          </a:xfrm>
          <a:prstGeom prst="rect">
            <a:avLst/>
          </a:prstGeom>
        </p:spPr>
      </p:pic>
      <p:pic>
        <p:nvPicPr>
          <p:cNvPr id="7" name="Picture 6">
            <a:extLst>
              <a:ext uri="{FF2B5EF4-FFF2-40B4-BE49-F238E27FC236}">
                <a16:creationId xmlns:a16="http://schemas.microsoft.com/office/drawing/2014/main" id="{C0FB3EBD-64B5-9276-DC7F-C92EA39FA7F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95" b="99203" l="8883" r="98281">
                        <a14:foregroundMark x1="90258" y1="37640" x2="98424" y2="52313"/>
                        <a14:foregroundMark x1="89255" y1="89793" x2="86963" y2="99362"/>
                        <a14:foregroundMark x1="62321" y1="8453" x2="66619" y2="1595"/>
                        <a14:foregroundMark x1="11605" y1="50399" x2="8883" y2="59171"/>
                      </a14:backgroundRemoval>
                    </a14:imgEffect>
                  </a14:imgLayer>
                </a14:imgProps>
              </a:ext>
            </a:extLst>
          </a:blip>
          <a:stretch>
            <a:fillRect/>
          </a:stretch>
        </p:blipFill>
        <p:spPr>
          <a:xfrm>
            <a:off x="8661015" y="1612588"/>
            <a:ext cx="2714908" cy="2438749"/>
          </a:xfrm>
          <a:prstGeom prst="rect">
            <a:avLst/>
          </a:prstGeom>
        </p:spPr>
      </p:pic>
      <p:pic>
        <p:nvPicPr>
          <p:cNvPr id="8" name="Picture 7">
            <a:extLst>
              <a:ext uri="{FF2B5EF4-FFF2-40B4-BE49-F238E27FC236}">
                <a16:creationId xmlns:a16="http://schemas.microsoft.com/office/drawing/2014/main" id="{B43A7DDB-5D6F-B797-B3FA-2A0A5E60F7B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7627" l="4539" r="99697">
                        <a14:foregroundMark x1="66717" y1="12975" x2="74130" y2="10918"/>
                        <a14:foregroundMark x1="62935" y1="11234" x2="71256" y2="316"/>
                        <a14:foregroundMark x1="71256" y1="316" x2="73676" y2="10918"/>
                        <a14:foregroundMark x1="12254" y1="48418" x2="12557" y2="57437"/>
                        <a14:foregroundMark x1="11800" y1="48418" x2="12405" y2="57595"/>
                        <a14:foregroundMark x1="7716" y1="54747" x2="10439" y2="54747"/>
                        <a14:foregroundMark x1="6959" y1="51582" x2="4539" y2="54272"/>
                        <a14:foregroundMark x1="60363" y1="88924" x2="72315" y2="93987"/>
                        <a14:foregroundMark x1="72315" y1="93987" x2="74433" y2="93829"/>
                        <a14:foregroundMark x1="81997" y1="97627" x2="88654" y2="97310"/>
                        <a14:foregroundMark x1="89864" y1="71677" x2="99697" y2="65190"/>
                      </a14:backgroundRemoval>
                    </a14:imgEffect>
                  </a14:imgLayer>
                </a14:imgProps>
              </a:ext>
            </a:extLst>
          </a:blip>
          <a:stretch>
            <a:fillRect/>
          </a:stretch>
        </p:blipFill>
        <p:spPr>
          <a:xfrm>
            <a:off x="7478179" y="3971350"/>
            <a:ext cx="2714908" cy="2595797"/>
          </a:xfrm>
          <a:prstGeom prst="rect">
            <a:avLst/>
          </a:prstGeom>
        </p:spPr>
      </p:pic>
      <p:cxnSp>
        <p:nvCxnSpPr>
          <p:cNvPr id="9" name="Straight Arrow Connector 8">
            <a:extLst>
              <a:ext uri="{FF2B5EF4-FFF2-40B4-BE49-F238E27FC236}">
                <a16:creationId xmlns:a16="http://schemas.microsoft.com/office/drawing/2014/main" id="{8CA871CD-95B9-CABE-4703-6D51ED8B6F97}"/>
              </a:ext>
            </a:extLst>
          </p:cNvPr>
          <p:cNvCxnSpPr>
            <a:cxnSpLocks/>
          </p:cNvCxnSpPr>
          <p:nvPr/>
        </p:nvCxnSpPr>
        <p:spPr>
          <a:xfrm>
            <a:off x="8835633" y="3129687"/>
            <a:ext cx="0" cy="841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EC63C03-2486-838C-F223-F0E655B8ED55}"/>
              </a:ext>
            </a:extLst>
          </p:cNvPr>
          <p:cNvSpPr txBox="1"/>
          <p:nvPr/>
        </p:nvSpPr>
        <p:spPr>
          <a:xfrm>
            <a:off x="8223497" y="1575549"/>
            <a:ext cx="1729833" cy="369332"/>
          </a:xfrm>
          <a:prstGeom prst="rect">
            <a:avLst/>
          </a:prstGeom>
          <a:noFill/>
        </p:spPr>
        <p:txBody>
          <a:bodyPr wrap="non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2024-02-08 data</a:t>
            </a:r>
          </a:p>
        </p:txBody>
      </p:sp>
      <p:sp>
        <p:nvSpPr>
          <p:cNvPr id="4" name="TextBox 3">
            <a:extLst>
              <a:ext uri="{FF2B5EF4-FFF2-40B4-BE49-F238E27FC236}">
                <a16:creationId xmlns:a16="http://schemas.microsoft.com/office/drawing/2014/main" id="{CEA7AE04-26B7-5248-37D3-61EB1FC88C86}"/>
              </a:ext>
            </a:extLst>
          </p:cNvPr>
          <p:cNvSpPr txBox="1"/>
          <p:nvPr/>
        </p:nvSpPr>
        <p:spPr>
          <a:xfrm>
            <a:off x="730045" y="2131733"/>
            <a:ext cx="4978954" cy="3416320"/>
          </a:xfrm>
          <a:prstGeom prst="rect">
            <a:avLst/>
          </a:prstGeom>
          <a:solidFill>
            <a:schemeClr val="bg1"/>
          </a:solidFill>
          <a:ln>
            <a:solidFill>
              <a:schemeClr val="bg1"/>
            </a:solidFill>
          </a:ln>
        </p:spPr>
        <p:txBody>
          <a:bodyPr wrap="square" rtlCol="0">
            <a:spAutoFit/>
          </a:bodyPr>
          <a:lstStyle/>
          <a:p>
            <a:pPr marL="285750" indent="-285750">
              <a:lnSpc>
                <a:spcPct val="150000"/>
              </a:lnSpc>
              <a:buFont typeface="Arial" panose="020B0604020202020204" pitchFamily="34" charset="0"/>
              <a:buChar char="•"/>
            </a:pPr>
            <a:r>
              <a:rPr lang="en-US" sz="2400" dirty="0" err="1">
                <a:latin typeface="Calibri" panose="020F0502020204030204" pitchFamily="34" charset="0"/>
                <a:ea typeface="Calibri" panose="020F0502020204030204" pitchFamily="34" charset="0"/>
                <a:cs typeface="Calibri" panose="020F0502020204030204" pitchFamily="34" charset="0"/>
              </a:rPr>
              <a:t>Svartsengi</a:t>
            </a:r>
            <a:r>
              <a:rPr lang="en-US" sz="2400" dirty="0">
                <a:latin typeface="Calibri" panose="020F0502020204030204" pitchFamily="34" charset="0"/>
                <a:ea typeface="Calibri" panose="020F0502020204030204" pitchFamily="34" charset="0"/>
                <a:cs typeface="Calibri" panose="020F0502020204030204" pitchFamily="34" charset="0"/>
              </a:rPr>
              <a:t> system: 8 eruptions since Dec. 2024 </a:t>
            </a:r>
          </a:p>
          <a:p>
            <a:pPr marL="285750" indent="-28575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Addition of thermal aerial surveys</a:t>
            </a:r>
          </a:p>
          <a:p>
            <a:pPr marL="285750" indent="-28575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Not yet available on EPOS database- hopefully in the future!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92227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BEDB02-2875-D70C-1281-DF1E64E63842}"/>
              </a:ext>
            </a:extLst>
          </p:cNvPr>
          <p:cNvSpPr>
            <a:spLocks noGrp="1"/>
          </p:cNvSpPr>
          <p:nvPr>
            <p:ph type="title"/>
          </p:nvPr>
        </p:nvSpPr>
        <p:spPr>
          <a:xfrm>
            <a:off x="1461319" y="144298"/>
            <a:ext cx="9269361" cy="726256"/>
          </a:xfrm>
        </p:spPr>
        <p:txBody>
          <a:bodyPr/>
          <a:lstStyle/>
          <a:p>
            <a:r>
              <a:rPr lang="it-IT" dirty="0"/>
              <a:t>Proposal</a:t>
            </a:r>
          </a:p>
        </p:txBody>
      </p:sp>
      <p:sp>
        <p:nvSpPr>
          <p:cNvPr id="10" name="TextBox 9">
            <a:extLst>
              <a:ext uri="{FF2B5EF4-FFF2-40B4-BE49-F238E27FC236}">
                <a16:creationId xmlns:a16="http://schemas.microsoft.com/office/drawing/2014/main" id="{FFCFDC3F-1F29-649D-BC5F-01123D873F0B}"/>
              </a:ext>
            </a:extLst>
          </p:cNvPr>
          <p:cNvSpPr txBox="1"/>
          <p:nvPr/>
        </p:nvSpPr>
        <p:spPr>
          <a:xfrm>
            <a:off x="973395" y="1402127"/>
            <a:ext cx="5043948" cy="4247317"/>
          </a:xfrm>
          <a:prstGeom prst="rect">
            <a:avLst/>
          </a:prstGeom>
          <a:solidFill>
            <a:schemeClr val="bg2"/>
          </a:solidFill>
        </p:spPr>
        <p:txBody>
          <a:bodyPr wrap="square" rtlCol="0">
            <a:spAutoFit/>
          </a:bodyPr>
          <a:lstStyle/>
          <a:p>
            <a:pPr>
              <a:lnSpc>
                <a:spcPct val="150000"/>
              </a:lnSpc>
            </a:pPr>
            <a:r>
              <a:rPr lang="en-US" sz="2400" b="1" dirty="0">
                <a:latin typeface="Calibri" panose="020F0502020204030204" pitchFamily="34" charset="0"/>
                <a:ea typeface="Calibri" panose="020F0502020204030204" pitchFamily="34" charset="0"/>
                <a:cs typeface="Calibri" panose="020F0502020204030204" pitchFamily="34" charset="0"/>
              </a:rPr>
              <a:t>New Objectives: </a:t>
            </a:r>
          </a:p>
          <a:p>
            <a:pPr marL="285750" indent="-28575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Incorporate lava morphology classification</a:t>
            </a:r>
          </a:p>
          <a:p>
            <a:pPr marL="285750" indent="-28575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Fully automate post-processing</a:t>
            </a:r>
          </a:p>
          <a:p>
            <a:pPr marL="285750" indent="-28575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“General model”: train a model on the first survey of an eruption &amp; utilize for all subsequent surveys</a:t>
            </a:r>
          </a:p>
          <a:p>
            <a:endParaRPr lang="en-US" dirty="0"/>
          </a:p>
        </p:txBody>
      </p:sp>
      <p:sp>
        <p:nvSpPr>
          <p:cNvPr id="11" name="TextBox 10">
            <a:extLst>
              <a:ext uri="{FF2B5EF4-FFF2-40B4-BE49-F238E27FC236}">
                <a16:creationId xmlns:a16="http://schemas.microsoft.com/office/drawing/2014/main" id="{3B31AAAA-6B62-45F1-FE1C-024AFD439280}"/>
              </a:ext>
            </a:extLst>
          </p:cNvPr>
          <p:cNvSpPr txBox="1"/>
          <p:nvPr/>
        </p:nvSpPr>
        <p:spPr>
          <a:xfrm>
            <a:off x="7107062" y="1569255"/>
            <a:ext cx="3954229" cy="3913059"/>
          </a:xfrm>
          <a:prstGeom prst="rect">
            <a:avLst/>
          </a:prstGeom>
          <a:solidFill>
            <a:schemeClr val="accent1"/>
          </a:solidFill>
          <a:ln>
            <a:solidFill>
              <a:schemeClr val="accent1"/>
            </a:solidFill>
          </a:ln>
        </p:spPr>
        <p:txBody>
          <a:bodyPr wrap="square" rtlCol="0">
            <a:spAutoFit/>
          </a:bodyPr>
          <a:lstStyle/>
          <a:p>
            <a:pPr>
              <a:lnSpc>
                <a:spcPct val="150000"/>
              </a:lnSpc>
            </a:pPr>
            <a:r>
              <a:rPr lang="en-US" sz="2400" b="1" dirty="0">
                <a:latin typeface="Calibri" panose="020F0502020204030204" pitchFamily="34" charset="0"/>
                <a:ea typeface="Calibri" panose="020F0502020204030204" pitchFamily="34" charset="0"/>
                <a:cs typeface="Calibri" panose="020F0502020204030204" pitchFamily="34" charset="0"/>
              </a:rPr>
              <a:t>Next Steps: </a:t>
            </a:r>
          </a:p>
          <a:p>
            <a:pPr marL="285750" indent="-28575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Experiment with different kinds of data ex. thermal, satellite</a:t>
            </a:r>
          </a:p>
          <a:p>
            <a:pPr marL="285750" indent="-28575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Improve workflow</a:t>
            </a:r>
          </a:p>
          <a:p>
            <a:pPr marL="285750" indent="-285750">
              <a:lnSpc>
                <a:spcPct val="150000"/>
              </a:lnSpc>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Test on effusive eruptions outside of Iceland</a:t>
            </a:r>
          </a:p>
        </p:txBody>
      </p:sp>
      <p:cxnSp>
        <p:nvCxnSpPr>
          <p:cNvPr id="13" name="Straight Arrow Connector 12">
            <a:extLst>
              <a:ext uri="{FF2B5EF4-FFF2-40B4-BE49-F238E27FC236}">
                <a16:creationId xmlns:a16="http://schemas.microsoft.com/office/drawing/2014/main" id="{A248A81A-C74E-D1CF-085C-367B61B207D8}"/>
              </a:ext>
            </a:extLst>
          </p:cNvPr>
          <p:cNvCxnSpPr>
            <a:cxnSpLocks/>
            <a:stCxn id="10" idx="3"/>
          </p:cNvCxnSpPr>
          <p:nvPr/>
        </p:nvCxnSpPr>
        <p:spPr>
          <a:xfrm>
            <a:off x="6017343" y="3525786"/>
            <a:ext cx="8259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6474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914015"/>
            <a:ext cx="12192000" cy="1365250"/>
          </a:xfrm>
        </p:spPr>
        <p:txBody>
          <a:bodyPr>
            <a:normAutofit/>
          </a:bodyPr>
          <a:lstStyle/>
          <a:p>
            <a:pPr algn="ctr"/>
            <a:r>
              <a:rPr lang="en-GB" sz="440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415637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400" dirty="0">
                <a:solidFill>
                  <a:srgbClr val="EBA900"/>
                </a:solidFill>
                <a:latin typeface="Calibri" panose="020F0502020204030204" pitchFamily="34" charset="0"/>
                <a:cs typeface="Calibri" panose="020F0502020204030204" pitchFamily="34" charset="0"/>
              </a:rPr>
              <a:t>cmc5@hi.is | carolinemcorona@gmail.com</a:t>
            </a: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0" y="4782214"/>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000" dirty="0">
                <a:hlinkClick r:id="rId4">
                  <a:extLst>
                    <a:ext uri="{A12FA001-AC4F-418D-AE19-62706E023703}">
                      <ahyp:hlinkClr xmlns:ahyp="http://schemas.microsoft.com/office/drawing/2018/hyperlinkcolor" val="tx"/>
                    </a:ext>
                  </a:extLst>
                </a:hlinkClick>
              </a:rPr>
              <a:t>www.epos-eu.org/on</a:t>
            </a:r>
            <a:r>
              <a:rPr lang="en-GB" sz="2000" dirty="0"/>
              <a:t> </a:t>
            </a:r>
            <a:r>
              <a:rPr lang="en-GB" sz="2000" dirty="0">
                <a:solidFill>
                  <a:srgbClr val="EBA900"/>
                </a:solidFill>
              </a:rPr>
              <a:t>|</a:t>
            </a:r>
            <a:r>
              <a:rPr lang="en-GB" sz="2000" dirty="0"/>
              <a:t> social media </a:t>
            </a:r>
            <a:r>
              <a:rPr lang="en-GB" sz="2000" dirty="0">
                <a:solidFill>
                  <a:srgbClr val="E5A113"/>
                </a:solidFill>
              </a:rPr>
              <a:t>#</a:t>
            </a:r>
            <a:r>
              <a:rPr lang="en-GB" sz="2000" dirty="0" err="1"/>
              <a:t>EPOSon</a:t>
            </a:r>
            <a:endParaRPr lang="en-GB" sz="2000" dirty="0"/>
          </a:p>
        </p:txBody>
      </p:sp>
      <p:pic>
        <p:nvPicPr>
          <p:cNvPr id="3" name="Picture 2" descr="A qr code on a white background&#10;&#10;AI-generated content may be incorrect.">
            <a:extLst>
              <a:ext uri="{FF2B5EF4-FFF2-40B4-BE49-F238E27FC236}">
                <a16:creationId xmlns:a16="http://schemas.microsoft.com/office/drawing/2014/main" id="{A0C2396C-148F-4D88-F642-786F2462F359}"/>
              </a:ext>
            </a:extLst>
          </p:cNvPr>
          <p:cNvPicPr>
            <a:picLocks noChangeAspect="1"/>
          </p:cNvPicPr>
          <p:nvPr/>
        </p:nvPicPr>
        <p:blipFill>
          <a:blip r:embed="rId5"/>
          <a:stretch>
            <a:fillRect/>
          </a:stretch>
        </p:blipFill>
        <p:spPr>
          <a:xfrm>
            <a:off x="8077233" y="383415"/>
            <a:ext cx="1568213" cy="2027651"/>
          </a:xfrm>
          <a:prstGeom prst="rect">
            <a:avLst/>
          </a:prstGeom>
        </p:spPr>
      </p:pic>
      <p:sp>
        <p:nvSpPr>
          <p:cNvPr id="8" name="TextBox 7">
            <a:extLst>
              <a:ext uri="{FF2B5EF4-FFF2-40B4-BE49-F238E27FC236}">
                <a16:creationId xmlns:a16="http://schemas.microsoft.com/office/drawing/2014/main" id="{29ECACC3-1E3D-95B7-714E-691DB247A284}"/>
              </a:ext>
            </a:extLst>
          </p:cNvPr>
          <p:cNvSpPr txBox="1"/>
          <p:nvPr/>
        </p:nvSpPr>
        <p:spPr>
          <a:xfrm>
            <a:off x="10092814" y="1080615"/>
            <a:ext cx="1437573" cy="369332"/>
          </a:xfrm>
          <a:prstGeom prst="rect">
            <a:avLst/>
          </a:prstGeom>
          <a:noFill/>
        </p:spPr>
        <p:txBody>
          <a:bodyPr wrap="non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Link to thesis</a:t>
            </a:r>
          </a:p>
        </p:txBody>
      </p:sp>
      <p:cxnSp>
        <p:nvCxnSpPr>
          <p:cNvPr id="10" name="Connector: Curved 9">
            <a:extLst>
              <a:ext uri="{FF2B5EF4-FFF2-40B4-BE49-F238E27FC236}">
                <a16:creationId xmlns:a16="http://schemas.microsoft.com/office/drawing/2014/main" id="{BB2F5FB7-119C-F369-1FB2-DEC3B5CDC915}"/>
              </a:ext>
            </a:extLst>
          </p:cNvPr>
          <p:cNvCxnSpPr>
            <a:cxnSpLocks/>
          </p:cNvCxnSpPr>
          <p:nvPr/>
        </p:nvCxnSpPr>
        <p:spPr>
          <a:xfrm rot="10800000">
            <a:off x="9753602" y="700821"/>
            <a:ext cx="442450" cy="379794"/>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0579095"/>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781</TotalTime>
  <Words>303</Words>
  <Application>Microsoft Office PowerPoint</Application>
  <PresentationFormat>Widescreen</PresentationFormat>
  <Paragraphs>50</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Aptos</vt:lpstr>
      <vt:lpstr>Arial</vt:lpstr>
      <vt:lpstr>Calibri</vt:lpstr>
      <vt:lpstr>Calibri Light</vt:lpstr>
      <vt:lpstr>Office Theme</vt:lpstr>
      <vt:lpstr>AUTOMATED MAPPING OF LAVA: CLASSIFICATION OF LAVA FLOW FIELDS ON THE REYKJANES PENINSULA</vt:lpstr>
      <vt:lpstr>Objective</vt:lpstr>
      <vt:lpstr>Results from 2021 Lava Flow Field</vt:lpstr>
      <vt:lpstr>New Data</vt:lpstr>
      <vt:lpstr>Proposal</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Federica Tanlongo</dc:creator>
  <cp:lastModifiedBy>Caroline Montagnino Corona</cp:lastModifiedBy>
  <cp:revision>55</cp:revision>
  <dcterms:created xsi:type="dcterms:W3CDTF">2024-09-12T12:53:35Z</dcterms:created>
  <dcterms:modified xsi:type="dcterms:W3CDTF">2025-06-21T02:03:04Z</dcterms:modified>
</cp:coreProperties>
</file>