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hth4fFHgcURWgjDviYEpIVcd89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a:t>
            </a: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800"/>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1" lang="tr-TR" sz="1200"/>
            </a:b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
        <p:nvSpPr>
          <p:cNvPr id="19" name="Google Shape;19;p10"/>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D4927"/>
              </a:buClr>
              <a:buSzPts val="3600"/>
              <a:buFont typeface="Calibri"/>
              <a:buNone/>
              <a:defRPr b="1" i="0" sz="360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9"/>
          <p:cNvSpPr/>
          <p:nvPr>
            <p:ph idx="2" type="pic"/>
          </p:nvPr>
        </p:nvSpPr>
        <p:spPr>
          <a:xfrm>
            <a:off x="5183188" y="987425"/>
            <a:ext cx="6172200" cy="4873625"/>
          </a:xfrm>
          <a:prstGeom prst="rect">
            <a:avLst/>
          </a:prstGeom>
          <a:noFill/>
          <a:ln>
            <a:noFill/>
          </a:ln>
        </p:spPr>
      </p:sp>
      <p:sp>
        <p:nvSpPr>
          <p:cNvPr id="62" name="Google Shape;62;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9"/>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0"/>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2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21"/>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Calibri"/>
              <a:buNone/>
              <a:defRPr b="1" i="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114000"/>
              </a:lnSpc>
              <a:spcBef>
                <a:spcPts val="1000"/>
              </a:spcBef>
              <a:spcAft>
                <a:spcPts val="0"/>
              </a:spcAft>
              <a:buClr>
                <a:schemeClr val="accent1"/>
              </a:buClr>
              <a:buSzPts val="2400"/>
              <a:buChar char="•"/>
              <a:defRPr/>
            </a:lvl1pPr>
            <a:lvl2pPr indent="-355600" lvl="1" marL="914400" algn="l">
              <a:lnSpc>
                <a:spcPct val="114000"/>
              </a:lnSpc>
              <a:spcBef>
                <a:spcPts val="500"/>
              </a:spcBef>
              <a:spcAft>
                <a:spcPts val="0"/>
              </a:spcAft>
              <a:buClr>
                <a:schemeClr val="accent1"/>
              </a:buClr>
              <a:buSzPts val="2000"/>
              <a:buChar char="•"/>
              <a:defRPr/>
            </a:lvl2pPr>
            <a:lvl3pPr indent="-342900" lvl="2" marL="1371600" algn="l">
              <a:lnSpc>
                <a:spcPct val="114000"/>
              </a:lnSpc>
              <a:spcBef>
                <a:spcPts val="500"/>
              </a:spcBef>
              <a:spcAft>
                <a:spcPts val="0"/>
              </a:spcAft>
              <a:buClr>
                <a:schemeClr val="accent1"/>
              </a:buClr>
              <a:buSzPts val="1800"/>
              <a:buChar char="•"/>
              <a:defRPr/>
            </a:lvl3pPr>
            <a:lvl4pPr indent="-330200" lvl="3" marL="1828800" algn="l">
              <a:lnSpc>
                <a:spcPct val="114000"/>
              </a:lnSpc>
              <a:spcBef>
                <a:spcPts val="500"/>
              </a:spcBef>
              <a:spcAft>
                <a:spcPts val="0"/>
              </a:spcAft>
              <a:buClr>
                <a:schemeClr val="accent1"/>
              </a:buClr>
              <a:buSzPts val="1600"/>
              <a:buChar char="•"/>
              <a:defRPr/>
            </a:lvl4pPr>
            <a:lvl5pPr indent="-330200" lvl="4" marL="2286000" algn="l">
              <a:lnSpc>
                <a:spcPct val="114000"/>
              </a:lnSpc>
              <a:spcBef>
                <a:spcPts val="500"/>
              </a:spcBef>
              <a:spcAft>
                <a:spcPts val="0"/>
              </a:spcAft>
              <a:buClr>
                <a:schemeClr val="accent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1"/>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12"/>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1" i="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2"/>
          <p:cNvSpPr txBox="1"/>
          <p:nvPr>
            <p:ph idx="1" type="subTitle"/>
          </p:nvPr>
        </p:nvSpPr>
        <p:spPr>
          <a:xfrm>
            <a:off x="838200" y="4510243"/>
            <a:ext cx="10515600" cy="944911"/>
          </a:xfrm>
          <a:prstGeom prst="rect">
            <a:avLst/>
          </a:prstGeom>
          <a:noFill/>
          <a:ln>
            <a:noFill/>
          </a:ln>
        </p:spPr>
        <p:txBody>
          <a:bodyPr anchorCtr="0" anchor="t" bIns="45700" lIns="91425" spcFirstLastPara="1" rIns="91425" wrap="square" tIns="4570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12"/>
          <p:cNvSpPr txBox="1"/>
          <p:nvPr/>
        </p:nvSpPr>
        <p:spPr>
          <a:xfrm>
            <a:off x="838200" y="5549877"/>
            <a:ext cx="822045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tr-TR"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descr="Blue text on a black background&#10;&#10;Description automatically generated" id="28" name="Google Shape;28;p12"/>
          <p:cNvPicPr preferRelativeResize="0"/>
          <p:nvPr/>
        </p:nvPicPr>
        <p:blipFill rotWithShape="1">
          <a:blip r:embed="rId3">
            <a:alphaModFix/>
          </a:blip>
          <a:srcRect b="0" l="0" r="0" t="0"/>
          <a:stretch/>
        </p:blipFill>
        <p:spPr>
          <a:xfrm>
            <a:off x="9156192" y="5519932"/>
            <a:ext cx="2023872" cy="449749"/>
          </a:xfrm>
          <a:prstGeom prst="rect">
            <a:avLst/>
          </a:prstGeom>
          <a:noFill/>
          <a:ln>
            <a:noFill/>
          </a:ln>
        </p:spPr>
      </p:pic>
      <p:sp>
        <p:nvSpPr>
          <p:cNvPr id="29" name="Google Shape;29;p12"/>
          <p:cNvSpPr/>
          <p:nvPr/>
        </p:nvSpPr>
        <p:spPr>
          <a:xfrm>
            <a:off x="292608" y="5969681"/>
            <a:ext cx="3133344" cy="6354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3"/>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4"/>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5"/>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
        <p:nvSpPr>
          <p:cNvPr id="45" name="Google Shape;45;p15"/>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6"/>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chemeClr val="lt1"/>
        </a:solidFill>
      </p:bgPr>
    </p:bg>
    <p:spTree>
      <p:nvGrpSpPr>
        <p:cNvPr id="48" name="Shape 48"/>
        <p:cNvGrpSpPr/>
        <p:nvPr/>
      </p:nvGrpSpPr>
      <p:grpSpPr>
        <a:xfrm>
          <a:off x="0" y="0"/>
          <a:ext cx="0" cy="0"/>
          <a:chOff x="0" y="0"/>
          <a:chExt cx="0" cy="0"/>
        </a:xfrm>
      </p:grpSpPr>
      <p:sp>
        <p:nvSpPr>
          <p:cNvPr id="49" name="Google Shape;49;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1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
        <p:nvSpPr>
          <p:cNvPr id="51" name="Google Shape;51;p17"/>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4000"/>
              </a:lnSpc>
              <a:spcBef>
                <a:spcPts val="1000"/>
              </a:spcBef>
              <a:spcAft>
                <a:spcPts val="0"/>
              </a:spcAft>
              <a:buSzPts val="3200"/>
              <a:buChar char="•"/>
              <a:defRPr sz="3200"/>
            </a:lvl1pPr>
            <a:lvl2pPr indent="-406400" lvl="1" marL="914400" algn="l">
              <a:lnSpc>
                <a:spcPct val="114000"/>
              </a:lnSpc>
              <a:spcBef>
                <a:spcPts val="500"/>
              </a:spcBef>
              <a:spcAft>
                <a:spcPts val="0"/>
              </a:spcAft>
              <a:buSzPts val="2800"/>
              <a:buChar char="•"/>
              <a:defRPr sz="2800"/>
            </a:lvl2pPr>
            <a:lvl3pPr indent="-381000" lvl="2" marL="1371600" algn="l">
              <a:lnSpc>
                <a:spcPct val="114000"/>
              </a:lnSpc>
              <a:spcBef>
                <a:spcPts val="500"/>
              </a:spcBef>
              <a:spcAft>
                <a:spcPts val="0"/>
              </a:spcAft>
              <a:buSzPts val="2400"/>
              <a:buChar char="•"/>
              <a:defRPr sz="2400"/>
            </a:lvl3pPr>
            <a:lvl4pPr indent="-355600" lvl="3" marL="1828800" algn="l">
              <a:lnSpc>
                <a:spcPct val="114000"/>
              </a:lnSpc>
              <a:spcBef>
                <a:spcPts val="500"/>
              </a:spcBef>
              <a:spcAft>
                <a:spcPts val="0"/>
              </a:spcAft>
              <a:buSzPts val="2000"/>
              <a:buChar char="•"/>
              <a:defRPr sz="2000"/>
            </a:lvl4pPr>
            <a:lvl5pPr indent="-355600" lvl="4" marL="2286000" algn="l">
              <a:lnSpc>
                <a:spcPct val="114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8"/>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1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0.png"/><Relationship Id="rId2" Type="http://schemas.openxmlformats.org/officeDocument/2006/relationships/hyperlink" Target="mailto:info@epos-eric.eu" TargetMode="External"/><Relationship Id="rId3" Type="http://schemas.openxmlformats.org/officeDocument/2006/relationships/hyperlink" Target="http://www.epos-eu.org/on" TargetMode="External"/><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00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14000"/>
              </a:lnSpc>
              <a:spcBef>
                <a:spcPts val="5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14000"/>
              </a:lnSpc>
              <a:spcBef>
                <a:spcPts val="5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E5A113"/>
                </a:solidFill>
                <a:latin typeface="Calibri"/>
                <a:ea typeface="Calibri"/>
                <a:cs typeface="Calibri"/>
                <a:sym typeface="Calibri"/>
              </a:defRPr>
            </a:lvl1pPr>
            <a:lvl2pPr indent="0" lvl="1" marL="0" marR="0" rtl="0" algn="ctr">
              <a:spcBef>
                <a:spcPts val="0"/>
              </a:spcBef>
              <a:buNone/>
              <a:defRPr b="1" i="0" sz="1400" u="none" cap="none" strike="noStrike">
                <a:solidFill>
                  <a:srgbClr val="E5A113"/>
                </a:solidFill>
                <a:latin typeface="Calibri"/>
                <a:ea typeface="Calibri"/>
                <a:cs typeface="Calibri"/>
                <a:sym typeface="Calibri"/>
              </a:defRPr>
            </a:lvl2pPr>
            <a:lvl3pPr indent="0" lvl="2" marL="0" marR="0" rtl="0" algn="ctr">
              <a:spcBef>
                <a:spcPts val="0"/>
              </a:spcBef>
              <a:buNone/>
              <a:defRPr b="1" i="0" sz="1400" u="none" cap="none" strike="noStrike">
                <a:solidFill>
                  <a:srgbClr val="E5A113"/>
                </a:solidFill>
                <a:latin typeface="Calibri"/>
                <a:ea typeface="Calibri"/>
                <a:cs typeface="Calibri"/>
                <a:sym typeface="Calibri"/>
              </a:defRPr>
            </a:lvl3pPr>
            <a:lvl4pPr indent="0" lvl="3" marL="0" marR="0" rtl="0" algn="ctr">
              <a:spcBef>
                <a:spcPts val="0"/>
              </a:spcBef>
              <a:buNone/>
              <a:defRPr b="1" i="0" sz="1400" u="none" cap="none" strike="noStrike">
                <a:solidFill>
                  <a:srgbClr val="E5A113"/>
                </a:solidFill>
                <a:latin typeface="Calibri"/>
                <a:ea typeface="Calibri"/>
                <a:cs typeface="Calibri"/>
                <a:sym typeface="Calibri"/>
              </a:defRPr>
            </a:lvl4pPr>
            <a:lvl5pPr indent="0" lvl="4" marL="0" marR="0" rtl="0" algn="ctr">
              <a:spcBef>
                <a:spcPts val="0"/>
              </a:spcBef>
              <a:buNone/>
              <a:defRPr b="1" i="0" sz="1400" u="none" cap="none" strike="noStrike">
                <a:solidFill>
                  <a:srgbClr val="E5A113"/>
                </a:solidFill>
                <a:latin typeface="Calibri"/>
                <a:ea typeface="Calibri"/>
                <a:cs typeface="Calibri"/>
                <a:sym typeface="Calibri"/>
              </a:defRPr>
            </a:lvl5pPr>
            <a:lvl6pPr indent="0" lvl="5" marL="0" marR="0" rtl="0" algn="ctr">
              <a:spcBef>
                <a:spcPts val="0"/>
              </a:spcBef>
              <a:buNone/>
              <a:defRPr b="1" i="0" sz="1400" u="none" cap="none" strike="noStrike">
                <a:solidFill>
                  <a:srgbClr val="E5A113"/>
                </a:solidFill>
                <a:latin typeface="Calibri"/>
                <a:ea typeface="Calibri"/>
                <a:cs typeface="Calibri"/>
                <a:sym typeface="Calibri"/>
              </a:defRPr>
            </a:lvl6pPr>
            <a:lvl7pPr indent="0" lvl="6" marL="0" marR="0" rtl="0" algn="ctr">
              <a:spcBef>
                <a:spcPts val="0"/>
              </a:spcBef>
              <a:buNone/>
              <a:defRPr b="1" i="0" sz="1400" u="none" cap="none" strike="noStrike">
                <a:solidFill>
                  <a:srgbClr val="E5A113"/>
                </a:solidFill>
                <a:latin typeface="Calibri"/>
                <a:ea typeface="Calibri"/>
                <a:cs typeface="Calibri"/>
                <a:sym typeface="Calibri"/>
              </a:defRPr>
            </a:lvl7pPr>
            <a:lvl8pPr indent="0" lvl="7" marL="0" marR="0" rtl="0" algn="ctr">
              <a:spcBef>
                <a:spcPts val="0"/>
              </a:spcBef>
              <a:buNone/>
              <a:defRPr b="1" i="0" sz="1400" u="none" cap="none" strike="noStrike">
                <a:solidFill>
                  <a:srgbClr val="E5A113"/>
                </a:solidFill>
                <a:latin typeface="Calibri"/>
                <a:ea typeface="Calibri"/>
                <a:cs typeface="Calibri"/>
                <a:sym typeface="Calibri"/>
              </a:defRPr>
            </a:lvl8pPr>
            <a:lvl9pPr indent="0" lvl="8" marL="0" marR="0" rtl="0" algn="ctr">
              <a:spcBef>
                <a:spcPts val="0"/>
              </a:spcBef>
              <a:buNone/>
              <a:defRPr b="1" i="0" sz="1400" u="none" cap="none" strike="noStrike">
                <a:solidFill>
                  <a:srgbClr val="E5A11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tr-TR"/>
              <a:t>‹#›</a:t>
            </a:fld>
            <a:endParaRPr/>
          </a:p>
        </p:txBody>
      </p:sp>
      <p:sp>
        <p:nvSpPr>
          <p:cNvPr id="13" name="Google Shape;13;p9"/>
          <p:cNvSpPr txBox="1"/>
          <p:nvPr/>
        </p:nvSpPr>
        <p:spPr>
          <a:xfrm>
            <a:off x="9601203" y="6345464"/>
            <a:ext cx="1861457" cy="305725"/>
          </a:xfrm>
          <a:prstGeom prst="rect">
            <a:avLst/>
          </a:prstGeom>
          <a:noFill/>
          <a:ln>
            <a:noFill/>
          </a:ln>
        </p:spPr>
        <p:txBody>
          <a:bodyPr anchorCtr="0" anchor="t" bIns="45700" lIns="91425" spcFirstLastPara="1" rIns="91425" wrap="square" tIns="45700">
            <a:spAutoFit/>
          </a:bodyPr>
          <a:lstStyle/>
          <a:p>
            <a:pPr indent="0" lvl="0" marL="0" marR="0" rtl="0" algn="l">
              <a:lnSpc>
                <a:spcPct val="91111"/>
              </a:lnSpc>
              <a:spcBef>
                <a:spcPts val="0"/>
              </a:spcBef>
              <a:spcAft>
                <a:spcPts val="0"/>
              </a:spcAft>
              <a:buNone/>
            </a:pPr>
            <a:r>
              <a:rPr b="0" i="0" lang="tr-TR" sz="900" u="none" cap="none" strike="noStrike">
                <a:solidFill>
                  <a:srgbClr val="E5A113"/>
                </a:solidFill>
                <a:latin typeface="Calibri"/>
                <a:ea typeface="Calibri"/>
                <a:cs typeface="Calibri"/>
                <a:sym typeface="Calibri"/>
              </a:rPr>
              <a:t>This work is licensed under</a:t>
            </a:r>
            <a:br>
              <a:rPr b="0" i="0" lang="tr-TR" sz="900" u="none" cap="none" strike="noStrike">
                <a:solidFill>
                  <a:srgbClr val="E5A113"/>
                </a:solidFill>
                <a:latin typeface="Calibri"/>
                <a:ea typeface="Calibri"/>
                <a:cs typeface="Calibri"/>
                <a:sym typeface="Calibri"/>
              </a:rPr>
            </a:br>
            <a:r>
              <a:rPr b="0" i="0" lang="tr-TR" sz="900" u="none" cap="none" strike="noStrike">
                <a:solidFill>
                  <a:srgbClr val="E5A113"/>
                </a:solidFill>
                <a:latin typeface="Calibri"/>
                <a:ea typeface="Calibri"/>
                <a:cs typeface="Calibri"/>
                <a:sym typeface="Calibri"/>
              </a:rPr>
              <a:t> CC BY attribution 4.0 international </a:t>
            </a:r>
            <a:endParaRPr/>
          </a:p>
        </p:txBody>
      </p:sp>
      <p:sp>
        <p:nvSpPr>
          <p:cNvPr id="14" name="Google Shape;14;p9"/>
          <p:cNvSpPr txBox="1"/>
          <p:nvPr/>
        </p:nvSpPr>
        <p:spPr>
          <a:xfrm>
            <a:off x="4292345" y="6330320"/>
            <a:ext cx="36023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info@epos-eric.eu</a:t>
            </a:r>
            <a:r>
              <a:rPr b="0" i="0" lang="tr-TR" sz="1200" u="none" cap="none" strike="noStrike">
                <a:solidFill>
                  <a:schemeClr val="dk1"/>
                </a:solidFill>
                <a:latin typeface="Calibri"/>
                <a:ea typeface="Calibri"/>
                <a:cs typeface="Calibri"/>
                <a:sym typeface="Calibri"/>
              </a:rPr>
              <a:t> </a:t>
            </a:r>
            <a:r>
              <a:rPr b="0" i="0" lang="tr-TR" sz="1200" u="none" cap="none" strike="noStrike">
                <a:solidFill>
                  <a:srgbClr val="E5A113"/>
                </a:solidFill>
                <a:latin typeface="Calibri"/>
                <a:ea typeface="Calibri"/>
                <a:cs typeface="Calibri"/>
                <a:sym typeface="Calibri"/>
              </a:rPr>
              <a:t>|</a:t>
            </a:r>
            <a:r>
              <a:rPr b="0" i="0" lang="tr-TR" sz="1200" u="none" cap="none" strike="noStrike">
                <a:solidFill>
                  <a:schemeClr val="dk1"/>
                </a:solidFill>
                <a:latin typeface="Calibri"/>
                <a:ea typeface="Calibri"/>
                <a:cs typeface="Calibri"/>
                <a:sym typeface="Calibri"/>
              </a:rPr>
              <a:t> </a:t>
            </a:r>
            <a:r>
              <a:rPr b="0" i="0" lang="tr-TR"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www.epos-eu.org/on</a:t>
            </a:r>
            <a:r>
              <a:rPr b="0" i="0" lang="tr-TR" sz="1200" u="none" cap="none" strike="noStrike">
                <a:solidFill>
                  <a:schemeClr val="dk1"/>
                </a:solidFill>
                <a:latin typeface="Calibri"/>
                <a:ea typeface="Calibri"/>
                <a:cs typeface="Calibri"/>
                <a:sym typeface="Calibri"/>
              </a:rPr>
              <a:t>  </a:t>
            </a:r>
            <a:r>
              <a:rPr b="0" i="0" lang="tr-TR" sz="1200" u="none" cap="none" strike="noStrike">
                <a:solidFill>
                  <a:srgbClr val="E5A113"/>
                </a:solidFill>
                <a:latin typeface="Calibri"/>
                <a:ea typeface="Calibri"/>
                <a:cs typeface="Calibri"/>
                <a:sym typeface="Calibri"/>
              </a:rPr>
              <a:t>|</a:t>
            </a:r>
            <a:r>
              <a:rPr b="0" i="0" lang="tr-TR" sz="1200" u="none" cap="none" strike="noStrik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9"/>
          <p:cNvSpPr txBox="1"/>
          <p:nvPr/>
        </p:nvSpPr>
        <p:spPr>
          <a:xfrm>
            <a:off x="838200" y="6270943"/>
            <a:ext cx="2612136" cy="10618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tr-TR" sz="1050" u="none">
                <a:solidFill>
                  <a:srgbClr val="002060"/>
                </a:solidFill>
                <a:latin typeface="Calibri"/>
                <a:ea typeface="Calibri"/>
                <a:cs typeface="Calibri"/>
                <a:sym typeface="Calibri"/>
              </a:rPr>
              <a:t>EPOS ON IS funded by the EC Horizon Europe programme under G.A. n 101131592</a:t>
            </a:r>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l">
              <a:spcBef>
                <a:spcPts val="0"/>
              </a:spcBef>
              <a:spcAft>
                <a:spcPts val="0"/>
              </a:spcAft>
              <a:buNone/>
            </a:pPr>
            <a:br>
              <a:rPr b="0" lang="tr-TR" sz="1050" u="none">
                <a:solidFill>
                  <a:srgbClr val="002060"/>
                </a:solidFill>
                <a:latin typeface="Calibri"/>
                <a:ea typeface="Calibri"/>
                <a:cs typeface="Calibri"/>
                <a:sym typeface="Calibri"/>
              </a:rPr>
            </a:br>
            <a:endParaRPr b="0" sz="1050" u="none">
              <a:solidFill>
                <a:srgbClr val="002060"/>
              </a:solidFill>
              <a:latin typeface="Calibri"/>
              <a:ea typeface="Calibri"/>
              <a:cs typeface="Calibri"/>
              <a:sym typeface="Calibri"/>
            </a:endParaRPr>
          </a:p>
        </p:txBody>
      </p:sp>
      <p:pic>
        <p:nvPicPr>
          <p:cNvPr descr="A blue flag with yellow stars&#10;&#10;Description automatically generated" id="16" name="Google Shape;16;p9"/>
          <p:cNvPicPr preferRelativeResize="0"/>
          <p:nvPr/>
        </p:nvPicPr>
        <p:blipFill rotWithShape="1">
          <a:blip r:embed="rId4">
            <a:alphaModFix/>
          </a:blip>
          <a:srcRect b="0" l="0" r="0" t="0"/>
          <a:stretch/>
        </p:blipFill>
        <p:spPr>
          <a:xfrm>
            <a:off x="367303" y="6176963"/>
            <a:ext cx="483000" cy="4896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hilaldomacyalcin@gmail.com" TargetMode="External"/><Relationship Id="rId4" Type="http://schemas.openxmlformats.org/officeDocument/2006/relationships/hyperlink" Target="mailto:hilal.yalcin@khas.edu.tr" TargetMode="External"/><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hazard.efehr.org/en/Documentation/specific-hazard-models/middle-east/overview/" TargetMode="External"/><Relationship Id="rId4" Type="http://schemas.openxmlformats.org/officeDocument/2006/relationships/image" Target="../media/image7.png"/><Relationship Id="rId5" Type="http://schemas.openxmlformats.org/officeDocument/2006/relationships/hyperlink" Target="https://hazard.efehr.org/en/Documentation/specific-hazard-models/middle-east/overview/" TargetMode="External"/><Relationship Id="rId6" Type="http://schemas.openxmlformats.org/officeDocument/2006/relationships/hyperlink" Target="https://hazard.efehr.org/en/Documentation/specific-hazard-models/middle-east/overview/" TargetMode="External"/><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researchgate.net/profile/Hilal-Yalcin-2?ev=hdr_xprf" TargetMode="External"/><Relationship Id="rId4" Type="http://schemas.openxmlformats.org/officeDocument/2006/relationships/hyperlink" Target="https://www.linkedin.com/in/dr-hilal-y-766a8b3b/" TargetMode="External"/><Relationship Id="rId9" Type="http://schemas.openxmlformats.org/officeDocument/2006/relationships/image" Target="../media/image5.png"/><Relationship Id="rId5" Type="http://schemas.openxmlformats.org/officeDocument/2006/relationships/hyperlink" Target="https://www.instagram.com/_dr.hilocan_/" TargetMode="External"/><Relationship Id="rId6" Type="http://schemas.openxmlformats.org/officeDocument/2006/relationships/hyperlink" Target="https://www.khas.edu.tr/arge-hakkimizda/" TargetMode="External"/><Relationship Id="rId7" Type="http://schemas.openxmlformats.org/officeDocument/2006/relationships/hyperlink" Target="mailto:hilal.yalcin@khas.edu.tr" TargetMode="External"/><Relationship Id="rId8" Type="http://schemas.openxmlformats.org/officeDocument/2006/relationships/hyperlink" Target="mailto:hilaldomacyalcin@gmai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678344" y="1693439"/>
            <a:ext cx="4953000" cy="303499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D4927"/>
              </a:buClr>
              <a:buSzPts val="2800"/>
              <a:buFont typeface="Calibri"/>
              <a:buNone/>
            </a:pPr>
            <a:br>
              <a:rPr lang="tr-TR" sz="2800"/>
            </a:br>
            <a:br>
              <a:rPr lang="tr-TR" sz="2800"/>
            </a:br>
            <a:r>
              <a:rPr lang="tr-TR" sz="2800"/>
              <a:t>Seismic hazard studies for Northwestern Anatolia </a:t>
            </a:r>
            <a:br>
              <a:rPr lang="tr-TR" sz="2800"/>
            </a:br>
            <a:br>
              <a:rPr lang="tr-TR" sz="2400"/>
            </a:br>
            <a:r>
              <a:rPr lang="tr-TR" sz="2200"/>
              <a:t>(Upper Mantle Structure of the Marmara Region</a:t>
            </a:r>
            <a:br>
              <a:rPr lang="tr-TR" sz="2200"/>
            </a:br>
            <a:r>
              <a:rPr lang="tr-TR" sz="2200"/>
              <a:t>Using Teleseismic Tomography and seismic hazard analysis in Marmara Region)</a:t>
            </a:r>
            <a:endParaRPr sz="2200"/>
          </a:p>
        </p:txBody>
      </p:sp>
      <p:sp>
        <p:nvSpPr>
          <p:cNvPr id="84" name="Google Shape;84;p1"/>
          <p:cNvSpPr txBox="1"/>
          <p:nvPr>
            <p:ph idx="4294967295" type="subTitle"/>
          </p:nvPr>
        </p:nvSpPr>
        <p:spPr>
          <a:xfrm>
            <a:off x="371802" y="5053555"/>
            <a:ext cx="4928235" cy="1804445"/>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800"/>
              <a:buFont typeface="Arial"/>
              <a:buNone/>
            </a:pPr>
            <a:r>
              <a:rPr b="1" i="0" lang="tr-TR" sz="1800" u="none" cap="none" strike="noStrike">
                <a:solidFill>
                  <a:schemeClr val="dk1"/>
                </a:solidFill>
                <a:latin typeface="Calibri"/>
                <a:ea typeface="Calibri"/>
                <a:cs typeface="Calibri"/>
                <a:sym typeface="Calibri"/>
              </a:rPr>
              <a:t>Dr. Hilal YALÇIN </a:t>
            </a:r>
            <a:r>
              <a:rPr b="1" i="0" lang="tr-TR" sz="1800" u="none" cap="none" strike="noStrike">
                <a:solidFill>
                  <a:srgbClr val="FEDC7F"/>
                </a:solidFill>
                <a:latin typeface="Calibri"/>
                <a:ea typeface="Calibri"/>
                <a:cs typeface="Calibri"/>
                <a:sym typeface="Calibri"/>
              </a:rPr>
              <a:t>| </a:t>
            </a:r>
            <a:r>
              <a:rPr b="1" i="0" lang="tr-TR" sz="1800" u="none" cap="none" strike="noStrike">
                <a:solidFill>
                  <a:schemeClr val="dk1"/>
                </a:solidFill>
                <a:latin typeface="Calibri"/>
                <a:ea typeface="Calibri"/>
                <a:cs typeface="Calibri"/>
                <a:sym typeface="Calibri"/>
              </a:rPr>
              <a:t>Kadir Has University</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1400"/>
              <a:buFont typeface="Arial"/>
              <a:buNone/>
            </a:pPr>
            <a:r>
              <a:rPr b="0" i="0" lang="tr-TR" sz="1400" u="sng" cap="none" strike="noStrike">
                <a:solidFill>
                  <a:schemeClr val="dk1"/>
                </a:solidFill>
                <a:latin typeface="Calibri"/>
                <a:ea typeface="Calibri"/>
                <a:cs typeface="Calibri"/>
                <a:sym typeface="Calibri"/>
                <a:hlinkClick r:id="rId3">
                  <a:extLst>
                    <a:ext uri="{A12FA001-AC4F-418D-AE19-62706E023703}">
                      <ahyp:hlinkClr val="tx"/>
                    </a:ext>
                  </a:extLst>
                </a:hlinkClick>
              </a:rPr>
              <a:t>hilaldomacyalcin@gmail.com</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1400"/>
              <a:buFont typeface="Arial"/>
              <a:buNone/>
            </a:pPr>
            <a:r>
              <a:rPr b="0" i="0" lang="tr-TR" sz="1400" u="sng" cap="none" strike="noStrike">
                <a:solidFill>
                  <a:schemeClr val="dk1"/>
                </a:solidFill>
                <a:latin typeface="Calibri"/>
                <a:ea typeface="Calibri"/>
                <a:cs typeface="Calibri"/>
                <a:sym typeface="Calibri"/>
                <a:hlinkClick r:id="rId4">
                  <a:extLst>
                    <a:ext uri="{A12FA001-AC4F-418D-AE19-62706E023703}">
                      <ahyp:hlinkClr val="tx"/>
                    </a:ext>
                  </a:extLst>
                </a:hlinkClick>
              </a:rPr>
              <a:t>hilal.yalcin@khas.edu.tr</a:t>
            </a:r>
            <a:endParaRPr b="0" i="0" sz="1400" u="none" cap="none" strike="noStrike">
              <a:solidFill>
                <a:schemeClr val="dk1"/>
              </a:solidFill>
              <a:latin typeface="Calibri"/>
              <a:ea typeface="Calibri"/>
              <a:cs typeface="Calibri"/>
              <a:sym typeface="Calibri"/>
            </a:endParaRPr>
          </a:p>
          <a:p>
            <a:pPr indent="-127000" lvl="0" marL="228600" marR="0" rtl="0" algn="l">
              <a:lnSpc>
                <a:spcPct val="100000"/>
              </a:lnSpc>
              <a:spcBef>
                <a:spcPts val="1000"/>
              </a:spcBef>
              <a:spcAft>
                <a:spcPts val="0"/>
              </a:spcAft>
              <a:buClr>
                <a:schemeClr val="accent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14000"/>
              </a:lnSpc>
              <a:spcBef>
                <a:spcPts val="1000"/>
              </a:spcBef>
              <a:spcAft>
                <a:spcPts val="0"/>
              </a:spcAft>
              <a:buClr>
                <a:schemeClr val="accent1"/>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ctr">
              <a:lnSpc>
                <a:spcPct val="114000"/>
              </a:lnSpc>
              <a:spcBef>
                <a:spcPts val="1000"/>
              </a:spcBef>
              <a:spcAft>
                <a:spcPts val="0"/>
              </a:spcAft>
              <a:buClr>
                <a:schemeClr val="accent1"/>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ctr">
              <a:lnSpc>
                <a:spcPct val="114000"/>
              </a:lnSpc>
              <a:spcBef>
                <a:spcPts val="1000"/>
              </a:spcBef>
              <a:spcAft>
                <a:spcPts val="0"/>
              </a:spcAft>
              <a:buClr>
                <a:schemeClr val="accent1"/>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14000"/>
              </a:lnSpc>
              <a:spcBef>
                <a:spcPts val="100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14000"/>
              </a:lnSpc>
              <a:spcBef>
                <a:spcPts val="100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14000"/>
              </a:lnSpc>
              <a:spcBef>
                <a:spcPts val="100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A group of people posing for a photo&#10;&#10;AI-generated content may be incorrect." id="85" name="Google Shape;85;p1"/>
          <p:cNvPicPr preferRelativeResize="0"/>
          <p:nvPr/>
        </p:nvPicPr>
        <p:blipFill rotWithShape="1">
          <a:blip r:embed="rId5">
            <a:alphaModFix/>
          </a:blip>
          <a:srcRect b="0" l="0" r="0" t="0"/>
          <a:stretch/>
        </p:blipFill>
        <p:spPr>
          <a:xfrm>
            <a:off x="5962650" y="395740"/>
            <a:ext cx="5781223" cy="5781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idx="1" type="body"/>
          </p:nvPr>
        </p:nvSpPr>
        <p:spPr>
          <a:xfrm>
            <a:off x="1137424" y="356837"/>
            <a:ext cx="10181064" cy="3241753"/>
          </a:xfrm>
          <a:prstGeom prst="rect">
            <a:avLst/>
          </a:prstGeom>
          <a:noFill/>
          <a:ln>
            <a:noFill/>
          </a:ln>
        </p:spPr>
        <p:txBody>
          <a:bodyPr anchorCtr="0" anchor="t" bIns="45700" lIns="91425" spcFirstLastPara="1" rIns="91425" wrap="square" tIns="45700">
            <a:noAutofit/>
          </a:bodyPr>
          <a:lstStyle/>
          <a:p>
            <a:pPr indent="-76200" lvl="0" marL="228600" rtl="0" algn="l">
              <a:lnSpc>
                <a:spcPct val="114000"/>
              </a:lnSpc>
              <a:spcBef>
                <a:spcPts val="0"/>
              </a:spcBef>
              <a:spcAft>
                <a:spcPts val="0"/>
              </a:spcAft>
              <a:buClr>
                <a:schemeClr val="accent1"/>
              </a:buClr>
              <a:buSzPts val="2400"/>
              <a:buNone/>
            </a:pPr>
            <a:r>
              <a:t/>
            </a:r>
            <a:endParaRPr/>
          </a:p>
          <a:p>
            <a:pPr indent="-228600" lvl="0" marL="228600" rtl="0" algn="l">
              <a:lnSpc>
                <a:spcPct val="114000"/>
              </a:lnSpc>
              <a:spcBef>
                <a:spcPts val="1000"/>
              </a:spcBef>
              <a:spcAft>
                <a:spcPts val="0"/>
              </a:spcAft>
              <a:buClr>
                <a:schemeClr val="accent1"/>
              </a:buClr>
              <a:buSzPts val="1400"/>
              <a:buChar char="•"/>
            </a:pPr>
            <a:r>
              <a:rPr lang="tr-TR" sz="1400">
                <a:solidFill>
                  <a:srgbClr val="000000"/>
                </a:solidFill>
              </a:rPr>
              <a:t>As a researcher with a Ph.D. in Geophysical Engineering, I specialize in seismology, active tectonics, and seismic hazard assessment. My doctoral research focused on the upper mantle structure of the Marmara Region using teleseismic tomography. This work contributed to a deeper understanding of one of Turkey’s most seismically active and socioeconomically critical zones and provided essential insights for reliable seismic hazard models. </a:t>
            </a:r>
            <a:endParaRPr sz="1400">
              <a:solidFill>
                <a:srgbClr val="000000"/>
              </a:solidFill>
            </a:endParaRPr>
          </a:p>
          <a:p>
            <a:pPr indent="-228600" lvl="0" marL="228600" rtl="0" algn="l">
              <a:lnSpc>
                <a:spcPct val="114000"/>
              </a:lnSpc>
              <a:spcBef>
                <a:spcPts val="1000"/>
              </a:spcBef>
              <a:spcAft>
                <a:spcPts val="0"/>
              </a:spcAft>
              <a:buClr>
                <a:schemeClr val="accent1"/>
              </a:buClr>
              <a:buSzPts val="1400"/>
              <a:buChar char="•"/>
            </a:pPr>
            <a:r>
              <a:rPr b="1" lang="tr-TR" sz="1400"/>
              <a:t>Ph.D Thesis: </a:t>
            </a:r>
            <a:r>
              <a:rPr lang="tr-TR" sz="1400"/>
              <a:t>My doctoral dissertation, titled “Upper Mantle Structure of the Marmara Region Using Teleseismic Tomography”, provided new insights into the deep lithospheric processes beneath this tectonically complex and seismically active area. Through detailed seismic tomography, I characterized the velocity structure variations that correlate with fault mechanics along the North Anatolian Fault, critical to understanding the stress evolution and earthquake potential in the region.</a:t>
            </a:r>
            <a:endParaRPr sz="1400"/>
          </a:p>
          <a:p>
            <a:pPr indent="-228600" lvl="0" marL="228600" rtl="0" algn="l">
              <a:lnSpc>
                <a:spcPct val="114000"/>
              </a:lnSpc>
              <a:spcBef>
                <a:spcPts val="1000"/>
              </a:spcBef>
              <a:spcAft>
                <a:spcPts val="0"/>
              </a:spcAft>
              <a:buClr>
                <a:schemeClr val="accent1"/>
              </a:buClr>
              <a:buSzPts val="1400"/>
              <a:buChar char="•"/>
            </a:pPr>
            <a:r>
              <a:rPr lang="tr-TR" sz="1400">
                <a:solidFill>
                  <a:srgbClr val="000000"/>
                </a:solidFill>
              </a:rPr>
              <a:t>During and after my Ph.D., I conducted advanced geophysical analyses on the seismicity and fault geometry in the Marmara region, integrating seismic tomography, velocity anomaly interpretation, and tectonic modeling. I want to developed strong technical skills in seismic data analysis, GIS applications, and programming tools such as Python and MATLAB. </a:t>
            </a:r>
            <a:endParaRPr sz="1400">
              <a:solidFill>
                <a:srgbClr val="000000"/>
              </a:solidFill>
            </a:endParaRPr>
          </a:p>
          <a:p>
            <a:pPr indent="0" lvl="0" marL="0" rtl="0" algn="l">
              <a:lnSpc>
                <a:spcPct val="114000"/>
              </a:lnSpc>
              <a:spcBef>
                <a:spcPts val="1000"/>
              </a:spcBef>
              <a:spcAft>
                <a:spcPts val="0"/>
              </a:spcAft>
              <a:buSzPts val="1400"/>
              <a:buNone/>
            </a:pPr>
            <a:r>
              <a:t/>
            </a:r>
            <a:endParaRPr sz="1400"/>
          </a:p>
          <a:p>
            <a:pPr indent="-127000" lvl="0" marL="228600" rtl="0" algn="l">
              <a:lnSpc>
                <a:spcPct val="114000"/>
              </a:lnSpc>
              <a:spcBef>
                <a:spcPts val="1000"/>
              </a:spcBef>
              <a:spcAft>
                <a:spcPts val="0"/>
              </a:spcAft>
              <a:buClr>
                <a:schemeClr val="accent1"/>
              </a:buClr>
              <a:buSzPts val="1600"/>
              <a:buNone/>
            </a:pPr>
            <a:r>
              <a:t/>
            </a:r>
            <a:endParaRPr sz="1600">
              <a:solidFill>
                <a:srgbClr val="000000"/>
              </a:solidFill>
            </a:endParaRPr>
          </a:p>
          <a:p>
            <a:pPr indent="0" lvl="0" marL="0" rtl="0" algn="l">
              <a:lnSpc>
                <a:spcPct val="114000"/>
              </a:lnSpc>
              <a:spcBef>
                <a:spcPts val="1000"/>
              </a:spcBef>
              <a:spcAft>
                <a:spcPts val="0"/>
              </a:spcAft>
              <a:buSzPts val="1600"/>
              <a:buNone/>
            </a:pPr>
            <a:r>
              <a:t/>
            </a:r>
            <a:endParaRPr sz="1600"/>
          </a:p>
          <a:p>
            <a:pPr indent="0" lvl="0" marL="0" rtl="0" algn="l">
              <a:lnSpc>
                <a:spcPct val="114000"/>
              </a:lnSpc>
              <a:spcBef>
                <a:spcPts val="1000"/>
              </a:spcBef>
              <a:spcAft>
                <a:spcPts val="0"/>
              </a:spcAft>
              <a:buSzPts val="1600"/>
              <a:buNone/>
            </a:pPr>
            <a:r>
              <a:t/>
            </a:r>
            <a:endParaRPr sz="1600"/>
          </a:p>
          <a:p>
            <a:pPr indent="0" lvl="0" marL="0" rtl="0" algn="l">
              <a:lnSpc>
                <a:spcPct val="114000"/>
              </a:lnSpc>
              <a:spcBef>
                <a:spcPts val="1000"/>
              </a:spcBef>
              <a:spcAft>
                <a:spcPts val="0"/>
              </a:spcAft>
              <a:buSzPts val="1600"/>
              <a:buNone/>
            </a:pPr>
            <a:r>
              <a:t/>
            </a:r>
            <a:endParaRPr sz="1600"/>
          </a:p>
          <a:p>
            <a:pPr indent="0" lvl="0" marL="0" rtl="0" algn="l">
              <a:lnSpc>
                <a:spcPct val="114000"/>
              </a:lnSpc>
              <a:spcBef>
                <a:spcPts val="1000"/>
              </a:spcBef>
              <a:spcAft>
                <a:spcPts val="0"/>
              </a:spcAft>
              <a:buSzPts val="1600"/>
              <a:buNone/>
            </a:pPr>
            <a:r>
              <a:t/>
            </a:r>
            <a:endParaRPr sz="1600"/>
          </a:p>
          <a:p>
            <a:pPr indent="0" lvl="0" marL="0" rtl="0" algn="l">
              <a:lnSpc>
                <a:spcPct val="114000"/>
              </a:lnSpc>
              <a:spcBef>
                <a:spcPts val="1000"/>
              </a:spcBef>
              <a:spcAft>
                <a:spcPts val="0"/>
              </a:spcAft>
              <a:buSzPts val="1600"/>
              <a:buNone/>
            </a:pPr>
            <a:r>
              <a:t/>
            </a:r>
            <a:endParaRPr sz="1600"/>
          </a:p>
          <a:p>
            <a:pPr indent="-127000" lvl="0" marL="228600" rtl="0" algn="l">
              <a:lnSpc>
                <a:spcPct val="114000"/>
              </a:lnSpc>
              <a:spcBef>
                <a:spcPts val="1000"/>
              </a:spcBef>
              <a:spcAft>
                <a:spcPts val="0"/>
              </a:spcAft>
              <a:buClr>
                <a:schemeClr val="accent1"/>
              </a:buClr>
              <a:buSzPts val="1600"/>
              <a:buNone/>
            </a:pPr>
            <a:r>
              <a:t/>
            </a:r>
            <a:endParaRPr sz="1600"/>
          </a:p>
        </p:txBody>
      </p:sp>
      <p:pic>
        <p:nvPicPr>
          <p:cNvPr descr="metin, ekran görüntüsü, harita, diyagram içeren bir resim&#10;&#10;Açıklama otomatik olarak oluşturuldu" id="92" name="Google Shape;92;p2"/>
          <p:cNvPicPr preferRelativeResize="0"/>
          <p:nvPr/>
        </p:nvPicPr>
        <p:blipFill rotWithShape="1">
          <a:blip r:embed="rId3">
            <a:alphaModFix/>
          </a:blip>
          <a:srcRect b="11249" l="44118" r="19328" t="25445"/>
          <a:stretch/>
        </p:blipFill>
        <p:spPr>
          <a:xfrm>
            <a:off x="579863" y="3914079"/>
            <a:ext cx="2330605" cy="2269042"/>
          </a:xfrm>
          <a:prstGeom prst="rect">
            <a:avLst/>
          </a:prstGeom>
          <a:solidFill>
            <a:srgbClr val="5B9BD5"/>
          </a:solidFill>
          <a:ln>
            <a:noFill/>
          </a:ln>
        </p:spPr>
      </p:pic>
      <p:pic>
        <p:nvPicPr>
          <p:cNvPr descr="metin, yazılım, diyagram, bilgisayar simgesi içeren bir resim&#10;&#10;Açıklama otomatik olarak oluşturuldu" id="93" name="Google Shape;93;p2"/>
          <p:cNvPicPr preferRelativeResize="0"/>
          <p:nvPr/>
        </p:nvPicPr>
        <p:blipFill rotWithShape="1">
          <a:blip r:embed="rId4">
            <a:alphaModFix/>
          </a:blip>
          <a:srcRect b="10622" l="48882" r="29870" t="32430"/>
          <a:stretch/>
        </p:blipFill>
        <p:spPr>
          <a:xfrm>
            <a:off x="3211252" y="3914079"/>
            <a:ext cx="1809750" cy="2457450"/>
          </a:xfrm>
          <a:prstGeom prst="rect">
            <a:avLst/>
          </a:prstGeom>
          <a:noFill/>
          <a:ln>
            <a:noFill/>
          </a:ln>
        </p:spPr>
      </p:pic>
      <p:pic>
        <p:nvPicPr>
          <p:cNvPr descr="metin, ekran görüntüsü, yazılım, grafik yazılımı içeren bir resim&#10;&#10;Açıklama otomatik olarak oluşturuldu" id="94" name="Google Shape;94;p2"/>
          <p:cNvPicPr preferRelativeResize="0"/>
          <p:nvPr/>
        </p:nvPicPr>
        <p:blipFill rotWithShape="1">
          <a:blip r:embed="rId5">
            <a:alphaModFix/>
          </a:blip>
          <a:srcRect b="8373" l="24152" r="22939" t="23682"/>
          <a:stretch/>
        </p:blipFill>
        <p:spPr>
          <a:xfrm>
            <a:off x="5174166" y="3933129"/>
            <a:ext cx="3381375" cy="2438400"/>
          </a:xfrm>
          <a:prstGeom prst="rect">
            <a:avLst/>
          </a:prstGeom>
          <a:noFill/>
          <a:ln>
            <a:noFill/>
          </a:ln>
        </p:spPr>
      </p:pic>
      <p:pic>
        <p:nvPicPr>
          <p:cNvPr id="95" name="Google Shape;95;p2"/>
          <p:cNvPicPr preferRelativeResize="0"/>
          <p:nvPr/>
        </p:nvPicPr>
        <p:blipFill rotWithShape="1">
          <a:blip r:embed="rId6">
            <a:alphaModFix/>
          </a:blip>
          <a:srcRect b="0" l="0" r="0" t="0"/>
          <a:stretch/>
        </p:blipFill>
        <p:spPr>
          <a:xfrm>
            <a:off x="8555542" y="3933129"/>
            <a:ext cx="3468786" cy="2438400"/>
          </a:xfrm>
          <a:prstGeom prst="rect">
            <a:avLst/>
          </a:prstGeom>
          <a:noFill/>
          <a:ln>
            <a:noFill/>
          </a:ln>
        </p:spPr>
      </p:pic>
      <p:sp>
        <p:nvSpPr>
          <p:cNvPr id="96" name="Google Shape;96;p2"/>
          <p:cNvSpPr txBox="1"/>
          <p:nvPr>
            <p:ph type="title"/>
          </p:nvPr>
        </p:nvSpPr>
        <p:spPr>
          <a:xfrm>
            <a:off x="838200" y="18826"/>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tr-TR"/>
              <a:t>Introduction: Who am I ?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idx="1" type="body"/>
          </p:nvPr>
        </p:nvSpPr>
        <p:spPr>
          <a:xfrm>
            <a:off x="859536" y="2773552"/>
            <a:ext cx="10515600" cy="4886071"/>
          </a:xfrm>
          <a:prstGeom prst="rect">
            <a:avLst/>
          </a:prstGeom>
          <a:noFill/>
          <a:ln>
            <a:noFill/>
          </a:ln>
        </p:spPr>
        <p:txBody>
          <a:bodyPr anchorCtr="0" anchor="t" bIns="45700" lIns="91425" spcFirstLastPara="1" rIns="91425" wrap="square" tIns="45700">
            <a:noAutofit/>
          </a:bodyPr>
          <a:lstStyle/>
          <a:p>
            <a:pPr indent="-76200" lvl="0" marL="228600" rtl="0" algn="l">
              <a:lnSpc>
                <a:spcPct val="114000"/>
              </a:lnSpc>
              <a:spcBef>
                <a:spcPts val="0"/>
              </a:spcBef>
              <a:spcAft>
                <a:spcPts val="0"/>
              </a:spcAft>
              <a:buClr>
                <a:schemeClr val="accent1"/>
              </a:buClr>
              <a:buSzPts val="2400"/>
              <a:buNone/>
            </a:pPr>
            <a:r>
              <a:t/>
            </a:r>
            <a:endParaRPr/>
          </a:p>
          <a:p>
            <a:pPr indent="-76200" lvl="0" marL="228600" rtl="0" algn="l">
              <a:lnSpc>
                <a:spcPct val="114000"/>
              </a:lnSpc>
              <a:spcBef>
                <a:spcPts val="1000"/>
              </a:spcBef>
              <a:spcAft>
                <a:spcPts val="0"/>
              </a:spcAft>
              <a:buClr>
                <a:schemeClr val="accent1"/>
              </a:buClr>
              <a:buSzPts val="2400"/>
              <a:buNone/>
            </a:pPr>
            <a:r>
              <a:t/>
            </a:r>
            <a:endParaRPr/>
          </a:p>
          <a:p>
            <a:pPr indent="-76200" lvl="0" marL="228600" rtl="0" algn="l">
              <a:lnSpc>
                <a:spcPct val="114000"/>
              </a:lnSpc>
              <a:spcBef>
                <a:spcPts val="1000"/>
              </a:spcBef>
              <a:spcAft>
                <a:spcPts val="0"/>
              </a:spcAft>
              <a:buClr>
                <a:schemeClr val="accent1"/>
              </a:buClr>
              <a:buSzPts val="2400"/>
              <a:buNone/>
            </a:pPr>
            <a:r>
              <a:t/>
            </a:r>
            <a:endParaRPr/>
          </a:p>
          <a:p>
            <a:pPr indent="-76200" lvl="0" marL="228600" rtl="0" algn="l">
              <a:lnSpc>
                <a:spcPct val="114000"/>
              </a:lnSpc>
              <a:spcBef>
                <a:spcPts val="1000"/>
              </a:spcBef>
              <a:spcAft>
                <a:spcPts val="0"/>
              </a:spcAft>
              <a:buClr>
                <a:schemeClr val="accent1"/>
              </a:buClr>
              <a:buSzPts val="2400"/>
              <a:buNone/>
            </a:pPr>
            <a:r>
              <a:t/>
            </a:r>
            <a:endParaRPr/>
          </a:p>
        </p:txBody>
      </p:sp>
      <p:sp>
        <p:nvSpPr>
          <p:cNvPr id="103" name="Google Shape;103;p3"/>
          <p:cNvSpPr txBox="1"/>
          <p:nvPr/>
        </p:nvSpPr>
        <p:spPr>
          <a:xfrm>
            <a:off x="6096000" y="2773552"/>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p3"/>
          <p:cNvSpPr/>
          <p:nvPr/>
        </p:nvSpPr>
        <p:spPr>
          <a:xfrm>
            <a:off x="5236" y="1329381"/>
            <a:ext cx="6400123" cy="5786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b="1" lang="tr-TR" sz="1200">
                <a:solidFill>
                  <a:schemeClr val="dk1"/>
                </a:solidFill>
                <a:latin typeface="Arial"/>
                <a:ea typeface="Arial"/>
                <a:cs typeface="Arial"/>
                <a:sym typeface="Arial"/>
              </a:rPr>
              <a:t>MsC Thesis</a:t>
            </a:r>
            <a:r>
              <a:rPr lang="tr-TR" sz="1200">
                <a:solidFill>
                  <a:schemeClr val="dk1"/>
                </a:solidFill>
                <a:latin typeface="Arial"/>
                <a:ea typeface="Arial"/>
                <a:cs typeface="Arial"/>
                <a:sym typeface="Arial"/>
              </a:rPr>
              <a:t>: This thesis is a regional study developed within the framework of the Earthquake Model of the Middle East (EMME) Project, which originally produced the EMME14 seismic hazard model (2010–2014), covering eleven countries in a highly active tectonic region(From Turkey to Pakistan) . Currently, the project continues with </a:t>
            </a:r>
            <a:r>
              <a:rPr b="1" lang="tr-TR" sz="1200">
                <a:solidFill>
                  <a:schemeClr val="dk1"/>
                </a:solidFill>
                <a:latin typeface="Arial"/>
                <a:ea typeface="Arial"/>
                <a:cs typeface="Arial"/>
                <a:sym typeface="Arial"/>
              </a:rPr>
              <a:t>the 2024 update of the Earthquake Model of the Middle East (EMME24)</a:t>
            </a:r>
            <a:r>
              <a:rPr lang="tr-TR" sz="1200">
                <a:solidFill>
                  <a:schemeClr val="dk1"/>
                </a:solidFill>
                <a:latin typeface="Arial"/>
                <a:ea typeface="Arial"/>
                <a:cs typeface="Arial"/>
                <a:sym typeface="Arial"/>
              </a:rPr>
              <a:t>, under the title </a:t>
            </a:r>
            <a:r>
              <a:rPr i="1" lang="tr-TR" sz="1200">
                <a:solidFill>
                  <a:schemeClr val="dk1"/>
                </a:solidFill>
                <a:latin typeface="Arial"/>
                <a:ea typeface="Arial"/>
                <a:cs typeface="Arial"/>
                <a:sym typeface="Arial"/>
              </a:rPr>
              <a:t>“EMME24 – Model Implementation and Preview”</a:t>
            </a:r>
            <a:r>
              <a:rPr lang="tr-TR" sz="1200">
                <a:solidFill>
                  <a:schemeClr val="dk1"/>
                </a:solidFill>
                <a:latin typeface="Arial"/>
                <a:ea typeface="Arial"/>
                <a:cs typeface="Arial"/>
                <a:sym typeface="Arial"/>
              </a:rPr>
              <a:t>. Within this broader effort, this study specifically focuses on the Turkey–Caucasus region (Turkey, Armenia, Azerbaijan, and Georgia), aiming to provide a more detailed assessment of its seismic hazard. (</a:t>
            </a:r>
            <a:r>
              <a:rPr lang="tr-TR" sz="1200" u="sng">
                <a:solidFill>
                  <a:schemeClr val="dk1"/>
                </a:solidFill>
                <a:latin typeface="Arial"/>
                <a:ea typeface="Arial"/>
                <a:cs typeface="Arial"/>
                <a:sym typeface="Arial"/>
                <a:hlinkClick r:id="rId3">
                  <a:extLst>
                    <a:ext uri="{A12FA001-AC4F-418D-AE19-62706E023703}">
                      <ahyp:hlinkClr val="tx"/>
                    </a:ext>
                  </a:extLst>
                </a:hlinkClick>
              </a:rPr>
              <a:t>https://hazard.efehr.org/en/Documentation/specific-hazard-models/middle-east/overview/</a:t>
            </a:r>
            <a:r>
              <a:rPr lang="tr-TR" sz="1200">
                <a:solidFill>
                  <a:schemeClr val="dk1"/>
                </a:solidFill>
                <a:latin typeface="Arial"/>
                <a:ea typeface="Arial"/>
                <a:cs typeface="Arial"/>
                <a:sym typeface="Arial"/>
              </a:rPr>
              <a:t>) Beyond my thesis, I have authored several peer-reviewed publications focused on seismicity and seismic hazard in the Marmara region, including studies analyzing microseismicity patterns, stress regime variations, and frequency-magnitude distribution parameters (b-value) of earthquakes</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rPr lang="tr-TR" sz="1200">
                <a:solidFill>
                  <a:srgbClr val="000000"/>
                </a:solidFill>
                <a:latin typeface="Calibri"/>
                <a:ea typeface="Calibri"/>
                <a:cs typeface="Calibri"/>
                <a:sym typeface="Calibri"/>
              </a:rPr>
              <a:t>I have been actively involved in the </a:t>
            </a:r>
            <a:r>
              <a:rPr b="1" lang="tr-TR" sz="1200">
                <a:solidFill>
                  <a:srgbClr val="000000"/>
                </a:solidFill>
                <a:latin typeface="Calibri"/>
                <a:ea typeface="Calibri"/>
                <a:cs typeface="Calibri"/>
                <a:sym typeface="Calibri"/>
              </a:rPr>
              <a:t>Earthquake Model of the Middle East (EMME) </a:t>
            </a:r>
            <a:r>
              <a:rPr lang="tr-TR" sz="1200">
                <a:solidFill>
                  <a:srgbClr val="000000"/>
                </a:solidFill>
                <a:latin typeface="Calibri"/>
                <a:ea typeface="Calibri"/>
                <a:cs typeface="Calibri"/>
                <a:sym typeface="Calibri"/>
              </a:rPr>
              <a:t>project, which aims to produce updated, regionally consistent seismic hazard and risk models for from Türkiye to Pakistan.</a:t>
            </a:r>
            <a:endParaRPr/>
          </a:p>
          <a:p>
            <a:pPr indent="0" lvl="0" marL="0" marR="0" rtl="0" algn="l">
              <a:spcBef>
                <a:spcPts val="0"/>
              </a:spcBef>
              <a:spcAft>
                <a:spcPts val="0"/>
              </a:spcAft>
              <a:buNone/>
            </a:pPr>
            <a:r>
              <a:rPr lang="tr-TR" sz="1200">
                <a:solidFill>
                  <a:srgbClr val="000000"/>
                </a:solidFill>
                <a:latin typeface="Calibri"/>
                <a:ea typeface="Calibri"/>
                <a:cs typeface="Calibri"/>
                <a:sym typeface="Calibri"/>
              </a:rPr>
              <a:t>Currently, I am working as a Project Development Specialist at the Directorate of R&amp;D Resources at Kadir Has University, where I coordinate and develop national and international research proposals, including those funded by TUBITAK and Horizon Europe. My role bridges scientific research and funding strategy, supporting interdisciplinary collaboration and institutional capacity-building.</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descr="Middle East 2014 Overview" id="105" name="Google Shape;105;p3"/>
          <p:cNvPicPr preferRelativeResize="0"/>
          <p:nvPr/>
        </p:nvPicPr>
        <p:blipFill rotWithShape="1">
          <a:blip r:embed="rId4">
            <a:alphaModFix/>
          </a:blip>
          <a:srcRect b="0" l="0" r="0" t="0"/>
          <a:stretch/>
        </p:blipFill>
        <p:spPr>
          <a:xfrm>
            <a:off x="6280731" y="911600"/>
            <a:ext cx="5953941" cy="2805747"/>
          </a:xfrm>
          <a:prstGeom prst="rect">
            <a:avLst/>
          </a:prstGeom>
          <a:noFill/>
          <a:ln>
            <a:noFill/>
          </a:ln>
        </p:spPr>
      </p:pic>
      <p:sp>
        <p:nvSpPr>
          <p:cNvPr id="106" name="Google Shape;106;p3"/>
          <p:cNvSpPr txBox="1"/>
          <p:nvPr/>
        </p:nvSpPr>
        <p:spPr>
          <a:xfrm>
            <a:off x="5884869" y="5816810"/>
            <a:ext cx="621792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200" u="sng">
                <a:solidFill>
                  <a:schemeClr val="dk1"/>
                </a:solidFill>
                <a:latin typeface="Arial"/>
                <a:ea typeface="Arial"/>
                <a:cs typeface="Arial"/>
                <a:sym typeface="Arial"/>
                <a:hlinkClick r:id="rId5">
                  <a:extLst>
                    <a:ext uri="{A12FA001-AC4F-418D-AE19-62706E023703}">
                      <ahyp:hlinkClr val="tx"/>
                    </a:ext>
                  </a:extLst>
                </a:hlinkClick>
              </a:rPr>
              <a:t>https://hazard.efehr.org/en/Documentation/specific-hazard-models/middle-east/overview</a:t>
            </a:r>
            <a:r>
              <a:rPr lang="tr-TR" sz="1800" u="sng">
                <a:solidFill>
                  <a:schemeClr val="dk1"/>
                </a:solidFill>
                <a:latin typeface="Arial"/>
                <a:ea typeface="Arial"/>
                <a:cs typeface="Arial"/>
                <a:sym typeface="Arial"/>
                <a:hlinkClick r:id="rId6">
                  <a:extLst>
                    <a:ext uri="{A12FA001-AC4F-418D-AE19-62706E023703}">
                      <ahyp:hlinkClr val="tx"/>
                    </a:ext>
                  </a:extLst>
                </a:hlinkClick>
              </a:rPr>
              <a:t>/</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New image with text" id="107" name="Google Shape;107;p3"/>
          <p:cNvPicPr preferRelativeResize="0"/>
          <p:nvPr/>
        </p:nvPicPr>
        <p:blipFill rotWithShape="1">
          <a:blip r:embed="rId7">
            <a:alphaModFix/>
          </a:blip>
          <a:srcRect b="0" l="0" r="0" t="0"/>
          <a:stretch/>
        </p:blipFill>
        <p:spPr>
          <a:xfrm>
            <a:off x="7568603" y="3717347"/>
            <a:ext cx="3619193" cy="2195644"/>
          </a:xfrm>
          <a:prstGeom prst="rect">
            <a:avLst/>
          </a:prstGeom>
          <a:noFill/>
          <a:ln>
            <a:noFill/>
          </a:ln>
        </p:spPr>
      </p:pic>
      <p:sp>
        <p:nvSpPr>
          <p:cNvPr id="108" name="Google Shape;10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08006"/>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tr-TR"/>
              <a:t>Research Question &amp; Objectives</a:t>
            </a:r>
            <a:br>
              <a:rPr lang="tr-TR"/>
            </a:br>
            <a:r>
              <a:rPr lang="tr-TR"/>
              <a:t>?</a:t>
            </a:r>
            <a:endParaRPr/>
          </a:p>
        </p:txBody>
      </p:sp>
      <p:sp>
        <p:nvSpPr>
          <p:cNvPr id="115" name="Google Shape;115;p4"/>
          <p:cNvSpPr/>
          <p:nvPr/>
        </p:nvSpPr>
        <p:spPr>
          <a:xfrm>
            <a:off x="266700" y="1335038"/>
            <a:ext cx="115697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600">
                <a:solidFill>
                  <a:schemeClr val="dk1"/>
                </a:solidFill>
                <a:latin typeface="Calibri"/>
                <a:ea typeface="Calibri"/>
                <a:cs typeface="Calibri"/>
                <a:sym typeface="Calibri"/>
              </a:rPr>
              <a:t>Research Question</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rPr b="1" lang="tr-TR" sz="1600">
                <a:solidFill>
                  <a:schemeClr val="dk1"/>
                </a:solidFill>
                <a:latin typeface="Calibri"/>
                <a:ea typeface="Calibri"/>
                <a:cs typeface="Calibri"/>
                <a:sym typeface="Calibri"/>
              </a:rPr>
              <a:t>How does the lithospheric heterogeneity beneath the Marmara Region influence fault behavior and seismic hazard potential, particularly in the context of a potential future Istanbul earthquake?</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tr-TR" sz="1600">
                <a:solidFill>
                  <a:schemeClr val="dk1"/>
                </a:solidFill>
                <a:latin typeface="Calibri"/>
                <a:ea typeface="Calibri"/>
                <a:cs typeface="Calibri"/>
                <a:sym typeface="Calibri"/>
              </a:rPr>
              <a:t>Can seismic tomography, crust-mantle velocity anomalies, and seismicity patterns be integrated with fault data to improve seismic hazard models?</a:t>
            </a:r>
            <a:endParaRPr/>
          </a:p>
        </p:txBody>
      </p:sp>
      <p:sp>
        <p:nvSpPr>
          <p:cNvPr id="116" name="Google Shape;116;p4"/>
          <p:cNvSpPr/>
          <p:nvPr/>
        </p:nvSpPr>
        <p:spPr>
          <a:xfrm>
            <a:off x="266700" y="3150920"/>
            <a:ext cx="11798300"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600">
                <a:solidFill>
                  <a:schemeClr val="dk1"/>
                </a:solidFill>
                <a:latin typeface="Calibri"/>
                <a:ea typeface="Calibri"/>
                <a:cs typeface="Calibri"/>
                <a:sym typeface="Calibri"/>
              </a:rPr>
              <a:t>Objectives</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tr-TR" sz="1400">
                <a:solidFill>
                  <a:schemeClr val="dk1"/>
                </a:solidFill>
                <a:latin typeface="Calibri"/>
                <a:ea typeface="Calibri"/>
                <a:cs typeface="Calibri"/>
                <a:sym typeface="Calibri"/>
              </a:rPr>
              <a:t>To investigate the upper mantle structure beneath the Marmara Region using teleseismic tomography and identify key lithospheric anomalies associated with active tectonics.</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tr-TR" sz="1400">
                <a:solidFill>
                  <a:schemeClr val="dk1"/>
                </a:solidFill>
                <a:latin typeface="Calibri"/>
                <a:ea typeface="Calibri"/>
                <a:cs typeface="Calibri"/>
                <a:sym typeface="Calibri"/>
              </a:rPr>
              <a:t>To analyze the fault behavior and seismic hazard implications of the western North Anatolian Fault Zone by correlating deep structural features with surface activity.</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tr-TR" sz="1400">
                <a:solidFill>
                  <a:schemeClr val="dk1"/>
                </a:solidFill>
                <a:latin typeface="Calibri"/>
                <a:ea typeface="Calibri"/>
                <a:cs typeface="Calibri"/>
                <a:sym typeface="Calibri"/>
              </a:rPr>
              <a:t>To map b-value distributions across 54 seismic zones (based on 1900–20</a:t>
            </a:r>
            <a:r>
              <a:rPr lang="tr-TR">
                <a:solidFill>
                  <a:schemeClr val="dk1"/>
                </a:solidFill>
                <a:latin typeface="Calibri"/>
                <a:ea typeface="Calibri"/>
                <a:cs typeface="Calibri"/>
                <a:sym typeface="Calibri"/>
              </a:rPr>
              <a:t>24</a:t>
            </a:r>
            <a:r>
              <a:rPr lang="tr-TR" sz="1400">
                <a:solidFill>
                  <a:schemeClr val="dk1"/>
                </a:solidFill>
                <a:latin typeface="Calibri"/>
                <a:ea typeface="Calibri"/>
                <a:cs typeface="Calibri"/>
                <a:sym typeface="Calibri"/>
              </a:rPr>
              <a:t> earthquake catalog) and interpret spatial variations in relation to tectonic stress and potential rupture areas.</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tr-TR" sz="1400">
                <a:solidFill>
                  <a:schemeClr val="dk1"/>
                </a:solidFill>
                <a:latin typeface="Calibri"/>
                <a:ea typeface="Calibri"/>
                <a:cs typeface="Calibri"/>
                <a:sym typeface="Calibri"/>
              </a:rPr>
              <a:t>To build a GIS-based active fault database for events with Mw ≥ 5.5 and integrate this with seismicity, tomography, and crustal models to enhance regional hazard assessments.</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lang="tr-TR" sz="1400">
                <a:solidFill>
                  <a:schemeClr val="dk1"/>
                </a:solidFill>
                <a:latin typeface="Calibri"/>
                <a:ea typeface="Calibri"/>
                <a:cs typeface="Calibri"/>
                <a:sym typeface="Calibri"/>
              </a:rPr>
              <a:t>To assess how integrated models of seismic and fault data can inform probabilistic seismic hazard analysis (PSHA) and decision-making for urban risk in Istanbul and surrounding areas.</a:t>
            </a:r>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idx="1" type="body"/>
          </p:nvPr>
        </p:nvSpPr>
        <p:spPr>
          <a:xfrm>
            <a:off x="188468" y="1256665"/>
            <a:ext cx="1194308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1200"/>
              <a:buChar char="•"/>
            </a:pPr>
            <a:r>
              <a:rPr b="1" lang="tr-TR" sz="1200"/>
              <a:t>Data &amp; Methods Framework for Integrated Seismic Hazard Analysis in the Marmara Region</a:t>
            </a:r>
            <a:endParaRPr b="1" sz="1200"/>
          </a:p>
          <a:p>
            <a:pPr indent="-228600" lvl="0" marL="228600" rtl="0" algn="l">
              <a:lnSpc>
                <a:spcPct val="114000"/>
              </a:lnSpc>
              <a:spcBef>
                <a:spcPts val="1000"/>
              </a:spcBef>
              <a:spcAft>
                <a:spcPts val="0"/>
              </a:spcAft>
              <a:buClr>
                <a:schemeClr val="accent1"/>
              </a:buClr>
              <a:buSzPts val="1200"/>
              <a:buChar char="•"/>
            </a:pPr>
            <a:r>
              <a:rPr b="1" lang="tr-TR" sz="1200"/>
              <a:t>1. Seismic Data Collection and Catalog Analysis</a:t>
            </a:r>
            <a:endParaRPr sz="1200"/>
          </a:p>
          <a:p>
            <a:pPr indent="-228600" lvl="0" marL="228600" rtl="0" algn="l">
              <a:lnSpc>
                <a:spcPct val="114000"/>
              </a:lnSpc>
              <a:spcBef>
                <a:spcPts val="1000"/>
              </a:spcBef>
              <a:spcAft>
                <a:spcPts val="0"/>
              </a:spcAft>
              <a:buClr>
                <a:schemeClr val="accent1"/>
              </a:buClr>
              <a:buSzPts val="1200"/>
              <a:buChar char="•"/>
            </a:pPr>
            <a:r>
              <a:rPr lang="tr-TR" sz="1200"/>
              <a:t>Data sources: KOERI, AFAD, IRIS, EMSC earthquake catalogs</a:t>
            </a:r>
            <a:endParaRPr sz="1200"/>
          </a:p>
          <a:p>
            <a:pPr indent="-228600" lvl="0" marL="228600" rtl="0" algn="l">
              <a:lnSpc>
                <a:spcPct val="114000"/>
              </a:lnSpc>
              <a:spcBef>
                <a:spcPts val="1000"/>
              </a:spcBef>
              <a:spcAft>
                <a:spcPts val="0"/>
              </a:spcAft>
              <a:buClr>
                <a:schemeClr val="accent1"/>
              </a:buClr>
              <a:buSzPts val="1200"/>
              <a:buChar char="•"/>
            </a:pPr>
            <a:r>
              <a:rPr lang="tr-TR" sz="1200"/>
              <a:t>Events: Mw ≥ 3.5 between 1900 and 2024</a:t>
            </a:r>
            <a:endParaRPr/>
          </a:p>
          <a:p>
            <a:pPr indent="-228600" lvl="0" marL="228600" rtl="0" algn="l">
              <a:lnSpc>
                <a:spcPct val="114000"/>
              </a:lnSpc>
              <a:spcBef>
                <a:spcPts val="1000"/>
              </a:spcBef>
              <a:spcAft>
                <a:spcPts val="0"/>
              </a:spcAft>
              <a:buClr>
                <a:schemeClr val="accent1"/>
              </a:buClr>
              <a:buSzPts val="1200"/>
              <a:buChar char="•"/>
            </a:pPr>
            <a:r>
              <a:rPr lang="tr-TR" sz="1200"/>
              <a:t>Temporal-spatial analyses: Event distributions, focal depths, recurrence intervals</a:t>
            </a:r>
            <a:endParaRPr sz="1200"/>
          </a:p>
          <a:p>
            <a:pPr indent="-228600" lvl="0" marL="228600" rtl="0" algn="l">
              <a:lnSpc>
                <a:spcPct val="114000"/>
              </a:lnSpc>
              <a:spcBef>
                <a:spcPts val="1000"/>
              </a:spcBef>
              <a:spcAft>
                <a:spcPts val="0"/>
              </a:spcAft>
              <a:buClr>
                <a:schemeClr val="accent1"/>
              </a:buClr>
              <a:buSzPts val="1200"/>
              <a:buChar char="•"/>
            </a:pPr>
            <a:r>
              <a:rPr lang="tr-TR" sz="1200"/>
              <a:t>b-value computations: Mapping stress accumulation zones using the Gutenberg-Richter relationship across 54 seismic subzones</a:t>
            </a:r>
            <a:endParaRPr sz="1200"/>
          </a:p>
          <a:p>
            <a:pPr indent="-228600" lvl="0" marL="228600" rtl="0" algn="l">
              <a:lnSpc>
                <a:spcPct val="114000"/>
              </a:lnSpc>
              <a:spcBef>
                <a:spcPts val="1000"/>
              </a:spcBef>
              <a:spcAft>
                <a:spcPts val="0"/>
              </a:spcAft>
              <a:buClr>
                <a:schemeClr val="accent1"/>
              </a:buClr>
              <a:buSzPts val="1200"/>
              <a:buChar char="•"/>
            </a:pPr>
            <a:r>
              <a:rPr b="1" lang="tr-TR" sz="1200"/>
              <a:t>2. Fault Database Integration (GIS-Based)</a:t>
            </a:r>
            <a:endParaRPr sz="1200"/>
          </a:p>
          <a:p>
            <a:pPr indent="-228600" lvl="0" marL="228600" rtl="0" algn="l">
              <a:lnSpc>
                <a:spcPct val="114000"/>
              </a:lnSpc>
              <a:spcBef>
                <a:spcPts val="1000"/>
              </a:spcBef>
              <a:spcAft>
                <a:spcPts val="0"/>
              </a:spcAft>
              <a:buClr>
                <a:schemeClr val="accent1"/>
              </a:buClr>
              <a:buSzPts val="1200"/>
              <a:buChar char="•"/>
            </a:pPr>
            <a:r>
              <a:rPr lang="tr-TR" sz="1200"/>
              <a:t>Classification of active faults: Surface-rupturing, blind faults, segmented structures</a:t>
            </a:r>
            <a:endParaRPr sz="1200"/>
          </a:p>
          <a:p>
            <a:pPr indent="-228600" lvl="0" marL="228600" rtl="0" algn="l">
              <a:lnSpc>
                <a:spcPct val="114000"/>
              </a:lnSpc>
              <a:spcBef>
                <a:spcPts val="1000"/>
              </a:spcBef>
              <a:spcAft>
                <a:spcPts val="0"/>
              </a:spcAft>
              <a:buClr>
                <a:schemeClr val="accent1"/>
              </a:buClr>
              <a:buSzPts val="1200"/>
              <a:buChar char="•"/>
            </a:pPr>
            <a:r>
              <a:rPr lang="tr-TR" sz="1200"/>
              <a:t>Correlating Mw ≥ 5.5 events with paleoseismic and structural fault data</a:t>
            </a:r>
            <a:endParaRPr/>
          </a:p>
          <a:p>
            <a:pPr indent="-228600" lvl="0" marL="228600" rtl="0" algn="l">
              <a:lnSpc>
                <a:spcPct val="114000"/>
              </a:lnSpc>
              <a:spcBef>
                <a:spcPts val="1000"/>
              </a:spcBef>
              <a:spcAft>
                <a:spcPts val="0"/>
              </a:spcAft>
              <a:buClr>
                <a:schemeClr val="accent1"/>
              </a:buClr>
              <a:buSzPts val="1200"/>
              <a:buChar char="•"/>
            </a:pPr>
            <a:r>
              <a:rPr lang="tr-TR" sz="1200"/>
              <a:t>Digital mapping of fault zones using ArcGIS/QGIS for spatial analysis</a:t>
            </a:r>
            <a:endParaRPr sz="1200"/>
          </a:p>
          <a:p>
            <a:pPr indent="-228600" lvl="0" marL="228600" rtl="0" algn="l">
              <a:lnSpc>
                <a:spcPct val="114000"/>
              </a:lnSpc>
              <a:spcBef>
                <a:spcPts val="1000"/>
              </a:spcBef>
              <a:spcAft>
                <a:spcPts val="0"/>
              </a:spcAft>
              <a:buClr>
                <a:schemeClr val="accent1"/>
              </a:buClr>
              <a:buSzPts val="1200"/>
              <a:buChar char="•"/>
            </a:pPr>
            <a:r>
              <a:rPr b="1" lang="tr-TR" sz="1200"/>
              <a:t>3. Seismic Tomography  Results (Teleseismic &amp; Local)</a:t>
            </a:r>
            <a:endParaRPr sz="1200"/>
          </a:p>
          <a:p>
            <a:pPr indent="-228600" lvl="0" marL="228600" rtl="0" algn="l">
              <a:lnSpc>
                <a:spcPct val="114000"/>
              </a:lnSpc>
              <a:spcBef>
                <a:spcPts val="1000"/>
              </a:spcBef>
              <a:spcAft>
                <a:spcPts val="0"/>
              </a:spcAft>
              <a:buClr>
                <a:schemeClr val="accent1"/>
              </a:buClr>
              <a:buSzPts val="1200"/>
              <a:buChar char="•"/>
            </a:pPr>
            <a:r>
              <a:rPr lang="tr-TR" sz="1200"/>
              <a:t>Utilization of local and teleseismic waveform datasets</a:t>
            </a:r>
            <a:endParaRPr sz="1200"/>
          </a:p>
          <a:p>
            <a:pPr indent="-228600" lvl="0" marL="228600" rtl="0" algn="l">
              <a:lnSpc>
                <a:spcPct val="114000"/>
              </a:lnSpc>
              <a:spcBef>
                <a:spcPts val="1000"/>
              </a:spcBef>
              <a:spcAft>
                <a:spcPts val="0"/>
              </a:spcAft>
              <a:buClr>
                <a:schemeClr val="accent1"/>
              </a:buClr>
              <a:buSzPts val="1200"/>
              <a:buChar char="•"/>
            </a:pPr>
            <a:r>
              <a:rPr lang="tr-TR" sz="1200"/>
              <a:t>Velocity anomaly modeling: Vp, Vs, Vp/Vs distributions</a:t>
            </a:r>
            <a:endParaRPr sz="1200"/>
          </a:p>
          <a:p>
            <a:pPr indent="-228600" lvl="0" marL="228600" rtl="0" algn="l">
              <a:lnSpc>
                <a:spcPct val="114000"/>
              </a:lnSpc>
              <a:spcBef>
                <a:spcPts val="1000"/>
              </a:spcBef>
              <a:spcAft>
                <a:spcPts val="0"/>
              </a:spcAft>
              <a:buClr>
                <a:schemeClr val="accent1"/>
              </a:buClr>
              <a:buSzPts val="1200"/>
              <a:buChar char="•"/>
            </a:pPr>
            <a:r>
              <a:rPr lang="tr-TR" sz="1200"/>
              <a:t>Visualization of mantle heterogeneities and identification of structural boundaries associated with faults</a:t>
            </a:r>
            <a:endParaRPr sz="1200"/>
          </a:p>
        </p:txBody>
      </p:sp>
      <p:sp>
        <p:nvSpPr>
          <p:cNvPr id="123" name="Google Shape;12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lang="tr-TR" sz="2000"/>
              <a:t>Data &amp; Methods </a:t>
            </a:r>
            <a:br>
              <a:rPr lang="tr-TR" sz="2000"/>
            </a:br>
            <a:r>
              <a:rPr lang="tr-TR" sz="2000"/>
              <a:t>(What I Want to Do at EPOS Summer School?</a:t>
            </a:r>
            <a:br>
              <a:rPr lang="tr-TR"/>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idx="1" type="body"/>
          </p:nvPr>
        </p:nvSpPr>
        <p:spPr>
          <a:xfrm>
            <a:off x="771425" y="1070250"/>
            <a:ext cx="107373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1400"/>
              <a:buChar char="•"/>
            </a:pPr>
            <a:r>
              <a:rPr b="1" lang="tr-TR" sz="1400"/>
              <a:t>4. Integrated Hazard Assessment</a:t>
            </a:r>
            <a:endParaRPr sz="1400"/>
          </a:p>
          <a:p>
            <a:pPr indent="-228600" lvl="0" marL="228600" rtl="0" algn="l">
              <a:lnSpc>
                <a:spcPct val="114000"/>
              </a:lnSpc>
              <a:spcBef>
                <a:spcPts val="1000"/>
              </a:spcBef>
              <a:spcAft>
                <a:spcPts val="0"/>
              </a:spcAft>
              <a:buClr>
                <a:schemeClr val="accent1"/>
              </a:buClr>
              <a:buSzPts val="1400"/>
              <a:buChar char="•"/>
            </a:pPr>
            <a:r>
              <a:rPr lang="tr-TR" sz="1400"/>
              <a:t>Updating input parameters for Probabilistic Seismic Hazard Analysis (PSHA):</a:t>
            </a:r>
            <a:endParaRPr/>
          </a:p>
          <a:p>
            <a:pPr indent="-228600" lvl="1" marL="685800" rtl="0" algn="l">
              <a:lnSpc>
                <a:spcPct val="114000"/>
              </a:lnSpc>
              <a:spcBef>
                <a:spcPts val="500"/>
              </a:spcBef>
              <a:spcAft>
                <a:spcPts val="0"/>
              </a:spcAft>
              <a:buSzPts val="1400"/>
              <a:buChar char="•"/>
            </a:pPr>
            <a:r>
              <a:rPr lang="tr-TR" sz="1400"/>
              <a:t>Fault source characteristics (length, slip rate, seismogenic depth)</a:t>
            </a:r>
            <a:endParaRPr/>
          </a:p>
          <a:p>
            <a:pPr indent="-228600" lvl="1" marL="685800" rtl="0" algn="l">
              <a:lnSpc>
                <a:spcPct val="114000"/>
              </a:lnSpc>
              <a:spcBef>
                <a:spcPts val="500"/>
              </a:spcBef>
              <a:spcAft>
                <a:spcPts val="0"/>
              </a:spcAft>
              <a:buSzPts val="1400"/>
              <a:buChar char="•"/>
            </a:pPr>
            <a:r>
              <a:rPr lang="tr-TR" sz="1400"/>
              <a:t>Integration of tectonic zoning and tomographic anomalies</a:t>
            </a:r>
            <a:endParaRPr sz="1400"/>
          </a:p>
          <a:p>
            <a:pPr indent="-228600" lvl="1" marL="685800" rtl="0" algn="l">
              <a:lnSpc>
                <a:spcPct val="114000"/>
              </a:lnSpc>
              <a:spcBef>
                <a:spcPts val="500"/>
              </a:spcBef>
              <a:spcAft>
                <a:spcPts val="0"/>
              </a:spcAft>
              <a:buSzPts val="1400"/>
              <a:buChar char="•"/>
            </a:pPr>
            <a:r>
              <a:rPr lang="tr-TR" sz="1400"/>
              <a:t>Earthquake scenario modeling (e.g., Mw 7.2 event for Istanbul rupture scenarios)</a:t>
            </a:r>
            <a:endParaRPr sz="1400"/>
          </a:p>
          <a:p>
            <a:pPr indent="-228600" lvl="0" marL="228600" rtl="0" algn="l">
              <a:lnSpc>
                <a:spcPct val="114000"/>
              </a:lnSpc>
              <a:spcBef>
                <a:spcPts val="1000"/>
              </a:spcBef>
              <a:spcAft>
                <a:spcPts val="0"/>
              </a:spcAft>
              <a:buClr>
                <a:schemeClr val="accent1"/>
              </a:buClr>
              <a:buSzPts val="1400"/>
              <a:buChar char="•"/>
            </a:pPr>
            <a:r>
              <a:rPr lang="tr-TR" sz="1400"/>
              <a:t>Outputs:</a:t>
            </a:r>
            <a:endParaRPr/>
          </a:p>
          <a:p>
            <a:pPr indent="-228600" lvl="1" marL="685800" rtl="0" algn="l">
              <a:lnSpc>
                <a:spcPct val="114000"/>
              </a:lnSpc>
              <a:spcBef>
                <a:spcPts val="500"/>
              </a:spcBef>
              <a:spcAft>
                <a:spcPts val="0"/>
              </a:spcAft>
              <a:buSzPts val="1400"/>
              <a:buChar char="•"/>
            </a:pPr>
            <a:r>
              <a:rPr lang="tr-TR" sz="1400"/>
              <a:t>Earthquake distribution maps</a:t>
            </a:r>
            <a:endParaRPr sz="1400"/>
          </a:p>
          <a:p>
            <a:pPr indent="-228600" lvl="1" marL="685800" rtl="0" algn="l">
              <a:lnSpc>
                <a:spcPct val="114000"/>
              </a:lnSpc>
              <a:spcBef>
                <a:spcPts val="500"/>
              </a:spcBef>
              <a:spcAft>
                <a:spcPts val="0"/>
              </a:spcAft>
              <a:buSzPts val="1400"/>
              <a:buChar char="•"/>
            </a:pPr>
            <a:r>
              <a:rPr lang="tr-TR" sz="1400"/>
              <a:t>3D tomographic cross-sections</a:t>
            </a:r>
            <a:endParaRPr sz="1400"/>
          </a:p>
          <a:p>
            <a:pPr indent="-228600" lvl="1" marL="685800" rtl="0" algn="l">
              <a:lnSpc>
                <a:spcPct val="114000"/>
              </a:lnSpc>
              <a:spcBef>
                <a:spcPts val="500"/>
              </a:spcBef>
              <a:spcAft>
                <a:spcPts val="0"/>
              </a:spcAft>
              <a:buSzPts val="1400"/>
              <a:buChar char="•"/>
            </a:pPr>
            <a:r>
              <a:rPr lang="tr-TR" sz="1400"/>
              <a:t>Fault-network and seismicity relationships</a:t>
            </a:r>
            <a:endParaRPr sz="1400"/>
          </a:p>
          <a:p>
            <a:pPr indent="-228600" lvl="1" marL="685800" rtl="0" algn="l">
              <a:lnSpc>
                <a:spcPct val="114000"/>
              </a:lnSpc>
              <a:spcBef>
                <a:spcPts val="500"/>
              </a:spcBef>
              <a:spcAft>
                <a:spcPts val="0"/>
              </a:spcAft>
              <a:buSzPts val="1400"/>
              <a:buChar char="•"/>
            </a:pPr>
            <a:r>
              <a:t/>
            </a:r>
            <a:endParaRPr sz="1400"/>
          </a:p>
          <a:p>
            <a:pPr indent="0" lvl="0" marL="685800" rtl="0" algn="l">
              <a:lnSpc>
                <a:spcPct val="114000"/>
              </a:lnSpc>
              <a:spcBef>
                <a:spcPts val="500"/>
              </a:spcBef>
              <a:spcAft>
                <a:spcPts val="0"/>
              </a:spcAft>
              <a:buNone/>
            </a:pPr>
            <a:r>
              <a:t/>
            </a:r>
            <a:endParaRPr sz="1400"/>
          </a:p>
          <a:p>
            <a:pPr indent="-228600" lvl="1" marL="685800" rtl="0" algn="l">
              <a:lnSpc>
                <a:spcPct val="114000"/>
              </a:lnSpc>
              <a:spcBef>
                <a:spcPts val="500"/>
              </a:spcBef>
              <a:spcAft>
                <a:spcPts val="0"/>
              </a:spcAft>
              <a:buSzPts val="1400"/>
              <a:buChar char="•"/>
            </a:pPr>
            <a:r>
              <a:rPr b="1" lang="tr-TR" sz="1400"/>
              <a:t>Proposed Hands-On Activities for the EPOS Summer School</a:t>
            </a:r>
            <a:endParaRPr/>
          </a:p>
          <a:p>
            <a:pPr indent="-228600" lvl="0" marL="228600" rtl="0" algn="l">
              <a:lnSpc>
                <a:spcPct val="114000"/>
              </a:lnSpc>
              <a:spcBef>
                <a:spcPts val="1000"/>
              </a:spcBef>
              <a:spcAft>
                <a:spcPts val="0"/>
              </a:spcAft>
              <a:buClr>
                <a:schemeClr val="accent1"/>
              </a:buClr>
              <a:buSzPts val="1400"/>
              <a:buChar char="•"/>
            </a:pPr>
            <a:r>
              <a:rPr b="1" lang="tr-TR" sz="1400"/>
              <a:t>Mini-Workshop:</a:t>
            </a:r>
            <a:r>
              <a:rPr lang="tr-TR" sz="1400"/>
              <a:t> Installation and use of seismic tomography software (e.g., FMTOMO or LOTOS) with example datasets</a:t>
            </a:r>
            <a:endParaRPr sz="1400"/>
          </a:p>
          <a:p>
            <a:pPr indent="-228600" lvl="0" marL="228600" rtl="0" algn="l">
              <a:lnSpc>
                <a:spcPct val="114000"/>
              </a:lnSpc>
              <a:spcBef>
                <a:spcPts val="1000"/>
              </a:spcBef>
              <a:spcAft>
                <a:spcPts val="0"/>
              </a:spcAft>
              <a:buClr>
                <a:schemeClr val="accent1"/>
              </a:buClr>
              <a:buSzPts val="1400"/>
              <a:buChar char="•"/>
            </a:pPr>
            <a:r>
              <a:rPr b="1" lang="tr-TR" sz="1400"/>
              <a:t>Python Training:</a:t>
            </a:r>
            <a:r>
              <a:rPr lang="tr-TR" sz="1400"/>
              <a:t> Earthquake catalog analysis, b-value calculation, and seismicity visualization</a:t>
            </a:r>
            <a:endParaRPr sz="1400"/>
          </a:p>
          <a:p>
            <a:pPr indent="-228600" lvl="0" marL="228600" rtl="0" algn="l">
              <a:lnSpc>
                <a:spcPct val="114000"/>
              </a:lnSpc>
              <a:spcBef>
                <a:spcPts val="1000"/>
              </a:spcBef>
              <a:spcAft>
                <a:spcPts val="0"/>
              </a:spcAft>
              <a:buClr>
                <a:schemeClr val="accent1"/>
              </a:buClr>
              <a:buSzPts val="1400"/>
              <a:buChar char="•"/>
            </a:pPr>
            <a:r>
              <a:rPr b="1" lang="tr-TR" sz="1400"/>
              <a:t>Scenario Simulation:</a:t>
            </a:r>
            <a:r>
              <a:rPr lang="tr-TR" sz="1400"/>
              <a:t> Segment-based rupture modeling for a potential Istanbul earthquake</a:t>
            </a:r>
            <a:endParaRPr sz="1400"/>
          </a:p>
          <a:p>
            <a:pPr indent="-152400" lvl="0" marL="228600" rtl="0" algn="l">
              <a:lnSpc>
                <a:spcPct val="114000"/>
              </a:lnSpc>
              <a:spcBef>
                <a:spcPts val="1000"/>
              </a:spcBef>
              <a:spcAft>
                <a:spcPts val="0"/>
              </a:spcAft>
              <a:buClr>
                <a:schemeClr val="accent1"/>
              </a:buClr>
              <a:buSzPts val="1200"/>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tr-TR"/>
              <a:t>EPOS &amp; Outcomes</a:t>
            </a:r>
            <a:endParaRPr/>
          </a:p>
        </p:txBody>
      </p:sp>
      <p:sp>
        <p:nvSpPr>
          <p:cNvPr id="136" name="Google Shape;136;p7"/>
          <p:cNvSpPr txBox="1"/>
          <p:nvPr>
            <p:ph idx="1" type="body"/>
          </p:nvPr>
        </p:nvSpPr>
        <p:spPr>
          <a:xfrm>
            <a:off x="635000" y="1690688"/>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SzPts val="1600"/>
              <a:buFont typeface="Noto Sans Symbols"/>
              <a:buChar char="✔"/>
            </a:pPr>
            <a:r>
              <a:rPr b="1" lang="tr-TR" sz="1600"/>
              <a:t>Expected Deliverables:</a:t>
            </a:r>
            <a:endParaRPr/>
          </a:p>
          <a:p>
            <a:pPr indent="-228600" lvl="0" marL="228600" rtl="0" algn="l">
              <a:lnSpc>
                <a:spcPct val="114000"/>
              </a:lnSpc>
              <a:spcBef>
                <a:spcPts val="1000"/>
              </a:spcBef>
              <a:spcAft>
                <a:spcPts val="0"/>
              </a:spcAft>
              <a:buSzPts val="1600"/>
              <a:buFont typeface="Noto Sans Symbols"/>
              <a:buChar char="✔"/>
            </a:pPr>
            <a:r>
              <a:rPr lang="tr-TR" sz="1600"/>
              <a:t>Updated seismic hazard maps incorporating both surface and subsurface data</a:t>
            </a:r>
            <a:endParaRPr/>
          </a:p>
          <a:p>
            <a:pPr indent="-228600" lvl="0" marL="228600" rtl="0" algn="l">
              <a:lnSpc>
                <a:spcPct val="114000"/>
              </a:lnSpc>
              <a:spcBef>
                <a:spcPts val="1000"/>
              </a:spcBef>
              <a:spcAft>
                <a:spcPts val="0"/>
              </a:spcAft>
              <a:buSzPts val="1600"/>
              <a:buFont typeface="Noto Sans Symbols"/>
              <a:buChar char="✔"/>
            </a:pPr>
            <a:r>
              <a:rPr b="1" lang="tr-TR" sz="1600"/>
              <a:t>Prototype visualization tools or EPOS-ready data layers</a:t>
            </a:r>
            <a:endParaRPr b="1" sz="1600"/>
          </a:p>
          <a:p>
            <a:pPr indent="-228600" lvl="0" marL="228600" rtl="0" algn="l">
              <a:lnSpc>
                <a:spcPct val="114000"/>
              </a:lnSpc>
              <a:spcBef>
                <a:spcPts val="1000"/>
              </a:spcBef>
              <a:spcAft>
                <a:spcPts val="0"/>
              </a:spcAft>
              <a:buSzPts val="1600"/>
              <a:buFont typeface="Noto Sans Symbols"/>
              <a:buChar char="✔"/>
            </a:pPr>
            <a:r>
              <a:rPr lang="tr-TR" sz="1600"/>
              <a:t>Improved seismic hazard forecasting for Istanbul and the broader Marmara region</a:t>
            </a:r>
            <a:endParaRPr sz="1600"/>
          </a:p>
          <a:p>
            <a:pPr indent="-228600" lvl="0" marL="228600" rtl="0" algn="l">
              <a:lnSpc>
                <a:spcPct val="114000"/>
              </a:lnSpc>
              <a:spcBef>
                <a:spcPts val="1000"/>
              </a:spcBef>
              <a:spcAft>
                <a:spcPts val="0"/>
              </a:spcAft>
              <a:buSzPts val="1600"/>
              <a:buFont typeface="Noto Sans Symbols"/>
              <a:buChar char="✔"/>
            </a:pPr>
            <a:r>
              <a:rPr lang="tr-TR" sz="1600"/>
              <a:t> Prototype outcome: Deploy regional tomographic modeling tool or visual analytics dashboard.</a:t>
            </a:r>
            <a:endParaRPr sz="1600"/>
          </a:p>
          <a:p>
            <a:pPr indent="-228600" lvl="0" marL="228600" rtl="0" algn="l">
              <a:lnSpc>
                <a:spcPct val="114000"/>
              </a:lnSpc>
              <a:spcBef>
                <a:spcPts val="1000"/>
              </a:spcBef>
              <a:spcAft>
                <a:spcPts val="0"/>
              </a:spcAft>
              <a:buSzPts val="1600"/>
              <a:buFont typeface="Noto Sans Symbols"/>
              <a:buChar char="✔"/>
            </a:pPr>
            <a:r>
              <a:rPr b="1" lang="tr-TR" sz="1600"/>
              <a:t>Use EPOS to validate and integrate active fault data</a:t>
            </a:r>
            <a:endParaRPr/>
          </a:p>
          <a:p>
            <a:pPr indent="-228600" lvl="0" marL="228600" rtl="0" algn="l">
              <a:lnSpc>
                <a:spcPct val="114000"/>
              </a:lnSpc>
              <a:spcBef>
                <a:spcPts val="1000"/>
              </a:spcBef>
              <a:spcAft>
                <a:spcPts val="0"/>
              </a:spcAft>
              <a:buSzPts val="1600"/>
              <a:buFont typeface="Noto Sans Symbols"/>
              <a:buChar char="✔"/>
            </a:pPr>
            <a:r>
              <a:rPr lang="tr-TR" sz="1600"/>
              <a:t>Enable linkage between surface faults and crustal tomography</a:t>
            </a:r>
            <a:endParaRPr sz="1600"/>
          </a:p>
          <a:p>
            <a:pPr indent="-228600" lvl="0" marL="228600" rtl="0" algn="l">
              <a:lnSpc>
                <a:spcPct val="114000"/>
              </a:lnSpc>
              <a:spcBef>
                <a:spcPts val="1000"/>
              </a:spcBef>
              <a:spcAft>
                <a:spcPts val="0"/>
              </a:spcAft>
              <a:buSzPts val="1600"/>
              <a:buFont typeface="Noto Sans Symbols"/>
              <a:buChar char="✔"/>
            </a:pPr>
            <a:r>
              <a:rPr lang="tr-TR" sz="1600"/>
              <a:t>Expected outcome: Prototype seismic hazard map or EPOS-ready layer</a:t>
            </a:r>
            <a:endParaRPr sz="1600"/>
          </a:p>
          <a:p>
            <a:pPr indent="-228600" lvl="0" marL="228600" rtl="0" algn="l">
              <a:lnSpc>
                <a:spcPct val="114000"/>
              </a:lnSpc>
              <a:spcBef>
                <a:spcPts val="1000"/>
              </a:spcBef>
              <a:spcAft>
                <a:spcPts val="0"/>
              </a:spcAft>
              <a:buSzPts val="1600"/>
              <a:buFont typeface="Noto Sans Symbols"/>
              <a:buChar char="✔"/>
            </a:pPr>
            <a:r>
              <a:rPr b="1" lang="tr-TR" sz="1600"/>
              <a:t>Highly relevant for Marmara and Istanbul seismic risk planning</a:t>
            </a:r>
            <a:endParaRPr b="1" sz="1600"/>
          </a:p>
          <a:p>
            <a:pPr indent="-76200" lvl="0" marL="228600" rtl="0" algn="l">
              <a:lnSpc>
                <a:spcPct val="114000"/>
              </a:lnSpc>
              <a:spcBef>
                <a:spcPts val="1000"/>
              </a:spcBef>
              <a:spcAft>
                <a:spcPts val="0"/>
              </a:spcAft>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1463627" y="2635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tr-TR"/>
              <a:t>Thank you for your attention!</a:t>
            </a:r>
            <a:endParaRPr/>
          </a:p>
        </p:txBody>
      </p:sp>
      <p:sp>
        <p:nvSpPr>
          <p:cNvPr id="143" name="Google Shape;143;p8"/>
          <p:cNvSpPr txBox="1"/>
          <p:nvPr>
            <p:ph idx="1" type="body"/>
          </p:nvPr>
        </p:nvSpPr>
        <p:spPr>
          <a:xfrm>
            <a:off x="3407664" y="3937457"/>
            <a:ext cx="8452200" cy="2011800"/>
          </a:xfrm>
          <a:prstGeom prst="rect">
            <a:avLst/>
          </a:prstGeom>
          <a:noFill/>
          <a:ln>
            <a:noFill/>
          </a:ln>
        </p:spPr>
        <p:txBody>
          <a:bodyPr anchorCtr="0" anchor="t" bIns="45700" lIns="91425" spcFirstLastPara="1" rIns="91425" wrap="square" tIns="45700">
            <a:noAutofit/>
          </a:bodyPr>
          <a:lstStyle/>
          <a:p>
            <a:pPr indent="-76200" lvl="0" marL="228600" rtl="0" algn="l">
              <a:lnSpc>
                <a:spcPct val="100000"/>
              </a:lnSpc>
              <a:spcBef>
                <a:spcPts val="0"/>
              </a:spcBef>
              <a:spcAft>
                <a:spcPts val="0"/>
              </a:spcAft>
              <a:buSzPts val="2400"/>
              <a:buNone/>
            </a:pPr>
            <a:r>
              <a:t/>
            </a:r>
            <a:endParaRPr/>
          </a:p>
          <a:p>
            <a:pPr indent="-228600" lvl="0" marL="228600" rtl="0" algn="l">
              <a:lnSpc>
                <a:spcPct val="100000"/>
              </a:lnSpc>
              <a:spcBef>
                <a:spcPts val="1000"/>
              </a:spcBef>
              <a:spcAft>
                <a:spcPts val="0"/>
              </a:spcAft>
              <a:buSzPts val="1800"/>
              <a:buChar char="•"/>
            </a:pPr>
            <a:r>
              <a:rPr lang="tr-TR"/>
              <a:t>🔗 R</a:t>
            </a:r>
            <a:r>
              <a:rPr lang="tr-TR" sz="1700"/>
              <a:t>esearchGate: </a:t>
            </a:r>
            <a:r>
              <a:rPr lang="tr-TR" sz="1700" u="sng">
                <a:solidFill>
                  <a:schemeClr val="hlink"/>
                </a:solidFill>
                <a:hlinkClick r:id="rId3"/>
              </a:rPr>
              <a:t>https://www.researchgate.net/profile/Hilal-Yalcin-2?ev=hdr_xprf</a:t>
            </a:r>
            <a:endParaRPr sz="1700"/>
          </a:p>
          <a:p>
            <a:pPr indent="-184150" lvl="0" marL="228600" rtl="0" algn="l">
              <a:lnSpc>
                <a:spcPct val="100000"/>
              </a:lnSpc>
              <a:spcBef>
                <a:spcPts val="1000"/>
              </a:spcBef>
              <a:spcAft>
                <a:spcPts val="0"/>
              </a:spcAft>
              <a:buSzPts val="1100"/>
              <a:buChar char="•"/>
            </a:pPr>
            <a:r>
              <a:rPr lang="tr-TR" sz="1700"/>
              <a:t>🔗 LinkedIn: </a:t>
            </a:r>
            <a:r>
              <a:rPr lang="tr-TR" sz="1700" u="sng">
                <a:solidFill>
                  <a:schemeClr val="hlink"/>
                </a:solidFill>
                <a:hlinkClick r:id="rId4"/>
              </a:rPr>
              <a:t>https://www.linkedin.com/in/dr-hilal-y-766a8b3b/</a:t>
            </a:r>
            <a:endParaRPr sz="1700"/>
          </a:p>
          <a:p>
            <a:pPr indent="-184150" lvl="0" marL="228600" rtl="0" algn="l">
              <a:lnSpc>
                <a:spcPct val="100000"/>
              </a:lnSpc>
              <a:spcBef>
                <a:spcPts val="1000"/>
              </a:spcBef>
              <a:spcAft>
                <a:spcPts val="0"/>
              </a:spcAft>
              <a:buSzPts val="1100"/>
              <a:buChar char="•"/>
            </a:pPr>
            <a:r>
              <a:rPr lang="tr-TR" sz="1700"/>
              <a:t>📷 Instagram: </a:t>
            </a:r>
            <a:r>
              <a:rPr lang="tr-TR" sz="1700" u="sng">
                <a:solidFill>
                  <a:schemeClr val="hlink"/>
                </a:solidFill>
                <a:hlinkClick r:id="rId5"/>
              </a:rPr>
              <a:t>https://www.instagram.com/_dr.hilocan_/</a:t>
            </a:r>
            <a:endParaRPr sz="1700"/>
          </a:p>
          <a:p>
            <a:pPr indent="-184150" lvl="0" marL="228600" rtl="0" algn="l">
              <a:lnSpc>
                <a:spcPct val="100000"/>
              </a:lnSpc>
              <a:spcBef>
                <a:spcPts val="1000"/>
              </a:spcBef>
              <a:spcAft>
                <a:spcPts val="0"/>
              </a:spcAft>
              <a:buSzPts val="1100"/>
              <a:buChar char="•"/>
            </a:pPr>
            <a:r>
              <a:rPr lang="tr-TR" sz="1700"/>
              <a:t>🔗 </a:t>
            </a:r>
            <a:r>
              <a:rPr lang="tr-TR" sz="1700" u="sng">
                <a:solidFill>
                  <a:schemeClr val="hlink"/>
                </a:solidFill>
                <a:hlinkClick r:id="rId6"/>
              </a:rPr>
              <a:t>Khas website: https://www.khas.edu.tr/arge-hakkimizda/</a:t>
            </a:r>
            <a:endParaRPr sz="1700"/>
          </a:p>
        </p:txBody>
      </p:sp>
      <p:sp>
        <p:nvSpPr>
          <p:cNvPr id="144" name="Google Shape;144;p8"/>
          <p:cNvSpPr/>
          <p:nvPr/>
        </p:nvSpPr>
        <p:spPr>
          <a:xfrm>
            <a:off x="3515360" y="1690688"/>
            <a:ext cx="6096000"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2000">
                <a:solidFill>
                  <a:schemeClr val="dk1"/>
                </a:solidFill>
                <a:latin typeface="Arial"/>
                <a:ea typeface="Arial"/>
                <a:cs typeface="Arial"/>
                <a:sym typeface="Arial"/>
              </a:rPr>
              <a:t>Kadir Has University</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tr-TR" sz="2000" u="sng">
                <a:solidFill>
                  <a:schemeClr val="dk1"/>
                </a:solidFill>
                <a:latin typeface="Arial"/>
                <a:ea typeface="Arial"/>
                <a:cs typeface="Arial"/>
                <a:sym typeface="Arial"/>
                <a:hlinkClick r:id="rId7">
                  <a:extLst>
                    <a:ext uri="{A12FA001-AC4F-418D-AE19-62706E023703}">
                      <ahyp:hlinkClr val="tx"/>
                    </a:ext>
                  </a:extLst>
                </a:hlinkClick>
              </a:rPr>
              <a:t>hilal.yalcin@khas.edu.tr</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tr-TR" sz="2000" u="sng">
                <a:solidFill>
                  <a:schemeClr val="dk1"/>
                </a:solidFill>
                <a:latin typeface="Arial"/>
                <a:ea typeface="Arial"/>
                <a:cs typeface="Arial"/>
                <a:sym typeface="Arial"/>
                <a:hlinkClick r:id="rId8">
                  <a:extLst>
                    <a:ext uri="{A12FA001-AC4F-418D-AE19-62706E023703}">
                      <ahyp:hlinkClr val="tx"/>
                    </a:ext>
                  </a:extLst>
                </a:hlinkClick>
              </a:rPr>
              <a:t>hilaldomacyalcin@gmail.com</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tr-TR" sz="2000">
                <a:solidFill>
                  <a:schemeClr val="dk1"/>
                </a:solidFill>
                <a:latin typeface="Arial"/>
                <a:ea typeface="Arial"/>
                <a:cs typeface="Arial"/>
                <a:sym typeface="Arial"/>
              </a:rPr>
              <a:t>Phone number: +90 5512319956</a:t>
            </a:r>
            <a:endParaRPr sz="2000">
              <a:solidFill>
                <a:schemeClr val="dk1"/>
              </a:solidFill>
              <a:latin typeface="Arial"/>
              <a:ea typeface="Arial"/>
              <a:cs typeface="Arial"/>
              <a:sym typeface="Arial"/>
            </a:endParaRPr>
          </a:p>
          <a:p>
            <a:pPr indent="0" lvl="0" marL="0" marR="0" rtl="0" algn="ctr">
              <a:spcBef>
                <a:spcPts val="0"/>
              </a:spcBef>
              <a:spcAft>
                <a:spcPts val="0"/>
              </a:spcAft>
              <a:buNone/>
            </a:pPr>
            <a:r>
              <a:t/>
            </a:r>
            <a:endParaRPr sz="1700">
              <a:solidFill>
                <a:schemeClr val="dk1"/>
              </a:solidFill>
              <a:latin typeface="Arial"/>
              <a:ea typeface="Arial"/>
              <a:cs typeface="Arial"/>
              <a:sym typeface="Arial"/>
            </a:endParaRPr>
          </a:p>
          <a:p>
            <a:pPr indent="0" lvl="0" marL="0" marR="0" rtl="0" algn="ctr">
              <a:spcBef>
                <a:spcPts val="0"/>
              </a:spcBef>
              <a:spcAft>
                <a:spcPts val="0"/>
              </a:spcAft>
              <a:buNone/>
            </a:pPr>
            <a:r>
              <a:t/>
            </a:r>
            <a:endParaRPr sz="1700">
              <a:solidFill>
                <a:schemeClr val="dk1"/>
              </a:solidFill>
              <a:latin typeface="Arial"/>
              <a:ea typeface="Arial"/>
              <a:cs typeface="Arial"/>
              <a:sym typeface="Arial"/>
            </a:endParaRPr>
          </a:p>
          <a:p>
            <a:pPr indent="0" lvl="0" marL="0" marR="0" rtl="0" algn="ctr">
              <a:spcBef>
                <a:spcPts val="0"/>
              </a:spcBef>
              <a:spcAft>
                <a:spcPts val="0"/>
              </a:spcAft>
              <a:buNone/>
            </a:pPr>
            <a:r>
              <a:rPr lang="tr-TR" sz="1900">
                <a:solidFill>
                  <a:schemeClr val="dk1"/>
                </a:solidFill>
                <a:latin typeface="Arial"/>
                <a:ea typeface="Arial"/>
                <a:cs typeface="Arial"/>
                <a:sym typeface="Arial"/>
              </a:rPr>
              <a:t>Burgunderweg , 10a, 55130, Mainz Germany. </a:t>
            </a:r>
            <a:endParaRPr sz="1300"/>
          </a:p>
          <a:p>
            <a:pPr indent="0" lvl="0" marL="0" marR="0" rtl="0" algn="ctr">
              <a:spcBef>
                <a:spcPts val="0"/>
              </a:spcBef>
              <a:spcAft>
                <a:spcPts val="0"/>
              </a:spcAft>
              <a:buNone/>
            </a:pPr>
            <a:r>
              <a:rPr lang="tr-TR" sz="1900">
                <a:solidFill>
                  <a:schemeClr val="dk1"/>
                </a:solidFill>
                <a:latin typeface="Arial"/>
                <a:ea typeface="Arial"/>
                <a:cs typeface="Arial"/>
                <a:sym typeface="Arial"/>
              </a:rPr>
              <a:t>www.epos-eu.org/on   |   #EPOSon</a:t>
            </a:r>
            <a:endParaRPr sz="1700">
              <a:solidFill>
                <a:schemeClr val="dk1"/>
              </a:solidFill>
              <a:latin typeface="Arial"/>
              <a:ea typeface="Arial"/>
              <a:cs typeface="Arial"/>
              <a:sym typeface="Arial"/>
            </a:endParaRPr>
          </a:p>
        </p:txBody>
      </p:sp>
      <p:pic>
        <p:nvPicPr>
          <p:cNvPr descr="3be58056-f57d-4741-951d-feb6e68e7d14.png" id="145" name="Google Shape;145;p8"/>
          <p:cNvPicPr preferRelativeResize="0"/>
          <p:nvPr/>
        </p:nvPicPr>
        <p:blipFill rotWithShape="1">
          <a:blip r:embed="rId9">
            <a:alphaModFix/>
          </a:blip>
          <a:srcRect b="0" l="0" r="0" t="0"/>
          <a:stretch/>
        </p:blipFill>
        <p:spPr>
          <a:xfrm>
            <a:off x="749195" y="1589088"/>
            <a:ext cx="2177714" cy="21777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2024-09-12T12:53:35Z</dcterms:created>
  <dc:creator>Federica Tanlongo</dc:creator>
</cp:coreProperties>
</file>