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Play"/>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j2TC7xBjPTF9KfrvLfD8D3qnM9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C9D53A-CDDF-4EE4-B992-9A7B7AF2D4CC}">
  <a:tblStyle styleId="{6FC9D53A-CDDF-4EE4-B992-9A7B7AF2D4CC}" styleName="Table_0">
    <a:wholeTbl>
      <a:tcTxStyle b="off" i="off">
        <a:font>
          <a:latin typeface="Aptos"/>
          <a:ea typeface="Aptos"/>
          <a:cs typeface="Aptos"/>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Aptos"/>
          <a:ea typeface="Aptos"/>
          <a:cs typeface="Aptos"/>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font" Target="fonts/Play-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Title slide</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Content slide</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Content slide</a:t>
            </a:r>
            <a:endParaRPr/>
          </a:p>
        </p:txBody>
      </p:sp>
      <p:sp>
        <p:nvSpPr>
          <p:cNvPr id="97" name="Google Shape;9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Content slide</a:t>
            </a:r>
            <a:endParaRPr/>
          </a:p>
        </p:txBody>
      </p:sp>
      <p:sp>
        <p:nvSpPr>
          <p:cNvPr id="105" name="Google Shape;10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slide</a:t>
            </a: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9" name="Google Shape;19;p9"/>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D4927"/>
              </a:buClr>
              <a:buSzPts val="3600"/>
              <a:buFont typeface="Calibri"/>
              <a:buNone/>
              <a:defRPr b="1" i="0" sz="360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8"/>
          <p:cNvSpPr/>
          <p:nvPr>
            <p:ph idx="2" type="pic"/>
          </p:nvPr>
        </p:nvSpPr>
        <p:spPr>
          <a:xfrm>
            <a:off x="5183188" y="987425"/>
            <a:ext cx="6172200" cy="4873625"/>
          </a:xfrm>
          <a:prstGeom prst="rect">
            <a:avLst/>
          </a:prstGeom>
          <a:noFill/>
          <a:ln>
            <a:noFill/>
          </a:ln>
        </p:spPr>
      </p:sp>
      <p:sp>
        <p:nvSpPr>
          <p:cNvPr id="62" name="Google Shape;62;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8"/>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9"/>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1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2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Calibri"/>
              <a:buNone/>
              <a:defRPr b="1" i="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114000"/>
              </a:lnSpc>
              <a:spcBef>
                <a:spcPts val="1000"/>
              </a:spcBef>
              <a:spcAft>
                <a:spcPts val="0"/>
              </a:spcAft>
              <a:buClr>
                <a:schemeClr val="accent1"/>
              </a:buClr>
              <a:buSzPts val="2400"/>
              <a:buChar char="•"/>
              <a:defRPr/>
            </a:lvl1pPr>
            <a:lvl2pPr indent="-355600" lvl="1" marL="914400" algn="l">
              <a:lnSpc>
                <a:spcPct val="114000"/>
              </a:lnSpc>
              <a:spcBef>
                <a:spcPts val="500"/>
              </a:spcBef>
              <a:spcAft>
                <a:spcPts val="0"/>
              </a:spcAft>
              <a:buClr>
                <a:schemeClr val="accent1"/>
              </a:buClr>
              <a:buSzPts val="2000"/>
              <a:buChar char="•"/>
              <a:defRPr/>
            </a:lvl2pPr>
            <a:lvl3pPr indent="-342900" lvl="2" marL="1371600" algn="l">
              <a:lnSpc>
                <a:spcPct val="114000"/>
              </a:lnSpc>
              <a:spcBef>
                <a:spcPts val="500"/>
              </a:spcBef>
              <a:spcAft>
                <a:spcPts val="0"/>
              </a:spcAft>
              <a:buClr>
                <a:schemeClr val="accent1"/>
              </a:buClr>
              <a:buSzPts val="1800"/>
              <a:buChar char="•"/>
              <a:defRPr/>
            </a:lvl3pPr>
            <a:lvl4pPr indent="-330200" lvl="3" marL="1828800" algn="l">
              <a:lnSpc>
                <a:spcPct val="114000"/>
              </a:lnSpc>
              <a:spcBef>
                <a:spcPts val="500"/>
              </a:spcBef>
              <a:spcAft>
                <a:spcPts val="0"/>
              </a:spcAft>
              <a:buClr>
                <a:schemeClr val="accent1"/>
              </a:buClr>
              <a:buSzPts val="1600"/>
              <a:buChar char="•"/>
              <a:defRPr/>
            </a:lvl4pPr>
            <a:lvl5pPr indent="-330200" lvl="4" marL="2286000" algn="l">
              <a:lnSpc>
                <a:spcPct val="114000"/>
              </a:lnSpc>
              <a:spcBef>
                <a:spcPts val="500"/>
              </a:spcBef>
              <a:spcAft>
                <a:spcPts val="0"/>
              </a:spcAft>
              <a:buClr>
                <a:schemeClr val="accent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bg>
      <p:bgPr>
        <a:solidFill>
          <a:schemeClr val="lt1"/>
        </a:solidFill>
      </p:bgPr>
    </p:bg>
    <p:spTree>
      <p:nvGrpSpPr>
        <p:cNvPr id="24" name="Shape 24"/>
        <p:cNvGrpSpPr/>
        <p:nvPr/>
      </p:nvGrpSpPr>
      <p:grpSpPr>
        <a:xfrm>
          <a:off x="0" y="0"/>
          <a:ext cx="0" cy="0"/>
          <a:chOff x="0" y="0"/>
          <a:chExt cx="0" cy="0"/>
        </a:xfrm>
      </p:grpSpPr>
      <p:sp>
        <p:nvSpPr>
          <p:cNvPr id="25" name="Google Shape;25;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6" name="Google Shape;26;p11"/>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7" name="Google Shape;27;p11"/>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12"/>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1" i="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2"/>
          <p:cNvSpPr txBox="1"/>
          <p:nvPr>
            <p:ph idx="1" type="subTitle"/>
          </p:nvPr>
        </p:nvSpPr>
        <p:spPr>
          <a:xfrm>
            <a:off x="838200" y="4510243"/>
            <a:ext cx="10515600" cy="944911"/>
          </a:xfrm>
          <a:prstGeom prst="rect">
            <a:avLst/>
          </a:prstGeom>
          <a:noFill/>
          <a:ln>
            <a:noFill/>
          </a:ln>
        </p:spPr>
        <p:txBody>
          <a:bodyPr anchorCtr="0" anchor="t" bIns="45700" lIns="91425" spcFirstLastPara="1" rIns="91425" wrap="square" tIns="4570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12"/>
          <p:cNvSpPr txBox="1"/>
          <p:nvPr/>
        </p:nvSpPr>
        <p:spPr>
          <a:xfrm>
            <a:off x="838200" y="5549877"/>
            <a:ext cx="822045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descr="Blue text on a black background&#10;&#10;Description automatically generated" id="32" name="Google Shape;32;p12"/>
          <p:cNvPicPr preferRelativeResize="0"/>
          <p:nvPr/>
        </p:nvPicPr>
        <p:blipFill rotWithShape="1">
          <a:blip r:embed="rId3">
            <a:alphaModFix/>
          </a:blip>
          <a:srcRect b="0" l="0" r="0" t="0"/>
          <a:stretch/>
        </p:blipFill>
        <p:spPr>
          <a:xfrm>
            <a:off x="9156192" y="5519932"/>
            <a:ext cx="2023872" cy="449749"/>
          </a:xfrm>
          <a:prstGeom prst="rect">
            <a:avLst/>
          </a:prstGeom>
          <a:noFill/>
          <a:ln>
            <a:noFill/>
          </a:ln>
        </p:spPr>
      </p:pic>
      <p:sp>
        <p:nvSpPr>
          <p:cNvPr id="33" name="Google Shape;33;p12"/>
          <p:cNvSpPr/>
          <p:nvPr/>
        </p:nvSpPr>
        <p:spPr>
          <a:xfrm>
            <a:off x="292608" y="5969681"/>
            <a:ext cx="3133344" cy="6354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3"/>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4"/>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5"/>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15"/>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6"/>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4000"/>
              </a:lnSpc>
              <a:spcBef>
                <a:spcPts val="1000"/>
              </a:spcBef>
              <a:spcAft>
                <a:spcPts val="0"/>
              </a:spcAft>
              <a:buSzPts val="3200"/>
              <a:buChar char="•"/>
              <a:defRPr sz="3200"/>
            </a:lvl1pPr>
            <a:lvl2pPr indent="-406400" lvl="1" marL="914400" algn="l">
              <a:lnSpc>
                <a:spcPct val="114000"/>
              </a:lnSpc>
              <a:spcBef>
                <a:spcPts val="500"/>
              </a:spcBef>
              <a:spcAft>
                <a:spcPts val="0"/>
              </a:spcAft>
              <a:buSzPts val="2800"/>
              <a:buChar char="•"/>
              <a:defRPr sz="2800"/>
            </a:lvl2pPr>
            <a:lvl3pPr indent="-381000" lvl="2" marL="1371600" algn="l">
              <a:lnSpc>
                <a:spcPct val="114000"/>
              </a:lnSpc>
              <a:spcBef>
                <a:spcPts val="500"/>
              </a:spcBef>
              <a:spcAft>
                <a:spcPts val="0"/>
              </a:spcAft>
              <a:buSzPts val="2400"/>
              <a:buChar char="•"/>
              <a:defRPr sz="2400"/>
            </a:lvl3pPr>
            <a:lvl4pPr indent="-355600" lvl="3" marL="1828800" algn="l">
              <a:lnSpc>
                <a:spcPct val="114000"/>
              </a:lnSpc>
              <a:spcBef>
                <a:spcPts val="500"/>
              </a:spcBef>
              <a:spcAft>
                <a:spcPts val="0"/>
              </a:spcAft>
              <a:buSzPts val="2000"/>
              <a:buChar char="•"/>
              <a:defRPr sz="2000"/>
            </a:lvl4pPr>
            <a:lvl5pPr indent="-355600" lvl="4" marL="2286000" algn="l">
              <a:lnSpc>
                <a:spcPct val="114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7"/>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1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8.png"/><Relationship Id="rId2" Type="http://schemas.openxmlformats.org/officeDocument/2006/relationships/hyperlink" Target="mailto:info@epos-eric.eu" TargetMode="External"/><Relationship Id="rId3" Type="http://schemas.openxmlformats.org/officeDocument/2006/relationships/hyperlink" Target="http://www.epos-eu.org/on" TargetMode="External"/><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2.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00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14000"/>
              </a:lnSpc>
              <a:spcBef>
                <a:spcPts val="5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14000"/>
              </a:lnSpc>
              <a:spcBef>
                <a:spcPts val="5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E5A113"/>
                </a:solidFill>
                <a:latin typeface="Calibri"/>
                <a:ea typeface="Calibri"/>
                <a:cs typeface="Calibri"/>
                <a:sym typeface="Calibri"/>
              </a:defRPr>
            </a:lvl1pPr>
            <a:lvl2pPr indent="0" lvl="1" marL="0" marR="0" rtl="0" algn="ctr">
              <a:spcBef>
                <a:spcPts val="0"/>
              </a:spcBef>
              <a:buNone/>
              <a:defRPr b="1" i="0" sz="1400" u="none" cap="none" strike="noStrike">
                <a:solidFill>
                  <a:srgbClr val="E5A113"/>
                </a:solidFill>
                <a:latin typeface="Calibri"/>
                <a:ea typeface="Calibri"/>
                <a:cs typeface="Calibri"/>
                <a:sym typeface="Calibri"/>
              </a:defRPr>
            </a:lvl2pPr>
            <a:lvl3pPr indent="0" lvl="2" marL="0" marR="0" rtl="0" algn="ctr">
              <a:spcBef>
                <a:spcPts val="0"/>
              </a:spcBef>
              <a:buNone/>
              <a:defRPr b="1" i="0" sz="1400" u="none" cap="none" strike="noStrike">
                <a:solidFill>
                  <a:srgbClr val="E5A113"/>
                </a:solidFill>
                <a:latin typeface="Calibri"/>
                <a:ea typeface="Calibri"/>
                <a:cs typeface="Calibri"/>
                <a:sym typeface="Calibri"/>
              </a:defRPr>
            </a:lvl3pPr>
            <a:lvl4pPr indent="0" lvl="3" marL="0" marR="0" rtl="0" algn="ctr">
              <a:spcBef>
                <a:spcPts val="0"/>
              </a:spcBef>
              <a:buNone/>
              <a:defRPr b="1" i="0" sz="1400" u="none" cap="none" strike="noStrike">
                <a:solidFill>
                  <a:srgbClr val="E5A113"/>
                </a:solidFill>
                <a:latin typeface="Calibri"/>
                <a:ea typeface="Calibri"/>
                <a:cs typeface="Calibri"/>
                <a:sym typeface="Calibri"/>
              </a:defRPr>
            </a:lvl4pPr>
            <a:lvl5pPr indent="0" lvl="4" marL="0" marR="0" rtl="0" algn="ctr">
              <a:spcBef>
                <a:spcPts val="0"/>
              </a:spcBef>
              <a:buNone/>
              <a:defRPr b="1" i="0" sz="1400" u="none" cap="none" strike="noStrike">
                <a:solidFill>
                  <a:srgbClr val="E5A113"/>
                </a:solidFill>
                <a:latin typeface="Calibri"/>
                <a:ea typeface="Calibri"/>
                <a:cs typeface="Calibri"/>
                <a:sym typeface="Calibri"/>
              </a:defRPr>
            </a:lvl5pPr>
            <a:lvl6pPr indent="0" lvl="5" marL="0" marR="0" rtl="0" algn="ctr">
              <a:spcBef>
                <a:spcPts val="0"/>
              </a:spcBef>
              <a:buNone/>
              <a:defRPr b="1" i="0" sz="1400" u="none" cap="none" strike="noStrike">
                <a:solidFill>
                  <a:srgbClr val="E5A113"/>
                </a:solidFill>
                <a:latin typeface="Calibri"/>
                <a:ea typeface="Calibri"/>
                <a:cs typeface="Calibri"/>
                <a:sym typeface="Calibri"/>
              </a:defRPr>
            </a:lvl6pPr>
            <a:lvl7pPr indent="0" lvl="6" marL="0" marR="0" rtl="0" algn="ctr">
              <a:spcBef>
                <a:spcPts val="0"/>
              </a:spcBef>
              <a:buNone/>
              <a:defRPr b="1" i="0" sz="1400" u="none" cap="none" strike="noStrike">
                <a:solidFill>
                  <a:srgbClr val="E5A113"/>
                </a:solidFill>
                <a:latin typeface="Calibri"/>
                <a:ea typeface="Calibri"/>
                <a:cs typeface="Calibri"/>
                <a:sym typeface="Calibri"/>
              </a:defRPr>
            </a:lvl7pPr>
            <a:lvl8pPr indent="0" lvl="7" marL="0" marR="0" rtl="0" algn="ctr">
              <a:spcBef>
                <a:spcPts val="0"/>
              </a:spcBef>
              <a:buNone/>
              <a:defRPr b="1" i="0" sz="1400" u="none" cap="none" strike="noStrike">
                <a:solidFill>
                  <a:srgbClr val="E5A113"/>
                </a:solidFill>
                <a:latin typeface="Calibri"/>
                <a:ea typeface="Calibri"/>
                <a:cs typeface="Calibri"/>
                <a:sym typeface="Calibri"/>
              </a:defRPr>
            </a:lvl8pPr>
            <a:lvl9pPr indent="0" lvl="8" marL="0" marR="0" rtl="0" algn="ctr">
              <a:spcBef>
                <a:spcPts val="0"/>
              </a:spcBef>
              <a:buNone/>
              <a:defRPr b="1" i="0" sz="1400" u="none" cap="none" strike="noStrike">
                <a:solidFill>
                  <a:srgbClr val="E5A11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8"/>
          <p:cNvSpPr txBox="1"/>
          <p:nvPr/>
        </p:nvSpPr>
        <p:spPr>
          <a:xfrm>
            <a:off x="9601203" y="6345464"/>
            <a:ext cx="1861457" cy="305725"/>
          </a:xfrm>
          <a:prstGeom prst="rect">
            <a:avLst/>
          </a:prstGeom>
          <a:noFill/>
          <a:ln>
            <a:noFill/>
          </a:ln>
        </p:spPr>
        <p:txBody>
          <a:bodyPr anchorCtr="0" anchor="t" bIns="45700" lIns="91425" spcFirstLastPara="1" rIns="91425" wrap="square" tIns="45700">
            <a:spAutoFit/>
          </a:bodyPr>
          <a:lstStyle/>
          <a:p>
            <a:pPr indent="0" lvl="0" marL="0" marR="0" rtl="0" algn="l">
              <a:lnSpc>
                <a:spcPct val="91111"/>
              </a:lnSpc>
              <a:spcBef>
                <a:spcPts val="0"/>
              </a:spcBef>
              <a:spcAft>
                <a:spcPts val="0"/>
              </a:spcAft>
              <a:buNone/>
            </a:pPr>
            <a:r>
              <a:rPr b="0" i="0" lang="en-US" sz="900" u="none" cap="none" strike="noStrike">
                <a:solidFill>
                  <a:srgbClr val="E5A113"/>
                </a:solidFill>
                <a:latin typeface="Calibri"/>
                <a:ea typeface="Calibri"/>
                <a:cs typeface="Calibri"/>
                <a:sym typeface="Calibri"/>
              </a:rPr>
              <a:t>This work is licensed under</a:t>
            </a:r>
            <a:br>
              <a:rPr b="0" i="0" lang="en-US" sz="900" u="none" cap="none" strike="noStrike">
                <a:solidFill>
                  <a:srgbClr val="E5A113"/>
                </a:solidFill>
                <a:latin typeface="Calibri"/>
                <a:ea typeface="Calibri"/>
                <a:cs typeface="Calibri"/>
                <a:sym typeface="Calibri"/>
              </a:rPr>
            </a:br>
            <a:r>
              <a:rPr b="0" i="0" lang="en-US" sz="900" u="none" cap="none" strike="noStrike">
                <a:solidFill>
                  <a:srgbClr val="E5A113"/>
                </a:solidFill>
                <a:latin typeface="Calibri"/>
                <a:ea typeface="Calibri"/>
                <a:cs typeface="Calibri"/>
                <a:sym typeface="Calibri"/>
              </a:rPr>
              <a:t> CC BY attribution 4.0 international </a:t>
            </a:r>
            <a:endParaRPr/>
          </a:p>
        </p:txBody>
      </p:sp>
      <p:sp>
        <p:nvSpPr>
          <p:cNvPr id="14" name="Google Shape;14;p8"/>
          <p:cNvSpPr txBox="1"/>
          <p:nvPr/>
        </p:nvSpPr>
        <p:spPr>
          <a:xfrm>
            <a:off x="4292345" y="6330320"/>
            <a:ext cx="36023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info@epos-eric.eu</a:t>
            </a:r>
            <a:r>
              <a:rPr b="0" i="0" lang="en-US" sz="1200" u="none" cap="none" strike="noStrike">
                <a:solidFill>
                  <a:schemeClr val="dk1"/>
                </a:solidFill>
                <a:latin typeface="Calibri"/>
                <a:ea typeface="Calibri"/>
                <a:cs typeface="Calibri"/>
                <a:sym typeface="Calibri"/>
              </a:rPr>
              <a:t> </a:t>
            </a:r>
            <a:r>
              <a:rPr b="0" i="0" lang="en-US" sz="1200" u="none" cap="none" strike="noStrike">
                <a:solidFill>
                  <a:srgbClr val="E5A113"/>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www.epos-eu.org/on</a:t>
            </a:r>
            <a:r>
              <a:rPr b="0" i="0" lang="en-US" sz="1200" u="none" cap="none" strike="noStrike">
                <a:solidFill>
                  <a:schemeClr val="dk1"/>
                </a:solidFill>
                <a:latin typeface="Calibri"/>
                <a:ea typeface="Calibri"/>
                <a:cs typeface="Calibri"/>
                <a:sym typeface="Calibri"/>
              </a:rPr>
              <a:t>  </a:t>
            </a:r>
            <a:r>
              <a:rPr b="0" i="0" lang="en-US" sz="1200" u="none" cap="none" strike="noStrike">
                <a:solidFill>
                  <a:srgbClr val="E5A113"/>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8"/>
          <p:cNvSpPr txBox="1"/>
          <p:nvPr/>
        </p:nvSpPr>
        <p:spPr>
          <a:xfrm>
            <a:off x="838200" y="6270943"/>
            <a:ext cx="2612136" cy="10618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en-US" sz="1050" u="none">
                <a:solidFill>
                  <a:srgbClr val="002060"/>
                </a:solidFill>
                <a:latin typeface="Calibri"/>
                <a:ea typeface="Calibri"/>
                <a:cs typeface="Calibri"/>
                <a:sym typeface="Calibri"/>
              </a:rPr>
              <a:t>EPOS ON IS funded by the EC Horizon Europe programme under G.A. n 101131592</a:t>
            </a:r>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l">
              <a:spcBef>
                <a:spcPts val="0"/>
              </a:spcBef>
              <a:spcAft>
                <a:spcPts val="0"/>
              </a:spcAft>
              <a:buNone/>
            </a:pPr>
            <a:br>
              <a:rPr b="0" lang="en-US" sz="1050" u="none">
                <a:solidFill>
                  <a:srgbClr val="002060"/>
                </a:solidFill>
                <a:latin typeface="Calibri"/>
                <a:ea typeface="Calibri"/>
                <a:cs typeface="Calibri"/>
                <a:sym typeface="Calibri"/>
              </a:rPr>
            </a:br>
            <a:endParaRPr b="0" sz="1050" u="none">
              <a:solidFill>
                <a:srgbClr val="002060"/>
              </a:solidFill>
              <a:latin typeface="Calibri"/>
              <a:ea typeface="Calibri"/>
              <a:cs typeface="Calibri"/>
              <a:sym typeface="Calibri"/>
            </a:endParaRPr>
          </a:p>
        </p:txBody>
      </p:sp>
      <p:pic>
        <p:nvPicPr>
          <p:cNvPr descr="A blue flag with yellow stars&#10;&#10;Description automatically generated" id="16" name="Google Shape;16;p8"/>
          <p:cNvPicPr preferRelativeResize="0"/>
          <p:nvPr/>
        </p:nvPicPr>
        <p:blipFill rotWithShape="1">
          <a:blip r:embed="rId4">
            <a:alphaModFix/>
          </a:blip>
          <a:srcRect b="0" l="0" r="0" t="0"/>
          <a:stretch/>
        </p:blipFill>
        <p:spPr>
          <a:xfrm>
            <a:off x="367303" y="6176963"/>
            <a:ext cx="483000" cy="4896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838200" y="2330482"/>
            <a:ext cx="4953000" cy="21970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D4927"/>
              </a:buClr>
              <a:buSzPts val="3600"/>
              <a:buFont typeface="Calibri"/>
              <a:buNone/>
            </a:pPr>
            <a:r>
              <a:rPr lang="en-US"/>
              <a:t>Group 5</a:t>
            </a:r>
            <a:br>
              <a:rPr lang="en-US"/>
            </a:br>
            <a:r>
              <a:rPr lang="en-US"/>
              <a:t>Machine Learning for Remote Sensing and Resources</a:t>
            </a:r>
            <a:endParaRPr/>
          </a:p>
        </p:txBody>
      </p:sp>
      <p:sp>
        <p:nvSpPr>
          <p:cNvPr id="84" name="Google Shape;84;p1"/>
          <p:cNvSpPr txBox="1"/>
          <p:nvPr>
            <p:ph idx="4294967295" type="subTitle"/>
          </p:nvPr>
        </p:nvSpPr>
        <p:spPr>
          <a:xfrm>
            <a:off x="838200" y="4628715"/>
            <a:ext cx="4953000" cy="889000"/>
          </a:xfrm>
          <a:prstGeom prst="rect">
            <a:avLst/>
          </a:prstGeom>
          <a:noFill/>
          <a:ln>
            <a:noFill/>
          </a:ln>
        </p:spPr>
        <p:txBody>
          <a:bodyPr anchorCtr="0" anchor="t" bIns="45700" lIns="91425" spcFirstLastPara="1" rIns="91425" wrap="square" tIns="45700">
            <a:normAutofit fontScale="85000"/>
          </a:bodyPr>
          <a:lstStyle/>
          <a:p>
            <a:pPr indent="0" lvl="0" marL="0" marR="0" rtl="0" algn="ctr">
              <a:lnSpc>
                <a:spcPct val="114000"/>
              </a:lnSpc>
              <a:spcBef>
                <a:spcPts val="0"/>
              </a:spcBef>
              <a:spcAft>
                <a:spcPts val="0"/>
              </a:spcAft>
              <a:buClr>
                <a:schemeClr val="accent1"/>
              </a:buClr>
              <a:buSzPct val="100000"/>
              <a:buFont typeface="Arial"/>
              <a:buNone/>
            </a:pPr>
            <a:r>
              <a:rPr b="1" i="0" lang="en-US" sz="2000" u="none" cap="none" strike="noStrike">
                <a:solidFill>
                  <a:schemeClr val="dk1"/>
                </a:solidFill>
                <a:latin typeface="Calibri"/>
                <a:ea typeface="Calibri"/>
                <a:cs typeface="Calibri"/>
                <a:sym typeface="Calibri"/>
              </a:rPr>
              <a:t>Group Members:</a:t>
            </a:r>
            <a:endParaRPr/>
          </a:p>
          <a:p>
            <a:pPr indent="0" lvl="0" marL="0" marR="0" rtl="0" algn="ctr">
              <a:lnSpc>
                <a:spcPct val="114000"/>
              </a:lnSpc>
              <a:spcBef>
                <a:spcPts val="1000"/>
              </a:spcBef>
              <a:spcAft>
                <a:spcPts val="0"/>
              </a:spcAft>
              <a:buClr>
                <a:schemeClr val="accent1"/>
              </a:buClr>
              <a:buSzPct val="100000"/>
              <a:buFont typeface="Arial"/>
              <a:buNone/>
            </a:pPr>
            <a:r>
              <a:rPr b="1" i="0" lang="en-US" sz="2000" u="none" cap="none" strike="noStrike">
                <a:solidFill>
                  <a:schemeClr val="dk1"/>
                </a:solidFill>
                <a:latin typeface="Calibri"/>
                <a:ea typeface="Calibri"/>
                <a:cs typeface="Calibri"/>
                <a:sym typeface="Calibri"/>
              </a:rPr>
              <a:t>Amit Kumar Singh, Oskar Rydman, Hedaya Alyousif	</a:t>
            </a:r>
            <a:endParaRPr/>
          </a:p>
        </p:txBody>
      </p:sp>
      <p:pic>
        <p:nvPicPr>
          <p:cNvPr descr="A group of people posing for a photo&#10;&#10;AI-generated content may be incorrect." id="85" name="Google Shape;85;p1"/>
          <p:cNvPicPr preferRelativeResize="0"/>
          <p:nvPr/>
        </p:nvPicPr>
        <p:blipFill rotWithShape="1">
          <a:blip r:embed="rId3">
            <a:alphaModFix/>
          </a:blip>
          <a:srcRect b="0" l="0" r="0" t="0"/>
          <a:stretch/>
        </p:blipFill>
        <p:spPr>
          <a:xfrm>
            <a:off x="5962650" y="395740"/>
            <a:ext cx="5781223" cy="5781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964503"/>
            <a:ext cx="10515600" cy="139039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en-US"/>
              <a:t>Thematic Area: </a:t>
            </a:r>
            <a:br>
              <a:rPr lang="en-US"/>
            </a:br>
            <a:r>
              <a:rPr b="1" lang="en-US"/>
              <a:t>Spatio-Cluster Analysis of Geophysical Features in the Southeastern Italy Region</a:t>
            </a:r>
            <a:endParaRPr/>
          </a:p>
        </p:txBody>
      </p:sp>
      <p:sp>
        <p:nvSpPr>
          <p:cNvPr id="92" name="Google Shape;92;p2"/>
          <p:cNvSpPr txBox="1"/>
          <p:nvPr>
            <p:ph idx="1" type="body"/>
          </p:nvPr>
        </p:nvSpPr>
        <p:spPr>
          <a:xfrm>
            <a:off x="838200" y="3106455"/>
            <a:ext cx="10515600" cy="2605413"/>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SzPts val="2400"/>
              <a:buNone/>
            </a:pPr>
            <a:r>
              <a:rPr b="1" lang="en-US"/>
              <a:t>Objective:</a:t>
            </a:r>
            <a:endParaRPr/>
          </a:p>
          <a:p>
            <a:pPr indent="-228600" lvl="0" marL="228600" rtl="0" algn="l">
              <a:lnSpc>
                <a:spcPct val="114000"/>
              </a:lnSpc>
              <a:spcBef>
                <a:spcPts val="1000"/>
              </a:spcBef>
              <a:spcAft>
                <a:spcPts val="0"/>
              </a:spcAft>
              <a:buClr>
                <a:schemeClr val="accent1"/>
              </a:buClr>
              <a:buSzPts val="2400"/>
              <a:buChar char="•"/>
            </a:pPr>
            <a:r>
              <a:rPr lang="en-US"/>
              <a:t>Integrate multi-source geospatial datasets (GNSS, Faults, Tsunami events, Seismic moment tensors, Geology).</a:t>
            </a:r>
            <a:endParaRPr/>
          </a:p>
          <a:p>
            <a:pPr indent="-228600" lvl="0" marL="228600" rtl="0" algn="l">
              <a:lnSpc>
                <a:spcPct val="114000"/>
              </a:lnSpc>
              <a:spcBef>
                <a:spcPts val="1000"/>
              </a:spcBef>
              <a:spcAft>
                <a:spcPts val="0"/>
              </a:spcAft>
              <a:buClr>
                <a:schemeClr val="accent1"/>
              </a:buClr>
              <a:buSzPts val="2400"/>
              <a:buChar char="•"/>
            </a:pPr>
            <a:r>
              <a:rPr lang="en-US"/>
              <a:t>Extract spatial relationships and perform unsupervised clustering to identify geophysically significant zones.</a:t>
            </a:r>
            <a:endParaRPr/>
          </a:p>
        </p:txBody>
      </p:sp>
      <p:sp>
        <p:nvSpPr>
          <p:cNvPr id="93" name="Google Shape;93;p2"/>
          <p:cNvSpPr txBox="1"/>
          <p:nvPr/>
        </p:nvSpPr>
        <p:spPr>
          <a:xfrm>
            <a:off x="2364530" y="2354893"/>
            <a:ext cx="74629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Using GNSS, Faults, Tsunami, and Seismic Data for Integrated Risk Insight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type="title"/>
          </p:nvPr>
        </p:nvSpPr>
        <p:spPr>
          <a:xfrm>
            <a:off x="838200" y="964503"/>
            <a:ext cx="10515600" cy="58872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a:t>Data Sources &amp; Features</a:t>
            </a:r>
            <a:endParaRPr/>
          </a:p>
        </p:txBody>
      </p:sp>
      <p:sp>
        <p:nvSpPr>
          <p:cNvPr id="100" name="Google Shape;100;p3"/>
          <p:cNvSpPr txBox="1"/>
          <p:nvPr>
            <p:ph idx="1" type="body"/>
          </p:nvPr>
        </p:nvSpPr>
        <p:spPr>
          <a:xfrm>
            <a:off x="0" y="1766170"/>
            <a:ext cx="6276584" cy="3544866"/>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SzPts val="2400"/>
              <a:buNone/>
            </a:pPr>
            <a:r>
              <a:rPr b="1" lang="en-US"/>
              <a:t>Data Sources:</a:t>
            </a:r>
            <a:endParaRPr/>
          </a:p>
          <a:p>
            <a:pPr indent="-228600" lvl="0" marL="228600" rtl="0" algn="l">
              <a:lnSpc>
                <a:spcPct val="114000"/>
              </a:lnSpc>
              <a:spcBef>
                <a:spcPts val="1000"/>
              </a:spcBef>
              <a:spcAft>
                <a:spcPts val="0"/>
              </a:spcAft>
              <a:buSzPts val="2400"/>
              <a:buFont typeface="Arial"/>
              <a:buChar char="•"/>
            </a:pPr>
            <a:r>
              <a:rPr b="1" lang="en-US"/>
              <a:t>GNSS Velocities:</a:t>
            </a:r>
            <a:r>
              <a:rPr lang="en-US"/>
              <a:t> EPOS GNSS (INGV)</a:t>
            </a:r>
            <a:endParaRPr/>
          </a:p>
          <a:p>
            <a:pPr indent="-228600" lvl="0" marL="228600" rtl="0" algn="l">
              <a:lnSpc>
                <a:spcPct val="114000"/>
              </a:lnSpc>
              <a:spcBef>
                <a:spcPts val="1000"/>
              </a:spcBef>
              <a:spcAft>
                <a:spcPts val="0"/>
              </a:spcAft>
              <a:buSzPts val="2400"/>
              <a:buFont typeface="Arial"/>
              <a:buChar char="•"/>
            </a:pPr>
            <a:r>
              <a:rPr b="1" lang="en-US"/>
              <a:t>Faults &amp; Seismogenic Zones:</a:t>
            </a:r>
            <a:r>
              <a:rPr lang="en-US"/>
              <a:t> EFSM20</a:t>
            </a:r>
            <a:endParaRPr/>
          </a:p>
          <a:p>
            <a:pPr indent="-228600" lvl="0" marL="228600" rtl="0" algn="l">
              <a:lnSpc>
                <a:spcPct val="114000"/>
              </a:lnSpc>
              <a:spcBef>
                <a:spcPts val="1000"/>
              </a:spcBef>
              <a:spcAft>
                <a:spcPts val="0"/>
              </a:spcAft>
              <a:buSzPts val="2400"/>
              <a:buFont typeface="Arial"/>
              <a:buChar char="•"/>
            </a:pPr>
            <a:r>
              <a:rPr b="1" lang="en-US"/>
              <a:t>Tsunami Events:</a:t>
            </a:r>
            <a:r>
              <a:rPr lang="en-US"/>
              <a:t> ITED &amp; Deposits (ICM-CSIC)</a:t>
            </a:r>
            <a:endParaRPr/>
          </a:p>
          <a:p>
            <a:pPr indent="-228600" lvl="0" marL="228600" rtl="0" algn="l">
              <a:lnSpc>
                <a:spcPct val="114000"/>
              </a:lnSpc>
              <a:spcBef>
                <a:spcPts val="1000"/>
              </a:spcBef>
              <a:spcAft>
                <a:spcPts val="0"/>
              </a:spcAft>
              <a:buSzPts val="2400"/>
              <a:buFont typeface="Arial"/>
              <a:buChar char="•"/>
            </a:pPr>
            <a:r>
              <a:rPr b="1" lang="en-US"/>
              <a:t>Seismic Moment Tensors:</a:t>
            </a:r>
            <a:r>
              <a:rPr lang="en-US"/>
              <a:t> EMSC</a:t>
            </a:r>
            <a:endParaRPr/>
          </a:p>
          <a:p>
            <a:pPr indent="-228600" lvl="0" marL="228600" rtl="0" algn="l">
              <a:lnSpc>
                <a:spcPct val="114000"/>
              </a:lnSpc>
              <a:spcBef>
                <a:spcPts val="1000"/>
              </a:spcBef>
              <a:spcAft>
                <a:spcPts val="0"/>
              </a:spcAft>
              <a:buSzPts val="2400"/>
              <a:buFont typeface="Arial"/>
              <a:buChar char="•"/>
            </a:pPr>
            <a:r>
              <a:rPr b="1" lang="en-US"/>
              <a:t>Geology:</a:t>
            </a:r>
            <a:r>
              <a:rPr lang="en-US"/>
              <a:t> Lithological Units (EPOS GSML)</a:t>
            </a:r>
            <a:endParaRPr/>
          </a:p>
        </p:txBody>
      </p:sp>
      <p:sp>
        <p:nvSpPr>
          <p:cNvPr id="101" name="Google Shape;101;p3"/>
          <p:cNvSpPr txBox="1"/>
          <p:nvPr/>
        </p:nvSpPr>
        <p:spPr>
          <a:xfrm>
            <a:off x="6096000" y="1656567"/>
            <a:ext cx="6096000" cy="3544866"/>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chemeClr val="accent1"/>
              </a:buClr>
              <a:buSzPts val="2400"/>
              <a:buFont typeface="Arial"/>
              <a:buNone/>
            </a:pPr>
            <a:r>
              <a:rPr b="1" i="0" lang="en-US" sz="2400">
                <a:solidFill>
                  <a:schemeClr val="dk1"/>
                </a:solidFill>
                <a:latin typeface="Calibri"/>
                <a:ea typeface="Calibri"/>
                <a:cs typeface="Calibri"/>
                <a:sym typeface="Calibri"/>
              </a:rPr>
              <a:t>Features Computed:</a:t>
            </a:r>
            <a:endParaRPr b="0" i="0" sz="2400">
              <a:solidFill>
                <a:schemeClr val="dk1"/>
              </a:solidFill>
              <a:latin typeface="Calibri"/>
              <a:ea typeface="Calibri"/>
              <a:cs typeface="Calibri"/>
              <a:sym typeface="Calibri"/>
            </a:endParaRPr>
          </a:p>
          <a:p>
            <a:pPr indent="-228600" lvl="0" marL="228600" marR="0" rtl="0" algn="l">
              <a:lnSpc>
                <a:spcPct val="114000"/>
              </a:lnSpc>
              <a:spcBef>
                <a:spcPts val="1000"/>
              </a:spcBef>
              <a:spcAft>
                <a:spcPts val="0"/>
              </a:spcAft>
              <a:buClr>
                <a:schemeClr val="accent1"/>
              </a:buClr>
              <a:buSzPts val="2400"/>
              <a:buFont typeface="Arial"/>
              <a:buChar char="•"/>
            </a:pPr>
            <a:r>
              <a:rPr b="0" i="0" lang="en-US" sz="2400">
                <a:solidFill>
                  <a:schemeClr val="dk1"/>
                </a:solidFill>
                <a:latin typeface="Calibri"/>
                <a:ea typeface="Calibri"/>
                <a:cs typeface="Calibri"/>
                <a:sym typeface="Calibri"/>
              </a:rPr>
              <a:t>Distance to Faults, GNSS, Tsunami events, and Moment Tensors</a:t>
            </a:r>
            <a:endParaRPr/>
          </a:p>
          <a:p>
            <a:pPr indent="-228600" lvl="0" marL="228600" marR="0" rtl="0" algn="l">
              <a:lnSpc>
                <a:spcPct val="114000"/>
              </a:lnSpc>
              <a:spcBef>
                <a:spcPts val="1000"/>
              </a:spcBef>
              <a:spcAft>
                <a:spcPts val="0"/>
              </a:spcAft>
              <a:buClr>
                <a:schemeClr val="accent1"/>
              </a:buClr>
              <a:buSzPts val="2400"/>
              <a:buFont typeface="Arial"/>
              <a:buChar char="•"/>
            </a:pPr>
            <a:r>
              <a:rPr b="0" i="0" lang="en-US" sz="2400">
                <a:solidFill>
                  <a:schemeClr val="dk1"/>
                </a:solidFill>
                <a:latin typeface="Calibri"/>
                <a:ea typeface="Calibri"/>
                <a:cs typeface="Calibri"/>
                <a:sym typeface="Calibri"/>
              </a:rPr>
              <a:t>GNSS density (within 20 km)</a:t>
            </a:r>
            <a:endParaRPr/>
          </a:p>
          <a:p>
            <a:pPr indent="-228600" lvl="0" marL="228600" marR="0" rtl="0" algn="l">
              <a:lnSpc>
                <a:spcPct val="114000"/>
              </a:lnSpc>
              <a:spcBef>
                <a:spcPts val="1000"/>
              </a:spcBef>
              <a:spcAft>
                <a:spcPts val="0"/>
              </a:spcAft>
              <a:buClr>
                <a:schemeClr val="accent1"/>
              </a:buClr>
              <a:buSzPts val="2400"/>
              <a:buFont typeface="Arial"/>
              <a:buChar char="•"/>
            </a:pPr>
            <a:r>
              <a:rPr b="0" i="0" lang="en-US" sz="2400">
                <a:solidFill>
                  <a:schemeClr val="dk1"/>
                </a:solidFill>
                <a:latin typeface="Calibri"/>
                <a:ea typeface="Calibri"/>
                <a:cs typeface="Calibri"/>
                <a:sym typeface="Calibri"/>
              </a:rPr>
              <a:t>Moment Tensor properties: magnitude, depth, mechanism</a:t>
            </a:r>
            <a:endParaRPr/>
          </a:p>
          <a:p>
            <a:pPr indent="-228600" lvl="0" marL="228600" marR="0" rtl="0" algn="l">
              <a:lnSpc>
                <a:spcPct val="114000"/>
              </a:lnSpc>
              <a:spcBef>
                <a:spcPts val="1000"/>
              </a:spcBef>
              <a:spcAft>
                <a:spcPts val="0"/>
              </a:spcAft>
              <a:buClr>
                <a:schemeClr val="accent1"/>
              </a:buClr>
              <a:buSzPts val="2400"/>
              <a:buFont typeface="Arial"/>
              <a:buChar char="•"/>
            </a:pPr>
            <a:r>
              <a:rPr b="0" i="0" lang="en-US" sz="2400">
                <a:solidFill>
                  <a:schemeClr val="dk1"/>
                </a:solidFill>
                <a:latin typeface="Calibri"/>
                <a:ea typeface="Calibri"/>
                <a:cs typeface="Calibri"/>
                <a:sym typeface="Calibri"/>
              </a:rPr>
              <a:t>Dominant Lithology per cell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144049"/>
            <a:ext cx="10515600" cy="58872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a:t>Methodology &amp; Analysis</a:t>
            </a:r>
            <a:endParaRPr/>
          </a:p>
        </p:txBody>
      </p:sp>
      <p:sp>
        <p:nvSpPr>
          <p:cNvPr id="108" name="Google Shape;108;p4"/>
          <p:cNvSpPr txBox="1"/>
          <p:nvPr>
            <p:ph idx="1" type="body"/>
          </p:nvPr>
        </p:nvSpPr>
        <p:spPr>
          <a:xfrm>
            <a:off x="296451" y="1553227"/>
            <a:ext cx="3695178" cy="2229633"/>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SzPts val="1800"/>
              <a:buNone/>
            </a:pPr>
            <a:r>
              <a:rPr b="1" lang="en-US" sz="1800"/>
              <a:t>Grid &amp; Processing:</a:t>
            </a:r>
            <a:endParaRPr/>
          </a:p>
          <a:p>
            <a:pPr indent="-228600" lvl="0" marL="228600" rtl="0" algn="l">
              <a:lnSpc>
                <a:spcPct val="114000"/>
              </a:lnSpc>
              <a:spcBef>
                <a:spcPts val="1000"/>
              </a:spcBef>
              <a:spcAft>
                <a:spcPts val="0"/>
              </a:spcAft>
              <a:buClr>
                <a:schemeClr val="accent1"/>
              </a:buClr>
              <a:buSzPts val="1800"/>
              <a:buChar char="•"/>
            </a:pPr>
            <a:r>
              <a:rPr lang="en-US" sz="1800"/>
              <a:t>30×30 grid (0.045° resolution)</a:t>
            </a:r>
            <a:endParaRPr/>
          </a:p>
          <a:p>
            <a:pPr indent="-228600" lvl="0" marL="228600" rtl="0" algn="l">
              <a:lnSpc>
                <a:spcPct val="114000"/>
              </a:lnSpc>
              <a:spcBef>
                <a:spcPts val="1000"/>
              </a:spcBef>
              <a:spcAft>
                <a:spcPts val="0"/>
              </a:spcAft>
              <a:buClr>
                <a:schemeClr val="accent1"/>
              </a:buClr>
              <a:buSzPts val="1800"/>
              <a:buChar char="•"/>
            </a:pPr>
            <a:r>
              <a:rPr lang="en-US" sz="1800"/>
              <a:t>Geo-features extracted per cell</a:t>
            </a:r>
            <a:endParaRPr/>
          </a:p>
          <a:p>
            <a:pPr indent="-228600" lvl="0" marL="228600" rtl="0" algn="l">
              <a:lnSpc>
                <a:spcPct val="114000"/>
              </a:lnSpc>
              <a:spcBef>
                <a:spcPts val="1000"/>
              </a:spcBef>
              <a:spcAft>
                <a:spcPts val="0"/>
              </a:spcAft>
              <a:buClr>
                <a:schemeClr val="accent1"/>
              </a:buClr>
              <a:buSzPts val="1800"/>
              <a:buChar char="•"/>
            </a:pPr>
            <a:r>
              <a:rPr lang="en-US" sz="1800"/>
              <a:t>Feature normalization (Z-score)</a:t>
            </a:r>
            <a:endParaRPr/>
          </a:p>
          <a:p>
            <a:pPr indent="-228600" lvl="0" marL="228600" rtl="0" algn="l">
              <a:lnSpc>
                <a:spcPct val="114000"/>
              </a:lnSpc>
              <a:spcBef>
                <a:spcPts val="1000"/>
              </a:spcBef>
              <a:spcAft>
                <a:spcPts val="0"/>
              </a:spcAft>
              <a:buClr>
                <a:schemeClr val="accent1"/>
              </a:buClr>
              <a:buSzPts val="1800"/>
              <a:buChar char="•"/>
            </a:pPr>
            <a:r>
              <a:rPr lang="en-US" sz="1800"/>
              <a:t>K-Means Clustering (k=5)</a:t>
            </a:r>
            <a:endParaRPr b="1"/>
          </a:p>
        </p:txBody>
      </p:sp>
      <p:sp>
        <p:nvSpPr>
          <p:cNvPr id="109" name="Google Shape;109;p4"/>
          <p:cNvSpPr txBox="1"/>
          <p:nvPr/>
        </p:nvSpPr>
        <p:spPr>
          <a:xfrm>
            <a:off x="296451" y="3782860"/>
            <a:ext cx="5578258" cy="2229633"/>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chemeClr val="accent1"/>
              </a:buClr>
              <a:buSzPts val="1800"/>
              <a:buFont typeface="Arial"/>
              <a:buNone/>
            </a:pPr>
            <a:r>
              <a:rPr b="1" i="0" lang="en-US" sz="1800">
                <a:solidFill>
                  <a:schemeClr val="dk1"/>
                </a:solidFill>
                <a:latin typeface="Calibri"/>
                <a:ea typeface="Calibri"/>
                <a:cs typeface="Calibri"/>
                <a:sym typeface="Calibri"/>
              </a:rPr>
              <a:t>Analyses Performed:</a:t>
            </a:r>
            <a:endParaRPr b="0" i="0" sz="1800">
              <a:solidFill>
                <a:schemeClr val="dk1"/>
              </a:solidFill>
              <a:latin typeface="Calibri"/>
              <a:ea typeface="Calibri"/>
              <a:cs typeface="Calibri"/>
              <a:sym typeface="Calibri"/>
            </a:endParaRPr>
          </a:p>
          <a:p>
            <a:pPr indent="-228600" lvl="0" marL="228600" marR="0" rtl="0" algn="l">
              <a:lnSpc>
                <a:spcPct val="114000"/>
              </a:lnSpc>
              <a:spcBef>
                <a:spcPts val="1000"/>
              </a:spcBef>
              <a:spcAft>
                <a:spcPts val="0"/>
              </a:spcAft>
              <a:buClr>
                <a:schemeClr val="accent1"/>
              </a:buClr>
              <a:buSzPts val="1800"/>
              <a:buFont typeface="Arial"/>
              <a:buChar char="•"/>
            </a:pPr>
            <a:r>
              <a:rPr b="1" i="0" lang="en-US" sz="1800">
                <a:solidFill>
                  <a:schemeClr val="dk1"/>
                </a:solidFill>
                <a:latin typeface="Calibri"/>
                <a:ea typeface="Calibri"/>
                <a:cs typeface="Calibri"/>
                <a:sym typeface="Calibri"/>
              </a:rPr>
              <a:t>Correlation Heatmap</a:t>
            </a:r>
            <a:r>
              <a:rPr b="0" i="0" lang="en-US" sz="1800">
                <a:solidFill>
                  <a:schemeClr val="dk1"/>
                </a:solidFill>
                <a:latin typeface="Calibri"/>
                <a:ea typeface="Calibri"/>
                <a:cs typeface="Calibri"/>
                <a:sym typeface="Calibri"/>
              </a:rPr>
              <a:t> – Check feature dependency</a:t>
            </a:r>
            <a:endParaRPr/>
          </a:p>
          <a:p>
            <a:pPr indent="-228600" lvl="0" marL="228600" marR="0" rtl="0" algn="l">
              <a:lnSpc>
                <a:spcPct val="114000"/>
              </a:lnSpc>
              <a:spcBef>
                <a:spcPts val="1000"/>
              </a:spcBef>
              <a:spcAft>
                <a:spcPts val="0"/>
              </a:spcAft>
              <a:buClr>
                <a:schemeClr val="accent1"/>
              </a:buClr>
              <a:buSzPts val="1800"/>
              <a:buFont typeface="Arial"/>
              <a:buChar char="•"/>
            </a:pPr>
            <a:r>
              <a:rPr b="1" i="0" lang="en-US" sz="1800">
                <a:solidFill>
                  <a:schemeClr val="dk1"/>
                </a:solidFill>
                <a:latin typeface="Calibri"/>
                <a:ea typeface="Calibri"/>
                <a:cs typeface="Calibri"/>
                <a:sym typeface="Calibri"/>
              </a:rPr>
              <a:t>Scatter Matrix</a:t>
            </a:r>
            <a:r>
              <a:rPr b="0" i="0" lang="en-US" sz="1800">
                <a:solidFill>
                  <a:schemeClr val="dk1"/>
                </a:solidFill>
                <a:latin typeface="Calibri"/>
                <a:ea typeface="Calibri"/>
                <a:cs typeface="Calibri"/>
                <a:sym typeface="Calibri"/>
              </a:rPr>
              <a:t> – Visualize feature clusters</a:t>
            </a:r>
            <a:endParaRPr/>
          </a:p>
          <a:p>
            <a:pPr indent="-228600" lvl="0" marL="228600" marR="0" rtl="0" algn="l">
              <a:lnSpc>
                <a:spcPct val="114000"/>
              </a:lnSpc>
              <a:spcBef>
                <a:spcPts val="1000"/>
              </a:spcBef>
              <a:spcAft>
                <a:spcPts val="0"/>
              </a:spcAft>
              <a:buClr>
                <a:schemeClr val="accent1"/>
              </a:buClr>
              <a:buSzPts val="1800"/>
              <a:buFont typeface="Arial"/>
              <a:buChar char="•"/>
            </a:pPr>
            <a:r>
              <a:rPr b="1" i="0" lang="en-US" sz="1800">
                <a:solidFill>
                  <a:schemeClr val="dk1"/>
                </a:solidFill>
                <a:latin typeface="Calibri"/>
                <a:ea typeface="Calibri"/>
                <a:cs typeface="Calibri"/>
                <a:sym typeface="Calibri"/>
              </a:rPr>
              <a:t>Clustering Output</a:t>
            </a:r>
            <a:r>
              <a:rPr b="0" i="0" lang="en-US" sz="1800">
                <a:solidFill>
                  <a:schemeClr val="dk1"/>
                </a:solidFill>
                <a:latin typeface="Calibri"/>
                <a:ea typeface="Calibri"/>
                <a:cs typeface="Calibri"/>
                <a:sym typeface="Calibri"/>
              </a:rPr>
              <a:t> – Spatially distinct geophysical zones</a:t>
            </a:r>
            <a:endParaRPr/>
          </a:p>
          <a:p>
            <a:pPr indent="-228600" lvl="0" marL="228600" marR="0" rtl="0" algn="l">
              <a:lnSpc>
                <a:spcPct val="114000"/>
              </a:lnSpc>
              <a:spcBef>
                <a:spcPts val="1000"/>
              </a:spcBef>
              <a:spcAft>
                <a:spcPts val="0"/>
              </a:spcAft>
              <a:buClr>
                <a:schemeClr val="accent1"/>
              </a:buClr>
              <a:buSzPts val="1800"/>
              <a:buFont typeface="Arial"/>
              <a:buChar char="•"/>
            </a:pPr>
            <a:r>
              <a:rPr b="1" i="0" lang="en-US" sz="1800">
                <a:solidFill>
                  <a:schemeClr val="dk1"/>
                </a:solidFill>
                <a:latin typeface="Calibri"/>
                <a:ea typeface="Calibri"/>
                <a:cs typeface="Calibri"/>
                <a:sym typeface="Calibri"/>
              </a:rPr>
              <a:t>Map Visualization</a:t>
            </a:r>
            <a:r>
              <a:rPr b="0" i="0" lang="en-US" sz="1800">
                <a:solidFill>
                  <a:schemeClr val="dk1"/>
                </a:solidFill>
                <a:latin typeface="Calibri"/>
                <a:ea typeface="Calibri"/>
                <a:cs typeface="Calibri"/>
                <a:sym typeface="Calibri"/>
              </a:rPr>
              <a:t> – Interactive OSM overlay</a:t>
            </a:r>
            <a:endParaRPr/>
          </a:p>
        </p:txBody>
      </p:sp>
      <p:pic>
        <p:nvPicPr>
          <p:cNvPr id="110" name="Google Shape;110;p4"/>
          <p:cNvPicPr preferRelativeResize="0"/>
          <p:nvPr/>
        </p:nvPicPr>
        <p:blipFill rotWithShape="1">
          <a:blip r:embed="rId3">
            <a:alphaModFix/>
          </a:blip>
          <a:srcRect b="0" l="0" r="0" t="0"/>
          <a:stretch/>
        </p:blipFill>
        <p:spPr>
          <a:xfrm>
            <a:off x="6096000" y="845507"/>
            <a:ext cx="6083257" cy="54488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838200" y="365125"/>
            <a:ext cx="10515600" cy="6870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en-US"/>
              <a:t>Data Analysis</a:t>
            </a:r>
            <a:endParaRPr/>
          </a:p>
        </p:txBody>
      </p:sp>
      <p:pic>
        <p:nvPicPr>
          <p:cNvPr id="116" name="Google Shape;116;p5"/>
          <p:cNvPicPr preferRelativeResize="0"/>
          <p:nvPr/>
        </p:nvPicPr>
        <p:blipFill rotWithShape="1">
          <a:blip r:embed="rId3">
            <a:alphaModFix/>
          </a:blip>
          <a:srcRect b="0" l="1936" r="0" t="0"/>
          <a:stretch/>
        </p:blipFill>
        <p:spPr>
          <a:xfrm>
            <a:off x="117987" y="1232054"/>
            <a:ext cx="11956026" cy="5013325"/>
          </a:xfrm>
          <a:prstGeom prst="rect">
            <a:avLst/>
          </a:prstGeom>
          <a:noFill/>
          <a:ln>
            <a:noFill/>
          </a:ln>
        </p:spPr>
      </p:pic>
      <p:sp>
        <p:nvSpPr>
          <p:cNvPr id="117" name="Google Shape;117;p5"/>
          <p:cNvSpPr txBox="1"/>
          <p:nvPr/>
        </p:nvSpPr>
        <p:spPr>
          <a:xfrm>
            <a:off x="6095999" y="1304806"/>
            <a:ext cx="5257801" cy="270843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400">
                <a:solidFill>
                  <a:schemeClr val="dk1"/>
                </a:solidFill>
                <a:highlight>
                  <a:srgbClr val="FFFF00"/>
                </a:highlight>
                <a:latin typeface="Arial"/>
                <a:ea typeface="Arial"/>
                <a:cs typeface="Arial"/>
                <a:sym typeface="Arial"/>
              </a:rPr>
              <a:t>🔍  Key Observations</a:t>
            </a:r>
            <a:endParaRPr/>
          </a:p>
          <a:p>
            <a:pPr indent="-228600" lvl="0" marL="228600" marR="0" rtl="0" algn="r">
              <a:spcBef>
                <a:spcPts val="0"/>
              </a:spcBef>
              <a:spcAft>
                <a:spcPts val="0"/>
              </a:spcAft>
              <a:buClr>
                <a:srgbClr val="FF0000"/>
              </a:buClr>
              <a:buSzPts val="1200"/>
              <a:buFont typeface="Arial"/>
              <a:buAutoNum type="arabicPeriod"/>
            </a:pPr>
            <a:r>
              <a:rPr b="1" lang="en-US" sz="1200">
                <a:solidFill>
                  <a:srgbClr val="FF0000"/>
                </a:solidFill>
                <a:latin typeface="Arial"/>
                <a:ea typeface="Arial"/>
                <a:cs typeface="Arial"/>
                <a:sym typeface="Arial"/>
              </a:rPr>
              <a:t>Clusters Separate Along Some Features</a:t>
            </a:r>
            <a:r>
              <a:rPr lang="en-US" sz="1200">
                <a:solidFill>
                  <a:srgbClr val="FF0000"/>
                </a:solidFill>
                <a:latin typeface="Arial"/>
                <a:ea typeface="Arial"/>
                <a:cs typeface="Arial"/>
                <a:sym typeface="Arial"/>
              </a:rPr>
              <a:t>: </a:t>
            </a:r>
            <a:endParaRPr/>
          </a:p>
          <a:p>
            <a:pPr indent="0" lvl="0" marL="0" marR="0" rtl="0" algn="r">
              <a:spcBef>
                <a:spcPts val="0"/>
              </a:spcBef>
              <a:spcAft>
                <a:spcPts val="0"/>
              </a:spcAft>
              <a:buNone/>
            </a:pPr>
            <a:r>
              <a:rPr lang="en-US" sz="1200">
                <a:solidFill>
                  <a:schemeClr val="dk1"/>
                </a:solidFill>
                <a:latin typeface="Arial"/>
                <a:ea typeface="Arial"/>
                <a:cs typeface="Arial"/>
                <a:sym typeface="Arial"/>
              </a:rPr>
              <a:t>dist_to_gnss_km and gnss_density show clear cluster groupings (Cluster 0 and Cluster 4 are quite distinct).</a:t>
            </a:r>
            <a:endParaRPr/>
          </a:p>
          <a:p>
            <a:pPr indent="0" lvl="0" marL="0" marR="0" rtl="0" algn="r">
              <a:spcBef>
                <a:spcPts val="0"/>
              </a:spcBef>
              <a:spcAft>
                <a:spcPts val="0"/>
              </a:spcAft>
              <a:buNone/>
            </a:pPr>
            <a:r>
              <a:rPr b="1" lang="en-US" sz="1200">
                <a:solidFill>
                  <a:srgbClr val="FF0000"/>
                </a:solidFill>
                <a:latin typeface="Arial"/>
                <a:ea typeface="Arial"/>
                <a:cs typeface="Arial"/>
                <a:sym typeface="Arial"/>
              </a:rPr>
              <a:t>2. Inverse Relationship Patterns</a:t>
            </a:r>
            <a:r>
              <a:rPr lang="en-US" sz="1200">
                <a:solidFill>
                  <a:srgbClr val="FF0000"/>
                </a:solidFill>
                <a:latin typeface="Arial"/>
                <a:ea typeface="Arial"/>
                <a:cs typeface="Arial"/>
                <a:sym typeface="Arial"/>
              </a:rPr>
              <a:t>: </a:t>
            </a:r>
            <a:endParaRPr/>
          </a:p>
          <a:p>
            <a:pPr indent="0" lvl="0" marL="0" marR="0" rtl="0" algn="r">
              <a:spcBef>
                <a:spcPts val="0"/>
              </a:spcBef>
              <a:spcAft>
                <a:spcPts val="0"/>
              </a:spcAft>
              <a:buNone/>
            </a:pPr>
            <a:r>
              <a:rPr lang="en-US" sz="1200">
                <a:solidFill>
                  <a:schemeClr val="dk1"/>
                </a:solidFill>
                <a:latin typeface="Arial"/>
                <a:ea typeface="Arial"/>
                <a:cs typeface="Arial"/>
                <a:sym typeface="Arial"/>
              </a:rPr>
              <a:t>As dist_to_gnss_km increases, gnss_density decreases (intuitive, as farther from stations means fewer nearby).</a:t>
            </a:r>
            <a:endParaRPr/>
          </a:p>
          <a:p>
            <a:pPr indent="0" lvl="0" marL="0" marR="0" rtl="0" algn="r">
              <a:spcBef>
                <a:spcPts val="0"/>
              </a:spcBef>
              <a:spcAft>
                <a:spcPts val="0"/>
              </a:spcAft>
              <a:buNone/>
            </a:pPr>
            <a:r>
              <a:rPr lang="en-US" sz="1200">
                <a:solidFill>
                  <a:schemeClr val="dk1"/>
                </a:solidFill>
                <a:latin typeface="Arial"/>
                <a:ea typeface="Arial"/>
                <a:cs typeface="Arial"/>
                <a:sym typeface="Arial"/>
              </a:rPr>
              <a:t>Similarly, dist_to_mt and mt_density show inverse trends.</a:t>
            </a:r>
            <a:endParaRPr/>
          </a:p>
          <a:p>
            <a:pPr indent="0" lvl="0" marL="0" marR="0" rtl="0" algn="r">
              <a:spcBef>
                <a:spcPts val="0"/>
              </a:spcBef>
              <a:spcAft>
                <a:spcPts val="0"/>
              </a:spcAft>
              <a:buNone/>
            </a:pPr>
            <a:r>
              <a:rPr b="1" lang="en-US" sz="1200">
                <a:solidFill>
                  <a:srgbClr val="FF0000"/>
                </a:solidFill>
                <a:latin typeface="Arial"/>
                <a:ea typeface="Arial"/>
                <a:cs typeface="Arial"/>
                <a:sym typeface="Arial"/>
              </a:rPr>
              <a:t>3. Cluster 4 (Purple)</a:t>
            </a:r>
            <a:r>
              <a:rPr lang="en-US" sz="1200">
                <a:solidFill>
                  <a:srgbClr val="FF0000"/>
                </a:solidFill>
                <a:latin typeface="Arial"/>
                <a:ea typeface="Arial"/>
                <a:cs typeface="Arial"/>
                <a:sym typeface="Arial"/>
              </a:rPr>
              <a:t>:</a:t>
            </a:r>
            <a:endParaRPr/>
          </a:p>
          <a:p>
            <a:pPr indent="0" lvl="0" marL="0" marR="0" rtl="0" algn="r">
              <a:spcBef>
                <a:spcPts val="0"/>
              </a:spcBef>
              <a:spcAft>
                <a:spcPts val="0"/>
              </a:spcAft>
              <a:buNone/>
            </a:pPr>
            <a:r>
              <a:rPr lang="en-US" sz="1200">
                <a:solidFill>
                  <a:schemeClr val="dk1"/>
                </a:solidFill>
                <a:latin typeface="Arial"/>
                <a:ea typeface="Arial"/>
                <a:cs typeface="Arial"/>
                <a:sym typeface="Arial"/>
              </a:rPr>
              <a:t>dist_to_tsunami_km vs. mt_density - likely close to tsunami sources but fewer seismic events.</a:t>
            </a:r>
            <a:endParaRPr/>
          </a:p>
          <a:p>
            <a:pPr indent="0" lvl="0" marL="0" marR="0" rtl="0" algn="r">
              <a:spcBef>
                <a:spcPts val="0"/>
              </a:spcBef>
              <a:spcAft>
                <a:spcPts val="0"/>
              </a:spcAft>
              <a:buNone/>
            </a:pPr>
            <a:r>
              <a:rPr b="1" lang="en-US" sz="1200">
                <a:solidFill>
                  <a:srgbClr val="FF0000"/>
                </a:solidFill>
                <a:latin typeface="Arial"/>
                <a:ea typeface="Arial"/>
                <a:cs typeface="Arial"/>
                <a:sym typeface="Arial"/>
              </a:rPr>
              <a:t>4. High-Density Areas (Bottom Left Clusters)</a:t>
            </a:r>
            <a:r>
              <a:rPr lang="en-US" sz="1200">
                <a:solidFill>
                  <a:srgbClr val="FF0000"/>
                </a:solidFill>
                <a:latin typeface="Arial"/>
                <a:ea typeface="Arial"/>
                <a:cs typeface="Arial"/>
                <a:sym typeface="Arial"/>
              </a:rPr>
              <a:t>:</a:t>
            </a:r>
            <a:endParaRPr/>
          </a:p>
          <a:p>
            <a:pPr indent="0" lvl="0" marL="0" marR="0" rtl="0" algn="r">
              <a:spcBef>
                <a:spcPts val="0"/>
              </a:spcBef>
              <a:spcAft>
                <a:spcPts val="0"/>
              </a:spcAft>
              <a:buNone/>
            </a:pPr>
            <a:r>
              <a:rPr lang="en-US" sz="1200">
                <a:solidFill>
                  <a:schemeClr val="dk1"/>
                </a:solidFill>
                <a:latin typeface="Arial"/>
                <a:ea typeface="Arial"/>
                <a:cs typeface="Arial"/>
                <a:sym typeface="Arial"/>
              </a:rPr>
              <a:t>Clusters 0 and 3 (Blue and Red) appear tightly grouped near origin on several axes - indicating </a:t>
            </a:r>
            <a:r>
              <a:rPr b="1" lang="en-US" sz="1200">
                <a:solidFill>
                  <a:schemeClr val="dk1"/>
                </a:solidFill>
                <a:latin typeface="Arial"/>
                <a:ea typeface="Arial"/>
                <a:cs typeface="Arial"/>
                <a:sym typeface="Arial"/>
              </a:rPr>
              <a:t>densely instrumented</a:t>
            </a:r>
            <a:r>
              <a:rPr lang="en-US" sz="1200">
                <a:solidFill>
                  <a:schemeClr val="dk1"/>
                </a:solidFill>
                <a:latin typeface="Arial"/>
                <a:ea typeface="Arial"/>
                <a:cs typeface="Arial"/>
                <a:sym typeface="Arial"/>
              </a:rPr>
              <a:t> or seismically active areas.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838200" y="189761"/>
            <a:ext cx="10515600" cy="4721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a:t>Conclusion &amp; Future Scope</a:t>
            </a:r>
            <a:endParaRPr/>
          </a:p>
        </p:txBody>
      </p:sp>
      <p:pic>
        <p:nvPicPr>
          <p:cNvPr descr="A map with a colorful map&#10;&#10;AI-generated content may be incorrect." id="123" name="Google Shape;123;p6"/>
          <p:cNvPicPr preferRelativeResize="0"/>
          <p:nvPr/>
        </p:nvPicPr>
        <p:blipFill rotWithShape="1">
          <a:blip r:embed="rId3">
            <a:alphaModFix/>
          </a:blip>
          <a:srcRect b="0" l="0" r="0" t="0"/>
          <a:stretch/>
        </p:blipFill>
        <p:spPr>
          <a:xfrm>
            <a:off x="5436295" y="706138"/>
            <a:ext cx="6517708" cy="3040778"/>
          </a:xfrm>
          <a:prstGeom prst="rect">
            <a:avLst/>
          </a:prstGeom>
          <a:noFill/>
          <a:ln>
            <a:noFill/>
          </a:ln>
        </p:spPr>
      </p:pic>
      <p:sp>
        <p:nvSpPr>
          <p:cNvPr id="124" name="Google Shape;124;p6"/>
          <p:cNvSpPr txBox="1"/>
          <p:nvPr/>
        </p:nvSpPr>
        <p:spPr>
          <a:xfrm>
            <a:off x="237996" y="1437472"/>
            <a:ext cx="51983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FFFF00"/>
                </a:highlight>
                <a:latin typeface="Arial"/>
                <a:ea typeface="Arial"/>
                <a:cs typeface="Arial"/>
                <a:sym typeface="Arial"/>
              </a:rPr>
              <a:t>Key Findings:</a:t>
            </a:r>
            <a:endParaRPr/>
          </a:p>
          <a:p>
            <a:pPr indent="-342900" lvl="0" marL="342900" marR="0" rtl="0" algn="l">
              <a:spcBef>
                <a:spcPts val="0"/>
              </a:spcBef>
              <a:spcAft>
                <a:spcPts val="0"/>
              </a:spcAft>
              <a:buClr>
                <a:schemeClr val="dk1"/>
              </a:buClr>
              <a:buSzPts val="1800"/>
              <a:buFont typeface="Play"/>
              <a:buAutoNum type="arabicPeriod"/>
            </a:pPr>
            <a:r>
              <a:rPr lang="en-US" sz="1800">
                <a:solidFill>
                  <a:schemeClr val="dk1"/>
                </a:solidFill>
                <a:latin typeface="Arial"/>
                <a:ea typeface="Arial"/>
                <a:cs typeface="Arial"/>
                <a:sym typeface="Arial"/>
              </a:rPr>
              <a:t>Cluster zones correlate with seismically active and structurally complex regions.</a:t>
            </a:r>
            <a:endParaRPr/>
          </a:p>
          <a:p>
            <a:pPr indent="-342900" lvl="0" marL="342900" marR="0" rtl="0" algn="l">
              <a:spcBef>
                <a:spcPts val="0"/>
              </a:spcBef>
              <a:spcAft>
                <a:spcPts val="0"/>
              </a:spcAft>
              <a:buClr>
                <a:schemeClr val="dk1"/>
              </a:buClr>
              <a:buSzPts val="1800"/>
              <a:buFont typeface="Play"/>
              <a:buAutoNum type="arabicPeriod"/>
            </a:pPr>
            <a:r>
              <a:rPr lang="en-US" sz="1800">
                <a:solidFill>
                  <a:schemeClr val="dk1"/>
                </a:solidFill>
                <a:latin typeface="Arial"/>
                <a:ea typeface="Arial"/>
                <a:cs typeface="Arial"/>
                <a:sym typeface="Arial"/>
              </a:rPr>
              <a:t>Geology and proximity to GNSS/faults play a key role in spatial grouping.</a:t>
            </a:r>
            <a:endParaRPr/>
          </a:p>
          <a:p>
            <a:pPr indent="-342900" lvl="0" marL="342900" marR="0" rtl="0" algn="l">
              <a:spcBef>
                <a:spcPts val="0"/>
              </a:spcBef>
              <a:spcAft>
                <a:spcPts val="0"/>
              </a:spcAft>
              <a:buClr>
                <a:schemeClr val="dk1"/>
              </a:buClr>
              <a:buSzPts val="1800"/>
              <a:buFont typeface="Play"/>
              <a:buAutoNum type="arabicPeriod"/>
            </a:pPr>
            <a:r>
              <a:rPr lang="en-US" sz="1800">
                <a:solidFill>
                  <a:schemeClr val="dk1"/>
                </a:solidFill>
                <a:latin typeface="Arial"/>
                <a:ea typeface="Arial"/>
                <a:cs typeface="Arial"/>
                <a:sym typeface="Arial"/>
              </a:rPr>
              <a:t>Visual analytics enhance understanding of regional tectonic behaviour.</a:t>
            </a:r>
            <a:endParaRPr/>
          </a:p>
        </p:txBody>
      </p:sp>
      <p:sp>
        <p:nvSpPr>
          <p:cNvPr id="125" name="Google Shape;125;p6"/>
          <p:cNvSpPr txBox="1"/>
          <p:nvPr/>
        </p:nvSpPr>
        <p:spPr>
          <a:xfrm>
            <a:off x="237996" y="4068961"/>
            <a:ext cx="519829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FFFF00"/>
                </a:highlight>
                <a:latin typeface="Arial"/>
                <a:ea typeface="Arial"/>
                <a:cs typeface="Arial"/>
                <a:sym typeface="Arial"/>
              </a:rPr>
              <a:t>Future Scope:</a:t>
            </a:r>
            <a:endParaRPr sz="1800">
              <a:solidFill>
                <a:schemeClr val="dk1"/>
              </a:solidFill>
              <a:highlight>
                <a:srgbClr val="FFFF00"/>
              </a:highlight>
              <a:latin typeface="Arial"/>
              <a:ea typeface="Arial"/>
              <a:cs typeface="Arial"/>
              <a:sym typeface="Arial"/>
            </a:endParaRPr>
          </a:p>
          <a:p>
            <a:pPr indent="-342900" lvl="0" marL="342900" marR="0" rtl="0" algn="l">
              <a:spcBef>
                <a:spcPts val="0"/>
              </a:spcBef>
              <a:spcAft>
                <a:spcPts val="0"/>
              </a:spcAft>
              <a:buClr>
                <a:schemeClr val="dk1"/>
              </a:buClr>
              <a:buSzPts val="1800"/>
              <a:buFont typeface="Play"/>
              <a:buAutoNum type="arabicPeriod"/>
            </a:pPr>
            <a:r>
              <a:rPr lang="en-US" sz="1800">
                <a:solidFill>
                  <a:schemeClr val="dk1"/>
                </a:solidFill>
                <a:latin typeface="Arial"/>
                <a:ea typeface="Arial"/>
                <a:cs typeface="Arial"/>
                <a:sym typeface="Arial"/>
              </a:rPr>
              <a:t>Integrate time-series GNSS or InSAR data.</a:t>
            </a:r>
            <a:endParaRPr/>
          </a:p>
          <a:p>
            <a:pPr indent="-342900" lvl="0" marL="342900" marR="0" rtl="0" algn="l">
              <a:spcBef>
                <a:spcPts val="0"/>
              </a:spcBef>
              <a:spcAft>
                <a:spcPts val="0"/>
              </a:spcAft>
              <a:buClr>
                <a:schemeClr val="dk1"/>
              </a:buClr>
              <a:buSzPts val="1800"/>
              <a:buFont typeface="Play"/>
              <a:buAutoNum type="arabicPeriod"/>
            </a:pPr>
            <a:r>
              <a:rPr lang="en-US" sz="1800">
                <a:solidFill>
                  <a:schemeClr val="dk1"/>
                </a:solidFill>
                <a:latin typeface="Arial"/>
                <a:ea typeface="Arial"/>
                <a:cs typeface="Arial"/>
                <a:sym typeface="Arial"/>
              </a:rPr>
              <a:t>Apply dimensionality reduction (e.g., PCA, t-SNE).</a:t>
            </a:r>
            <a:endParaRPr/>
          </a:p>
          <a:p>
            <a:pPr indent="-342900" lvl="0" marL="342900" marR="0" rtl="0" algn="l">
              <a:spcBef>
                <a:spcPts val="0"/>
              </a:spcBef>
              <a:spcAft>
                <a:spcPts val="0"/>
              </a:spcAft>
              <a:buClr>
                <a:schemeClr val="dk1"/>
              </a:buClr>
              <a:buSzPts val="1800"/>
              <a:buFont typeface="Play"/>
              <a:buAutoNum type="arabicPeriod"/>
            </a:pPr>
            <a:r>
              <a:rPr lang="en-US" sz="1800">
                <a:solidFill>
                  <a:schemeClr val="dk1"/>
                </a:solidFill>
                <a:latin typeface="Arial"/>
                <a:ea typeface="Arial"/>
                <a:cs typeface="Arial"/>
                <a:sym typeface="Arial"/>
              </a:rPr>
              <a:t>Test supervised models for hazard classification.</a:t>
            </a:r>
            <a:endParaRPr/>
          </a:p>
        </p:txBody>
      </p:sp>
      <p:graphicFrame>
        <p:nvGraphicFramePr>
          <p:cNvPr id="126" name="Google Shape;126;p6"/>
          <p:cNvGraphicFramePr/>
          <p:nvPr/>
        </p:nvGraphicFramePr>
        <p:xfrm>
          <a:off x="5436295" y="3964857"/>
          <a:ext cx="3000000" cy="3000000"/>
        </p:xfrm>
        <a:graphic>
          <a:graphicData uri="http://schemas.openxmlformats.org/drawingml/2006/table">
            <a:tbl>
              <a:tblPr>
                <a:gradFill>
                  <a:gsLst>
                    <a:gs pos="0">
                      <a:srgbClr val="FFE29B"/>
                    </a:gs>
                    <a:gs pos="50000">
                      <a:srgbClr val="FFDC8D"/>
                    </a:gs>
                    <a:gs pos="100000">
                      <a:srgbClr val="FFDB78"/>
                    </a:gs>
                  </a:gsLst>
                  <a:lin ang="5400000" scaled="0"/>
                </a:gradFill>
                <a:tableStyleId>{6FC9D53A-CDDF-4EE4-B992-9A7B7AF2D4CC}</a:tableStyleId>
              </a:tblPr>
              <a:tblGrid>
                <a:gridCol w="2172575"/>
                <a:gridCol w="2172575"/>
                <a:gridCol w="2172575"/>
              </a:tblGrid>
              <a:tr h="350875">
                <a:tc>
                  <a:txBody>
                    <a:bodyPr/>
                    <a:lstStyle/>
                    <a:p>
                      <a:pPr indent="0" lvl="0" marL="0" marR="0" rtl="0" algn="l">
                        <a:spcBef>
                          <a:spcPts val="0"/>
                        </a:spcBef>
                        <a:spcAft>
                          <a:spcPts val="0"/>
                        </a:spcAft>
                        <a:buNone/>
                      </a:pPr>
                      <a:r>
                        <a:rPr b="1" lang="en-US" sz="1000" u="none" cap="none" strike="noStrike"/>
                        <a:t>Color</a:t>
                      </a:r>
                      <a:endParaRPr sz="1000" u="none" cap="none" strike="noStrike"/>
                    </a:p>
                  </a:txBody>
                  <a:tcPr marT="45725" marB="45725" marR="91450" marL="91450" anchor="ctr"/>
                </a:tc>
                <a:tc>
                  <a:txBody>
                    <a:bodyPr/>
                    <a:lstStyle/>
                    <a:p>
                      <a:pPr indent="0" lvl="0" marL="0" marR="0" rtl="0" algn="l">
                        <a:spcBef>
                          <a:spcPts val="0"/>
                        </a:spcBef>
                        <a:spcAft>
                          <a:spcPts val="0"/>
                        </a:spcAft>
                        <a:buNone/>
                      </a:pPr>
                      <a:r>
                        <a:rPr b="1" lang="en-US" sz="1000" u="none" cap="none" strike="noStrike"/>
                        <a:t>Cluster</a:t>
                      </a:r>
                      <a:endParaRPr sz="1000" u="none" cap="none" strike="noStrike"/>
                    </a:p>
                  </a:txBody>
                  <a:tcPr marT="45725" marB="45725" marR="91450" marL="91450" anchor="ctr"/>
                </a:tc>
                <a:tc>
                  <a:txBody>
                    <a:bodyPr/>
                    <a:lstStyle/>
                    <a:p>
                      <a:pPr indent="0" lvl="0" marL="0" marR="0" rtl="0" algn="l">
                        <a:spcBef>
                          <a:spcPts val="0"/>
                        </a:spcBef>
                        <a:spcAft>
                          <a:spcPts val="0"/>
                        </a:spcAft>
                        <a:buNone/>
                      </a:pPr>
                      <a:r>
                        <a:rPr b="1" lang="en-US" sz="1000" u="none" cap="none" strike="noStrike"/>
                        <a:t>Likely Interpretation Based on Features</a:t>
                      </a:r>
                      <a:endParaRPr sz="1000" u="none" cap="none" strike="noStrike"/>
                    </a:p>
                  </a:txBody>
                  <a:tcPr marT="45725" marB="45725" marR="91450" marL="91450" anchor="ctr"/>
                </a:tc>
              </a:tr>
              <a:tr h="350875">
                <a:tc>
                  <a:txBody>
                    <a:bodyPr/>
                    <a:lstStyle/>
                    <a:p>
                      <a:pPr indent="0" lvl="0" marL="0" marR="0" rtl="0" algn="l">
                        <a:spcBef>
                          <a:spcPts val="0"/>
                        </a:spcBef>
                        <a:spcAft>
                          <a:spcPts val="0"/>
                        </a:spcAft>
                        <a:buNone/>
                      </a:pPr>
                      <a:r>
                        <a:rPr b="1" lang="en-US" sz="1000" u="none" cap="none" strike="noStrike"/>
                        <a:t>Red (e.g. Cluster 2)</a:t>
                      </a:r>
                      <a:endParaRPr sz="1000" u="none" cap="none" strike="noStrike"/>
                    </a:p>
                  </a:txBody>
                  <a:tcPr marT="45725" marB="45725" marR="91450" marL="91450" anchor="ctr"/>
                </a:tc>
                <a:tc>
                  <a:txBody>
                    <a:bodyPr/>
                    <a:lstStyle/>
                    <a:p>
                      <a:pPr indent="0" lvl="0" marL="0" marR="0" rtl="0" algn="l">
                        <a:spcBef>
                          <a:spcPts val="0"/>
                        </a:spcBef>
                        <a:spcAft>
                          <a:spcPts val="0"/>
                        </a:spcAft>
                        <a:buNone/>
                      </a:pPr>
                      <a:r>
                        <a:rPr lang="en-US" sz="1000" u="none" cap="none" strike="noStrike"/>
                        <a:t>Central region (around Etna)</a:t>
                      </a:r>
                      <a:endParaRPr/>
                    </a:p>
                  </a:txBody>
                  <a:tcPr marT="45725" marB="45725" marR="91450" marL="91450" anchor="ctr"/>
                </a:tc>
                <a:tc>
                  <a:txBody>
                    <a:bodyPr/>
                    <a:lstStyle/>
                    <a:p>
                      <a:pPr indent="0" lvl="0" marL="0" marR="0" rtl="0" algn="l">
                        <a:spcBef>
                          <a:spcPts val="0"/>
                        </a:spcBef>
                        <a:spcAft>
                          <a:spcPts val="0"/>
                        </a:spcAft>
                        <a:buNone/>
                      </a:pPr>
                      <a:r>
                        <a:rPr lang="en-US" sz="1000" u="none" cap="none" strike="noStrike"/>
                        <a:t>High seismic activity, low GNSS distance, high GNSS density</a:t>
                      </a:r>
                      <a:endParaRPr/>
                    </a:p>
                  </a:txBody>
                  <a:tcPr marT="45725" marB="45725" marR="91450" marL="91450" anchor="ctr"/>
                </a:tc>
              </a:tr>
              <a:tr h="350875">
                <a:tc>
                  <a:txBody>
                    <a:bodyPr/>
                    <a:lstStyle/>
                    <a:p>
                      <a:pPr indent="0" lvl="0" marL="0" marR="0" rtl="0" algn="l">
                        <a:spcBef>
                          <a:spcPts val="0"/>
                        </a:spcBef>
                        <a:spcAft>
                          <a:spcPts val="0"/>
                        </a:spcAft>
                        <a:buNone/>
                      </a:pPr>
                      <a:r>
                        <a:rPr b="1" lang="en-US" sz="1000" u="none" cap="none" strike="noStrike"/>
                        <a:t>Orange (e.g. Cluster 1)</a:t>
                      </a:r>
                      <a:endParaRPr sz="1000" u="none" cap="none" strike="noStrike"/>
                    </a:p>
                  </a:txBody>
                  <a:tcPr marT="45725" marB="45725" marR="91450" marL="91450" anchor="ctr"/>
                </a:tc>
                <a:tc>
                  <a:txBody>
                    <a:bodyPr/>
                    <a:lstStyle/>
                    <a:p>
                      <a:pPr indent="0" lvl="0" marL="0" marR="0" rtl="0" algn="l">
                        <a:spcBef>
                          <a:spcPts val="0"/>
                        </a:spcBef>
                        <a:spcAft>
                          <a:spcPts val="0"/>
                        </a:spcAft>
                        <a:buNone/>
                      </a:pPr>
                      <a:r>
                        <a:rPr lang="en-US" sz="1000" u="none" cap="none" strike="noStrike"/>
                        <a:t>Intermediate zone</a:t>
                      </a:r>
                      <a:endParaRPr/>
                    </a:p>
                  </a:txBody>
                  <a:tcPr marT="45725" marB="45725" marR="91450" marL="91450" anchor="ctr"/>
                </a:tc>
                <a:tc>
                  <a:txBody>
                    <a:bodyPr/>
                    <a:lstStyle/>
                    <a:p>
                      <a:pPr indent="0" lvl="0" marL="0" marR="0" rtl="0" algn="l">
                        <a:spcBef>
                          <a:spcPts val="0"/>
                        </a:spcBef>
                        <a:spcAft>
                          <a:spcPts val="0"/>
                        </a:spcAft>
                        <a:buNone/>
                      </a:pPr>
                      <a:r>
                        <a:rPr lang="en-US" sz="1000" u="none" cap="none" strike="noStrike"/>
                        <a:t>Transitional area in terms of geophysical variables</a:t>
                      </a:r>
                      <a:endParaRPr/>
                    </a:p>
                  </a:txBody>
                  <a:tcPr marT="45725" marB="45725" marR="91450" marL="91450" anchor="ctr"/>
                </a:tc>
              </a:tr>
              <a:tr h="350875">
                <a:tc>
                  <a:txBody>
                    <a:bodyPr/>
                    <a:lstStyle/>
                    <a:p>
                      <a:pPr indent="0" lvl="0" marL="0" marR="0" rtl="0" algn="l">
                        <a:spcBef>
                          <a:spcPts val="0"/>
                        </a:spcBef>
                        <a:spcAft>
                          <a:spcPts val="0"/>
                        </a:spcAft>
                        <a:buNone/>
                      </a:pPr>
                      <a:r>
                        <a:rPr b="1" lang="en-US" sz="1000" u="none" cap="none" strike="noStrike"/>
                        <a:t>Green (e.g. Cluster 3)</a:t>
                      </a:r>
                      <a:endParaRPr sz="1000" u="none" cap="none" strike="noStrike"/>
                    </a:p>
                  </a:txBody>
                  <a:tcPr marT="45725" marB="45725" marR="91450" marL="91450" anchor="ctr"/>
                </a:tc>
                <a:tc>
                  <a:txBody>
                    <a:bodyPr/>
                    <a:lstStyle/>
                    <a:p>
                      <a:pPr indent="0" lvl="0" marL="0" marR="0" rtl="0" algn="l">
                        <a:spcBef>
                          <a:spcPts val="0"/>
                        </a:spcBef>
                        <a:spcAft>
                          <a:spcPts val="0"/>
                        </a:spcAft>
                        <a:buNone/>
                      </a:pPr>
                      <a:r>
                        <a:rPr lang="en-US" sz="1000" u="none" cap="none" strike="noStrike"/>
                        <a:t>Coastal/NE region</a:t>
                      </a:r>
                      <a:endParaRPr/>
                    </a:p>
                  </a:txBody>
                  <a:tcPr marT="45725" marB="45725" marR="91450" marL="91450" anchor="ctr"/>
                </a:tc>
                <a:tc>
                  <a:txBody>
                    <a:bodyPr/>
                    <a:lstStyle/>
                    <a:p>
                      <a:pPr indent="0" lvl="0" marL="0" marR="0" rtl="0" algn="l">
                        <a:spcBef>
                          <a:spcPts val="0"/>
                        </a:spcBef>
                        <a:spcAft>
                          <a:spcPts val="0"/>
                        </a:spcAft>
                        <a:buNone/>
                      </a:pPr>
                      <a:r>
                        <a:rPr lang="en-US" sz="1000" u="none" cap="none" strike="noStrike"/>
                        <a:t>Possibly low seismic density, further from GNSS</a:t>
                      </a:r>
                      <a:endParaRPr/>
                    </a:p>
                  </a:txBody>
                  <a:tcPr marT="45725" marB="45725" marR="91450" marL="91450" anchor="ctr"/>
                </a:tc>
              </a:tr>
              <a:tr h="350875">
                <a:tc>
                  <a:txBody>
                    <a:bodyPr/>
                    <a:lstStyle/>
                    <a:p>
                      <a:pPr indent="0" lvl="0" marL="0" marR="0" rtl="0" algn="l">
                        <a:spcBef>
                          <a:spcPts val="0"/>
                        </a:spcBef>
                        <a:spcAft>
                          <a:spcPts val="0"/>
                        </a:spcAft>
                        <a:buNone/>
                      </a:pPr>
                      <a:r>
                        <a:rPr b="1" lang="en-US" sz="1000" u="none" cap="none" strike="noStrike"/>
                        <a:t>Gray (e.g. Cluster 0)</a:t>
                      </a:r>
                      <a:endParaRPr sz="1000" u="none" cap="none" strike="noStrike"/>
                    </a:p>
                  </a:txBody>
                  <a:tcPr marT="45725" marB="45725" marR="91450" marL="91450" anchor="ctr"/>
                </a:tc>
                <a:tc>
                  <a:txBody>
                    <a:bodyPr/>
                    <a:lstStyle/>
                    <a:p>
                      <a:pPr indent="0" lvl="0" marL="0" marR="0" rtl="0" algn="l">
                        <a:spcBef>
                          <a:spcPts val="0"/>
                        </a:spcBef>
                        <a:spcAft>
                          <a:spcPts val="0"/>
                        </a:spcAft>
                        <a:buNone/>
                      </a:pPr>
                      <a:r>
                        <a:rPr lang="en-US" sz="1000" u="none" cap="none" strike="noStrike"/>
                        <a:t>Edge zones</a:t>
                      </a:r>
                      <a:endParaRPr/>
                    </a:p>
                  </a:txBody>
                  <a:tcPr marT="45725" marB="45725" marR="91450" marL="91450" anchor="ctr"/>
                </a:tc>
                <a:tc>
                  <a:txBody>
                    <a:bodyPr/>
                    <a:lstStyle/>
                    <a:p>
                      <a:pPr indent="0" lvl="0" marL="0" marR="0" rtl="0" algn="l">
                        <a:spcBef>
                          <a:spcPts val="0"/>
                        </a:spcBef>
                        <a:spcAft>
                          <a:spcPts val="0"/>
                        </a:spcAft>
                        <a:buNone/>
                      </a:pPr>
                      <a:r>
                        <a:rPr lang="en-US" sz="1000" u="none" cap="none" strike="noStrike"/>
                        <a:t>Sparse data or different geological properties</a:t>
                      </a:r>
                      <a:endParaRPr/>
                    </a:p>
                  </a:txBody>
                  <a:tcPr marT="45725" marB="45725" marR="91450" marL="91450" anchor="ctr"/>
                </a:tc>
              </a:tr>
            </a:tbl>
          </a:graphicData>
        </a:graphic>
      </p:graphicFrame>
      <p:sp>
        <p:nvSpPr>
          <p:cNvPr id="127" name="Google Shape;127;p6"/>
          <p:cNvSpPr txBox="1"/>
          <p:nvPr/>
        </p:nvSpPr>
        <p:spPr>
          <a:xfrm>
            <a:off x="5382844" y="3532161"/>
            <a:ext cx="6679719"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Fig. clustered geospatial overlay on an OpenStreetMap basemap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Immagine che contiene logo, Elementi grafici, schermata, grafica&#10;&#10;Descrizione generata automaticamente" id="133" name="Google Shape;133;p7"/>
          <p:cNvPicPr preferRelativeResize="0"/>
          <p:nvPr>
            <p:ph idx="4294967295" type="body"/>
          </p:nvPr>
        </p:nvPicPr>
        <p:blipFill rotWithShape="1">
          <a:blip r:embed="rId3">
            <a:alphaModFix/>
          </a:blip>
          <a:srcRect b="0" l="0" r="0" t="0"/>
          <a:stretch/>
        </p:blipFill>
        <p:spPr>
          <a:xfrm>
            <a:off x="0" y="11113"/>
            <a:ext cx="6096000" cy="2328862"/>
          </a:xfrm>
          <a:prstGeom prst="rect">
            <a:avLst/>
          </a:prstGeom>
          <a:noFill/>
          <a:ln>
            <a:noFill/>
          </a:ln>
        </p:spPr>
      </p:pic>
      <p:sp>
        <p:nvSpPr>
          <p:cNvPr id="134" name="Google Shape;134;p7"/>
          <p:cNvSpPr txBox="1"/>
          <p:nvPr>
            <p:ph idx="4294967295" type="title"/>
          </p:nvPr>
        </p:nvSpPr>
        <p:spPr>
          <a:xfrm>
            <a:off x="0" y="2914015"/>
            <a:ext cx="12192000" cy="13652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D4927"/>
              </a:buClr>
              <a:buSzPts val="4400"/>
              <a:buFont typeface="Calibri"/>
              <a:buNone/>
            </a:pPr>
            <a:r>
              <a:rPr lang="en-US" sz="4400">
                <a:solidFill>
                  <a:srgbClr val="1D4927"/>
                </a:solidFill>
              </a:rPr>
              <a:t>Thank you for your attention!</a:t>
            </a:r>
            <a:endParaRPr/>
          </a:p>
        </p:txBody>
      </p:sp>
      <p:sp>
        <p:nvSpPr>
          <p:cNvPr id="135" name="Google Shape;135;p7"/>
          <p:cNvSpPr txBox="1"/>
          <p:nvPr/>
        </p:nvSpPr>
        <p:spPr>
          <a:xfrm>
            <a:off x="0" y="4782214"/>
            <a:ext cx="12192000" cy="57005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Play"/>
              <a:buNone/>
            </a:pPr>
            <a:r>
              <a:rPr lang="en-US" sz="2000" u="sng">
                <a:solidFill>
                  <a:schemeClr val="dk1"/>
                </a:solidFill>
                <a:latin typeface="Play"/>
                <a:ea typeface="Play"/>
                <a:cs typeface="Play"/>
                <a:sym typeface="Play"/>
                <a:hlinkClick r:id="rId4">
                  <a:extLst>
                    <a:ext uri="{A12FA001-AC4F-418D-AE19-62706E023703}">
                      <ahyp:hlinkClr val="tx"/>
                    </a:ext>
                  </a:extLst>
                </a:hlinkClick>
              </a:rPr>
              <a:t>www.epos-eu.org/on</a:t>
            </a:r>
            <a:r>
              <a:rPr lang="en-US" sz="2000">
                <a:solidFill>
                  <a:schemeClr val="dk1"/>
                </a:solidFill>
                <a:latin typeface="Play"/>
                <a:ea typeface="Play"/>
                <a:cs typeface="Play"/>
                <a:sym typeface="Play"/>
              </a:rPr>
              <a:t> </a:t>
            </a:r>
            <a:r>
              <a:rPr lang="en-US" sz="2000">
                <a:solidFill>
                  <a:srgbClr val="EBA900"/>
                </a:solidFill>
                <a:latin typeface="Play"/>
                <a:ea typeface="Play"/>
                <a:cs typeface="Play"/>
                <a:sym typeface="Play"/>
              </a:rPr>
              <a:t>|</a:t>
            </a:r>
            <a:r>
              <a:rPr lang="en-US" sz="2000">
                <a:solidFill>
                  <a:schemeClr val="dk1"/>
                </a:solidFill>
                <a:latin typeface="Play"/>
                <a:ea typeface="Play"/>
                <a:cs typeface="Play"/>
                <a:sym typeface="Play"/>
              </a:rPr>
              <a:t> social media </a:t>
            </a:r>
            <a:r>
              <a:rPr lang="en-US" sz="2000">
                <a:solidFill>
                  <a:srgbClr val="E5A113"/>
                </a:solidFill>
                <a:latin typeface="Play"/>
                <a:ea typeface="Play"/>
                <a:cs typeface="Play"/>
                <a:sym typeface="Play"/>
              </a:rPr>
              <a:t>#</a:t>
            </a:r>
            <a:r>
              <a:rPr lang="en-US" sz="2000">
                <a:solidFill>
                  <a:schemeClr val="dk1"/>
                </a:solidFill>
                <a:latin typeface="Play"/>
                <a:ea typeface="Play"/>
                <a:cs typeface="Play"/>
                <a:sym typeface="Play"/>
              </a:rPr>
              <a:t>EPOSon</a:t>
            </a:r>
            <a:endParaRPr sz="2000">
              <a:solidFill>
                <a:schemeClr val="dk1"/>
              </a:solidFill>
              <a:latin typeface="Play"/>
              <a:ea typeface="Play"/>
              <a:cs typeface="Play"/>
              <a:sym typeface="Pla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2024-09-12T12:53:35Z</dcterms:created>
  <dc:creator>Federica Tanlongo</dc:creator>
</cp:coreProperties>
</file>