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36b06273590_3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 name="Google Shape;55;g36b06273590_3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pl"/>
              <a:t>Title slide</a:t>
            </a:r>
            <a:endParaRPr/>
          </a:p>
        </p:txBody>
      </p:sp>
      <p:sp>
        <p:nvSpPr>
          <p:cNvPr id="56" name="Google Shape;56;g36b06273590_3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l"/>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6b06273590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6b06273590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6b0905b5fe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6b0905b5fe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6b06273590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6b06273590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6b0905b5fe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6b0905b5fe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6b06273590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6b06273590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6b0905b5f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6b0905b5f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6b06273590_3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6b06273590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6b0905b5fe_2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6b0905b5fe_2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6b06273590_3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6b06273590_3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6b06273590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6b06273590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6b06273590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6b06273590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6b0905b5fe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6b0905b5fe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idx="12" type="sldNum"/>
          </p:nvPr>
        </p:nvSpPr>
        <p:spPr>
          <a:xfrm>
            <a:off x="8596995" y="4705404"/>
            <a:ext cx="437100" cy="273900"/>
          </a:xfrm>
          <a:prstGeom prst="rect">
            <a:avLst/>
          </a:prstGeom>
          <a:noFill/>
          <a:ln>
            <a:noFill/>
          </a:ln>
        </p:spPr>
        <p:txBody>
          <a:bodyPr anchorCtr="0" anchor="ctr" bIns="34275" lIns="68575" spcFirstLastPara="1" rIns="68575" wrap="square" tIns="3427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pl"/>
              <a:t>‹#›</a:t>
            </a:fld>
            <a:endParaRPr/>
          </a:p>
        </p:txBody>
      </p:sp>
      <p:sp>
        <p:nvSpPr>
          <p:cNvPr id="52" name="Google Shape;52;p13"/>
          <p:cNvSpPr txBox="1"/>
          <p:nvPr>
            <p:ph type="ctrTitle"/>
          </p:nvPr>
        </p:nvSpPr>
        <p:spPr>
          <a:xfrm>
            <a:off x="628650" y="1339681"/>
            <a:ext cx="7886700"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rgbClr val="1D4927"/>
              </a:buClr>
              <a:buSzPts val="2700"/>
              <a:buFont typeface="Calibri"/>
              <a:buNone/>
              <a:defRPr b="1" i="0" sz="2700">
                <a:solidFill>
                  <a:srgbClr val="1D4927"/>
                </a:solidFill>
                <a:latin typeface="Calibri"/>
                <a:ea typeface="Calibri"/>
                <a:cs typeface="Calibri"/>
                <a:sym typeface="Calibri"/>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doi.org/10.25171/instgeoph_pas_isepos-2017-016" TargetMode="External"/><Relationship Id="rId4" Type="http://schemas.openxmlformats.org/officeDocument/2006/relationships/hyperlink" Target="https://doi.org/10.13127/EFSM20" TargetMode="External"/><Relationship Id="rId5" Type="http://schemas.openxmlformats.org/officeDocument/2006/relationships/hyperlink" Target="https://creativecommons.org/licenses/by/4.0/" TargetMode="External"/><Relationship Id="rId6" Type="http://schemas.openxmlformats.org/officeDocument/2006/relationships/hyperlink" Target="https://www.emsc-csem.org/policy.php" TargetMode="External"/><Relationship Id="rId7" Type="http://schemas.openxmlformats.org/officeDocument/2006/relationships/hyperlink" Target="https://www.epos-eu.org/dataporta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doi.org/10.13127/efsm2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4"/>
          <p:cNvSpPr txBox="1"/>
          <p:nvPr>
            <p:ph type="ctrTitle"/>
          </p:nvPr>
        </p:nvSpPr>
        <p:spPr>
          <a:xfrm>
            <a:off x="-24750" y="1178650"/>
            <a:ext cx="4521600" cy="22764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rgbClr val="1D4927"/>
              </a:buClr>
              <a:buSzPts val="2700"/>
              <a:buFont typeface="Calibri"/>
              <a:buNone/>
            </a:pPr>
            <a:r>
              <a:rPr lang="pl"/>
              <a:t>Group 6.</a:t>
            </a:r>
            <a:endParaRPr/>
          </a:p>
          <a:p>
            <a:pPr indent="0" lvl="0" marL="0" rtl="0" algn="ctr">
              <a:lnSpc>
                <a:spcPct val="90000"/>
              </a:lnSpc>
              <a:spcBef>
                <a:spcPts val="0"/>
              </a:spcBef>
              <a:spcAft>
                <a:spcPts val="0"/>
              </a:spcAft>
              <a:buClr>
                <a:srgbClr val="1D4927"/>
              </a:buClr>
              <a:buSzPts val="2700"/>
              <a:buFont typeface="Calibri"/>
              <a:buNone/>
            </a:pPr>
            <a:r>
              <a:rPr lang="pl"/>
              <a:t>Observational seismology: </a:t>
            </a:r>
            <a:endParaRPr/>
          </a:p>
          <a:p>
            <a:pPr indent="0" lvl="0" marL="0" rtl="0" algn="ctr">
              <a:lnSpc>
                <a:spcPct val="90000"/>
              </a:lnSpc>
              <a:spcBef>
                <a:spcPts val="0"/>
              </a:spcBef>
              <a:spcAft>
                <a:spcPts val="0"/>
              </a:spcAft>
              <a:buClr>
                <a:srgbClr val="1D4927"/>
              </a:buClr>
              <a:buSzPts val="2700"/>
              <a:buFont typeface="Calibri"/>
              <a:buNone/>
            </a:pPr>
            <a:r>
              <a:rPr lang="pl"/>
              <a:t>source, site, society</a:t>
            </a:r>
            <a:endParaRPr/>
          </a:p>
          <a:p>
            <a:pPr indent="0" lvl="0" marL="0" rtl="0" algn="ctr">
              <a:lnSpc>
                <a:spcPct val="90000"/>
              </a:lnSpc>
              <a:spcBef>
                <a:spcPts val="0"/>
              </a:spcBef>
              <a:spcAft>
                <a:spcPts val="0"/>
              </a:spcAft>
              <a:buClr>
                <a:srgbClr val="1D4927"/>
              </a:buClr>
              <a:buSzPts val="2700"/>
              <a:buFont typeface="Calibri"/>
              <a:buNone/>
            </a:pPr>
            <a:r>
              <a:t/>
            </a:r>
            <a:endParaRPr/>
          </a:p>
        </p:txBody>
      </p:sp>
      <p:sp>
        <p:nvSpPr>
          <p:cNvPr id="59" name="Google Shape;59;p14"/>
          <p:cNvSpPr txBox="1"/>
          <p:nvPr>
            <p:ph idx="4294967295" type="subTitle"/>
          </p:nvPr>
        </p:nvSpPr>
        <p:spPr>
          <a:xfrm>
            <a:off x="0" y="3383650"/>
            <a:ext cx="4472100" cy="6666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dk1"/>
              </a:buClr>
              <a:buSzPts val="688"/>
              <a:buFont typeface="Arial"/>
              <a:buNone/>
            </a:pPr>
            <a:r>
              <a:rPr b="1" lang="pl" sz="1550">
                <a:solidFill>
                  <a:schemeClr val="dk1"/>
                </a:solidFill>
              </a:rPr>
              <a:t>Authors: Helena Ciechowska, Alina Coman, Ljubcho Jovanov, Simon Issartel</a:t>
            </a:r>
            <a:endParaRPr b="1" sz="1550">
              <a:solidFill>
                <a:schemeClr val="dk1"/>
              </a:solidFill>
            </a:endParaRPr>
          </a:p>
          <a:p>
            <a:pPr indent="0" lvl="0" marL="0" marR="0" rtl="0" algn="l">
              <a:lnSpc>
                <a:spcPct val="114000"/>
              </a:lnSpc>
              <a:spcBef>
                <a:spcPts val="800"/>
              </a:spcBef>
              <a:spcAft>
                <a:spcPts val="1200"/>
              </a:spcAft>
              <a:buClr>
                <a:schemeClr val="accent1"/>
              </a:buClr>
              <a:buSzPts val="1125"/>
              <a:buFont typeface="Arial"/>
              <a:buNone/>
            </a:pPr>
            <a:r>
              <a:t/>
            </a:r>
            <a:endParaRPr b="1" sz="1925">
              <a:solidFill>
                <a:schemeClr val="dk1"/>
              </a:solidFill>
              <a:latin typeface="Calibri"/>
              <a:ea typeface="Calibri"/>
              <a:cs typeface="Calibri"/>
              <a:sym typeface="Calibri"/>
            </a:endParaRPr>
          </a:p>
        </p:txBody>
      </p:sp>
      <p:pic>
        <p:nvPicPr>
          <p:cNvPr descr="A group of people posing for a photo&#10;&#10;AI-generated content may be incorrect." id="60" name="Google Shape;60;p14"/>
          <p:cNvPicPr preferRelativeResize="0"/>
          <p:nvPr/>
        </p:nvPicPr>
        <p:blipFill rotWithShape="1">
          <a:blip r:embed="rId3">
            <a:alphaModFix/>
          </a:blip>
          <a:srcRect b="0" l="0" r="0" t="0"/>
          <a:stretch/>
        </p:blipFill>
        <p:spPr>
          <a:xfrm>
            <a:off x="4471987" y="296805"/>
            <a:ext cx="4335916" cy="433591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Conclusions</a:t>
            </a:r>
            <a:endParaRPr/>
          </a:p>
        </p:txBody>
      </p:sp>
      <p:sp>
        <p:nvSpPr>
          <p:cNvPr id="120" name="Google Shape;120;p23"/>
          <p:cNvSpPr txBox="1"/>
          <p:nvPr>
            <p:ph idx="1" type="body"/>
          </p:nvPr>
        </p:nvSpPr>
        <p:spPr>
          <a:xfrm>
            <a:off x="301375" y="1815550"/>
            <a:ext cx="8520600" cy="1970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pl" sz="2200">
                <a:solidFill>
                  <a:schemeClr val="dk1"/>
                </a:solidFill>
              </a:rPr>
              <a:t>The results </a:t>
            </a:r>
            <a:r>
              <a:rPr lang="pl" sz="2200">
                <a:solidFill>
                  <a:schemeClr val="dk1"/>
                </a:solidFill>
              </a:rPr>
              <a:t>provide valuable information for earthquake engineering applications and risk mitigation strategies in the region.</a:t>
            </a:r>
            <a:endParaRPr sz="2200">
              <a:solidFill>
                <a:schemeClr val="dk1"/>
              </a:solidFill>
            </a:endParaRPr>
          </a:p>
          <a:p>
            <a:pPr indent="0" lvl="0" marL="0" rtl="0" algn="l">
              <a:spcBef>
                <a:spcPts val="1200"/>
              </a:spcBef>
              <a:spcAft>
                <a:spcPts val="1200"/>
              </a:spcAft>
              <a:buNone/>
            </a:pPr>
            <a:r>
              <a:t/>
            </a:r>
            <a:endParaRPr sz="2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4"/>
          <p:cNvSpPr txBox="1"/>
          <p:nvPr>
            <p:ph type="title"/>
          </p:nvPr>
        </p:nvSpPr>
        <p:spPr>
          <a:xfrm>
            <a:off x="207500" y="1975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Future steps</a:t>
            </a:r>
            <a:endParaRPr/>
          </a:p>
        </p:txBody>
      </p:sp>
      <p:sp>
        <p:nvSpPr>
          <p:cNvPr id="126" name="Google Shape;126;p24"/>
          <p:cNvSpPr txBox="1"/>
          <p:nvPr>
            <p:ph idx="1" type="body"/>
          </p:nvPr>
        </p:nvSpPr>
        <p:spPr>
          <a:xfrm>
            <a:off x="64200" y="2548450"/>
            <a:ext cx="9144000" cy="2076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pl"/>
              <a:t>sharing our codes and documentation,</a:t>
            </a:r>
            <a:endParaRPr/>
          </a:p>
          <a:p>
            <a:pPr indent="-342900" lvl="0" marL="457200" rtl="0" algn="l">
              <a:spcBef>
                <a:spcPts val="0"/>
              </a:spcBef>
              <a:spcAft>
                <a:spcPts val="0"/>
              </a:spcAft>
              <a:buSzPts val="1800"/>
              <a:buChar char="-"/>
            </a:pPr>
            <a:r>
              <a:rPr lang="pl"/>
              <a:t>obtaining information about the depth of the seismic bedrock of the area,</a:t>
            </a:r>
            <a:endParaRPr/>
          </a:p>
          <a:p>
            <a:pPr indent="-342900" lvl="0" marL="457200" rtl="0" algn="l">
              <a:spcBef>
                <a:spcPts val="0"/>
              </a:spcBef>
              <a:spcAft>
                <a:spcPts val="0"/>
              </a:spcAft>
              <a:buSzPts val="1800"/>
              <a:buChar char="-"/>
            </a:pPr>
            <a:r>
              <a:rPr lang="pl"/>
              <a:t>analyse how the local geological structure may influence the seismic signals as they travel from the source to the free surface,</a:t>
            </a:r>
            <a:endParaRPr/>
          </a:p>
          <a:p>
            <a:pPr indent="-342900" lvl="0" marL="457200" rtl="0" algn="l">
              <a:spcBef>
                <a:spcPts val="0"/>
              </a:spcBef>
              <a:spcAft>
                <a:spcPts val="0"/>
              </a:spcAft>
              <a:buSzPts val="1800"/>
              <a:buChar char="-"/>
            </a:pPr>
            <a:r>
              <a:rPr lang="pl"/>
              <a:t>create an animation for a temporal distribution of earthquakes,</a:t>
            </a:r>
            <a:endParaRPr/>
          </a:p>
          <a:p>
            <a:pPr indent="-342900" lvl="0" marL="457200" rtl="0" algn="l">
              <a:spcBef>
                <a:spcPts val="0"/>
              </a:spcBef>
              <a:spcAft>
                <a:spcPts val="0"/>
              </a:spcAft>
              <a:buSzPts val="1800"/>
              <a:buChar char="-"/>
            </a:pPr>
            <a:r>
              <a:rPr lang="pl"/>
              <a:t>checking/adding the testimonies available on the italian databases.</a:t>
            </a:r>
            <a:endParaRPr/>
          </a:p>
        </p:txBody>
      </p:sp>
      <p:sp>
        <p:nvSpPr>
          <p:cNvPr id="127" name="Google Shape;127;p24"/>
          <p:cNvSpPr txBox="1"/>
          <p:nvPr>
            <p:ph type="title"/>
          </p:nvPr>
        </p:nvSpPr>
        <p:spPr>
          <a:xfrm>
            <a:off x="311700" y="237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How we used EPOS </a:t>
            </a:r>
            <a:endParaRPr/>
          </a:p>
        </p:txBody>
      </p:sp>
      <p:sp>
        <p:nvSpPr>
          <p:cNvPr id="128" name="Google Shape;128;p24"/>
          <p:cNvSpPr txBox="1"/>
          <p:nvPr>
            <p:ph idx="1" type="body"/>
          </p:nvPr>
        </p:nvSpPr>
        <p:spPr>
          <a:xfrm>
            <a:off x="154725" y="1030200"/>
            <a:ext cx="8677500" cy="1364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pl"/>
              <a:t>for downloading the data</a:t>
            </a:r>
            <a:endParaRPr/>
          </a:p>
          <a:p>
            <a:pPr indent="-342900" lvl="0" marL="457200" rtl="0" algn="l">
              <a:spcBef>
                <a:spcPts val="0"/>
              </a:spcBef>
              <a:spcAft>
                <a:spcPts val="0"/>
              </a:spcAft>
              <a:buSzPts val="1800"/>
              <a:buChar char="-"/>
            </a:pPr>
            <a:r>
              <a:rPr lang="pl"/>
              <a:t>for initial </a:t>
            </a:r>
            <a:r>
              <a:rPr lang="pl"/>
              <a:t>visualizing of</a:t>
            </a:r>
            <a:r>
              <a:rPr lang="pl"/>
              <a:t> the earthquake parameters and tectonic settings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References</a:t>
            </a:r>
            <a:endParaRPr/>
          </a:p>
        </p:txBody>
      </p:sp>
      <p:sp>
        <p:nvSpPr>
          <p:cNvPr id="134" name="Google Shape;134;p25"/>
          <p:cNvSpPr txBox="1"/>
          <p:nvPr>
            <p:ph idx="1" type="body"/>
          </p:nvPr>
        </p:nvSpPr>
        <p:spPr>
          <a:xfrm>
            <a:off x="311700" y="1152475"/>
            <a:ext cx="8520600" cy="3990900"/>
          </a:xfrm>
          <a:prstGeom prst="rect">
            <a:avLst/>
          </a:prstGeom>
        </p:spPr>
        <p:txBody>
          <a:bodyPr anchorCtr="0" anchor="t" bIns="91425" lIns="91425" spcFirstLastPara="1" rIns="91425" wrap="square" tIns="91425">
            <a:noAutofit/>
          </a:bodyPr>
          <a:lstStyle/>
          <a:p>
            <a:pPr indent="-304800" lvl="0" marL="457200" rtl="0" algn="l">
              <a:lnSpc>
                <a:spcPct val="95000"/>
              </a:lnSpc>
              <a:spcBef>
                <a:spcPts val="0"/>
              </a:spcBef>
              <a:spcAft>
                <a:spcPts val="0"/>
              </a:spcAft>
              <a:buClr>
                <a:schemeClr val="dk1"/>
              </a:buClr>
              <a:buSzPts val="1200"/>
              <a:buChar char="●"/>
            </a:pPr>
            <a:r>
              <a:rPr lang="pl" sz="1200">
                <a:solidFill>
                  <a:schemeClr val="dk1"/>
                </a:solidFill>
              </a:rPr>
              <a:t>Saccorotti, G., &amp; Roselli, P. (2017). Episode: VAL D’AGRI [Dataset]. In G. Lizurek &amp; P. Urban (Eds.), IS-EPOS Datasets. Institute of Geophysics Polish Academy of Sciences</a:t>
            </a:r>
            <a:r>
              <a:rPr lang="pl" sz="1200">
                <a:solidFill>
                  <a:schemeClr val="dk1"/>
                </a:solidFill>
              </a:rPr>
              <a:t>. </a:t>
            </a:r>
            <a:r>
              <a:rPr lang="pl" sz="1200" u="sng">
                <a:solidFill>
                  <a:schemeClr val="dk1"/>
                </a:solidFill>
                <a:hlinkClick r:id="rId3">
                  <a:extLst>
                    <a:ext uri="{A12FA001-AC4F-418D-AE19-62706E023703}">
                      <ahyp:hlinkClr val="tx"/>
                    </a:ext>
                  </a:extLst>
                </a:hlinkClick>
              </a:rPr>
              <a:t>https://doi.org/10.25171/instgeoph_pas_isepos-2017-016</a:t>
            </a:r>
            <a:r>
              <a:rPr lang="pl" sz="1200">
                <a:solidFill>
                  <a:schemeClr val="dk1"/>
                </a:solidFill>
              </a:rPr>
              <a:t>. Accessed on 26-06-2025 through the EPOS Data Portal (https://www.epos-eu.org/dataportal)</a:t>
            </a:r>
            <a:endParaRPr sz="1200">
              <a:solidFill>
                <a:schemeClr val="dk1"/>
              </a:solidFill>
            </a:endParaRPr>
          </a:p>
          <a:p>
            <a:pPr indent="-304800" lvl="0" marL="457200" rtl="0" algn="l">
              <a:lnSpc>
                <a:spcPct val="95000"/>
              </a:lnSpc>
              <a:spcBef>
                <a:spcPts val="0"/>
              </a:spcBef>
              <a:spcAft>
                <a:spcPts val="0"/>
              </a:spcAft>
              <a:buClr>
                <a:schemeClr val="dk1"/>
              </a:buClr>
              <a:buSzPts val="1200"/>
              <a:buChar char="●"/>
            </a:pPr>
            <a:r>
              <a:rPr lang="pl" sz="1200">
                <a:solidFill>
                  <a:schemeClr val="dk1"/>
                </a:solidFill>
              </a:rPr>
              <a:t>Basili, R., Danciu, L., Beauval, C., Sesetyan, K., Vilanova, S. P., Adamia, S., Arroucau, P., Atanackov, J., Baize, S., Canora, C., Caputo, R., Carafa, M. M. C., Cushing, E. M., Custódio, S., Demircioglu Tumsa, M. B., Duarte, J. C., Ganas, A., García-Mayordomo, J., Gómez de la Peña, L., … Zupančič, P. (2022). European Fault-Source Model 2020 (EFSM20): online data on fault geometry and activity parameters [Dataset]. Istituto Nazionale di Geofisica e Vulcanologia (INGV). </a:t>
            </a:r>
            <a:r>
              <a:rPr lang="pl" sz="1200" u="sng">
                <a:solidFill>
                  <a:schemeClr val="dk1"/>
                </a:solidFill>
                <a:hlinkClick r:id="rId4">
                  <a:extLst>
                    <a:ext uri="{A12FA001-AC4F-418D-AE19-62706E023703}">
                      <ahyp:hlinkClr val="tx"/>
                    </a:ext>
                  </a:extLst>
                </a:hlinkClick>
              </a:rPr>
              <a:t>https://doi.org/10.13127/EFSM20</a:t>
            </a:r>
            <a:r>
              <a:rPr lang="pl" sz="1200">
                <a:solidFill>
                  <a:schemeClr val="dk1"/>
                </a:solidFill>
              </a:rPr>
              <a:t>. Accessed on 26-06-2025 through the EPOS Data Portal (https://www.epos-eu.org/dataportal)</a:t>
            </a:r>
            <a:endParaRPr sz="1200">
              <a:solidFill>
                <a:schemeClr val="dk1"/>
              </a:solidFill>
            </a:endParaRPr>
          </a:p>
          <a:p>
            <a:pPr indent="-304800" lvl="0" marL="457200" rtl="0" algn="l">
              <a:lnSpc>
                <a:spcPct val="95000"/>
              </a:lnSpc>
              <a:spcBef>
                <a:spcPts val="0"/>
              </a:spcBef>
              <a:spcAft>
                <a:spcPts val="0"/>
              </a:spcAft>
              <a:buClr>
                <a:schemeClr val="dk1"/>
              </a:buClr>
              <a:buSzPts val="1200"/>
              <a:buChar char="●"/>
            </a:pPr>
            <a:r>
              <a:rPr lang="pl" sz="1200">
                <a:solidFill>
                  <a:schemeClr val="dk1"/>
                </a:solidFill>
              </a:rPr>
              <a:t>Moment tensor data for modern earthquakes (2013-present), provided by EMSC - European-Mediterranean Seismological Centre - FR, </a:t>
            </a:r>
            <a:r>
              <a:rPr lang="pl" sz="1200" u="sng">
                <a:solidFill>
                  <a:schemeClr val="dk1"/>
                </a:solidFill>
                <a:hlinkClick r:id="rId5">
                  <a:extLst>
                    <a:ext uri="{A12FA001-AC4F-418D-AE19-62706E023703}">
                      <ahyp:hlinkClr val="tx"/>
                    </a:ext>
                  </a:extLst>
                </a:hlinkClick>
              </a:rPr>
              <a:t>https://creativecommons.org/licenses/by/4.0/</a:t>
            </a:r>
            <a:r>
              <a:rPr lang="pl" sz="1200">
                <a:solidFill>
                  <a:schemeClr val="dk1"/>
                </a:solidFill>
              </a:rPr>
              <a:t>. Accessed on 26-06-2025 through the EPOS Data Portal (https://www.epos-eu.org/dataportal)</a:t>
            </a:r>
            <a:endParaRPr sz="1200">
              <a:solidFill>
                <a:schemeClr val="dk1"/>
              </a:solidFill>
            </a:endParaRPr>
          </a:p>
          <a:p>
            <a:pPr indent="-304800" lvl="0" marL="457200" rtl="0" algn="l">
              <a:lnSpc>
                <a:spcPct val="95000"/>
              </a:lnSpc>
              <a:spcBef>
                <a:spcPts val="0"/>
              </a:spcBef>
              <a:spcAft>
                <a:spcPts val="0"/>
              </a:spcAft>
              <a:buClr>
                <a:schemeClr val="dk1"/>
              </a:buClr>
              <a:buSzPts val="1200"/>
              <a:buChar char="●"/>
            </a:pPr>
            <a:r>
              <a:rPr lang="pl" sz="1200">
                <a:solidFill>
                  <a:schemeClr val="dk1"/>
                </a:solidFill>
              </a:rPr>
              <a:t>Parameters of modern earthquakes (1998-present) - FDSN event, provided by EMSC - European-Mediterranean Seismological Centre - FR, </a:t>
            </a:r>
            <a:r>
              <a:rPr lang="pl" sz="1200" u="sng">
                <a:solidFill>
                  <a:schemeClr val="dk1"/>
                </a:solidFill>
                <a:hlinkClick r:id="rId6">
                  <a:extLst>
                    <a:ext uri="{A12FA001-AC4F-418D-AE19-62706E023703}">
                      <ahyp:hlinkClr val="tx"/>
                    </a:ext>
                  </a:extLst>
                </a:hlinkClick>
              </a:rPr>
              <a:t>https://www.emsc-csem.org/policy.php</a:t>
            </a:r>
            <a:r>
              <a:rPr lang="pl" sz="1200">
                <a:solidFill>
                  <a:schemeClr val="dk1"/>
                </a:solidFill>
              </a:rPr>
              <a:t>. Accessed on 26-06-2025 through the EPOS Data Portal (</a:t>
            </a:r>
            <a:r>
              <a:rPr lang="pl" sz="1200" u="sng">
                <a:solidFill>
                  <a:schemeClr val="dk1"/>
                </a:solidFill>
                <a:hlinkClick r:id="rId7">
                  <a:extLst>
                    <a:ext uri="{A12FA001-AC4F-418D-AE19-62706E023703}">
                      <ahyp:hlinkClr val="tx"/>
                    </a:ext>
                  </a:extLst>
                </a:hlinkClick>
              </a:rPr>
              <a:t>https://www.epos-eu.org/dataportal</a:t>
            </a:r>
            <a:r>
              <a:rPr lang="pl" sz="1200">
                <a:solidFill>
                  <a:schemeClr val="dk1"/>
                </a:solidFill>
              </a:rPr>
              <a:t>)</a:t>
            </a:r>
            <a:endParaRPr sz="1200">
              <a:solidFill>
                <a:schemeClr val="dk1"/>
              </a:solidFill>
            </a:endParaRPr>
          </a:p>
          <a:p>
            <a:pPr indent="0" lvl="0" marL="457200" rtl="0" algn="l">
              <a:lnSpc>
                <a:spcPct val="95000"/>
              </a:lnSpc>
              <a:spcBef>
                <a:spcPts val="1200"/>
              </a:spcBef>
              <a:spcAft>
                <a:spcPts val="1200"/>
              </a:spcAft>
              <a:buNone/>
            </a:pPr>
            <a:r>
              <a:t/>
            </a:r>
            <a:endParaRPr sz="12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0" name="Google Shape;140;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04800" lvl="0" marL="457200" rtl="0" algn="l">
              <a:lnSpc>
                <a:spcPct val="95000"/>
              </a:lnSpc>
              <a:spcBef>
                <a:spcPts val="0"/>
              </a:spcBef>
              <a:spcAft>
                <a:spcPts val="0"/>
              </a:spcAft>
              <a:buClr>
                <a:schemeClr val="dk1"/>
              </a:buClr>
              <a:buSzPts val="1200"/>
              <a:buChar char="●"/>
            </a:pPr>
            <a:r>
              <a:rPr lang="pl" sz="1200">
                <a:solidFill>
                  <a:schemeClr val="dk1"/>
                </a:solidFill>
                <a:highlight>
                  <a:srgbClr val="FFFFFF"/>
                </a:highlight>
              </a:rPr>
              <a:t>Basili R., Danciu L., Beauval C., Sesetyan K., Vilanova S., Adamia S., Arroucau P., Atanackov J., Baize S., Canora C., Caputo R., Carafa M., Cushing M., Custódio S., Demircioglu Tumsa M., Duarte J., Ganas A., García-Mayordomo J., Gómez de la Peña L., Gràcia E., Jamšek Rupnik P., Jomard H., Kastelic V., Maesano F. E., Martín-Banda R., Martínez-Loriente S., Neres M., Perea H., Sket-Motnikar B., Tiberti M. M., Tsereteli N., Tsironi V., Vallone R., Vanneste K., Zupančič P. (2022). European Fault-Source Model 2020 (EFSM20): online data on fault geometry and activity parameters [Data set]. Istituto Nazionale di Geofisica e Vulcanologia (INGV). </a:t>
            </a:r>
            <a:r>
              <a:rPr lang="pl" sz="1200">
                <a:solidFill>
                  <a:schemeClr val="dk1"/>
                </a:solidFill>
                <a:highlight>
                  <a:srgbClr val="FFFFFF"/>
                </a:highlight>
                <a:uFill>
                  <a:noFill/>
                </a:uFill>
                <a:hlinkClick r:id="rId3">
                  <a:extLst>
                    <a:ext uri="{A12FA001-AC4F-418D-AE19-62706E023703}">
                      <ahyp:hlinkClr val="tx"/>
                    </a:ext>
                  </a:extLst>
                </a:hlinkClick>
              </a:rPr>
              <a:t>https://doi.org/10.13127/efsm20</a:t>
            </a:r>
            <a:r>
              <a:rPr lang="pl" sz="1200">
                <a:solidFill>
                  <a:schemeClr val="dk1"/>
                </a:solidFill>
              </a:rPr>
              <a:t> Accessed on 26-06-2025</a:t>
            </a:r>
            <a:endParaRPr sz="1200">
              <a:solidFill>
                <a:schemeClr val="dk1"/>
              </a:solidFill>
            </a:endParaRPr>
          </a:p>
          <a:p>
            <a:pPr indent="-304800" lvl="0" marL="457200" rtl="0" algn="just">
              <a:lnSpc>
                <a:spcPct val="100000"/>
              </a:lnSpc>
              <a:spcBef>
                <a:spcPts val="0"/>
              </a:spcBef>
              <a:spcAft>
                <a:spcPts val="0"/>
              </a:spcAft>
              <a:buClr>
                <a:schemeClr val="dk1"/>
              </a:buClr>
              <a:buSzPts val="1200"/>
              <a:buChar char="●"/>
            </a:pPr>
            <a:r>
              <a:rPr lang="pl" sz="1200">
                <a:solidFill>
                  <a:schemeClr val="dk1"/>
                </a:solidFill>
                <a:latin typeface="Times New Roman"/>
                <a:ea typeface="Times New Roman"/>
                <a:cs typeface="Times New Roman"/>
                <a:sym typeface="Times New Roman"/>
              </a:rPr>
              <a:t>Nakamura, Y. (1989). A method for dynamic characteristics estimation of subsurface using microtremor on the ground surface, Rep. Railway Tech. Res. Inst. 30, 25– 33. </a:t>
            </a:r>
            <a:endParaRPr sz="1200">
              <a:solidFill>
                <a:schemeClr val="dk1"/>
              </a:solidFill>
            </a:endParaRPr>
          </a:p>
          <a:p>
            <a:pPr indent="0" lvl="0" marL="0" rtl="0" algn="l">
              <a:spcBef>
                <a:spcPts val="300"/>
              </a:spcBef>
              <a:spcAft>
                <a:spcPts val="1200"/>
              </a:spcAft>
              <a:buNone/>
            </a:pPr>
            <a:r>
              <a:t/>
            </a:r>
            <a:endParaRPr>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Aim of the study</a:t>
            </a:r>
            <a:endParaRPr/>
          </a:p>
        </p:txBody>
      </p:sp>
      <p:sp>
        <p:nvSpPr>
          <p:cNvPr id="66" name="Google Shape;66;p15"/>
          <p:cNvSpPr txBox="1"/>
          <p:nvPr>
            <p:ph idx="1" type="body"/>
          </p:nvPr>
        </p:nvSpPr>
        <p:spPr>
          <a:xfrm>
            <a:off x="160125" y="1938650"/>
            <a:ext cx="8718600" cy="2586000"/>
          </a:xfrm>
          <a:prstGeom prst="rect">
            <a:avLst/>
          </a:prstGeom>
        </p:spPr>
        <p:txBody>
          <a:bodyPr anchorCtr="0" anchor="t" bIns="91425" lIns="91425" spcFirstLastPara="1" rIns="91425" wrap="square" tIns="91425">
            <a:normAutofit lnSpcReduction="20000"/>
          </a:bodyPr>
          <a:lstStyle/>
          <a:p>
            <a:pPr indent="-375829" lvl="0" marL="457200" rtl="0" algn="just">
              <a:spcBef>
                <a:spcPts val="0"/>
              </a:spcBef>
              <a:spcAft>
                <a:spcPts val="0"/>
              </a:spcAft>
              <a:buClr>
                <a:schemeClr val="dk1"/>
              </a:buClr>
              <a:buSzPts val="2319"/>
              <a:buChar char="-"/>
            </a:pPr>
            <a:r>
              <a:rPr lang="pl" sz="2318">
                <a:solidFill>
                  <a:schemeClr val="dk1"/>
                </a:solidFill>
              </a:rPr>
              <a:t>to obtain a seismic characterization of the </a:t>
            </a:r>
            <a:r>
              <a:rPr b="1" lang="pl" sz="2318">
                <a:solidFill>
                  <a:schemeClr val="dk1"/>
                </a:solidFill>
              </a:rPr>
              <a:t>Pertusillo Lake</a:t>
            </a:r>
            <a:r>
              <a:rPr lang="pl" sz="2318">
                <a:solidFill>
                  <a:schemeClr val="dk1"/>
                </a:solidFill>
              </a:rPr>
              <a:t> area (Natural and Triggered), in order to assess potential impacts of future strong earthquakes on the important infrastructure in the area</a:t>
            </a:r>
            <a:endParaRPr sz="2318">
              <a:solidFill>
                <a:schemeClr val="dk1"/>
              </a:solidFill>
            </a:endParaRPr>
          </a:p>
          <a:p>
            <a:pPr indent="0" lvl="0" marL="0" rtl="0" algn="l">
              <a:spcBef>
                <a:spcPts val="1200"/>
              </a:spcBef>
              <a:spcAft>
                <a:spcPts val="0"/>
              </a:spcAft>
              <a:buNone/>
            </a:pPr>
            <a:r>
              <a:t/>
            </a:r>
            <a:endParaRPr sz="2000">
              <a:solidFill>
                <a:schemeClr val="dk1"/>
              </a:solidFill>
            </a:endParaRPr>
          </a:p>
          <a:p>
            <a:pPr indent="0" lvl="0" marL="0" rtl="0" algn="l">
              <a:spcBef>
                <a:spcPts val="1200"/>
              </a:spcBef>
              <a:spcAft>
                <a:spcPts val="1200"/>
              </a:spcAft>
              <a:buNone/>
            </a:pPr>
            <a:r>
              <a:t/>
            </a:r>
            <a:endParaRPr sz="20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ph type="title"/>
          </p:nvPr>
        </p:nvSpPr>
        <p:spPr>
          <a:xfrm>
            <a:off x="538200" y="856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Earthquake Swarm and general seismicity </a:t>
            </a:r>
            <a:br>
              <a:rPr lang="pl"/>
            </a:br>
            <a:r>
              <a:rPr lang="pl"/>
              <a:t>of Southern Italy</a:t>
            </a:r>
            <a:endParaRPr/>
          </a:p>
        </p:txBody>
      </p:sp>
      <p:sp>
        <p:nvSpPr>
          <p:cNvPr id="72" name="Google Shape;72;p16"/>
          <p:cNvSpPr txBox="1"/>
          <p:nvPr>
            <p:ph idx="1" type="body"/>
          </p:nvPr>
        </p:nvSpPr>
        <p:spPr>
          <a:xfrm>
            <a:off x="0" y="1313500"/>
            <a:ext cx="3839400" cy="329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pl">
                <a:solidFill>
                  <a:schemeClr val="dk1"/>
                </a:solidFill>
              </a:rPr>
              <a:t>Study Area: Pertusillo Lake (Reservoir-Triggered)</a:t>
            </a:r>
            <a:endParaRPr>
              <a:solidFill>
                <a:schemeClr val="dk1"/>
              </a:solidFill>
            </a:endParaRPr>
          </a:p>
          <a:p>
            <a:pPr indent="-342900" lvl="0" marL="457200" rtl="0" algn="l">
              <a:spcBef>
                <a:spcPts val="1000"/>
              </a:spcBef>
              <a:spcAft>
                <a:spcPts val="0"/>
              </a:spcAft>
              <a:buClr>
                <a:schemeClr val="dk1"/>
              </a:buClr>
              <a:buSzPts val="1800"/>
              <a:buChar char="-"/>
            </a:pPr>
            <a:r>
              <a:rPr lang="pl">
                <a:solidFill>
                  <a:schemeClr val="dk1"/>
                </a:solidFill>
              </a:rPr>
              <a:t>more than 1600 triggered seismic events (swarms) (magnitudes up to 2.7 ML) over one year (2005 - 2006)</a:t>
            </a:r>
            <a:endParaRPr>
              <a:solidFill>
                <a:schemeClr val="dk1"/>
              </a:solidFill>
            </a:endParaRPr>
          </a:p>
          <a:p>
            <a:pPr indent="-342900" lvl="0" marL="457200" rtl="0" algn="l">
              <a:spcBef>
                <a:spcPts val="1000"/>
              </a:spcBef>
              <a:spcAft>
                <a:spcPts val="1000"/>
              </a:spcAft>
              <a:buClr>
                <a:schemeClr val="dk1"/>
              </a:buClr>
              <a:buSzPts val="1800"/>
              <a:buChar char="-"/>
            </a:pPr>
            <a:r>
              <a:rPr lang="pl">
                <a:solidFill>
                  <a:schemeClr val="dk1"/>
                </a:solidFill>
              </a:rPr>
              <a:t>more than 1000 tectonic </a:t>
            </a:r>
            <a:r>
              <a:rPr lang="pl">
                <a:solidFill>
                  <a:schemeClr val="dk1"/>
                </a:solidFill>
              </a:rPr>
              <a:t>earthquakes</a:t>
            </a:r>
            <a:r>
              <a:rPr lang="pl">
                <a:solidFill>
                  <a:schemeClr val="dk1"/>
                </a:solidFill>
              </a:rPr>
              <a:t> starting from 1999</a:t>
            </a:r>
            <a:endParaRPr>
              <a:solidFill>
                <a:schemeClr val="dk1"/>
              </a:solidFill>
            </a:endParaRPr>
          </a:p>
        </p:txBody>
      </p:sp>
      <p:pic>
        <p:nvPicPr>
          <p:cNvPr id="73" name="Google Shape;73;p16"/>
          <p:cNvPicPr preferRelativeResize="0"/>
          <p:nvPr/>
        </p:nvPicPr>
        <p:blipFill rotWithShape="1">
          <a:blip r:embed="rId3">
            <a:alphaModFix/>
          </a:blip>
          <a:srcRect b="0" l="12125" r="11851" t="0"/>
          <a:stretch/>
        </p:blipFill>
        <p:spPr>
          <a:xfrm>
            <a:off x="3839400" y="724098"/>
            <a:ext cx="5219399" cy="4262600"/>
          </a:xfrm>
          <a:prstGeom prst="rect">
            <a:avLst/>
          </a:prstGeom>
          <a:noFill/>
          <a:ln>
            <a:noFill/>
          </a:ln>
        </p:spPr>
      </p:pic>
      <p:sp>
        <p:nvSpPr>
          <p:cNvPr id="74" name="Google Shape;74;p16"/>
          <p:cNvSpPr/>
          <p:nvPr/>
        </p:nvSpPr>
        <p:spPr>
          <a:xfrm>
            <a:off x="6567500" y="1910275"/>
            <a:ext cx="663000" cy="10419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Data sets used</a:t>
            </a:r>
            <a:endParaRPr/>
          </a:p>
        </p:txBody>
      </p:sp>
      <p:sp>
        <p:nvSpPr>
          <p:cNvPr id="80" name="Google Shape;80;p17"/>
          <p:cNvSpPr txBox="1"/>
          <p:nvPr>
            <p:ph idx="1" type="body"/>
          </p:nvPr>
        </p:nvSpPr>
        <p:spPr>
          <a:xfrm>
            <a:off x="311700" y="1152475"/>
            <a:ext cx="8699700" cy="39027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pl" sz="2285">
                <a:solidFill>
                  <a:schemeClr val="dk1"/>
                </a:solidFill>
              </a:rPr>
              <a:t>European Fault Source Model 2020 (OGC WMS)</a:t>
            </a:r>
            <a:r>
              <a:rPr lang="pl" sz="2285">
                <a:solidFill>
                  <a:schemeClr val="dk1"/>
                </a:solidFill>
              </a:rPr>
              <a:t>: EPOS (</a:t>
            </a:r>
            <a:r>
              <a:rPr lang="pl" sz="2285">
                <a:solidFill>
                  <a:schemeClr val="dk1"/>
                </a:solidFill>
              </a:rPr>
              <a:t>INGV) </a:t>
            </a:r>
            <a:endParaRPr sz="2285">
              <a:solidFill>
                <a:schemeClr val="dk1"/>
              </a:solidFill>
            </a:endParaRPr>
          </a:p>
          <a:p>
            <a:pPr indent="0" lvl="0" marL="0" rtl="0" algn="l">
              <a:spcBef>
                <a:spcPts val="1200"/>
              </a:spcBef>
              <a:spcAft>
                <a:spcPts val="0"/>
              </a:spcAft>
              <a:buNone/>
            </a:pPr>
            <a:r>
              <a:rPr lang="pl" sz="2285">
                <a:solidFill>
                  <a:schemeClr val="dk1"/>
                </a:solidFill>
              </a:rPr>
              <a:t>Episode VAL D'AGRI: water reservoir : EPOS (INGV)</a:t>
            </a:r>
            <a:endParaRPr sz="2285">
              <a:solidFill>
                <a:schemeClr val="dk1"/>
              </a:solidFill>
            </a:endParaRPr>
          </a:p>
          <a:p>
            <a:pPr indent="0" lvl="0" marL="0" rtl="0" algn="l">
              <a:lnSpc>
                <a:spcPct val="100000"/>
              </a:lnSpc>
              <a:spcBef>
                <a:spcPts val="1200"/>
              </a:spcBef>
              <a:spcAft>
                <a:spcPts val="0"/>
              </a:spcAft>
              <a:buNone/>
            </a:pPr>
            <a:r>
              <a:rPr lang="pl" sz="2285">
                <a:solidFill>
                  <a:schemeClr val="dk1"/>
                </a:solidFill>
              </a:rPr>
              <a:t>Geological Maps : EPOS (EGDI) </a:t>
            </a:r>
            <a:endParaRPr sz="2285">
              <a:solidFill>
                <a:schemeClr val="dk1"/>
              </a:solidFill>
            </a:endParaRPr>
          </a:p>
          <a:p>
            <a:pPr indent="0" lvl="0" marL="0" rtl="0" algn="l">
              <a:lnSpc>
                <a:spcPct val="100000"/>
              </a:lnSpc>
              <a:spcBef>
                <a:spcPts val="0"/>
              </a:spcBef>
              <a:spcAft>
                <a:spcPts val="0"/>
              </a:spcAft>
              <a:buClr>
                <a:schemeClr val="dk1"/>
              </a:buClr>
              <a:buSzPct val="48125"/>
              <a:buFont typeface="Arial"/>
              <a:buNone/>
            </a:pPr>
            <a:r>
              <a:t/>
            </a:r>
            <a:endParaRPr sz="2285">
              <a:solidFill>
                <a:schemeClr val="dk1"/>
              </a:solidFill>
            </a:endParaRPr>
          </a:p>
          <a:p>
            <a:pPr indent="0" lvl="0" marL="0" rtl="0" algn="l">
              <a:spcBef>
                <a:spcPts val="0"/>
              </a:spcBef>
              <a:spcAft>
                <a:spcPts val="0"/>
              </a:spcAft>
              <a:buNone/>
            </a:pPr>
            <a:r>
              <a:rPr lang="pl" sz="2285">
                <a:solidFill>
                  <a:schemeClr val="dk1"/>
                </a:solidFill>
              </a:rPr>
              <a:t>Moment tensor data for modern earthquakes : </a:t>
            </a:r>
            <a:r>
              <a:rPr lang="pl" sz="2285">
                <a:solidFill>
                  <a:schemeClr val="dk1"/>
                </a:solidFill>
              </a:rPr>
              <a:t>EPOS (</a:t>
            </a:r>
            <a:r>
              <a:rPr lang="pl" sz="2285">
                <a:solidFill>
                  <a:schemeClr val="dk1"/>
                </a:solidFill>
              </a:rPr>
              <a:t>EMSC)</a:t>
            </a:r>
            <a:endParaRPr sz="2285">
              <a:solidFill>
                <a:schemeClr val="dk1"/>
              </a:solidFill>
            </a:endParaRPr>
          </a:p>
          <a:p>
            <a:pPr indent="0" lvl="0" marL="0" rtl="0" algn="l">
              <a:spcBef>
                <a:spcPts val="1200"/>
              </a:spcBef>
              <a:spcAft>
                <a:spcPts val="0"/>
              </a:spcAft>
              <a:buNone/>
            </a:pPr>
            <a:r>
              <a:rPr lang="pl" sz="2285">
                <a:solidFill>
                  <a:schemeClr val="dk1"/>
                </a:solidFill>
              </a:rPr>
              <a:t>Felt reports for modern earthquakes : EMSC</a:t>
            </a:r>
            <a:endParaRPr sz="2285">
              <a:solidFill>
                <a:schemeClr val="dk1"/>
              </a:solidFill>
            </a:endParaRPr>
          </a:p>
          <a:p>
            <a:pPr indent="0" lvl="0" marL="0" rtl="0" algn="l">
              <a:spcBef>
                <a:spcPts val="1200"/>
              </a:spcBef>
              <a:spcAft>
                <a:spcPts val="0"/>
              </a:spcAft>
              <a:buNone/>
            </a:pPr>
            <a:r>
              <a:rPr lang="pl" sz="2285">
                <a:solidFill>
                  <a:schemeClr val="dk1"/>
                </a:solidFill>
              </a:rPr>
              <a:t>Parameters of modern earthquakes - FDSN event : </a:t>
            </a:r>
            <a:r>
              <a:rPr lang="pl" sz="2285">
                <a:solidFill>
                  <a:schemeClr val="dk1"/>
                </a:solidFill>
              </a:rPr>
              <a:t>EPOS (</a:t>
            </a:r>
            <a:r>
              <a:rPr lang="pl" sz="2285">
                <a:solidFill>
                  <a:schemeClr val="dk1"/>
                </a:solidFill>
              </a:rPr>
              <a:t>EMSC)</a:t>
            </a:r>
            <a:endParaRPr sz="2285">
              <a:solidFill>
                <a:schemeClr val="dk1"/>
              </a:solidFill>
            </a:endParaRPr>
          </a:p>
          <a:p>
            <a:pPr indent="0" lvl="0" marL="0" rtl="0" algn="l">
              <a:spcBef>
                <a:spcPts val="1200"/>
              </a:spcBef>
              <a:spcAft>
                <a:spcPts val="0"/>
              </a:spcAft>
              <a:buNone/>
            </a:pPr>
            <a:r>
              <a:rPr lang="pl" sz="2285">
                <a:solidFill>
                  <a:schemeClr val="dk1"/>
                </a:solidFill>
              </a:rPr>
              <a:t>Ambient noise measurements: EIDA platform</a:t>
            </a:r>
            <a:endParaRPr sz="2285">
              <a:solidFill>
                <a:schemeClr val="dk1"/>
              </a:solidFill>
            </a:endParaRPr>
          </a:p>
          <a:p>
            <a:pPr indent="0" lvl="0" marL="0" rtl="0" algn="l">
              <a:spcBef>
                <a:spcPts val="1200"/>
              </a:spcBef>
              <a:spcAft>
                <a:spcPts val="0"/>
              </a:spcAft>
              <a:buNone/>
            </a:pPr>
            <a:r>
              <a:t/>
            </a:r>
            <a:endParaRPr sz="2000"/>
          </a:p>
          <a:p>
            <a:pPr indent="0" lvl="0" marL="0" rtl="0" algn="l">
              <a:spcBef>
                <a:spcPts val="1200"/>
              </a:spcBef>
              <a:spcAft>
                <a:spcPts val="1200"/>
              </a:spcAft>
              <a:buNone/>
            </a:pPr>
            <a:r>
              <a:t/>
            </a:r>
            <a:endParaRPr sz="2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8"/>
          <p:cNvSpPr txBox="1"/>
          <p:nvPr>
            <p:ph type="title"/>
          </p:nvPr>
        </p:nvSpPr>
        <p:spPr>
          <a:xfrm>
            <a:off x="0" y="1865900"/>
            <a:ext cx="914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pl" sz="3020"/>
              <a:t>Results</a:t>
            </a:r>
            <a:endParaRPr sz="302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9" title="Pertusillo_seismicity.png"/>
          <p:cNvPicPr preferRelativeResize="0"/>
          <p:nvPr/>
        </p:nvPicPr>
        <p:blipFill>
          <a:blip r:embed="rId3">
            <a:alphaModFix/>
          </a:blip>
          <a:stretch>
            <a:fillRect/>
          </a:stretch>
        </p:blipFill>
        <p:spPr>
          <a:xfrm>
            <a:off x="500700" y="152425"/>
            <a:ext cx="3685726" cy="4838656"/>
          </a:xfrm>
          <a:prstGeom prst="rect">
            <a:avLst/>
          </a:prstGeom>
          <a:noFill/>
          <a:ln>
            <a:noFill/>
          </a:ln>
        </p:spPr>
      </p:pic>
      <p:pic>
        <p:nvPicPr>
          <p:cNvPr id="91" name="Google Shape;91;p19" title="intensity.png"/>
          <p:cNvPicPr preferRelativeResize="0"/>
          <p:nvPr/>
        </p:nvPicPr>
        <p:blipFill>
          <a:blip r:embed="rId4">
            <a:alphaModFix/>
          </a:blip>
          <a:stretch>
            <a:fillRect/>
          </a:stretch>
        </p:blipFill>
        <p:spPr>
          <a:xfrm>
            <a:off x="4295330" y="152400"/>
            <a:ext cx="4326008" cy="4838702"/>
          </a:xfrm>
          <a:prstGeom prst="rect">
            <a:avLst/>
          </a:prstGeom>
          <a:noFill/>
          <a:ln>
            <a:noFill/>
          </a:ln>
        </p:spPr>
      </p:pic>
      <p:sp>
        <p:nvSpPr>
          <p:cNvPr id="92" name="Google Shape;92;p19"/>
          <p:cNvSpPr txBox="1"/>
          <p:nvPr/>
        </p:nvSpPr>
        <p:spPr>
          <a:xfrm rot="-5400000">
            <a:off x="4756050" y="62675"/>
            <a:ext cx="740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6000">
                <a:solidFill>
                  <a:schemeClr val="dk1"/>
                </a:solidFill>
              </a:rPr>
              <a:t>➢</a:t>
            </a:r>
            <a:endParaRPr sz="60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20" title="felt_eq_map.png"/>
          <p:cNvPicPr preferRelativeResize="0"/>
          <p:nvPr/>
        </p:nvPicPr>
        <p:blipFill>
          <a:blip r:embed="rId3">
            <a:alphaModFix/>
          </a:blip>
          <a:stretch>
            <a:fillRect/>
          </a:stretch>
        </p:blipFill>
        <p:spPr>
          <a:xfrm>
            <a:off x="0" y="607963"/>
            <a:ext cx="8839204" cy="39275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grpSp>
        <p:nvGrpSpPr>
          <p:cNvPr id="102" name="Google Shape;102;p21"/>
          <p:cNvGrpSpPr/>
          <p:nvPr/>
        </p:nvGrpSpPr>
        <p:grpSpPr>
          <a:xfrm>
            <a:off x="50532" y="205249"/>
            <a:ext cx="4480482" cy="4563098"/>
            <a:chOff x="422525" y="1118428"/>
            <a:chExt cx="3327750" cy="3497699"/>
          </a:xfrm>
        </p:grpSpPr>
        <p:pic>
          <p:nvPicPr>
            <p:cNvPr id="103" name="Google Shape;103;p21" title="GE_MATE.jpg"/>
            <p:cNvPicPr preferRelativeResize="0"/>
            <p:nvPr/>
          </p:nvPicPr>
          <p:blipFill>
            <a:blip r:embed="rId3">
              <a:alphaModFix/>
            </a:blip>
            <a:stretch>
              <a:fillRect/>
            </a:stretch>
          </p:blipFill>
          <p:spPr>
            <a:xfrm>
              <a:off x="422525" y="1118428"/>
              <a:ext cx="3327750" cy="3497699"/>
            </a:xfrm>
            <a:prstGeom prst="rect">
              <a:avLst/>
            </a:prstGeom>
            <a:noFill/>
            <a:ln>
              <a:noFill/>
            </a:ln>
          </p:spPr>
        </p:pic>
        <p:sp>
          <p:nvSpPr>
            <p:cNvPr id="104" name="Google Shape;104;p21"/>
            <p:cNvSpPr txBox="1"/>
            <p:nvPr/>
          </p:nvSpPr>
          <p:spPr>
            <a:xfrm>
              <a:off x="942000" y="1536450"/>
              <a:ext cx="1060800" cy="5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800">
                  <a:solidFill>
                    <a:schemeClr val="dk2"/>
                  </a:solidFill>
                </a:rPr>
                <a:t>f</a:t>
              </a:r>
              <a:r>
                <a:rPr baseline="-25000" lang="pl" sz="1800">
                  <a:solidFill>
                    <a:schemeClr val="dk2"/>
                  </a:solidFill>
                </a:rPr>
                <a:t>0</a:t>
              </a:r>
              <a:r>
                <a:rPr lang="pl" sz="1800">
                  <a:solidFill>
                    <a:schemeClr val="dk2"/>
                  </a:solidFill>
                </a:rPr>
                <a:t> = 2.3 Hz</a:t>
              </a:r>
              <a:endParaRPr sz="1800">
                <a:solidFill>
                  <a:schemeClr val="dk2"/>
                </a:solidFill>
              </a:endParaRPr>
            </a:p>
          </p:txBody>
        </p:sp>
        <p:cxnSp>
          <p:nvCxnSpPr>
            <p:cNvPr id="105" name="Google Shape;105;p21"/>
            <p:cNvCxnSpPr/>
            <p:nvPr/>
          </p:nvCxnSpPr>
          <p:spPr>
            <a:xfrm>
              <a:off x="1826000" y="1763400"/>
              <a:ext cx="520800" cy="18900"/>
            </a:xfrm>
            <a:prstGeom prst="straightConnector1">
              <a:avLst/>
            </a:prstGeom>
            <a:noFill/>
            <a:ln cap="flat" cmpd="sng" w="9525">
              <a:solidFill>
                <a:schemeClr val="dk2"/>
              </a:solidFill>
              <a:prstDash val="solid"/>
              <a:round/>
              <a:headEnd len="med" w="med" type="none"/>
              <a:tailEnd len="med" w="med" type="none"/>
            </a:ln>
          </p:spPr>
        </p:cxnSp>
      </p:grpSp>
      <p:sp>
        <p:nvSpPr>
          <p:cNvPr id="106" name="Google Shape;106;p21"/>
          <p:cNvSpPr txBox="1"/>
          <p:nvPr/>
        </p:nvSpPr>
        <p:spPr>
          <a:xfrm>
            <a:off x="4407300" y="3496525"/>
            <a:ext cx="4574100" cy="68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l" sz="1600">
                <a:solidFill>
                  <a:schemeClr val="dk2"/>
                </a:solidFill>
              </a:rPr>
              <a:t>Fundamental frequency of resonance (f</a:t>
            </a:r>
            <a:r>
              <a:rPr baseline="-25000" lang="pl" sz="1600">
                <a:solidFill>
                  <a:schemeClr val="dk2"/>
                </a:solidFill>
              </a:rPr>
              <a:t>0</a:t>
            </a:r>
            <a:r>
              <a:rPr lang="pl" sz="1600">
                <a:solidFill>
                  <a:schemeClr val="dk2"/>
                </a:solidFill>
              </a:rPr>
              <a:t>) of the site (GE_MATE - station located in the studied area)</a:t>
            </a:r>
            <a:endParaRPr sz="1600">
              <a:solidFill>
                <a:schemeClr val="dk2"/>
              </a:solidFill>
            </a:endParaRPr>
          </a:p>
          <a:p>
            <a:pPr indent="0" lvl="0" marL="0" rtl="0" algn="l">
              <a:spcBef>
                <a:spcPts val="0"/>
              </a:spcBef>
              <a:spcAft>
                <a:spcPts val="0"/>
              </a:spcAft>
              <a:buNone/>
            </a:pPr>
            <a:r>
              <a:t/>
            </a:r>
            <a:endParaRPr sz="1600">
              <a:solidFill>
                <a:schemeClr val="dk2"/>
              </a:solidFill>
            </a:endParaRPr>
          </a:p>
        </p:txBody>
      </p:sp>
      <p:pic>
        <p:nvPicPr>
          <p:cNvPr id="107" name="Google Shape;107;p21"/>
          <p:cNvPicPr preferRelativeResize="0"/>
          <p:nvPr/>
        </p:nvPicPr>
        <p:blipFill>
          <a:blip r:embed="rId4">
            <a:alphaModFix/>
          </a:blip>
          <a:stretch>
            <a:fillRect/>
          </a:stretch>
        </p:blipFill>
        <p:spPr>
          <a:xfrm>
            <a:off x="5119675" y="1493475"/>
            <a:ext cx="3425100" cy="767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Seismic hazard map</a:t>
            </a:r>
            <a:endParaRPr/>
          </a:p>
        </p:txBody>
      </p:sp>
      <p:sp>
        <p:nvSpPr>
          <p:cNvPr id="113" name="Google Shape;113;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4" name="Google Shape;114;p22"/>
          <p:cNvPicPr preferRelativeResize="0"/>
          <p:nvPr/>
        </p:nvPicPr>
        <p:blipFill>
          <a:blip r:embed="rId3">
            <a:alphaModFix/>
          </a:blip>
          <a:stretch>
            <a:fillRect/>
          </a:stretch>
        </p:blipFill>
        <p:spPr>
          <a:xfrm>
            <a:off x="5744650" y="0"/>
            <a:ext cx="257175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