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73" r:id="rId4"/>
    <p:sldId id="278" r:id="rId5"/>
    <p:sldId id="281" r:id="rId6"/>
    <p:sldId id="279" r:id="rId7"/>
    <p:sldId id="280" r:id="rId8"/>
    <p:sldId id="262" r:id="rId9"/>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3"/>
    <p:restoredTop sz="94754"/>
  </p:normalViewPr>
  <p:slideViewPr>
    <p:cSldViewPr snapToGrid="0">
      <p:cViewPr varScale="1">
        <p:scale>
          <a:sx n="96" d="100"/>
          <a:sy n="96" d="100"/>
        </p:scale>
        <p:origin x="184" y="8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415971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333360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304514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1939780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8</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26/06/2025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26/06/2025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26/06/2025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26/06/2025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3034996"/>
          </a:xfrm>
        </p:spPr>
        <p:txBody>
          <a:bodyPr/>
          <a:lstStyle/>
          <a:p>
            <a:r>
              <a:rPr lang="en-GB" dirty="0"/>
              <a:t>Integrated Geophysical Analysis of Ground Deformation and Seismicity at Mount Etna</a:t>
            </a:r>
            <a:br>
              <a:rPr lang="en-GB" dirty="0"/>
            </a:br>
            <a:br>
              <a:rPr lang="en-GB" dirty="0"/>
            </a:br>
            <a:r>
              <a:rPr lang="en-GB" sz="2000" dirty="0"/>
              <a:t>Applied geophysics group</a:t>
            </a: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490763" y="4821237"/>
            <a:ext cx="5647873" cy="1002891"/>
          </a:xfrm>
        </p:spPr>
        <p:txBody>
          <a:bodyPr>
            <a:normAutofit/>
          </a:bodyPr>
          <a:lstStyle/>
          <a:p>
            <a:pPr marL="0" indent="0" algn="ctr">
              <a:buNone/>
            </a:pPr>
            <a:r>
              <a:rPr lang="en-GB" dirty="0" err="1"/>
              <a:t>Dilyana</a:t>
            </a:r>
            <a:r>
              <a:rPr lang="en-GB" dirty="0"/>
              <a:t> </a:t>
            </a:r>
            <a:r>
              <a:rPr lang="en-GB" dirty="0" err="1"/>
              <a:t>Hristova</a:t>
            </a:r>
            <a:r>
              <a:rPr lang="en-GB" dirty="0" err="1">
                <a:solidFill>
                  <a:srgbClr val="FEDC7F"/>
                </a:solidFill>
              </a:rPr>
              <a:t>|</a:t>
            </a:r>
            <a:r>
              <a:rPr lang="en-GB" dirty="0" err="1"/>
              <a:t>Thomas</a:t>
            </a:r>
            <a:r>
              <a:rPr lang="en-GB" dirty="0"/>
              <a:t> Benson </a:t>
            </a:r>
            <a:r>
              <a:rPr lang="en-GB" dirty="0" err="1"/>
              <a:t>Małgorzata</a:t>
            </a:r>
            <a:r>
              <a:rPr lang="en-GB" dirty="0"/>
              <a:t> </a:t>
            </a:r>
            <a:r>
              <a:rPr lang="en-GB" dirty="0" err="1"/>
              <a:t>Szelachowska</a:t>
            </a:r>
            <a:r>
              <a:rPr lang="en-GB" dirty="0" err="1">
                <a:solidFill>
                  <a:srgbClr val="FEDC7F"/>
                </a:solidFill>
              </a:rPr>
              <a:t>|</a:t>
            </a:r>
            <a:r>
              <a:rPr lang="en-GB" dirty="0" err="1"/>
              <a:t>Ema</a:t>
            </a:r>
            <a:r>
              <a:rPr lang="en-GB" dirty="0"/>
              <a:t> Nogová </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838200" y="778077"/>
            <a:ext cx="10515600" cy="1325563"/>
          </a:xfrm>
        </p:spPr>
        <p:txBody>
          <a:bodyPr/>
          <a:lstStyle/>
          <a:p>
            <a:pPr algn="l"/>
            <a:r>
              <a:rPr lang="en-GB" dirty="0"/>
              <a:t>Etna volcano</a:t>
            </a:r>
          </a:p>
        </p:txBody>
      </p:sp>
      <p:pic>
        <p:nvPicPr>
          <p:cNvPr id="4" name="Content Placeholder 3" descr="A map of the world&#10;&#10;Description automatically generated">
            <a:extLst>
              <a:ext uri="{FF2B5EF4-FFF2-40B4-BE49-F238E27FC236}">
                <a16:creationId xmlns:a16="http://schemas.microsoft.com/office/drawing/2014/main" id="{2FA305DA-0461-574E-A735-5FD9770F5C12}"/>
              </a:ext>
            </a:extLst>
          </p:cNvPr>
          <p:cNvPicPr>
            <a:picLocks noGrp="1" noChangeAspect="1"/>
          </p:cNvPicPr>
          <p:nvPr>
            <p:ph idx="1"/>
          </p:nvPr>
        </p:nvPicPr>
        <p:blipFill rotWithShape="1">
          <a:blip r:embed="rId3"/>
          <a:srcRect t="6036"/>
          <a:stretch/>
        </p:blipFill>
        <p:spPr>
          <a:xfrm>
            <a:off x="6498687" y="161635"/>
            <a:ext cx="5284800" cy="2944521"/>
          </a:xfrm>
        </p:spPr>
      </p:pic>
      <p:pic>
        <p:nvPicPr>
          <p:cNvPr id="8" name="Picture 7" descr="A mountain with smoke coming out of it&#10;&#10;Description automatically generated">
            <a:extLst>
              <a:ext uri="{FF2B5EF4-FFF2-40B4-BE49-F238E27FC236}">
                <a16:creationId xmlns:a16="http://schemas.microsoft.com/office/drawing/2014/main" id="{9D2D503F-656A-4C47-AE45-43EE28758F45}"/>
              </a:ext>
            </a:extLst>
          </p:cNvPr>
          <p:cNvPicPr>
            <a:picLocks noChangeAspect="1"/>
          </p:cNvPicPr>
          <p:nvPr/>
        </p:nvPicPr>
        <p:blipFill rotWithShape="1">
          <a:blip r:embed="rId4"/>
          <a:srcRect t="8889" b="5324"/>
          <a:stretch/>
        </p:blipFill>
        <p:spPr>
          <a:xfrm>
            <a:off x="6498628" y="3282100"/>
            <a:ext cx="5284859" cy="2944521"/>
          </a:xfrm>
          <a:prstGeom prst="rect">
            <a:avLst/>
          </a:prstGeom>
        </p:spPr>
      </p:pic>
      <p:sp>
        <p:nvSpPr>
          <p:cNvPr id="13" name="Content Placeholder 4">
            <a:extLst>
              <a:ext uri="{FF2B5EF4-FFF2-40B4-BE49-F238E27FC236}">
                <a16:creationId xmlns:a16="http://schemas.microsoft.com/office/drawing/2014/main" id="{0AB13B9C-E6A5-0948-9D55-47E8BECFE335}"/>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GB" dirty="0"/>
              <a:t>one of the world's busiest volcanoes</a:t>
            </a:r>
          </a:p>
          <a:p>
            <a:pPr algn="just">
              <a:lnSpc>
                <a:spcPct val="150000"/>
              </a:lnSpc>
            </a:pPr>
            <a:r>
              <a:rPr lang="en-GB" dirty="0"/>
              <a:t>often erupts with lava flows</a:t>
            </a:r>
          </a:p>
          <a:p>
            <a:pPr algn="just">
              <a:lnSpc>
                <a:spcPct val="150000"/>
              </a:lnSpc>
            </a:pPr>
            <a:r>
              <a:rPr lang="en-GB" dirty="0"/>
              <a:t>big, sudden explosions</a:t>
            </a:r>
          </a:p>
          <a:p>
            <a:pPr algn="just">
              <a:lnSpc>
                <a:spcPct val="150000"/>
              </a:lnSpc>
            </a:pPr>
            <a:r>
              <a:rPr lang="en-GB" dirty="0"/>
              <a:t>a great place for scientists to study how magma moves</a:t>
            </a:r>
          </a:p>
        </p:txBody>
      </p:sp>
    </p:spTree>
    <p:extLst>
      <p:ext uri="{BB962C8B-B14F-4D97-AF65-F5344CB8AC3E}">
        <p14:creationId xmlns:p14="http://schemas.microsoft.com/office/powerpoint/2010/main" val="240770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838200" y="763333"/>
            <a:ext cx="10515600" cy="1325563"/>
          </a:xfrm>
        </p:spPr>
        <p:txBody>
          <a:bodyPr/>
          <a:lstStyle/>
          <a:p>
            <a:pPr algn="l"/>
            <a:r>
              <a:rPr lang="en-GB" dirty="0"/>
              <a:t>Data used</a:t>
            </a:r>
          </a:p>
        </p:txBody>
      </p:sp>
      <p:sp>
        <p:nvSpPr>
          <p:cNvPr id="5" name="Content Placeholder 4">
            <a:extLst>
              <a:ext uri="{FF2B5EF4-FFF2-40B4-BE49-F238E27FC236}">
                <a16:creationId xmlns:a16="http://schemas.microsoft.com/office/drawing/2014/main" id="{BE28BD82-A276-EA7A-766C-90504D007116}"/>
              </a:ext>
            </a:extLst>
          </p:cNvPr>
          <p:cNvSpPr>
            <a:spLocks noGrp="1"/>
          </p:cNvSpPr>
          <p:nvPr>
            <p:ph idx="1"/>
          </p:nvPr>
        </p:nvSpPr>
        <p:spPr/>
        <p:txBody>
          <a:bodyPr/>
          <a:lstStyle/>
          <a:p>
            <a:pPr>
              <a:lnSpc>
                <a:spcPct val="150000"/>
              </a:lnSpc>
            </a:pPr>
            <a:r>
              <a:rPr lang="en-GB" dirty="0"/>
              <a:t>GNSS (EPOS, INGV)</a:t>
            </a:r>
          </a:p>
          <a:p>
            <a:pPr>
              <a:lnSpc>
                <a:spcPct val="150000"/>
              </a:lnSpc>
            </a:pPr>
            <a:r>
              <a:rPr lang="en-GB" dirty="0" err="1"/>
              <a:t>InSAR</a:t>
            </a:r>
            <a:r>
              <a:rPr lang="en-GB" dirty="0"/>
              <a:t> images (EPOS, IREA)</a:t>
            </a:r>
          </a:p>
          <a:p>
            <a:pPr>
              <a:lnSpc>
                <a:spcPct val="150000"/>
              </a:lnSpc>
            </a:pPr>
            <a:r>
              <a:rPr lang="en-GB" dirty="0" err="1"/>
              <a:t>seismics</a:t>
            </a:r>
            <a:r>
              <a:rPr lang="en-GB" dirty="0"/>
              <a:t> (INGV)</a:t>
            </a:r>
          </a:p>
          <a:p>
            <a:pPr>
              <a:lnSpc>
                <a:spcPct val="150000"/>
              </a:lnSpc>
            </a:pPr>
            <a:r>
              <a:rPr lang="en-GB" dirty="0"/>
              <a:t>more data in EPOS </a:t>
            </a:r>
            <a:br>
              <a:rPr lang="en-GB" dirty="0"/>
            </a:br>
            <a:r>
              <a:rPr lang="en-GB" dirty="0"/>
              <a:t>(we didn’t consider)</a:t>
            </a:r>
          </a:p>
        </p:txBody>
      </p:sp>
      <p:pic>
        <p:nvPicPr>
          <p:cNvPr id="8" name="Picture 7" descr="A screenshot of a computer&#10;&#10;Description automatically generated">
            <a:extLst>
              <a:ext uri="{FF2B5EF4-FFF2-40B4-BE49-F238E27FC236}">
                <a16:creationId xmlns:a16="http://schemas.microsoft.com/office/drawing/2014/main" id="{20FD68CC-A2DA-ED40-B9AC-43F7176642C1}"/>
              </a:ext>
            </a:extLst>
          </p:cNvPr>
          <p:cNvPicPr>
            <a:picLocks noChangeAspect="1"/>
          </p:cNvPicPr>
          <p:nvPr/>
        </p:nvPicPr>
        <p:blipFill>
          <a:blip r:embed="rId3"/>
          <a:stretch>
            <a:fillRect/>
          </a:stretch>
        </p:blipFill>
        <p:spPr>
          <a:xfrm>
            <a:off x="4778476" y="1450167"/>
            <a:ext cx="7192297" cy="3957666"/>
          </a:xfrm>
          <a:prstGeom prst="rect">
            <a:avLst/>
          </a:prstGeom>
        </p:spPr>
      </p:pic>
    </p:spTree>
    <p:extLst>
      <p:ext uri="{BB962C8B-B14F-4D97-AF65-F5344CB8AC3E}">
        <p14:creationId xmlns:p14="http://schemas.microsoft.com/office/powerpoint/2010/main" val="363917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 program&#10;&#10;Description automatically generated">
            <a:extLst>
              <a:ext uri="{FF2B5EF4-FFF2-40B4-BE49-F238E27FC236}">
                <a16:creationId xmlns:a16="http://schemas.microsoft.com/office/drawing/2014/main" id="{C0B389B3-376F-EE46-9AD8-F6688F84A377}"/>
              </a:ext>
            </a:extLst>
          </p:cNvPr>
          <p:cNvPicPr>
            <a:picLocks noChangeAspect="1"/>
          </p:cNvPicPr>
          <p:nvPr/>
        </p:nvPicPr>
        <p:blipFill>
          <a:blip r:embed="rId3"/>
          <a:stretch>
            <a:fillRect/>
          </a:stretch>
        </p:blipFill>
        <p:spPr>
          <a:xfrm>
            <a:off x="737527" y="1103378"/>
            <a:ext cx="10716945" cy="4819790"/>
          </a:xfrm>
          <a:prstGeom prst="rect">
            <a:avLst/>
          </a:prstGeom>
        </p:spPr>
      </p:pic>
      <p:sp>
        <p:nvSpPr>
          <p:cNvPr id="5" name="TextBox 4">
            <a:extLst>
              <a:ext uri="{FF2B5EF4-FFF2-40B4-BE49-F238E27FC236}">
                <a16:creationId xmlns:a16="http://schemas.microsoft.com/office/drawing/2014/main" id="{DB73E500-C800-AC4B-977E-421F5E16A850}"/>
              </a:ext>
            </a:extLst>
          </p:cNvPr>
          <p:cNvSpPr txBox="1"/>
          <p:nvPr/>
        </p:nvSpPr>
        <p:spPr>
          <a:xfrm>
            <a:off x="4679072" y="336319"/>
            <a:ext cx="2833853" cy="523220"/>
          </a:xfrm>
          <a:prstGeom prst="rect">
            <a:avLst/>
          </a:prstGeom>
          <a:noFill/>
        </p:spPr>
        <p:txBody>
          <a:bodyPr wrap="none" rtlCol="0">
            <a:spAutoFit/>
          </a:bodyPr>
          <a:lstStyle/>
          <a:p>
            <a:r>
              <a:rPr lang="en-GB" sz="2800" dirty="0" err="1"/>
              <a:t>Jupyter</a:t>
            </a:r>
            <a:r>
              <a:rPr lang="en-GB" sz="2800" dirty="0"/>
              <a:t> notebook</a:t>
            </a:r>
          </a:p>
        </p:txBody>
      </p:sp>
      <p:pic>
        <p:nvPicPr>
          <p:cNvPr id="1026" name="Picture 2" descr="Proyecto Jupyter - Wikipedia, la enciclopedia libre">
            <a:extLst>
              <a:ext uri="{FF2B5EF4-FFF2-40B4-BE49-F238E27FC236}">
                <a16:creationId xmlns:a16="http://schemas.microsoft.com/office/drawing/2014/main" id="{E57B65E0-A969-B140-A4BF-418A4947E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818" y="210526"/>
            <a:ext cx="1112540" cy="128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5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ity&#10;&#10;Description automatically generated">
            <a:extLst>
              <a:ext uri="{FF2B5EF4-FFF2-40B4-BE49-F238E27FC236}">
                <a16:creationId xmlns:a16="http://schemas.microsoft.com/office/drawing/2014/main" id="{ACF68473-193E-EB40-BB86-662FA1F0A11E}"/>
              </a:ext>
            </a:extLst>
          </p:cNvPr>
          <p:cNvPicPr>
            <a:picLocks noGrp="1" noChangeAspect="1"/>
          </p:cNvPicPr>
          <p:nvPr>
            <p:ph idx="1"/>
          </p:nvPr>
        </p:nvPicPr>
        <p:blipFill>
          <a:blip r:embed="rId3"/>
          <a:stretch>
            <a:fillRect/>
          </a:stretch>
        </p:blipFill>
        <p:spPr>
          <a:xfrm>
            <a:off x="2941899" y="1213133"/>
            <a:ext cx="6308202" cy="5011996"/>
          </a:xfrm>
        </p:spPr>
      </p:pic>
      <p:sp>
        <p:nvSpPr>
          <p:cNvPr id="3" name="TextBox 2">
            <a:extLst>
              <a:ext uri="{FF2B5EF4-FFF2-40B4-BE49-F238E27FC236}">
                <a16:creationId xmlns:a16="http://schemas.microsoft.com/office/drawing/2014/main" id="{2E13FDB0-1AD1-C24B-90AA-DD70B30887CA}"/>
              </a:ext>
            </a:extLst>
          </p:cNvPr>
          <p:cNvSpPr txBox="1"/>
          <p:nvPr/>
        </p:nvSpPr>
        <p:spPr>
          <a:xfrm>
            <a:off x="5206173" y="493974"/>
            <a:ext cx="1779654" cy="523220"/>
          </a:xfrm>
          <a:prstGeom prst="rect">
            <a:avLst/>
          </a:prstGeom>
          <a:noFill/>
        </p:spPr>
        <p:txBody>
          <a:bodyPr wrap="none" rtlCol="0">
            <a:spAutoFit/>
          </a:bodyPr>
          <a:lstStyle/>
          <a:p>
            <a:r>
              <a:rPr lang="en-GB" sz="2800" dirty="0"/>
              <a:t>Seismicity</a:t>
            </a:r>
          </a:p>
        </p:txBody>
      </p:sp>
    </p:spTree>
    <p:extLst>
      <p:ext uri="{BB962C8B-B14F-4D97-AF65-F5344CB8AC3E}">
        <p14:creationId xmlns:p14="http://schemas.microsoft.com/office/powerpoint/2010/main" val="20924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with numbers and a line&#10;&#10;Description automatically generated">
            <a:extLst>
              <a:ext uri="{FF2B5EF4-FFF2-40B4-BE49-F238E27FC236}">
                <a16:creationId xmlns:a16="http://schemas.microsoft.com/office/drawing/2014/main" id="{EBB87205-1316-8C4C-8695-DDD30ECDDF2E}"/>
              </a:ext>
            </a:extLst>
          </p:cNvPr>
          <p:cNvPicPr>
            <a:picLocks noChangeAspect="1"/>
          </p:cNvPicPr>
          <p:nvPr/>
        </p:nvPicPr>
        <p:blipFill>
          <a:blip r:embed="rId3"/>
          <a:stretch>
            <a:fillRect/>
          </a:stretch>
        </p:blipFill>
        <p:spPr>
          <a:xfrm>
            <a:off x="571490" y="2265338"/>
            <a:ext cx="5208136" cy="3760713"/>
          </a:xfrm>
          <a:prstGeom prst="rect">
            <a:avLst/>
          </a:prstGeom>
        </p:spPr>
      </p:pic>
      <p:pic>
        <p:nvPicPr>
          <p:cNvPr id="13" name="Picture 12" descr="A graph with different colored lines&#10;&#10;Description automatically generated">
            <a:extLst>
              <a:ext uri="{FF2B5EF4-FFF2-40B4-BE49-F238E27FC236}">
                <a16:creationId xmlns:a16="http://schemas.microsoft.com/office/drawing/2014/main" id="{A38A3567-510D-4549-AF2A-0FD0903F4A92}"/>
              </a:ext>
            </a:extLst>
          </p:cNvPr>
          <p:cNvPicPr>
            <a:picLocks noChangeAspect="1"/>
          </p:cNvPicPr>
          <p:nvPr/>
        </p:nvPicPr>
        <p:blipFill>
          <a:blip r:embed="rId4"/>
          <a:stretch>
            <a:fillRect/>
          </a:stretch>
        </p:blipFill>
        <p:spPr>
          <a:xfrm>
            <a:off x="6412375" y="171380"/>
            <a:ext cx="5497427" cy="5422632"/>
          </a:xfrm>
          <a:prstGeom prst="rect">
            <a:avLst/>
          </a:prstGeom>
        </p:spPr>
      </p:pic>
      <p:sp>
        <p:nvSpPr>
          <p:cNvPr id="2" name="TextBox 1">
            <a:extLst>
              <a:ext uri="{FF2B5EF4-FFF2-40B4-BE49-F238E27FC236}">
                <a16:creationId xmlns:a16="http://schemas.microsoft.com/office/drawing/2014/main" id="{80963A64-FF7F-5348-8F65-BCC4D527856C}"/>
              </a:ext>
            </a:extLst>
          </p:cNvPr>
          <p:cNvSpPr txBox="1"/>
          <p:nvPr/>
        </p:nvSpPr>
        <p:spPr>
          <a:xfrm>
            <a:off x="6625490" y="5597452"/>
            <a:ext cx="5071195" cy="461665"/>
          </a:xfrm>
          <a:prstGeom prst="rect">
            <a:avLst/>
          </a:prstGeom>
          <a:noFill/>
        </p:spPr>
        <p:txBody>
          <a:bodyPr wrap="none" rtlCol="0">
            <a:spAutoFit/>
          </a:bodyPr>
          <a:lstStyle/>
          <a:p>
            <a:pPr algn="ctr"/>
            <a:r>
              <a:rPr lang="en-GB" sz="2400" dirty="0"/>
              <a:t>displacement from GNSS time series</a:t>
            </a:r>
          </a:p>
        </p:txBody>
      </p:sp>
      <p:sp>
        <p:nvSpPr>
          <p:cNvPr id="10" name="TextBox 9">
            <a:extLst>
              <a:ext uri="{FF2B5EF4-FFF2-40B4-BE49-F238E27FC236}">
                <a16:creationId xmlns:a16="http://schemas.microsoft.com/office/drawing/2014/main" id="{1A8691BA-F909-2C48-95D6-186850DAA0A3}"/>
              </a:ext>
            </a:extLst>
          </p:cNvPr>
          <p:cNvSpPr txBox="1"/>
          <p:nvPr/>
        </p:nvSpPr>
        <p:spPr>
          <a:xfrm>
            <a:off x="1379902" y="1742118"/>
            <a:ext cx="3591311" cy="461665"/>
          </a:xfrm>
          <a:prstGeom prst="rect">
            <a:avLst/>
          </a:prstGeom>
          <a:noFill/>
        </p:spPr>
        <p:txBody>
          <a:bodyPr wrap="square" rtlCol="0">
            <a:spAutoFit/>
          </a:bodyPr>
          <a:lstStyle/>
          <a:p>
            <a:pPr algn="ctr"/>
            <a:r>
              <a:rPr lang="en-GB" sz="2400" dirty="0"/>
              <a:t>cumulative seismicity</a:t>
            </a:r>
          </a:p>
        </p:txBody>
      </p:sp>
      <p:sp>
        <p:nvSpPr>
          <p:cNvPr id="12" name="TextBox 11">
            <a:extLst>
              <a:ext uri="{FF2B5EF4-FFF2-40B4-BE49-F238E27FC236}">
                <a16:creationId xmlns:a16="http://schemas.microsoft.com/office/drawing/2014/main" id="{DEF9A153-7BE1-2941-8082-1247133536DA}"/>
              </a:ext>
            </a:extLst>
          </p:cNvPr>
          <p:cNvSpPr txBox="1"/>
          <p:nvPr/>
        </p:nvSpPr>
        <p:spPr>
          <a:xfrm>
            <a:off x="2553620" y="697661"/>
            <a:ext cx="3542380" cy="523220"/>
          </a:xfrm>
          <a:prstGeom prst="rect">
            <a:avLst/>
          </a:prstGeom>
          <a:noFill/>
        </p:spPr>
        <p:txBody>
          <a:bodyPr wrap="none" rtlCol="0">
            <a:spAutoFit/>
          </a:bodyPr>
          <a:lstStyle/>
          <a:p>
            <a:r>
              <a:rPr lang="en-GB" sz="2800" dirty="0"/>
              <a:t>Observable eruptions</a:t>
            </a:r>
          </a:p>
        </p:txBody>
      </p:sp>
    </p:spTree>
    <p:extLst>
      <p:ext uri="{BB962C8B-B14F-4D97-AF65-F5344CB8AC3E}">
        <p14:creationId xmlns:p14="http://schemas.microsoft.com/office/powerpoint/2010/main" val="40866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1CAD-E9BB-3241-8BC9-E0F0873BF9C9}"/>
              </a:ext>
            </a:extLst>
          </p:cNvPr>
          <p:cNvSpPr>
            <a:spLocks noGrp="1"/>
          </p:cNvSpPr>
          <p:nvPr>
            <p:ph type="title"/>
          </p:nvPr>
        </p:nvSpPr>
        <p:spPr>
          <a:xfrm>
            <a:off x="757177" y="-202034"/>
            <a:ext cx="10515600" cy="1325563"/>
          </a:xfrm>
        </p:spPr>
        <p:txBody>
          <a:bodyPr/>
          <a:lstStyle/>
          <a:p>
            <a:r>
              <a:rPr lang="en-GB" dirty="0" err="1"/>
              <a:t>DInSAR</a:t>
            </a:r>
            <a:endParaRPr lang="en-GB" dirty="0"/>
          </a:p>
        </p:txBody>
      </p:sp>
      <p:pic>
        <p:nvPicPr>
          <p:cNvPr id="5" name="Picture 4" descr="A map of the earth with a graph&#10;&#10;Description automatically generated with medium confidence">
            <a:extLst>
              <a:ext uri="{FF2B5EF4-FFF2-40B4-BE49-F238E27FC236}">
                <a16:creationId xmlns:a16="http://schemas.microsoft.com/office/drawing/2014/main" id="{C071771D-01CA-8F49-9937-5FDEEFE7FB10}"/>
              </a:ext>
            </a:extLst>
          </p:cNvPr>
          <p:cNvPicPr>
            <a:picLocks noChangeAspect="1"/>
          </p:cNvPicPr>
          <p:nvPr/>
        </p:nvPicPr>
        <p:blipFill rotWithShape="1">
          <a:blip r:embed="rId2"/>
          <a:srcRect b="29633"/>
          <a:stretch/>
        </p:blipFill>
        <p:spPr>
          <a:xfrm>
            <a:off x="-931774" y="903523"/>
            <a:ext cx="13251369" cy="3084032"/>
          </a:xfrm>
          <a:prstGeom prst="rect">
            <a:avLst/>
          </a:prstGeom>
        </p:spPr>
      </p:pic>
      <p:pic>
        <p:nvPicPr>
          <p:cNvPr id="4" name="Picture 3" descr="A graph with a blue rectangle&#10;&#10;Description automatically generated">
            <a:extLst>
              <a:ext uri="{FF2B5EF4-FFF2-40B4-BE49-F238E27FC236}">
                <a16:creationId xmlns:a16="http://schemas.microsoft.com/office/drawing/2014/main" id="{E67AF896-982C-CD40-96E2-BD430D1766B8}"/>
              </a:ext>
            </a:extLst>
          </p:cNvPr>
          <p:cNvPicPr>
            <a:picLocks noChangeAspect="1"/>
          </p:cNvPicPr>
          <p:nvPr/>
        </p:nvPicPr>
        <p:blipFill>
          <a:blip r:embed="rId3"/>
          <a:stretch>
            <a:fillRect/>
          </a:stretch>
        </p:blipFill>
        <p:spPr>
          <a:xfrm>
            <a:off x="120755" y="4462771"/>
            <a:ext cx="3062654" cy="1516861"/>
          </a:xfrm>
          <a:prstGeom prst="rect">
            <a:avLst/>
          </a:prstGeom>
        </p:spPr>
      </p:pic>
      <p:pic>
        <p:nvPicPr>
          <p:cNvPr id="7" name="Picture 6" descr="A graph with numbers and a line&#10;&#10;Description automatically generated">
            <a:extLst>
              <a:ext uri="{FF2B5EF4-FFF2-40B4-BE49-F238E27FC236}">
                <a16:creationId xmlns:a16="http://schemas.microsoft.com/office/drawing/2014/main" id="{3FCDDD33-B9DF-B545-90A8-815AD021F7D7}"/>
              </a:ext>
            </a:extLst>
          </p:cNvPr>
          <p:cNvPicPr>
            <a:picLocks noChangeAspect="1"/>
          </p:cNvPicPr>
          <p:nvPr/>
        </p:nvPicPr>
        <p:blipFill>
          <a:blip r:embed="rId4"/>
          <a:stretch>
            <a:fillRect/>
          </a:stretch>
        </p:blipFill>
        <p:spPr>
          <a:xfrm>
            <a:off x="3278214" y="4462770"/>
            <a:ext cx="3062654" cy="1516861"/>
          </a:xfrm>
          <a:prstGeom prst="rect">
            <a:avLst/>
          </a:prstGeom>
        </p:spPr>
      </p:pic>
      <p:pic>
        <p:nvPicPr>
          <p:cNvPr id="9" name="Picture 8" descr="A graph showing a number of different colored squares&#10;&#10;Description automatically generated with medium confidence">
            <a:extLst>
              <a:ext uri="{FF2B5EF4-FFF2-40B4-BE49-F238E27FC236}">
                <a16:creationId xmlns:a16="http://schemas.microsoft.com/office/drawing/2014/main" id="{91CDE4B9-7090-9C48-AE10-1C9586C3BD13}"/>
              </a:ext>
            </a:extLst>
          </p:cNvPr>
          <p:cNvPicPr>
            <a:picLocks noChangeAspect="1"/>
          </p:cNvPicPr>
          <p:nvPr/>
        </p:nvPicPr>
        <p:blipFill>
          <a:blip r:embed="rId5"/>
          <a:stretch>
            <a:fillRect/>
          </a:stretch>
        </p:blipFill>
        <p:spPr>
          <a:xfrm>
            <a:off x="6139261" y="4462769"/>
            <a:ext cx="3062654" cy="1516861"/>
          </a:xfrm>
          <a:prstGeom prst="rect">
            <a:avLst/>
          </a:prstGeom>
        </p:spPr>
      </p:pic>
      <p:pic>
        <p:nvPicPr>
          <p:cNvPr id="11" name="Picture 10" descr="A graph showing a blue square&#10;&#10;Description automatically generated">
            <a:extLst>
              <a:ext uri="{FF2B5EF4-FFF2-40B4-BE49-F238E27FC236}">
                <a16:creationId xmlns:a16="http://schemas.microsoft.com/office/drawing/2014/main" id="{34274044-663C-224E-8B5E-16BC0B70EB91}"/>
              </a:ext>
            </a:extLst>
          </p:cNvPr>
          <p:cNvPicPr>
            <a:picLocks noChangeAspect="1"/>
          </p:cNvPicPr>
          <p:nvPr/>
        </p:nvPicPr>
        <p:blipFill>
          <a:blip r:embed="rId6"/>
          <a:stretch>
            <a:fillRect/>
          </a:stretch>
        </p:blipFill>
        <p:spPr>
          <a:xfrm>
            <a:off x="9129347" y="4462769"/>
            <a:ext cx="3062654" cy="1516861"/>
          </a:xfrm>
          <a:prstGeom prst="rect">
            <a:avLst/>
          </a:prstGeom>
        </p:spPr>
      </p:pic>
    </p:spTree>
    <p:extLst>
      <p:ext uri="{BB962C8B-B14F-4D97-AF65-F5344CB8AC3E}">
        <p14:creationId xmlns:p14="http://schemas.microsoft.com/office/powerpoint/2010/main" val="295303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red chairs&#10;&#10;Description automatically generated">
            <a:extLst>
              <a:ext uri="{FF2B5EF4-FFF2-40B4-BE49-F238E27FC236}">
                <a16:creationId xmlns:a16="http://schemas.microsoft.com/office/drawing/2014/main" id="{25F270E3-E979-364D-B3F5-2630080B55A2}"/>
              </a:ext>
            </a:extLst>
          </p:cNvPr>
          <p:cNvPicPr>
            <a:picLocks noChangeAspect="1"/>
          </p:cNvPicPr>
          <p:nvPr/>
        </p:nvPicPr>
        <p:blipFill>
          <a:blip r:embed="rId3"/>
          <a:stretch>
            <a:fillRect/>
          </a:stretch>
        </p:blipFill>
        <p:spPr>
          <a:xfrm>
            <a:off x="0" y="0"/>
            <a:ext cx="12192000" cy="6858000"/>
          </a:xfrm>
          <a:prstGeom prst="rect">
            <a:avLst/>
          </a:prstGeom>
        </p:spPr>
      </p:pic>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4"/>
          <a:stretch>
            <a:fillRect/>
          </a:stretch>
        </p:blipFill>
        <p:spPr>
          <a:xfrm>
            <a:off x="9169365" y="0"/>
            <a:ext cx="3290591" cy="1257108"/>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521677" y="6038849"/>
            <a:ext cx="11148646" cy="1001086"/>
          </a:xfrm>
        </p:spPr>
        <p:txBody>
          <a:bodyPr>
            <a:normAutofit/>
          </a:bodyPr>
          <a:lstStyle/>
          <a:p>
            <a:pPr algn="ctr"/>
            <a:r>
              <a:rPr lang="en-GB" sz="4000" dirty="0">
                <a:solidFill>
                  <a:schemeClr val="bg1"/>
                </a:solidFill>
              </a:rPr>
              <a:t>Thank you for your attention!</a:t>
            </a:r>
          </a:p>
        </p:txBody>
      </p:sp>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951</TotalTime>
  <Words>123</Words>
  <Application>Microsoft Macintosh PowerPoint</Application>
  <PresentationFormat>Widescreen</PresentationFormat>
  <Paragraphs>33</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Calibri Light</vt:lpstr>
      <vt:lpstr>Office Theme</vt:lpstr>
      <vt:lpstr>Integrated Geophysical Analysis of Ground Deformation and Seismicity at Mount Etna  Applied geophysics group</vt:lpstr>
      <vt:lpstr>Etna volcano</vt:lpstr>
      <vt:lpstr>Data used</vt:lpstr>
      <vt:lpstr>PowerPoint Presentation</vt:lpstr>
      <vt:lpstr>PowerPoint Presentation</vt:lpstr>
      <vt:lpstr>PowerPoint Presentation</vt:lpstr>
      <vt:lpstr>DInSAR</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Geophysical Analysis of Ground Deformation and Seismicity at Mount Etna  Applied geophysics group</dc:title>
  <dc:creator>Federica Tanlongo</dc:creator>
  <cp:lastModifiedBy>Nogová Ema</cp:lastModifiedBy>
  <cp:revision>15</cp:revision>
  <dcterms:created xsi:type="dcterms:W3CDTF">2024-09-12T12:53:35Z</dcterms:created>
  <dcterms:modified xsi:type="dcterms:W3CDTF">2025-06-26T15:17:40Z</dcterms:modified>
</cp:coreProperties>
</file>