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4" roundtripDataSignature="AMtx7mg1fi4gx2AoMksjeSg+Cgwtz3Ez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8EE8E7-8569-427F-80CF-7D09D72B1902}">
  <a:tblStyle styleId="{4B8EE8E7-8569-427F-80CF-7D09D72B190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 name="Google Shape;3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Learning Objectives: 2.1, 2.4</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1. Time Series Seismic Data</a:t>
            </a:r>
            <a:endParaRPr/>
          </a:p>
          <a:p>
            <a:pPr indent="0" lvl="0" marL="0" rtl="0" algn="l">
              <a:lnSpc>
                <a:spcPct val="100000"/>
              </a:lnSpc>
              <a:spcBef>
                <a:spcPts val="0"/>
              </a:spcBef>
              <a:spcAft>
                <a:spcPts val="0"/>
              </a:spcAft>
              <a:buSzPts val="1100"/>
              <a:buNone/>
            </a:pPr>
            <a:r>
              <a:rPr lang="en"/>
              <a:t>Time series seismic data are continuous recordings of ground motion captured by seismometers. These data are fundamental for studying earthquakes, volcanic activity, and other geological events. The SAGE data archives include:</a:t>
            </a:r>
            <a:endParaRPr/>
          </a:p>
          <a:p>
            <a:pPr indent="-298450" lvl="0" marL="457200" rtl="0" algn="l">
              <a:lnSpc>
                <a:spcPct val="100000"/>
              </a:lnSpc>
              <a:spcBef>
                <a:spcPts val="0"/>
              </a:spcBef>
              <a:spcAft>
                <a:spcPts val="0"/>
              </a:spcAft>
              <a:buSzPts val="1100"/>
              <a:buChar char="●"/>
            </a:pPr>
            <a:r>
              <a:rPr lang="en"/>
              <a:t>Raw Waveform Data: High-resolution recordings of seismic waves from EarthScope's USArray and other global seismic networks. These waveforms provide detailed information about the amplitude, frequency, and phase of seismic signals.</a:t>
            </a:r>
            <a:endParaRPr/>
          </a:p>
          <a:p>
            <a:pPr indent="-298450" lvl="0" marL="457200" rtl="0" algn="l">
              <a:lnSpc>
                <a:spcPct val="100000"/>
              </a:lnSpc>
              <a:spcBef>
                <a:spcPts val="0"/>
              </a:spcBef>
              <a:spcAft>
                <a:spcPts val="0"/>
              </a:spcAft>
              <a:buSzPts val="1100"/>
              <a:buChar char="●"/>
            </a:pPr>
            <a:r>
              <a:rPr lang="en"/>
              <a:t>Processed Waveform Data: Time series data that have been processed to remove noise, correct for instrument response, and enhance the signal quality. These processed waveforms are essential for detailed analyses of seismic events.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2. Metadata</a:t>
            </a:r>
            <a:endParaRPr/>
          </a:p>
          <a:p>
            <a:pPr indent="0" lvl="0" marL="0" rtl="0" algn="l">
              <a:lnSpc>
                <a:spcPct val="100000"/>
              </a:lnSpc>
              <a:spcBef>
                <a:spcPts val="0"/>
              </a:spcBef>
              <a:spcAft>
                <a:spcPts val="0"/>
              </a:spcAft>
              <a:buSzPts val="1100"/>
              <a:buNone/>
            </a:pPr>
            <a:r>
              <a:rPr lang="en"/>
              <a:t>Metadata provides essential contextual information about the seismic data, ensuring that researchers can accurately interpret and analyze the datasets. The SAGE data archives include:</a:t>
            </a:r>
            <a:endParaRPr/>
          </a:p>
          <a:p>
            <a:pPr indent="-298450" lvl="0" marL="457200" rtl="0" algn="l">
              <a:lnSpc>
                <a:spcPct val="100000"/>
              </a:lnSpc>
              <a:spcBef>
                <a:spcPts val="0"/>
              </a:spcBef>
              <a:spcAft>
                <a:spcPts val="0"/>
              </a:spcAft>
              <a:buSzPts val="1100"/>
              <a:buChar char="●"/>
            </a:pPr>
            <a:r>
              <a:rPr lang="en"/>
              <a:t>Station Information: Details about the location, instrumentation, and operational status of seismic stations. This information is crucial for understanding the spatial distribution and capabilities of the seismic network.</a:t>
            </a:r>
            <a:endParaRPr/>
          </a:p>
          <a:p>
            <a:pPr indent="-298450" lvl="0" marL="457200" rtl="0" algn="l">
              <a:lnSpc>
                <a:spcPct val="100000"/>
              </a:lnSpc>
              <a:spcBef>
                <a:spcPts val="0"/>
              </a:spcBef>
              <a:spcAft>
                <a:spcPts val="0"/>
              </a:spcAft>
              <a:buSzPts val="1100"/>
              <a:buChar char="●"/>
            </a:pPr>
            <a:r>
              <a:rPr lang="en"/>
              <a:t>Data Quality: Metadata on the quality and reliability of the seismic data, including information about data gaps, noise levels, and instrument calibration.</a:t>
            </a:r>
            <a:endParaRPr/>
          </a:p>
          <a:p>
            <a:pPr indent="-298450" lvl="0" marL="457200" rtl="0" algn="l">
              <a:lnSpc>
                <a:spcPct val="100000"/>
              </a:lnSpc>
              <a:spcBef>
                <a:spcPts val="0"/>
              </a:spcBef>
              <a:spcAft>
                <a:spcPts val="0"/>
              </a:spcAft>
              <a:buSzPts val="1100"/>
              <a:buChar char="●"/>
            </a:pPr>
            <a:r>
              <a:rPr lang="en"/>
              <a:t>Event Information: Metadata related to specific seismic events, such as earthquakes and volcanic eruptions, including the event's location, magnitude, and timing.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3. Event Data</a:t>
            </a:r>
            <a:endParaRPr/>
          </a:p>
          <a:p>
            <a:pPr indent="0" lvl="0" marL="0" rtl="0" algn="l">
              <a:lnSpc>
                <a:spcPct val="100000"/>
              </a:lnSpc>
              <a:spcBef>
                <a:spcPts val="0"/>
              </a:spcBef>
              <a:spcAft>
                <a:spcPts val="0"/>
              </a:spcAft>
              <a:buSzPts val="1100"/>
              <a:buNone/>
            </a:pPr>
            <a:r>
              <a:rPr lang="en"/>
              <a:t>Event data are specific datasets related to significant seismic events, such as earthquakes and volcanic eruptions. The SAGE data archives include:</a:t>
            </a:r>
            <a:endParaRPr/>
          </a:p>
          <a:p>
            <a:pPr indent="-298450" lvl="0" marL="457200" rtl="0" algn="l">
              <a:lnSpc>
                <a:spcPct val="100000"/>
              </a:lnSpc>
              <a:spcBef>
                <a:spcPts val="0"/>
              </a:spcBef>
              <a:spcAft>
                <a:spcPts val="0"/>
              </a:spcAft>
              <a:buSzPts val="1100"/>
              <a:buChar char="●"/>
            </a:pPr>
            <a:r>
              <a:rPr lang="en"/>
              <a:t>Earthquake Catalogs: Comprehensive lists of earthquakes, including their location, magnitude, depth, and timing. These catalogs are essential for studying the distribution and characteristics of seismic activity.</a:t>
            </a:r>
            <a:endParaRPr/>
          </a:p>
          <a:p>
            <a:pPr indent="-298450" lvl="0" marL="457200" rtl="0" algn="l">
              <a:lnSpc>
                <a:spcPct val="100000"/>
              </a:lnSpc>
              <a:spcBef>
                <a:spcPts val="0"/>
              </a:spcBef>
              <a:spcAft>
                <a:spcPts val="0"/>
              </a:spcAft>
              <a:buSzPts val="1100"/>
              <a:buChar char="●"/>
            </a:pPr>
            <a:r>
              <a:rPr lang="en"/>
              <a:t>Source Parameters: Detailed information about the source mechanisms of earthquakes, including focal mechanisms, moment tensors, and stress drop estimates. These parameters help researchers understand the physics of earthquake rupture.</a:t>
            </a:r>
            <a:endParaRPr/>
          </a:p>
          <a:p>
            <a:pPr indent="-298450" lvl="0" marL="457200" rtl="0" algn="l">
              <a:lnSpc>
                <a:spcPct val="100000"/>
              </a:lnSpc>
              <a:spcBef>
                <a:spcPts val="0"/>
              </a:spcBef>
              <a:spcAft>
                <a:spcPts val="0"/>
              </a:spcAft>
              <a:buSzPts val="1100"/>
              <a:buChar char="●"/>
            </a:pPr>
            <a:r>
              <a:rPr lang="en"/>
              <a:t>Aftershock Sequences: Data on the aftershocks that follow major earthquakes, providing insights into the stress redistribution and fault healing processes.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4. Historical Data</a:t>
            </a:r>
            <a:endParaRPr/>
          </a:p>
          <a:p>
            <a:pPr indent="0" lvl="0" marL="0" rtl="0" algn="l">
              <a:lnSpc>
                <a:spcPct val="100000"/>
              </a:lnSpc>
              <a:spcBef>
                <a:spcPts val="0"/>
              </a:spcBef>
              <a:spcAft>
                <a:spcPts val="0"/>
              </a:spcAft>
              <a:buSzPts val="1100"/>
              <a:buNone/>
            </a:pPr>
            <a:r>
              <a:rPr lang="en"/>
              <a:t>Historical data are archived datasets that span decades, providing a long-term perspective on seismic activity and Earth processes. The SAGE data archives include:</a:t>
            </a:r>
            <a:endParaRPr/>
          </a:p>
          <a:p>
            <a:pPr indent="-298450" lvl="0" marL="457200" rtl="0" algn="l">
              <a:lnSpc>
                <a:spcPct val="100000"/>
              </a:lnSpc>
              <a:spcBef>
                <a:spcPts val="0"/>
              </a:spcBef>
              <a:spcAft>
                <a:spcPts val="0"/>
              </a:spcAft>
              <a:buSzPts val="1100"/>
              <a:buChar char="●"/>
            </a:pPr>
            <a:r>
              <a:rPr lang="en"/>
              <a:t>Legacy Seismic Data: Seismic recordings from historical seismic networks and instruments, some dating back to the early 20th century. These data are valuable for studying long-term trends in seismic activity and tectonic processes.</a:t>
            </a:r>
            <a:endParaRPr/>
          </a:p>
          <a:p>
            <a:pPr indent="-298450" lvl="0" marL="457200" rtl="0" algn="l">
              <a:lnSpc>
                <a:spcPct val="100000"/>
              </a:lnSpc>
              <a:spcBef>
                <a:spcPts val="0"/>
              </a:spcBef>
              <a:spcAft>
                <a:spcPts val="0"/>
              </a:spcAft>
              <a:buSzPts val="1100"/>
              <a:buChar char="●"/>
            </a:pPr>
            <a:r>
              <a:rPr lang="en"/>
              <a:t>Historical Event Catalogs: Comprehensive lists of historical earthquakes and other seismic events, providing a long-term record of seismic activity.</a:t>
            </a:r>
            <a:endParaRPr/>
          </a:p>
          <a:p>
            <a:pPr indent="-298450" lvl="0" marL="457200" rtl="0" algn="l">
              <a:lnSpc>
                <a:spcPct val="100000"/>
              </a:lnSpc>
              <a:spcBef>
                <a:spcPts val="0"/>
              </a:spcBef>
              <a:spcAft>
                <a:spcPts val="0"/>
              </a:spcAft>
              <a:buSzPts val="1100"/>
              <a:buChar char="●"/>
            </a:pPr>
            <a:r>
              <a:rPr lang="en"/>
              <a:t>Archived Waveforms: Historical time series data that have been digitized and archived for modern analysis. These waveforms provide insights into past seismic events and the evolution of seismic instrumentation.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5. Assembled Data</a:t>
            </a:r>
            <a:endParaRPr/>
          </a:p>
          <a:p>
            <a:pPr indent="0" lvl="0" marL="0" rtl="0" algn="l">
              <a:lnSpc>
                <a:spcPct val="100000"/>
              </a:lnSpc>
              <a:spcBef>
                <a:spcPts val="0"/>
              </a:spcBef>
              <a:spcAft>
                <a:spcPts val="0"/>
              </a:spcAft>
              <a:buSzPts val="1100"/>
              <a:buNone/>
            </a:pPr>
            <a:r>
              <a:rPr lang="en"/>
              <a:t>Assembled data are datasets that have been compiled and processed to address specific research questions or to provide integrated views of seismic activity. The SAGE data archives include:</a:t>
            </a:r>
            <a:endParaRPr/>
          </a:p>
          <a:p>
            <a:pPr indent="-298450" lvl="0" marL="457200" rtl="0" algn="l">
              <a:lnSpc>
                <a:spcPct val="100000"/>
              </a:lnSpc>
              <a:spcBef>
                <a:spcPts val="0"/>
              </a:spcBef>
              <a:spcAft>
                <a:spcPts val="0"/>
              </a:spcAft>
              <a:buSzPts val="1100"/>
              <a:buChar char="●"/>
            </a:pPr>
            <a:r>
              <a:rPr lang="en"/>
              <a:t>Tomographic Models: Three-dimensional models of the Earth's interior, constructed from seismic wave travel times and amplitudes. These models provide insights into the structure and composition of the Earth's crust and mantle.</a:t>
            </a:r>
            <a:endParaRPr/>
          </a:p>
          <a:p>
            <a:pPr indent="-298450" lvl="0" marL="457200" rtl="0" algn="l">
              <a:lnSpc>
                <a:spcPct val="100000"/>
              </a:lnSpc>
              <a:spcBef>
                <a:spcPts val="0"/>
              </a:spcBef>
              <a:spcAft>
                <a:spcPts val="0"/>
              </a:spcAft>
              <a:buSzPts val="1100"/>
              <a:buChar char="●"/>
            </a:pPr>
            <a:r>
              <a:rPr lang="en"/>
              <a:t>Velocity Models: Models of seismic wave velocities in the Earth's interior, which are essential for understanding the propagation of seismic waves and the properties of the Earth's materials.</a:t>
            </a:r>
            <a:endParaRPr/>
          </a:p>
          <a:p>
            <a:pPr indent="-298450" lvl="0" marL="457200" rtl="0" algn="l">
              <a:lnSpc>
                <a:spcPct val="100000"/>
              </a:lnSpc>
              <a:spcBef>
                <a:spcPts val="0"/>
              </a:spcBef>
              <a:spcAft>
                <a:spcPts val="0"/>
              </a:spcAft>
              <a:buSzPts val="1100"/>
              <a:buChar char="●"/>
            </a:pPr>
            <a:r>
              <a:rPr lang="en"/>
              <a:t>Integrated Datasets: Compiled datasets that combine seismic data with other geophysical and geodetic data, such as GPS measurements and gravity anomalies. These integrated datasets provide a holistic view of Earth processes.</a:t>
            </a:r>
            <a:endParaRPr/>
          </a:p>
        </p:txBody>
      </p:sp>
      <p:sp>
        <p:nvSpPr>
          <p:cNvPr id="94" name="Google Shape;9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Learning Objectives: 2.1, 2.4</a:t>
            </a:r>
            <a:endParaRPr/>
          </a:p>
        </p:txBody>
      </p:sp>
      <p:sp>
        <p:nvSpPr>
          <p:cNvPr id="115" name="Google Shape;11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Learning Objectives: 2.1, 2.4</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1. GNSS Data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Global Navigation Satellite System (GNSS) data are crucial for monitoring the Earth's surface deformation with high precision. EarthScope's GAGE facilities provide access to comprehensive GNSS datasets, which include: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High-Precision Coordinates: Continuous measurements of the Earth's surface positions with millimeter-level accuracy.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Time Series Data: Long-term records of surface displacements, which are essential for studying tectonic plate motions, fault dynamics, and volcanic activity.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Metadata: Detailed information about GNSS stations, including location, instrumentation, and data quality.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2. Synthetic Aperture Radar (SAR) Data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SAR data provide high-resolution images of the Earth's surface, enabling the detection of subtle changes in topography and surface deformation. EarthScope's GAGE facilities offer access to SAR datasets, which include: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Interferometric SAR (InSAR): Data that allow for the measurement of surface deformation by comparing phase differences between SAR images taken at different times.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Topographic Maps: High-resolution maps of the Earth's surface, which are useful for studying landforms, glaciers, and other geological features.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Change Detection: Time series of SAR images that can be used to monitor changes in the Earth's surface, such as landslides, subsidence, and glacial retreat.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3. LiDAR Data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Light Detection and Ranging (LiDAR) data provide detailed three-dimensional maps of the Earth's surface. EarthScope's GAGE facilities offer access to LiDAR datasets, which include: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High-Resolution Topography: Detailed elevation models of the Earth's surface, which are essential for studying landforms, vegetation, and infrastructure.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Point Clouds: Raw LiDAR data that can be processed to generate digital elevation models (DEMs) and other topographic products.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Vegetation Analysis: Data that can be used to study the structure and health of vegetation, including forests and agricultural crops.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4. Atmospheric Data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Atmospheric data are essential for understanding the interactions between the Earth's surface and the atmosphere. EarthScope's GAGE facilities provide access to atmospheric datasets, which include: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Meteorological Observations: Data on temperature, pressure, humidity, and wind speed, which are crucial for studying weather patterns and climate change.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Atmospheric Profiles: Vertical profiles of atmospheric parameters, such as temperature, humidity, and wind speed, which are essential for understanding atmospheric dynamics.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Precipitation Data: Records of rainfall, snowfall, and other precipitation events, which are important for studying hydrological processes and water resources.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5. Strain and Seismic Borehole Data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Strain and seismic borehole data provide insights into the deformation and seismic activity of the Earth's crust. EarthScope's GAGE facilities offer access to these datasets, which include: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Strainmeter Data: Continuous measurements of the Earth's surface strain, which are essential for studying fault dynamics, volcanic activity, and other geological processes.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Borehole Seismic Data: High-resolution seismic data collected from boreholes, which provide detailed information about the structure and properties of the Earth's crust.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Tiltmeter Data: Measurements of the Earth's surface tilt, which are useful for studying volcanic inflation, landslides, and other surface deformation processes.</a:t>
            </a:r>
            <a:endParaRPr>
              <a:solidFill>
                <a:schemeClr val="dk1"/>
              </a:solidFill>
            </a:endParaRPr>
          </a:p>
        </p:txBody>
      </p:sp>
      <p:sp>
        <p:nvSpPr>
          <p:cNvPr id="121" name="Google Shape;12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Learning Objectives: 2.1, 2.4</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142" name="Google Shape;14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Learning Objectives: 2.1, 2.4</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EarthScope provides a web page to assist in finding and downloading data.</a:t>
            </a:r>
            <a:endParaRPr>
              <a:solidFill>
                <a:schemeClr val="dk1"/>
              </a:solidFill>
            </a:endParaRPr>
          </a:p>
        </p:txBody>
      </p:sp>
      <p:sp>
        <p:nvSpPr>
          <p:cNvPr id="149" name="Google Shape;14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688c0b0a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3688c0b0a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88c0b0a6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JupyterHub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Multi-User Support:</a:t>
            </a:r>
            <a:endParaRPr/>
          </a:p>
          <a:p>
            <a:pPr indent="-298450" lvl="0" marL="457200" rtl="0" algn="l">
              <a:spcBef>
                <a:spcPts val="0"/>
              </a:spcBef>
              <a:spcAft>
                <a:spcPts val="0"/>
              </a:spcAft>
              <a:buSzPts val="1100"/>
              <a:buChar char="-"/>
            </a:pPr>
            <a:r>
              <a:rPr lang="en"/>
              <a:t>Enables multiple users to access their own Jupyter notebooks simultaneously.</a:t>
            </a:r>
            <a:endParaRPr/>
          </a:p>
          <a:p>
            <a:pPr indent="-298450" lvl="0" marL="457200" rtl="0" algn="l">
              <a:spcBef>
                <a:spcPts val="0"/>
              </a:spcBef>
              <a:spcAft>
                <a:spcPts val="0"/>
              </a:spcAft>
              <a:buSzPts val="1100"/>
              <a:buChar char="-"/>
            </a:pPr>
            <a:r>
              <a:rPr lang="en"/>
              <a:t>Each user has a personalized workspace, ensuring data privacy and customization.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Scalability:</a:t>
            </a:r>
            <a:endParaRPr/>
          </a:p>
          <a:p>
            <a:pPr indent="-298450" lvl="0" marL="457200" rtl="0" algn="l">
              <a:spcBef>
                <a:spcPts val="0"/>
              </a:spcBef>
              <a:spcAft>
                <a:spcPts val="0"/>
              </a:spcAft>
              <a:buSzPts val="1100"/>
              <a:buChar char="-"/>
            </a:pPr>
            <a:r>
              <a:rPr lang="en"/>
              <a:t>Can be deployed on cloud platforms or local servers, scaling to accommodate hundreds or thousands of users.</a:t>
            </a:r>
            <a:endParaRPr/>
          </a:p>
          <a:p>
            <a:pPr indent="-298450" lvl="0" marL="457200" rtl="0" algn="l">
              <a:spcBef>
                <a:spcPts val="0"/>
              </a:spcBef>
              <a:spcAft>
                <a:spcPts val="0"/>
              </a:spcAft>
              <a:buSzPts val="1100"/>
              <a:buChar char="-"/>
            </a:pPr>
            <a:r>
              <a:rPr lang="en"/>
              <a:t>Supports integration with Kubernetes for dynamic resource allocation.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Customizable Environments:</a:t>
            </a:r>
            <a:endParaRPr/>
          </a:p>
          <a:p>
            <a:pPr indent="-298450" lvl="0" marL="457200" rtl="0" algn="l">
              <a:spcBef>
                <a:spcPts val="0"/>
              </a:spcBef>
              <a:spcAft>
                <a:spcPts val="0"/>
              </a:spcAft>
              <a:buSzPts val="1100"/>
              <a:buChar char="-"/>
            </a:pPr>
            <a:r>
              <a:rPr lang="en"/>
              <a:t>Users can configure their computing environments with different kernels (e.g., Python, R, Julia) and software libraries.</a:t>
            </a:r>
            <a:endParaRPr/>
          </a:p>
          <a:p>
            <a:pPr indent="-298450" lvl="0" marL="457200" rtl="0" algn="l">
              <a:spcBef>
                <a:spcPts val="0"/>
              </a:spcBef>
              <a:spcAft>
                <a:spcPts val="0"/>
              </a:spcAft>
              <a:buSzPts val="1100"/>
              <a:buChar char="-"/>
            </a:pPr>
            <a:r>
              <a:rPr lang="en"/>
              <a:t>Supports Docker and Conda environments for reproducible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Collaboration and Sharing:</a:t>
            </a:r>
            <a:endParaRPr/>
          </a:p>
          <a:p>
            <a:pPr indent="-298450" lvl="0" marL="457200" rtl="0" algn="l">
              <a:spcBef>
                <a:spcPts val="0"/>
              </a:spcBef>
              <a:spcAft>
                <a:spcPts val="0"/>
              </a:spcAft>
              <a:buSzPts val="1100"/>
              <a:buChar char="-"/>
            </a:pPr>
            <a:r>
              <a:rPr lang="en"/>
              <a:t>Facilitates real-time collaboration through shared notebooks and interactive coding sessions.</a:t>
            </a:r>
            <a:endParaRPr/>
          </a:p>
          <a:p>
            <a:pPr indent="-298450" lvl="0" marL="457200" rtl="0" algn="l">
              <a:spcBef>
                <a:spcPts val="0"/>
              </a:spcBef>
              <a:spcAft>
                <a:spcPts val="0"/>
              </a:spcAft>
              <a:buSzPts val="1100"/>
              <a:buChar char="-"/>
            </a:pPr>
            <a:r>
              <a:rPr lang="en"/>
              <a:t>Supports integration with version control systems like Git for collaborative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Authentication and Security:</a:t>
            </a:r>
            <a:endParaRPr/>
          </a:p>
          <a:p>
            <a:pPr indent="-298450" lvl="0" marL="457200" rtl="0" algn="l">
              <a:spcBef>
                <a:spcPts val="0"/>
              </a:spcBef>
              <a:spcAft>
                <a:spcPts val="0"/>
              </a:spcAft>
              <a:buSzPts val="1100"/>
              <a:buChar char="-"/>
            </a:pPr>
            <a:r>
              <a:rPr lang="en"/>
              <a:t>Integrates with various authentication providers (e.g., OAuth, LDAP, GitHub) to manage user access securely.</a:t>
            </a:r>
            <a:endParaRPr/>
          </a:p>
          <a:p>
            <a:pPr indent="-298450" lvl="0" marL="457200" rtl="0" algn="l">
              <a:spcBef>
                <a:spcPts val="0"/>
              </a:spcBef>
              <a:spcAft>
                <a:spcPts val="0"/>
              </a:spcAft>
              <a:buSzPts val="1100"/>
              <a:buChar char="-"/>
            </a:pPr>
            <a:r>
              <a:rPr lang="en"/>
              <a:t>Provides role-based access control to manage permissions and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Interactive Computing:</a:t>
            </a:r>
            <a:endParaRPr/>
          </a:p>
          <a:p>
            <a:pPr indent="-298450" lvl="0" marL="457200" rtl="0" algn="l">
              <a:spcBef>
                <a:spcPts val="0"/>
              </a:spcBef>
              <a:spcAft>
                <a:spcPts val="0"/>
              </a:spcAft>
              <a:buSzPts val="1100"/>
              <a:buChar char="-"/>
            </a:pPr>
            <a:r>
              <a:rPr lang="en"/>
              <a:t>Supports interactive data visualization and analysis with libraries like Matplotlib, Plotly, and Bokeh.</a:t>
            </a:r>
            <a:endParaRPr/>
          </a:p>
          <a:p>
            <a:pPr indent="-298450" lvl="0" marL="457200" rtl="0" algn="l">
              <a:spcBef>
                <a:spcPts val="0"/>
              </a:spcBef>
              <a:spcAft>
                <a:spcPts val="0"/>
              </a:spcAft>
              <a:buSzPts val="1100"/>
              <a:buChar char="-"/>
            </a:pPr>
            <a:r>
              <a:rPr lang="en"/>
              <a:t>Enables real-time data exploration and machine learning model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Educational and Research Applications:</a:t>
            </a:r>
            <a:endParaRPr/>
          </a:p>
          <a:p>
            <a:pPr indent="-298450" lvl="0" marL="457200" rtl="0" algn="l">
              <a:spcBef>
                <a:spcPts val="0"/>
              </a:spcBef>
              <a:spcAft>
                <a:spcPts val="0"/>
              </a:spcAft>
              <a:buSzPts val="1100"/>
              <a:buChar char="-"/>
            </a:pPr>
            <a:r>
              <a:rPr lang="en"/>
              <a:t>Widely used in academic settings for teaching coding, data science, and computational methods.</a:t>
            </a:r>
            <a:endParaRPr/>
          </a:p>
          <a:p>
            <a:pPr indent="-298450" lvl="0" marL="457200" rtl="0" algn="l">
              <a:spcBef>
                <a:spcPts val="0"/>
              </a:spcBef>
              <a:spcAft>
                <a:spcPts val="0"/>
              </a:spcAft>
              <a:buSzPts val="1100"/>
              <a:buChar char="-"/>
            </a:pPr>
            <a:r>
              <a:rPr lang="en"/>
              <a:t>Supports reproducible research by allowing users to share notebooks with embedded code, visualizations, and explanations.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Extensibility:</a:t>
            </a:r>
            <a:endParaRPr/>
          </a:p>
          <a:p>
            <a:pPr indent="-298450" lvl="0" marL="457200" rtl="0" algn="l">
              <a:spcBef>
                <a:spcPts val="0"/>
              </a:spcBef>
              <a:spcAft>
                <a:spcPts val="0"/>
              </a:spcAft>
              <a:buSzPts val="1100"/>
              <a:buChar char="-"/>
            </a:pPr>
            <a:r>
              <a:rPr lang="en"/>
              <a:t>Supports extensions and plugins to enhance functionality, such as JupyterLab extensions for additional features.</a:t>
            </a:r>
            <a:endParaRPr/>
          </a:p>
          <a:p>
            <a:pPr indent="-298450" lvl="0" marL="457200" rtl="0" algn="l">
              <a:spcBef>
                <a:spcPts val="0"/>
              </a:spcBef>
              <a:spcAft>
                <a:spcPts val="0"/>
              </a:spcAft>
              <a:buSzPts val="1100"/>
              <a:buChar char="-"/>
            </a:pPr>
            <a:r>
              <a:rPr lang="en"/>
              <a:t>Can be integrated with other tools and services, such as databases, APIs, and cloud storage.</a:t>
            </a:r>
            <a:endParaRPr/>
          </a:p>
          <a:p>
            <a:pPr indent="0" lvl="0" marL="0" rtl="0" algn="l">
              <a:spcBef>
                <a:spcPts val="0"/>
              </a:spcBef>
              <a:spcAft>
                <a:spcPts val="0"/>
              </a:spcAft>
              <a:buNone/>
            </a:pPr>
            <a:r>
              <a:t/>
            </a:r>
            <a:endParaRPr/>
          </a:p>
        </p:txBody>
      </p:sp>
      <p:sp>
        <p:nvSpPr>
          <p:cNvPr id="169" name="Google Shape;169;g3688c0b0a6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688c0b0a6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688c0b0a6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688c0b0a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688c0b0a6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 name="Google Shape;3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88c0b0a6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GeoLab documentation is available through Read the Docs</a:t>
            </a:r>
            <a:endParaRPr/>
          </a:p>
        </p:txBody>
      </p:sp>
      <p:sp>
        <p:nvSpPr>
          <p:cNvPr id="188" name="Google Shape;188;g3688c0b0a6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688c0b0a68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3688c0b0a68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Features:</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Launcher Page</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Terminal – useful for setting environment variables and secrets</a:t>
            </a:r>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Create text, Markdown, and Python</a:t>
            </a:r>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Console – REPL</a:t>
            </a:r>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Notebook</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Dask dashboard</a:t>
            </a:r>
            <a:endParaRPr>
              <a:latin typeface="Calibri"/>
              <a:ea typeface="Calibri"/>
              <a:cs typeface="Calibri"/>
              <a:sym typeface="Calibri"/>
            </a:endParaRPr>
          </a:p>
          <a:p>
            <a:pPr indent="0" lvl="0" marL="0" rtl="0" algn="l">
              <a:lnSpc>
                <a:spcPct val="100000"/>
              </a:lnSpc>
              <a:spcBef>
                <a:spcPts val="0"/>
              </a:spcBef>
              <a:spcAft>
                <a:spcPts val="0"/>
              </a:spcAft>
              <a:buNone/>
            </a:pPr>
            <a:r>
              <a:t/>
            </a:r>
            <a:endParaRPr>
              <a:latin typeface="Calibri"/>
              <a:ea typeface="Calibri"/>
              <a:cs typeface="Calibri"/>
              <a:sym typeface="Calibri"/>
            </a:endParaRPr>
          </a:p>
          <a:p>
            <a:pPr indent="0" lvl="0" marL="0" rtl="0" algn="l">
              <a:lnSpc>
                <a:spcPct val="100000"/>
              </a:lnSpc>
              <a:spcBef>
                <a:spcPts val="0"/>
              </a:spcBef>
              <a:spcAft>
                <a:spcPts val="0"/>
              </a:spcAft>
              <a:buNone/>
            </a:pPr>
            <a:r>
              <a:rPr lang="en">
                <a:latin typeface="Calibri"/>
                <a:ea typeface="Calibri"/>
                <a:cs typeface="Calibri"/>
                <a:sym typeface="Calibri"/>
              </a:rPr>
              <a:t>Left Menu:</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a file browser</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a list of tabs in the main work and of running kernels and terminals,</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GPU dashboard</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Dask dashboard</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Git dashboard</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Notebook table of contents</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JupyterBook - a wrapper around a collection of tools in the Python ecosystem that make it easier to publish computational documents.</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the extension manager.</a:t>
            </a:r>
            <a:endParaRPr>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latin typeface="Calibri"/>
              <a:ea typeface="Calibri"/>
              <a:cs typeface="Calibri"/>
              <a:sym typeface="Calibri"/>
            </a:endParaRPr>
          </a:p>
          <a:p>
            <a:pPr indent="-298450" lvl="0" marL="457200" rtl="0" algn="l">
              <a:lnSpc>
                <a:spcPct val="100000"/>
              </a:lnSpc>
              <a:spcBef>
                <a:spcPts val="0"/>
              </a:spcBef>
              <a:spcAft>
                <a:spcPts val="0"/>
              </a:spcAft>
              <a:buSzPts val="1100"/>
              <a:buNone/>
            </a:pPr>
            <a:r>
              <a:t/>
            </a:r>
            <a:endParaRPr>
              <a:latin typeface="Calibri"/>
              <a:ea typeface="Calibri"/>
              <a:cs typeface="Calibri"/>
              <a:sym typeface="Calibri"/>
            </a:endParaRPr>
          </a:p>
          <a:p>
            <a:pPr indent="-298450" lvl="0" marL="457200" rtl="0" algn="l">
              <a:lnSpc>
                <a:spcPct val="100000"/>
              </a:lnSpc>
              <a:spcBef>
                <a:spcPts val="0"/>
              </a:spcBef>
              <a:spcAft>
                <a:spcPts val="0"/>
              </a:spcAft>
              <a:buSzPts val="1100"/>
              <a:buNone/>
            </a:pPr>
            <a:r>
              <a:rPr lang="en">
                <a:latin typeface="Calibri"/>
                <a:ea typeface="Calibri"/>
                <a:cs typeface="Calibri"/>
                <a:sym typeface="Calibri"/>
              </a:rPr>
              <a:t>Shared folder?</a:t>
            </a:r>
            <a:br>
              <a:rPr lang="en">
                <a:latin typeface="Calibri"/>
                <a:ea typeface="Calibri"/>
                <a:cs typeface="Calibri"/>
                <a:sym typeface="Calibri"/>
              </a:rPr>
            </a:br>
            <a:r>
              <a:rPr lang="en">
                <a:latin typeface="Calibri"/>
                <a:ea typeface="Calibri"/>
                <a:cs typeface="Calibri"/>
                <a:sym typeface="Calibri"/>
              </a:rPr>
              <a:t>Make sure people are in the right image, in the right folder</a:t>
            </a:r>
            <a:endParaRPr/>
          </a:p>
          <a:p>
            <a:pPr indent="-298450" lvl="0" marL="457200" rtl="0" algn="l">
              <a:lnSpc>
                <a:spcPct val="100000"/>
              </a:lnSpc>
              <a:spcBef>
                <a:spcPts val="0"/>
              </a:spcBef>
              <a:spcAft>
                <a:spcPts val="0"/>
              </a:spcAft>
              <a:buSzPts val="1100"/>
              <a:buFont typeface="Calibri"/>
              <a:buChar char="-"/>
            </a:pPr>
            <a:r>
              <a:rPr lang="en">
                <a:latin typeface="Calibri"/>
                <a:ea typeface="Calibri"/>
                <a:cs typeface="Calibri"/>
                <a:sym typeface="Calibri"/>
              </a:rPr>
              <a:t>Work with Sara to ensure logistics for image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88c0b0a6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3688c0b0a68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File Menu</a:t>
            </a:r>
            <a:endParaRPr/>
          </a:p>
          <a:p>
            <a:pPr indent="0" lvl="0" marL="0" rtl="0" algn="l">
              <a:lnSpc>
                <a:spcPct val="100000"/>
              </a:lnSpc>
              <a:spcBef>
                <a:spcPts val="0"/>
              </a:spcBef>
              <a:spcAft>
                <a:spcPts val="0"/>
              </a:spcAft>
              <a:buNone/>
            </a:pPr>
            <a:r>
              <a:rPr lang="en"/>
              <a:t>The File menu in JupyterHub is essential for managing notebooks and files, allowing users to create, open, and organize their work. It provides options to save progress, create checkpoints, and download files for offline access. Additionally, it enables users to close notebooks and halt kernels, freeing up resources when tasks are complete.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Edit Menu</a:t>
            </a:r>
            <a:endParaRPr/>
          </a:p>
          <a:p>
            <a:pPr indent="0" lvl="0" marL="0" rtl="0" algn="l">
              <a:lnSpc>
                <a:spcPct val="100000"/>
              </a:lnSpc>
              <a:spcBef>
                <a:spcPts val="0"/>
              </a:spcBef>
              <a:spcAft>
                <a:spcPts val="0"/>
              </a:spcAft>
              <a:buNone/>
            </a:pPr>
            <a:r>
              <a:rPr lang="en"/>
              <a:t>The Edit menu offers tools for modifying and organizing notebook content, including standard editing functions like cut, copy, and paste. Users can delete, split, or merge cells, and reorder them to structure their notebook logically. It also includes a Find and Replace feature for bulk text changes and keyboard shortcuts for enhanced productivity.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View Menu</a:t>
            </a:r>
            <a:endParaRPr/>
          </a:p>
          <a:p>
            <a:pPr indent="0" lvl="0" marL="0" rtl="0" algn="l">
              <a:lnSpc>
                <a:spcPct val="100000"/>
              </a:lnSpc>
              <a:spcBef>
                <a:spcPts val="0"/>
              </a:spcBef>
              <a:spcAft>
                <a:spcPts val="0"/>
              </a:spcAft>
              <a:buNone/>
            </a:pPr>
            <a:r>
              <a:rPr lang="en"/>
              <a:t>The View menu customizes the notebook interface, allowing users to toggle the header and toolbar for more screen space or additional tools. It displays extra cell functionalities and toggles line numbers in code cells for easier debugging. Users can also show or hide cell outputs to focus on results or maintain a cleaner view.</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Insert Menu</a:t>
            </a:r>
            <a:endParaRPr/>
          </a:p>
          <a:p>
            <a:pPr indent="0" lvl="0" marL="0" rtl="0" algn="l">
              <a:lnSpc>
                <a:spcPct val="100000"/>
              </a:lnSpc>
              <a:spcBef>
                <a:spcPts val="0"/>
              </a:spcBef>
              <a:spcAft>
                <a:spcPts val="0"/>
              </a:spcAft>
              <a:buNone/>
            </a:pPr>
            <a:r>
              <a:rPr lang="en"/>
              <a:t>The Insert menu simplifies adding new content to notebooks, enabling users to insert cells above, below, or at the bottom of the notebook. This menu is particularly useful for expanding analysis without disrupting the existing notebook flow. It provides a quick way to add new sections or extend computations.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Cell Menu</a:t>
            </a:r>
            <a:endParaRPr/>
          </a:p>
          <a:p>
            <a:pPr indent="0" lvl="0" marL="0" rtl="0" algn="l">
              <a:lnSpc>
                <a:spcPct val="100000"/>
              </a:lnSpc>
              <a:spcBef>
                <a:spcPts val="0"/>
              </a:spcBef>
              <a:spcAft>
                <a:spcPts val="0"/>
              </a:spcAft>
              <a:buNone/>
            </a:pPr>
            <a:r>
              <a:rPr lang="en"/>
              <a:t>The Cell menu is crucial for executing and managing notebook cells, allowing users to run current or all cells to see results. It offers flexibility in presenting content by changing cell types between code, markdown, raw, and heading. Users can also run cells incrementally for testing or debugging and clear outputs to manage results display.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Kernel Menu</a:t>
            </a:r>
            <a:endParaRPr/>
          </a:p>
          <a:p>
            <a:pPr indent="0" lvl="0" marL="0" rtl="0" algn="l">
              <a:lnSpc>
                <a:spcPct val="100000"/>
              </a:lnSpc>
              <a:spcBef>
                <a:spcPts val="0"/>
              </a:spcBef>
              <a:spcAft>
                <a:spcPts val="0"/>
              </a:spcAft>
              <a:buNone/>
            </a:pPr>
            <a:r>
              <a:rPr lang="en"/>
              <a:t>The Kernel menu manages the computational engine, enabling users to interrupt, restart, or reconnect to kernels for troubleshooting or fresh starts. It allows restarting kernels and running all cells to ensure notebooks execute from scratch. Users can also shut down kernels or change them to switch programming languages or environments.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Widgets Menu</a:t>
            </a:r>
            <a:endParaRPr/>
          </a:p>
          <a:p>
            <a:pPr indent="0" lvl="0" marL="0" rtl="0" algn="l">
              <a:lnSpc>
                <a:spcPct val="100000"/>
              </a:lnSpc>
              <a:spcBef>
                <a:spcPts val="0"/>
              </a:spcBef>
              <a:spcAft>
                <a:spcPts val="0"/>
              </a:spcAft>
              <a:buNone/>
            </a:pPr>
            <a:r>
              <a:rPr lang="en"/>
              <a:t>The Widgets menu manages interactive notebook elements, allowing users to save or clear widget states to preserve or reset customizations. It provides a list of all interactive widgets, helping users track and manage dynamic elements. This menu ensures that widget configurations are maintained or reset as needed.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Help Menu</a:t>
            </a:r>
            <a:endParaRPr/>
          </a:p>
          <a:p>
            <a:pPr indent="0" lvl="0" marL="0" rtl="0" algn="l">
              <a:lnSpc>
                <a:spcPct val="100000"/>
              </a:lnSpc>
              <a:spcBef>
                <a:spcPts val="0"/>
              </a:spcBef>
              <a:spcAft>
                <a:spcPts val="0"/>
              </a:spcAft>
              <a:buNone/>
            </a:pPr>
            <a:r>
              <a:rPr lang="en"/>
              <a:t>The Help menu is a resource for learning and troubleshooting, offering a user interface tour for new users and access to documentation. It includes a Markdown help reference for text formatting and a list of keyboard shortcuts for productivity. Users can also access information about the JupyterHub version and configuration for context.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688c0b0a6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688c0b0a6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 is a tool that helps teams track and manage changes to their code, making collaboration smoother and more organized. It allows developers to work on different parts of a project simultaneously without interfering with each other's work. By keeping a complete history of all changes, Git ensures that everyone stays on the same page and can easily revert to previous versions if needed.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688c0b0a6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688c0b0a6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Open a Terminal</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Use the cd command to move to the directory where you want to clone the repository.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688c0b0a6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688c0b0a6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Go to the Git repository you want to clone (e.g., on GitHub, GitLab, or Bitbucket).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on the "Code" button and copy the repository URL (HTTPS or SSH).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688c0b0a6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688c0b0a6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Clone the Repository</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Use the git clone command followed by the repository URL.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Navigate into the Cloned Repository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the cd command to enter the cloned repository directory.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Verify the Cloned Repository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 the files to ensure the repository has been cloned successfully.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688c0b0a6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688c0b0a68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EarthScope collects geophysical data and applies analytical techniques to gain a deeper understanding of Earth's processes and structure, particularly through the use of its multi-disciplinary observatories and advanced instrumentation. We help scientists develop a comprehensive, time-dependent picture of the earth, addressing key questions in Earth sciences beyond what any single discipline can achieve.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1. Utilizing Geophysical Instrumentation: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EarthScope utilizes and provides a wide variety of geophysical instruments, including seismometers, gravity meters, magnetometers, and GPS systems, to collect data from its observatories. The data is used to study a range of Earth processes, including plate tectonics, earthquakes, mantle dynamics, and the distribution of fluids in the subsurface.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2. Data Analysis and Modeling: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Scientists use geophysical techniques, such as seismic tomography, geodetic analysis, and magnetic data inversion, to analyze the collected data.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They also use advanced geophysical models to simulate and interpret the data, providing insights into the structure and dynamics of the Earth.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3. Addressing Key Questions in Earth Sciences: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EarthScope aims to address fundamental questions about the Earth's interior, surface processes, and the forces that shape our planet.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This includes understanding how geological processes have influenced the landscape of North America and how the Earth's internal structure influences its surface behavior.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4. Educational Outreach:</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EarthScope provides educational resources to equip students with the skills and knowledge to use geophysical data for real-world applications. The curriculum addresses issues such as natural hazards, environmental management, and urban planning.</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Geodetic Data Archiving</a:t>
            </a:r>
            <a:endParaRPr/>
          </a:p>
          <a:p>
            <a:pPr indent="0" lvl="0" marL="0" rtl="0" algn="l">
              <a:lnSpc>
                <a:spcPct val="100000"/>
              </a:lnSpc>
              <a:spcBef>
                <a:spcPts val="0"/>
              </a:spcBef>
              <a:spcAft>
                <a:spcPts val="0"/>
              </a:spcAft>
              <a:buSzPts val="1100"/>
              <a:buNone/>
            </a:pPr>
            <a:r>
              <a:rPr lang="en"/>
              <a:t>EarthScope places a strong emphasis on the archiving and management of geodetic data to ensure that researchers have access to high-quality, standardized datasets. Key aspects of EarthScope's geodetic data archiving efforts include:</a:t>
            </a:r>
            <a:endParaRPr/>
          </a:p>
          <a:p>
            <a:pPr indent="-298450" lvl="0" marL="457200" rtl="0" algn="l">
              <a:lnSpc>
                <a:spcPct val="100000"/>
              </a:lnSpc>
              <a:spcBef>
                <a:spcPts val="0"/>
              </a:spcBef>
              <a:spcAft>
                <a:spcPts val="0"/>
              </a:spcAft>
              <a:buSzPts val="1100"/>
              <a:buChar char="●"/>
            </a:pPr>
            <a:r>
              <a:rPr lang="en"/>
              <a:t>UNAVCO Data Archive: EarthScope collaborates with UNAVCO, a non-profit university-governed consortium, to archive and distribute geodetic data. UNAVCO's data archive serves as a central repository for geodetic data collected by EarthScope's Plate Boundary Observatory (PBO) and other global GNSS networks.</a:t>
            </a:r>
            <a:endParaRPr/>
          </a:p>
          <a:p>
            <a:pPr indent="-298450" lvl="0" marL="457200" rtl="0" algn="l">
              <a:lnSpc>
                <a:spcPct val="100000"/>
              </a:lnSpc>
              <a:spcBef>
                <a:spcPts val="0"/>
              </a:spcBef>
              <a:spcAft>
                <a:spcPts val="0"/>
              </a:spcAft>
              <a:buSzPts val="1100"/>
              <a:buChar char="●"/>
            </a:pPr>
            <a:r>
              <a:rPr lang="en"/>
              <a:t>Data Standardization: EarthScope ensures that geodetic data is standardized and well-documented, making it easier for researchers to integrate and analyze data from different sources.</a:t>
            </a:r>
            <a:endParaRPr/>
          </a:p>
          <a:p>
            <a:pPr indent="-298450" lvl="0" marL="457200" rtl="0" algn="l">
              <a:lnSpc>
                <a:spcPct val="100000"/>
              </a:lnSpc>
              <a:spcBef>
                <a:spcPts val="0"/>
              </a:spcBef>
              <a:spcAft>
                <a:spcPts val="0"/>
              </a:spcAft>
              <a:buSzPts val="1100"/>
              <a:buChar char="●"/>
            </a:pPr>
            <a:r>
              <a:rPr lang="en"/>
              <a:t>Data Accessibility: The EarthScope Data Portal provides researchers with easy access to archived geodetic data. This portal integrates data from various EarthScope components, enabling scientists to perform comprehensive analyses and draw meaningful conclusions.</a:t>
            </a:r>
            <a:endParaRPr/>
          </a:p>
          <a:p>
            <a:pPr indent="-298450" lvl="0" marL="457200" rtl="0" algn="l">
              <a:lnSpc>
                <a:spcPct val="100000"/>
              </a:lnSpc>
              <a:spcBef>
                <a:spcPts val="0"/>
              </a:spcBef>
              <a:spcAft>
                <a:spcPts val="0"/>
              </a:spcAft>
              <a:buSzPts val="1100"/>
              <a:buChar char="●"/>
            </a:pPr>
            <a:r>
              <a:rPr lang="en"/>
              <a:t>Long-Term Preservation: EarthScope is committed to the long-term preservation of geodetic data, ensuring that valuable datasets are available for future research and educational purposes.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2. Network of the Americas (NOTA) GNSS and Borehole</a:t>
            </a:r>
            <a:endParaRPr/>
          </a:p>
          <a:p>
            <a:pPr indent="0" lvl="0" marL="0" rtl="0" algn="l">
              <a:lnSpc>
                <a:spcPct val="100000"/>
              </a:lnSpc>
              <a:spcBef>
                <a:spcPts val="0"/>
              </a:spcBef>
              <a:spcAft>
                <a:spcPts val="0"/>
              </a:spcAft>
              <a:buSzPts val="1100"/>
              <a:buNone/>
            </a:pPr>
            <a:r>
              <a:rPr lang="en"/>
              <a:t>EarthScope contributes to the Network of the Americas (NOTA), a comprehensive GNSS network operated by UNAVCO. NOTA plays a crucial role in monitoring the Earth's surface deformation and advancing our understanding of tectonic processes. Key features of NOTA include:</a:t>
            </a:r>
            <a:endParaRPr/>
          </a:p>
          <a:p>
            <a:pPr indent="-298450" lvl="0" marL="457200" rtl="0" algn="l">
              <a:lnSpc>
                <a:spcPct val="100000"/>
              </a:lnSpc>
              <a:spcBef>
                <a:spcPts val="0"/>
              </a:spcBef>
              <a:spcAft>
                <a:spcPts val="0"/>
              </a:spcAft>
              <a:buSzPts val="1100"/>
              <a:buChar char="●"/>
            </a:pPr>
            <a:r>
              <a:rPr lang="en"/>
              <a:t>High-Precision GNSS Stations: NOTA employs high-precision GNSS stations to measure the subtle movements of the Earth's crust with millimeter-level accuracy. These stations provide continuous data on surface deformation, enabling researchers to study tectonic plate motions, fault dynamics, and volcanic activity.</a:t>
            </a:r>
            <a:endParaRPr/>
          </a:p>
          <a:p>
            <a:pPr indent="-298450" lvl="0" marL="457200" rtl="0" algn="l">
              <a:lnSpc>
                <a:spcPct val="100000"/>
              </a:lnSpc>
              <a:spcBef>
                <a:spcPts val="0"/>
              </a:spcBef>
              <a:spcAft>
                <a:spcPts val="0"/>
              </a:spcAft>
              <a:buSzPts val="1100"/>
              <a:buChar char="●"/>
            </a:pPr>
            <a:r>
              <a:rPr lang="en"/>
              <a:t>Borehole Instrumentation: NOTA includes borehole instruments, such as strainmeters and tiltmeters, which are deployed to measure small-scale deformations and tilts in the Earth's surface. These instruments provide valuable data on the mechanics of fault zones and the behavior of volcanoes.</a:t>
            </a:r>
            <a:endParaRPr/>
          </a:p>
          <a:p>
            <a:pPr indent="-298450" lvl="0" marL="457200" rtl="0" algn="l">
              <a:lnSpc>
                <a:spcPct val="100000"/>
              </a:lnSpc>
              <a:spcBef>
                <a:spcPts val="0"/>
              </a:spcBef>
              <a:spcAft>
                <a:spcPts val="0"/>
              </a:spcAft>
              <a:buSzPts val="1100"/>
              <a:buChar char="●"/>
            </a:pPr>
            <a:r>
              <a:rPr lang="en"/>
              <a:t>Comprehensive Coverage: With over 1,100 GNSS stations distributed across North and South America, NOTA provides comprehensive coverage of surface deformation in diverse regions. This coverage is essential for studying the dynamics of plate boundaries, intraplate deformation, and other geodynamic phenomena.</a:t>
            </a:r>
            <a:endParaRPr/>
          </a:p>
          <a:p>
            <a:pPr indent="-298450" lvl="0" marL="457200" rtl="0" algn="l">
              <a:lnSpc>
                <a:spcPct val="100000"/>
              </a:lnSpc>
              <a:spcBef>
                <a:spcPts val="0"/>
              </a:spcBef>
              <a:spcAft>
                <a:spcPts val="0"/>
              </a:spcAft>
              <a:buSzPts val="1100"/>
              <a:buChar char="●"/>
            </a:pPr>
            <a:r>
              <a:rPr lang="en"/>
              <a:t>Real-Time Data: NOTA transmits geodetic data in real-time, allowing for rapid analysis and response to significant geological events. This real-time capability is essential for monitoring and assessing geodetic hazards.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3. NASA Global GNSS Network (GGN) Support</a:t>
            </a:r>
            <a:endParaRPr/>
          </a:p>
          <a:p>
            <a:pPr indent="0" lvl="0" marL="0" rtl="0" algn="l">
              <a:lnSpc>
                <a:spcPct val="100000"/>
              </a:lnSpc>
              <a:spcBef>
                <a:spcPts val="0"/>
              </a:spcBef>
              <a:spcAft>
                <a:spcPts val="0"/>
              </a:spcAft>
              <a:buSzPts val="1100"/>
              <a:buNone/>
            </a:pPr>
            <a:r>
              <a:rPr lang="en"/>
              <a:t>EarthScope collaborates with NASA to support the Global GNSS Network (GGN), a worldwide network of high-precision GNSS stations. The GGN plays a crucial role in monitoring global surface deformation and advancing our understanding of geodynamic processes. Key aspects of EarthScope's support for the GGN include:</a:t>
            </a:r>
            <a:endParaRPr/>
          </a:p>
          <a:p>
            <a:pPr indent="-298450" lvl="0" marL="457200" rtl="0" algn="l">
              <a:lnSpc>
                <a:spcPct val="100000"/>
              </a:lnSpc>
              <a:spcBef>
                <a:spcPts val="0"/>
              </a:spcBef>
              <a:spcAft>
                <a:spcPts val="0"/>
              </a:spcAft>
              <a:buSzPts val="1100"/>
              <a:buChar char="●"/>
            </a:pPr>
            <a:r>
              <a:rPr lang="en"/>
              <a:t>High-Precision Instrumentation: The GGN employs state-of-the-art GNSS receivers and antennas to capture high-resolution geodetic data from around the world.</a:t>
            </a:r>
            <a:endParaRPr/>
          </a:p>
          <a:p>
            <a:pPr indent="-298450" lvl="0" marL="457200" rtl="0" algn="l">
              <a:lnSpc>
                <a:spcPct val="100000"/>
              </a:lnSpc>
              <a:spcBef>
                <a:spcPts val="0"/>
              </a:spcBef>
              <a:spcAft>
                <a:spcPts val="0"/>
              </a:spcAft>
              <a:buSzPts val="1100"/>
              <a:buChar char="●"/>
            </a:pPr>
            <a:r>
              <a:rPr lang="en"/>
              <a:t>Global Coverage: With over 400 GNSS stations distributed across the globe, the GGN provides comprehensive coverage of surface deformation in diverse regions. This coverage is essential for studying global tectonic processes, sea level changes, and other geodynamic phenomena.</a:t>
            </a:r>
            <a:endParaRPr/>
          </a:p>
          <a:p>
            <a:pPr indent="-298450" lvl="0" marL="457200" rtl="0" algn="l">
              <a:lnSpc>
                <a:spcPct val="100000"/>
              </a:lnSpc>
              <a:spcBef>
                <a:spcPts val="0"/>
              </a:spcBef>
              <a:spcAft>
                <a:spcPts val="0"/>
              </a:spcAft>
              <a:buSzPts val="1100"/>
              <a:buChar char="●"/>
            </a:pPr>
            <a:r>
              <a:rPr lang="en"/>
              <a:t>Data Integration: EarthScope facilitates the integration of GGN data with other geodetic datasets, enabling researchers to perform comprehensive analyses and draw meaningful conclusions.</a:t>
            </a:r>
            <a:endParaRPr/>
          </a:p>
          <a:p>
            <a:pPr indent="-298450" lvl="0" marL="457200" rtl="0" algn="l">
              <a:lnSpc>
                <a:spcPct val="100000"/>
              </a:lnSpc>
              <a:spcBef>
                <a:spcPts val="0"/>
              </a:spcBef>
              <a:spcAft>
                <a:spcPts val="0"/>
              </a:spcAft>
              <a:buSzPts val="1100"/>
              <a:buChar char="●"/>
            </a:pPr>
            <a:r>
              <a:rPr lang="en"/>
              <a:t>Collaborative Research: The GGN facilitates collaborative research by providing a shared infrastructure for geodesists worldwide. This collaboration enhances our understanding of global geodynamic processes and improves our ability to predict and mitigate the impacts of geological hazards.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4. Portable Instrumentation Services</a:t>
            </a:r>
            <a:endParaRPr/>
          </a:p>
          <a:p>
            <a:pPr indent="0" lvl="0" marL="0" rtl="0" algn="l">
              <a:lnSpc>
                <a:spcPct val="100000"/>
              </a:lnSpc>
              <a:spcBef>
                <a:spcPts val="0"/>
              </a:spcBef>
              <a:spcAft>
                <a:spcPts val="0"/>
              </a:spcAft>
              <a:buSzPts val="1100"/>
              <a:buNone/>
            </a:pPr>
            <a:r>
              <a:rPr lang="en"/>
              <a:t>EarthScope offers portable instrumentation services through EPIC. These services provide researchers with flexible and customizable geodetic instrumentation for targeted studies. Key aspects of EarthScope's portable instrumentation services include:</a:t>
            </a:r>
            <a:endParaRPr/>
          </a:p>
          <a:p>
            <a:pPr indent="-298450" lvl="0" marL="457200" rtl="0" algn="l">
              <a:lnSpc>
                <a:spcPct val="100000"/>
              </a:lnSpc>
              <a:spcBef>
                <a:spcPts val="0"/>
              </a:spcBef>
              <a:spcAft>
                <a:spcPts val="0"/>
              </a:spcAft>
              <a:buSzPts val="1100"/>
              <a:buChar char="●"/>
            </a:pPr>
            <a:r>
              <a:rPr lang="en"/>
              <a:t>Customizable GNSS Networks: EPIC allows researchers to deploy customizable GNSS networks tailored to specific research questions. This flexibility enables targeted studies of particular regions or events.</a:t>
            </a:r>
            <a:endParaRPr/>
          </a:p>
          <a:p>
            <a:pPr indent="-298450" lvl="0" marL="457200" rtl="0" algn="l">
              <a:lnSpc>
                <a:spcPct val="100000"/>
              </a:lnSpc>
              <a:spcBef>
                <a:spcPts val="0"/>
              </a:spcBef>
              <a:spcAft>
                <a:spcPts val="0"/>
              </a:spcAft>
              <a:buSzPts val="1100"/>
              <a:buChar char="●"/>
            </a:pPr>
            <a:r>
              <a:rPr lang="en"/>
              <a:t>Portable Instrument Pool: EPIC maintains a pool of portable geodetic instruments, including high-precision GNSS receivers, strainmeters, tiltmeters, and data loggers. These instruments can be deployed in various configurations to meet the needs of specific research projects.</a:t>
            </a:r>
            <a:endParaRPr/>
          </a:p>
          <a:p>
            <a:pPr indent="-298450" lvl="0" marL="457200" rtl="0" algn="l">
              <a:lnSpc>
                <a:spcPct val="100000"/>
              </a:lnSpc>
              <a:spcBef>
                <a:spcPts val="0"/>
              </a:spcBef>
              <a:spcAft>
                <a:spcPts val="0"/>
              </a:spcAft>
              <a:buSzPts val="1100"/>
              <a:buChar char="●"/>
            </a:pPr>
            <a:r>
              <a:rPr lang="en"/>
              <a:t>Field Support: EarthScope provides field support for the deployment and maintenance of portable geodetic instruments. This support includes logistical planning, technical assistance, and data management services.</a:t>
            </a:r>
            <a:endParaRPr/>
          </a:p>
          <a:p>
            <a:pPr indent="-298450" lvl="0" marL="457200" rtl="0" algn="l">
              <a:lnSpc>
                <a:spcPct val="100000"/>
              </a:lnSpc>
              <a:spcBef>
                <a:spcPts val="0"/>
              </a:spcBef>
              <a:spcAft>
                <a:spcPts val="0"/>
              </a:spcAft>
              <a:buSzPts val="1100"/>
              <a:buChar char="●"/>
            </a:pPr>
            <a:r>
              <a:rPr lang="en"/>
              <a:t>Educational Opportunities: The portable instrumentation services also support educational initiatives, providing students and early-career researchers with hands-on experience in geodetic data collection and analysis.</a:t>
            </a:r>
            <a:endParaRPr/>
          </a:p>
        </p:txBody>
      </p:sp>
      <p:sp>
        <p:nvSpPr>
          <p:cNvPr id="67" name="Google Shape;6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Seismic Data Archiving</a:t>
            </a:r>
            <a:endParaRPr/>
          </a:p>
          <a:p>
            <a:pPr indent="0" lvl="0" marL="0" rtl="0" algn="l">
              <a:lnSpc>
                <a:spcPct val="100000"/>
              </a:lnSpc>
              <a:spcBef>
                <a:spcPts val="0"/>
              </a:spcBef>
              <a:spcAft>
                <a:spcPts val="0"/>
              </a:spcAft>
              <a:buSzPts val="1100"/>
              <a:buNone/>
            </a:pPr>
            <a:r>
              <a:rPr lang="en"/>
              <a:t>EarthScope places a strong emphasis on the archiving and management of seismic data to ensure that researchers have access to high-quality, standardized datasets. Key aspects of EarthScope's data archiving efforts include:</a:t>
            </a:r>
            <a:endParaRPr/>
          </a:p>
          <a:p>
            <a:pPr indent="-298450" lvl="0" marL="457200" rtl="0" algn="l">
              <a:lnSpc>
                <a:spcPct val="100000"/>
              </a:lnSpc>
              <a:spcBef>
                <a:spcPts val="0"/>
              </a:spcBef>
              <a:spcAft>
                <a:spcPts val="0"/>
              </a:spcAft>
              <a:buSzPts val="1100"/>
              <a:buChar char="●"/>
            </a:pPr>
            <a:r>
              <a:rPr lang="en"/>
              <a:t>IRIS Data Management Center (DMC): EarthScope collaborates with the Incorporated Research Institutions for Seismology (IRIS) to archive and distribute seismic data. The IRIS DMC serves as a central repository for seismic data collected by EarthScope's USArray and other global seismic networks.</a:t>
            </a:r>
            <a:endParaRPr/>
          </a:p>
          <a:p>
            <a:pPr indent="-298450" lvl="0" marL="457200" rtl="0" algn="l">
              <a:lnSpc>
                <a:spcPct val="100000"/>
              </a:lnSpc>
              <a:spcBef>
                <a:spcPts val="0"/>
              </a:spcBef>
              <a:spcAft>
                <a:spcPts val="0"/>
              </a:spcAft>
              <a:buSzPts val="1100"/>
              <a:buChar char="●"/>
            </a:pPr>
            <a:r>
              <a:rPr lang="en"/>
              <a:t>Data Standardization: EarthScope ensures that seismic data is standardized and well-documented, making it easier for researchers to integrate and analyze data from different sources.</a:t>
            </a:r>
            <a:endParaRPr/>
          </a:p>
          <a:p>
            <a:pPr indent="-298450" lvl="0" marL="457200" rtl="0" algn="l">
              <a:lnSpc>
                <a:spcPct val="100000"/>
              </a:lnSpc>
              <a:spcBef>
                <a:spcPts val="0"/>
              </a:spcBef>
              <a:spcAft>
                <a:spcPts val="0"/>
              </a:spcAft>
              <a:buSzPts val="1100"/>
              <a:buChar char="●"/>
            </a:pPr>
            <a:r>
              <a:rPr lang="en"/>
              <a:t>Data Accessibility: The EarthScope Data Portal provides researchers with easy access to archived seismic data. This portal integrates data from various EarthScope components, enabling scientists to perform comprehensive analyses and draw meaningful conclusions.</a:t>
            </a:r>
            <a:endParaRPr/>
          </a:p>
          <a:p>
            <a:pPr indent="-298450" lvl="0" marL="457200" rtl="0" algn="l">
              <a:lnSpc>
                <a:spcPct val="100000"/>
              </a:lnSpc>
              <a:spcBef>
                <a:spcPts val="0"/>
              </a:spcBef>
              <a:spcAft>
                <a:spcPts val="0"/>
              </a:spcAft>
              <a:buSzPts val="1100"/>
              <a:buChar char="●"/>
            </a:pPr>
            <a:r>
              <a:rPr lang="en"/>
              <a:t>Long-Term Preservation: EarthScope is committed to the long-term preservation of seismic data, ensuring that valuable datasets are available for future research and educational purposes.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2. Global Seismic Network (GSN)</a:t>
            </a:r>
            <a:endParaRPr/>
          </a:p>
          <a:p>
            <a:pPr indent="0" lvl="0" marL="0" rtl="0" algn="l">
              <a:lnSpc>
                <a:spcPct val="100000"/>
              </a:lnSpc>
              <a:spcBef>
                <a:spcPts val="0"/>
              </a:spcBef>
              <a:spcAft>
                <a:spcPts val="0"/>
              </a:spcAft>
              <a:buSzPts val="1100"/>
              <a:buNone/>
            </a:pPr>
            <a:r>
              <a:rPr lang="en"/>
              <a:t>EarthScope contributes to the Global Seismographic Network (GSN), a worldwide network of high-quality seismic stations operated by IRIS and the U.S. Geological Survey (USGS). The GSN plays a crucial role in monitoring global seismic activity and advancing our understanding of the Earth's interior. Key features of the GSN include:</a:t>
            </a:r>
            <a:endParaRPr/>
          </a:p>
          <a:p>
            <a:pPr indent="-298450" lvl="0" marL="457200" rtl="0" algn="l">
              <a:lnSpc>
                <a:spcPct val="100000"/>
              </a:lnSpc>
              <a:spcBef>
                <a:spcPts val="0"/>
              </a:spcBef>
              <a:spcAft>
                <a:spcPts val="0"/>
              </a:spcAft>
              <a:buSzPts val="1100"/>
              <a:buChar char="●"/>
            </a:pPr>
            <a:r>
              <a:rPr lang="en"/>
              <a:t>High-Quality Instrumentation: The GSN employs state-of-the-art seismometers and data acquisition systems to capture high-resolution seismic data from around the world.</a:t>
            </a:r>
            <a:endParaRPr/>
          </a:p>
          <a:p>
            <a:pPr indent="-298450" lvl="0" marL="457200" rtl="0" algn="l">
              <a:lnSpc>
                <a:spcPct val="100000"/>
              </a:lnSpc>
              <a:spcBef>
                <a:spcPts val="0"/>
              </a:spcBef>
              <a:spcAft>
                <a:spcPts val="0"/>
              </a:spcAft>
              <a:buSzPts val="1100"/>
              <a:buChar char="●"/>
            </a:pPr>
            <a:r>
              <a:rPr lang="en"/>
              <a:t>Global Coverage: With over 150 stations distributed across the globe, the GSN provides comprehensive coverage of seismic activity, enabling researchers to study earthquakes, volcanic activity, and other geological events in diverse regions.</a:t>
            </a:r>
            <a:endParaRPr/>
          </a:p>
          <a:p>
            <a:pPr indent="-298450" lvl="0" marL="457200" rtl="0" algn="l">
              <a:lnSpc>
                <a:spcPct val="100000"/>
              </a:lnSpc>
              <a:spcBef>
                <a:spcPts val="0"/>
              </a:spcBef>
              <a:spcAft>
                <a:spcPts val="0"/>
              </a:spcAft>
              <a:buSzPts val="1100"/>
              <a:buChar char="●"/>
            </a:pPr>
            <a:r>
              <a:rPr lang="en"/>
              <a:t>Real-Time Data: The GSN transmits seismic data in real-time, allowing for rapid analysis and response to significant seismic events. This real-time capability is essential for monitoring and assessing seismic hazards.</a:t>
            </a:r>
            <a:endParaRPr/>
          </a:p>
          <a:p>
            <a:pPr indent="-298450" lvl="0" marL="457200" rtl="0" algn="l">
              <a:lnSpc>
                <a:spcPct val="100000"/>
              </a:lnSpc>
              <a:spcBef>
                <a:spcPts val="0"/>
              </a:spcBef>
              <a:spcAft>
                <a:spcPts val="0"/>
              </a:spcAft>
              <a:buSzPts val="1100"/>
              <a:buChar char="●"/>
            </a:pPr>
            <a:r>
              <a:rPr lang="en"/>
              <a:t>Collaborative Research: The GSN facilitates collaborative research by providing a shared infrastructure for seismologists worldwide. This collaboration enhances our understanding of global seismic processes and improves our ability to predict and mitigate the impacts of earthquakes.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3. Portable Instrumentation Services</a:t>
            </a:r>
            <a:endParaRPr/>
          </a:p>
          <a:p>
            <a:pPr indent="-298450" lvl="0" marL="457200" rtl="0" algn="l">
              <a:lnSpc>
                <a:spcPct val="100000"/>
              </a:lnSpc>
              <a:spcBef>
                <a:spcPts val="0"/>
              </a:spcBef>
              <a:spcAft>
                <a:spcPts val="0"/>
              </a:spcAft>
              <a:buSzPts val="1100"/>
              <a:buChar char="●"/>
            </a:pPr>
            <a:r>
              <a:rPr lang="en"/>
              <a:t>EarthScope offers portable instrumentation services through EPIC (EarthScope Primary Instrument Center). These services provide researchers with flexible and customizable seismic instrumentation for targeted studies. Key aspects of EarthScope's portable instrumentation services include:</a:t>
            </a:r>
            <a:endParaRPr/>
          </a:p>
          <a:p>
            <a:pPr indent="-298450" lvl="0" marL="457200" rtl="0" algn="l">
              <a:lnSpc>
                <a:spcPct val="100000"/>
              </a:lnSpc>
              <a:spcBef>
                <a:spcPts val="0"/>
              </a:spcBef>
              <a:spcAft>
                <a:spcPts val="0"/>
              </a:spcAft>
              <a:buSzPts val="1100"/>
              <a:buChar char="●"/>
            </a:pPr>
            <a:r>
              <a:rPr lang="en"/>
              <a:t>Flexible Array: The Flexible Array component of USArray allows researchers to deploy customizable seismic networks tailored to specific research questions. This flexibility enables targeted studies of particular regions or events.</a:t>
            </a:r>
            <a:endParaRPr/>
          </a:p>
          <a:p>
            <a:pPr indent="-298450" lvl="0" marL="457200" rtl="0" algn="l">
              <a:lnSpc>
                <a:spcPct val="100000"/>
              </a:lnSpc>
              <a:spcBef>
                <a:spcPts val="0"/>
              </a:spcBef>
              <a:spcAft>
                <a:spcPts val="0"/>
              </a:spcAft>
              <a:buSzPts val="1100"/>
              <a:buChar char="●"/>
            </a:pPr>
            <a:r>
              <a:rPr lang="en"/>
              <a:t>EPIC Instrument Pool: EPIC maintains a pool of portable seismic instruments, including broadband and short-period seismometers, geophones, and data loggers. These instruments can be deployed in various configurations to meet the needs of specific research projects.</a:t>
            </a:r>
            <a:endParaRPr/>
          </a:p>
          <a:p>
            <a:pPr indent="-298450" lvl="0" marL="457200" rtl="0" algn="l">
              <a:lnSpc>
                <a:spcPct val="100000"/>
              </a:lnSpc>
              <a:spcBef>
                <a:spcPts val="0"/>
              </a:spcBef>
              <a:spcAft>
                <a:spcPts val="0"/>
              </a:spcAft>
              <a:buSzPts val="1100"/>
              <a:buChar char="●"/>
            </a:pPr>
            <a:r>
              <a:rPr lang="en"/>
              <a:t>Field Support: EarthScope provides field support for the deployment and maintenance of portable seismic instruments. This support includes logistical planning, technical assistance, and data management services.</a:t>
            </a:r>
            <a:endParaRPr/>
          </a:p>
          <a:p>
            <a:pPr indent="-298450" lvl="0" marL="457200" rtl="0" algn="l">
              <a:lnSpc>
                <a:spcPct val="100000"/>
              </a:lnSpc>
              <a:spcBef>
                <a:spcPts val="0"/>
              </a:spcBef>
              <a:spcAft>
                <a:spcPts val="0"/>
              </a:spcAft>
              <a:buSzPts val="1100"/>
              <a:buChar char="●"/>
            </a:pPr>
            <a:r>
              <a:rPr lang="en"/>
              <a:t>Educational Opportunities: The portable instrumentation services also support educational initiatives, providing students and early-career researchers with hands-on experience in seismic data collection and analysis.</a:t>
            </a:r>
            <a:endParaRPr/>
          </a:p>
        </p:txBody>
      </p:sp>
      <p:sp>
        <p:nvSpPr>
          <p:cNvPr id="76" name="Google Shape;7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Earthscope provides instruments, designed to withstand the extreme conditions globally, including the Arctic and Antarctic Seismometers are deployed to record seismic and by analyzing the seismic waves generated by earthquakes and other geological events, researchers can infer the structure and composition of the Earth's crust and mantle. This information is vital for understanding the tectonic processes that shape these areas and their impact on the Earth’s surface.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Geodesy measures the Earth's geometric shape, orientation in space, and gravitational field. Global Navigation Satellite Systems (GNSS). It is used to monitor the movement and deformation of the Earth's surface. By tracking the subtle changes in the Earth's crust, scientists can gain insights the response of regions to climate and potential impacts such landslides and other hazards.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Magnetotellurics measures the Earth's electrical and magnetic fields to image the subsurface structure.They map the electrical conductivity of the Earth's crust and mantle, providing information about the distribution of fluids and the composition of subsurface rocks.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Synthetic Aperture Radar (SAR) uses radar signals to map the surface of the Earth with high resolution. By analyzing the radar images, scientists can detect changes in the Earth’s surface providing information about the health and stability of environments.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Unmanned Aerial Systems (UAS), or drones,  are equipped with various sensors, such as cameras, LiDAR, and hyperspectral imagers, UAS can capture detailed data from the air, offering a unique perspective on these regions. Drones are particularly useful for surveying inaccessible areas, such as mountainous regions, and for monitoring rapid changes in the environment.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EarthScope collects, archives, and distributes seismic and geodetic data.</a:t>
            </a:r>
            <a:endParaRPr/>
          </a:p>
          <a:p>
            <a:pPr indent="0" lvl="0" marL="0" rtl="0" algn="l">
              <a:lnSpc>
                <a:spcPct val="100000"/>
              </a:lnSpc>
              <a:spcBef>
                <a:spcPts val="0"/>
              </a:spcBef>
              <a:spcAft>
                <a:spcPts val="0"/>
              </a:spcAft>
              <a:buSzPts val="1100"/>
              <a:buNone/>
            </a:pPr>
            <a:r>
              <a:t/>
            </a:r>
            <a:endParaRPr/>
          </a:p>
        </p:txBody>
      </p:sp>
      <p:sp>
        <p:nvSpPr>
          <p:cNvPr id="84" name="Google Shape;8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3.png"/><Relationship Id="rId4"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Only">
  <p:cSld name="TITLE_ONLY">
    <p:spTree>
      <p:nvGrpSpPr>
        <p:cNvPr id="8" name="Shape 8"/>
        <p:cNvGrpSpPr/>
        <p:nvPr/>
      </p:nvGrpSpPr>
      <p:grpSpPr>
        <a:xfrm>
          <a:off x="0" y="0"/>
          <a:ext cx="0" cy="0"/>
          <a:chOff x="0" y="0"/>
          <a:chExt cx="0" cy="0"/>
        </a:xfrm>
      </p:grpSpPr>
      <p:sp>
        <p:nvSpPr>
          <p:cNvPr id="9" name="Google Shape;9;p17"/>
          <p:cNvSpPr/>
          <p:nvPr/>
        </p:nvSpPr>
        <p:spPr>
          <a:xfrm rot="5400000">
            <a:off x="4053880" y="-4060376"/>
            <a:ext cx="1054776" cy="9159765"/>
          </a:xfrm>
          <a:custGeom>
            <a:rect b="b" l="l" r="r" t="t"/>
            <a:pathLst>
              <a:path extrusionOk="0" h="12213020" w="1406368">
                <a:moveTo>
                  <a:pt x="0" y="12213020"/>
                </a:moveTo>
                <a:lnTo>
                  <a:pt x="0" y="0"/>
                </a:lnTo>
                <a:lnTo>
                  <a:pt x="365824" y="0"/>
                </a:lnTo>
                <a:lnTo>
                  <a:pt x="585106" y="501754"/>
                </a:lnTo>
                <a:cubicBezTo>
                  <a:pt x="1086671" y="1833960"/>
                  <a:pt x="1406368" y="3850077"/>
                  <a:pt x="1406368" y="6106510"/>
                </a:cubicBezTo>
                <a:cubicBezTo>
                  <a:pt x="1406368" y="8362945"/>
                  <a:pt x="1086671" y="10379061"/>
                  <a:pt x="585106" y="11711265"/>
                </a:cubicBezTo>
                <a:lnTo>
                  <a:pt x="365825" y="12213020"/>
                </a:lnTo>
                <a:close/>
              </a:path>
            </a:pathLst>
          </a:custGeom>
          <a:gradFill>
            <a:gsLst>
              <a:gs pos="0">
                <a:schemeClr val="accent2"/>
              </a:gs>
              <a:gs pos="5000">
                <a:schemeClr val="accent2"/>
              </a:gs>
              <a:gs pos="95000">
                <a:schemeClr val="accent1"/>
              </a:gs>
              <a:gs pos="100000">
                <a:schemeClr val="accent1"/>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0" name="Google Shape;10;p17"/>
          <p:cNvPicPr preferRelativeResize="0"/>
          <p:nvPr/>
        </p:nvPicPr>
        <p:blipFill rotWithShape="1">
          <a:blip r:embed="rId2">
            <a:alphaModFix/>
          </a:blip>
          <a:srcRect b="326" l="0" r="0" t="337"/>
          <a:stretch/>
        </p:blipFill>
        <p:spPr>
          <a:xfrm>
            <a:off x="3252312" y="76091"/>
            <a:ext cx="2902359" cy="886829"/>
          </a:xfrm>
          <a:prstGeom prst="rect">
            <a:avLst/>
          </a:prstGeom>
          <a:noFill/>
          <a:ln>
            <a:noFill/>
          </a:ln>
        </p:spPr>
      </p:pic>
      <p:sp>
        <p:nvSpPr>
          <p:cNvPr id="11" name="Google Shape;11;p17"/>
          <p:cNvSpPr txBox="1"/>
          <p:nvPr>
            <p:ph type="title"/>
          </p:nvPr>
        </p:nvSpPr>
        <p:spPr>
          <a:xfrm>
            <a:off x="1314450" y="1213091"/>
            <a:ext cx="6515100" cy="8220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rgbClr val="37358C"/>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b="0" l="0" r="0" t="0"/>
          <a:stretch/>
        </p:blipFill>
        <p:spPr>
          <a:xfrm>
            <a:off x="5772200" y="1771700"/>
            <a:ext cx="3371801" cy="3371801"/>
          </a:xfrm>
          <a:prstGeom prst="rect">
            <a:avLst/>
          </a:prstGeom>
          <a:noFill/>
          <a:ln>
            <a:noFill/>
          </a:ln>
        </p:spPr>
      </p:pic>
      <p:cxnSp>
        <p:nvCxnSpPr>
          <p:cNvPr id="14" name="Google Shape;14;p18"/>
          <p:cNvCxnSpPr/>
          <p:nvPr/>
        </p:nvCxnSpPr>
        <p:spPr>
          <a:xfrm>
            <a:off x="244366" y="93488"/>
            <a:ext cx="0" cy="650400"/>
          </a:xfrm>
          <a:prstGeom prst="straightConnector1">
            <a:avLst/>
          </a:prstGeom>
          <a:noFill/>
          <a:ln cap="flat" cmpd="sng" w="76200">
            <a:solidFill>
              <a:srgbClr val="C02A31"/>
            </a:solidFill>
            <a:prstDash val="solid"/>
            <a:miter lim="800000"/>
            <a:headEnd len="sm" w="sm" type="none"/>
            <a:tailEnd len="sm" w="sm" type="none"/>
          </a:ln>
        </p:spPr>
      </p:cxnSp>
      <p:pic>
        <p:nvPicPr>
          <p:cNvPr id="15" name="Google Shape;15;p18"/>
          <p:cNvPicPr preferRelativeResize="0"/>
          <p:nvPr/>
        </p:nvPicPr>
        <p:blipFill rotWithShape="1">
          <a:blip r:embed="rId3">
            <a:alphaModFix/>
          </a:blip>
          <a:srcRect b="238" l="0" r="0" t="247"/>
          <a:stretch/>
        </p:blipFill>
        <p:spPr>
          <a:xfrm>
            <a:off x="6033401" y="102297"/>
            <a:ext cx="3035484" cy="575204"/>
          </a:xfrm>
          <a:prstGeom prst="rect">
            <a:avLst/>
          </a:prstGeom>
          <a:noFill/>
          <a:ln>
            <a:noFill/>
          </a:ln>
        </p:spPr>
      </p:pic>
      <p:sp>
        <p:nvSpPr>
          <p:cNvPr id="16" name="Google Shape;16;p18"/>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7358C"/>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18"/>
          <p:cNvSpPr txBox="1"/>
          <p:nvPr>
            <p:ph idx="1" type="body"/>
          </p:nvPr>
        </p:nvSpPr>
        <p:spPr>
          <a:xfrm>
            <a:off x="606287" y="1249951"/>
            <a:ext cx="7886700" cy="3263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3D3D3D"/>
              </a:buClr>
              <a:buSzPts val="1400"/>
              <a:buNone/>
              <a:defRPr/>
            </a:lvl1pPr>
            <a:lvl2pPr indent="-228600" lvl="1" marL="914400" algn="l">
              <a:lnSpc>
                <a:spcPct val="90000"/>
              </a:lnSpc>
              <a:spcBef>
                <a:spcPts val="400"/>
              </a:spcBef>
              <a:spcAft>
                <a:spcPts val="0"/>
              </a:spcAft>
              <a:buClr>
                <a:srgbClr val="3D3D3D"/>
              </a:buClr>
              <a:buSzPts val="1400"/>
              <a:buNone/>
              <a:defRPr/>
            </a:lvl2pPr>
            <a:lvl3pPr indent="-228600" lvl="2" marL="1371600" algn="l">
              <a:lnSpc>
                <a:spcPct val="90000"/>
              </a:lnSpc>
              <a:spcBef>
                <a:spcPts val="400"/>
              </a:spcBef>
              <a:spcAft>
                <a:spcPts val="0"/>
              </a:spcAft>
              <a:buClr>
                <a:srgbClr val="3D3D3D"/>
              </a:buClr>
              <a:buSzPts val="1400"/>
              <a:buNone/>
              <a:defRPr/>
            </a:lvl3pPr>
            <a:lvl4pPr indent="-228600" lvl="3" marL="1828800" algn="l">
              <a:lnSpc>
                <a:spcPct val="90000"/>
              </a:lnSpc>
              <a:spcBef>
                <a:spcPts val="400"/>
              </a:spcBef>
              <a:spcAft>
                <a:spcPts val="0"/>
              </a:spcAft>
              <a:buClr>
                <a:srgbClr val="3D3D3D"/>
              </a:buClr>
              <a:buSzPts val="1400"/>
              <a:buNone/>
              <a:defRPr/>
            </a:lvl4pPr>
            <a:lvl5pPr indent="-228600" lvl="4" marL="2286000" algn="l">
              <a:lnSpc>
                <a:spcPct val="90000"/>
              </a:lnSpc>
              <a:spcBef>
                <a:spcPts val="400"/>
              </a:spcBef>
              <a:spcAft>
                <a:spcPts val="0"/>
              </a:spcAft>
              <a:buClr>
                <a:srgbClr val="3D3D3D"/>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b="0" l="0" r="0" t="0"/>
          <a:stretch/>
        </p:blipFill>
        <p:spPr>
          <a:xfrm>
            <a:off x="-12" y="2537455"/>
            <a:ext cx="9144000" cy="2606040"/>
          </a:xfrm>
          <a:prstGeom prst="rect">
            <a:avLst/>
          </a:prstGeom>
          <a:noFill/>
          <a:ln>
            <a:noFill/>
          </a:ln>
        </p:spPr>
      </p:pic>
      <p:pic>
        <p:nvPicPr>
          <p:cNvPr id="21" name="Google Shape;21;p20"/>
          <p:cNvPicPr preferRelativeResize="0"/>
          <p:nvPr/>
        </p:nvPicPr>
        <p:blipFill rotWithShape="1">
          <a:blip r:embed="rId3">
            <a:alphaModFix/>
          </a:blip>
          <a:srcRect b="0" l="0" r="0" t="0"/>
          <a:stretch/>
        </p:blipFill>
        <p:spPr>
          <a:xfrm flipH="1" rot="10800000">
            <a:off x="6171975" y="0"/>
            <a:ext cx="2972025" cy="2972025"/>
          </a:xfrm>
          <a:prstGeom prst="rect">
            <a:avLst/>
          </a:prstGeom>
          <a:noFill/>
          <a:ln>
            <a:noFill/>
          </a:ln>
        </p:spPr>
      </p:pic>
      <p:pic>
        <p:nvPicPr>
          <p:cNvPr id="22" name="Google Shape;22;p20"/>
          <p:cNvPicPr preferRelativeResize="0"/>
          <p:nvPr/>
        </p:nvPicPr>
        <p:blipFill rotWithShape="1">
          <a:blip r:embed="rId4">
            <a:alphaModFix/>
          </a:blip>
          <a:srcRect b="326" l="0" r="0" t="337"/>
          <a:stretch/>
        </p:blipFill>
        <p:spPr>
          <a:xfrm>
            <a:off x="6123296" y="4073066"/>
            <a:ext cx="2902359" cy="886829"/>
          </a:xfrm>
          <a:prstGeom prst="rect">
            <a:avLst/>
          </a:prstGeom>
          <a:noFill/>
          <a:ln>
            <a:noFill/>
          </a:ln>
        </p:spPr>
      </p:pic>
      <p:sp>
        <p:nvSpPr>
          <p:cNvPr id="23" name="Google Shape;23;p20"/>
          <p:cNvSpPr txBox="1"/>
          <p:nvPr>
            <p:ph type="ctrTitle"/>
          </p:nvPr>
        </p:nvSpPr>
        <p:spPr>
          <a:xfrm>
            <a:off x="1143000" y="685233"/>
            <a:ext cx="6858000" cy="17907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rgbClr val="37358C"/>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20"/>
          <p:cNvSpPr txBox="1"/>
          <p:nvPr>
            <p:ph idx="1" type="subTitle"/>
          </p:nvPr>
        </p:nvSpPr>
        <p:spPr>
          <a:xfrm>
            <a:off x="1938130" y="2835705"/>
            <a:ext cx="5225400" cy="1241700"/>
          </a:xfrm>
          <a:prstGeom prst="rect">
            <a:avLst/>
          </a:prstGeom>
          <a:noFill/>
          <a:ln>
            <a:noFill/>
          </a:ln>
          <a:effectLst>
            <a:outerShdw blurRad="50800" rotWithShape="0" algn="tl" dir="2700000" dist="38100">
              <a:srgbClr val="000000">
                <a:alpha val="40000"/>
              </a:srgbClr>
            </a:outerShdw>
          </a:effectLst>
        </p:spPr>
        <p:txBody>
          <a:bodyPr anchorCtr="0" anchor="t" bIns="34275" lIns="68575" spcFirstLastPara="1" rIns="68575" wrap="square" tIns="34275">
            <a:normAutofit/>
          </a:bodyPr>
          <a:lstStyle>
            <a:lvl1pPr lvl="0" algn="ctr">
              <a:lnSpc>
                <a:spcPct val="90000"/>
              </a:lnSpc>
              <a:spcBef>
                <a:spcPts val="800"/>
              </a:spcBef>
              <a:spcAft>
                <a:spcPts val="0"/>
              </a:spcAft>
              <a:buClr>
                <a:schemeClr val="lt1"/>
              </a:buClr>
              <a:buSzPts val="3300"/>
              <a:buNone/>
              <a:defRPr b="1" i="0" sz="3300">
                <a:solidFill>
                  <a:schemeClr val="lt1"/>
                </a:solidFill>
                <a:latin typeface="Arial"/>
                <a:ea typeface="Arial"/>
                <a:cs typeface="Arial"/>
                <a:sym typeface="Arial"/>
              </a:defRPr>
            </a:lvl1pPr>
            <a:lvl2pPr lvl="1" algn="ctr">
              <a:lnSpc>
                <a:spcPct val="90000"/>
              </a:lnSpc>
              <a:spcBef>
                <a:spcPts val="400"/>
              </a:spcBef>
              <a:spcAft>
                <a:spcPts val="0"/>
              </a:spcAft>
              <a:buClr>
                <a:srgbClr val="3D3D3D"/>
              </a:buClr>
              <a:buSzPts val="1500"/>
              <a:buNone/>
              <a:defRPr sz="1500"/>
            </a:lvl2pPr>
            <a:lvl3pPr lvl="2" algn="ctr">
              <a:lnSpc>
                <a:spcPct val="90000"/>
              </a:lnSpc>
              <a:spcBef>
                <a:spcPts val="400"/>
              </a:spcBef>
              <a:spcAft>
                <a:spcPts val="0"/>
              </a:spcAft>
              <a:buClr>
                <a:srgbClr val="3D3D3D"/>
              </a:buClr>
              <a:buSzPts val="1400"/>
              <a:buNone/>
              <a:defRPr sz="1400"/>
            </a:lvl3pPr>
            <a:lvl4pPr lvl="3" algn="ctr">
              <a:lnSpc>
                <a:spcPct val="90000"/>
              </a:lnSpc>
              <a:spcBef>
                <a:spcPts val="400"/>
              </a:spcBef>
              <a:spcAft>
                <a:spcPts val="0"/>
              </a:spcAft>
              <a:buClr>
                <a:srgbClr val="3D3D3D"/>
              </a:buClr>
              <a:buSzPts val="1200"/>
              <a:buNone/>
              <a:defRPr sz="1200"/>
            </a:lvl4pPr>
            <a:lvl5pPr lvl="4" algn="ctr">
              <a:lnSpc>
                <a:spcPct val="90000"/>
              </a:lnSpc>
              <a:spcBef>
                <a:spcPts val="400"/>
              </a:spcBef>
              <a:spcAft>
                <a:spcPts val="0"/>
              </a:spcAft>
              <a:buClr>
                <a:srgbClr val="3D3D3D"/>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2">
    <p:spTree>
      <p:nvGrpSpPr>
        <p:cNvPr id="25" name="Shape 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cxnSp>
        <p:nvCxnSpPr>
          <p:cNvPr id="27" name="Google Shape;27;p22"/>
          <p:cNvCxnSpPr/>
          <p:nvPr/>
        </p:nvCxnSpPr>
        <p:spPr>
          <a:xfrm>
            <a:off x="244366" y="93488"/>
            <a:ext cx="0" cy="650400"/>
          </a:xfrm>
          <a:prstGeom prst="straightConnector1">
            <a:avLst/>
          </a:prstGeom>
          <a:noFill/>
          <a:ln cap="flat" cmpd="sng" w="76200">
            <a:solidFill>
              <a:srgbClr val="C02A31"/>
            </a:solidFill>
            <a:prstDash val="solid"/>
            <a:miter lim="800000"/>
            <a:headEnd len="sm" w="sm" type="none"/>
            <a:tailEnd len="sm" w="sm" type="none"/>
          </a:ln>
        </p:spPr>
      </p:cxnSp>
      <p:sp>
        <p:nvSpPr>
          <p:cNvPr id="28" name="Google Shape;28;p22"/>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7358C"/>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9" name="Google Shape;29;p22"/>
          <p:cNvPicPr preferRelativeResize="0"/>
          <p:nvPr/>
        </p:nvPicPr>
        <p:blipFill rotWithShape="1">
          <a:blip r:embed="rId2">
            <a:alphaModFix/>
          </a:blip>
          <a:srcRect b="238" l="0" r="0" t="247"/>
          <a:stretch/>
        </p:blipFill>
        <p:spPr>
          <a:xfrm>
            <a:off x="6033401" y="102297"/>
            <a:ext cx="3035484" cy="5752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37358C"/>
              </a:buClr>
              <a:buSzPts val="3300"/>
              <a:buFont typeface="Arial"/>
              <a:buNone/>
              <a:defRPr b="1" i="0" sz="3300" u="none" cap="none" strike="noStrike">
                <a:solidFill>
                  <a:srgbClr val="37358C"/>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rgbClr val="3D3D3D"/>
              </a:buClr>
              <a:buSzPts val="2000"/>
              <a:buFont typeface="Arial"/>
              <a:buNone/>
              <a:defRPr b="0" i="0" sz="2000" u="none" cap="none" strike="noStrike">
                <a:solidFill>
                  <a:srgbClr val="3D3D3D"/>
                </a:solidFill>
                <a:latin typeface="Arial"/>
                <a:ea typeface="Arial"/>
                <a:cs typeface="Arial"/>
                <a:sym typeface="Arial"/>
              </a:defRPr>
            </a:lvl1pPr>
            <a:lvl2pPr indent="-228600" lvl="1" marL="914400" marR="0" rtl="0" algn="l">
              <a:lnSpc>
                <a:spcPct val="90000"/>
              </a:lnSpc>
              <a:spcBef>
                <a:spcPts val="400"/>
              </a:spcBef>
              <a:spcAft>
                <a:spcPts val="0"/>
              </a:spcAft>
              <a:buClr>
                <a:srgbClr val="3D3D3D"/>
              </a:buClr>
              <a:buSzPts val="1700"/>
              <a:buFont typeface="Arial"/>
              <a:buNone/>
              <a:defRPr b="0" i="0" sz="1700" u="none" cap="none" strike="noStrike">
                <a:solidFill>
                  <a:srgbClr val="3D3D3D"/>
                </a:solidFill>
                <a:latin typeface="Arial"/>
                <a:ea typeface="Arial"/>
                <a:cs typeface="Arial"/>
                <a:sym typeface="Arial"/>
              </a:defRPr>
            </a:lvl2pPr>
            <a:lvl3pPr indent="-228600" lvl="2" marL="1371600" marR="0" rtl="0" algn="l">
              <a:lnSpc>
                <a:spcPct val="90000"/>
              </a:lnSpc>
              <a:spcBef>
                <a:spcPts val="400"/>
              </a:spcBef>
              <a:spcAft>
                <a:spcPts val="0"/>
              </a:spcAft>
              <a:buClr>
                <a:srgbClr val="3D3D3D"/>
              </a:buClr>
              <a:buSzPts val="1500"/>
              <a:buFont typeface="Arial"/>
              <a:buNone/>
              <a:defRPr b="0" i="0" sz="1500" u="none" cap="none" strike="noStrike">
                <a:solidFill>
                  <a:srgbClr val="3D3D3D"/>
                </a:solidFill>
                <a:latin typeface="Arial"/>
                <a:ea typeface="Arial"/>
                <a:cs typeface="Arial"/>
                <a:sym typeface="Arial"/>
              </a:defRPr>
            </a:lvl3pPr>
            <a:lvl4pPr indent="-228600" lvl="3" marL="1828800" marR="0" rtl="0" algn="l">
              <a:lnSpc>
                <a:spcPct val="90000"/>
              </a:lnSpc>
              <a:spcBef>
                <a:spcPts val="400"/>
              </a:spcBef>
              <a:spcAft>
                <a:spcPts val="0"/>
              </a:spcAft>
              <a:buClr>
                <a:srgbClr val="3D3D3D"/>
              </a:buClr>
              <a:buSzPts val="1400"/>
              <a:buFont typeface="Arial"/>
              <a:buNone/>
              <a:defRPr b="0" i="0" sz="1400" u="none" cap="none" strike="noStrike">
                <a:solidFill>
                  <a:srgbClr val="3D3D3D"/>
                </a:solidFill>
                <a:latin typeface="Arial"/>
                <a:ea typeface="Arial"/>
                <a:cs typeface="Arial"/>
                <a:sym typeface="Arial"/>
              </a:defRPr>
            </a:lvl4pPr>
            <a:lvl5pPr indent="-228600" lvl="4" marL="2286000" marR="0" rtl="0" algn="l">
              <a:lnSpc>
                <a:spcPct val="90000"/>
              </a:lnSpc>
              <a:spcBef>
                <a:spcPts val="400"/>
              </a:spcBef>
              <a:spcAft>
                <a:spcPts val="0"/>
              </a:spcAft>
              <a:buClr>
                <a:srgbClr val="3D3D3D"/>
              </a:buClr>
              <a:buSzPts val="1400"/>
              <a:buFont typeface="Arial"/>
              <a:buNone/>
              <a:defRPr b="0" i="0" sz="1400" u="none" cap="none" strike="noStrike">
                <a:solidFill>
                  <a:srgbClr val="3D3D3D"/>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24.jpg"/><Relationship Id="rId6" Type="http://schemas.openxmlformats.org/officeDocument/2006/relationships/image" Target="../media/image4.jpg"/><Relationship Id="rId7"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ervice.iris.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5.jpg"/><Relationship Id="rId5" Type="http://schemas.openxmlformats.org/officeDocument/2006/relationships/image" Target="../media/image29.jpg"/><Relationship Id="rId6" Type="http://schemas.openxmlformats.org/officeDocument/2006/relationships/image" Target="../media/image26.png"/><Relationship Id="rId7"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ata.earthscope.org/" TargetMode="Externa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api.earthscope.org/" TargetMode="Externa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earthscope.org/data/geolab/"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cs.earthscope.org/projects/GeoLab" TargetMode="Externa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7.jpg"/><Relationship Id="rId4" Type="http://schemas.openxmlformats.org/officeDocument/2006/relationships/image" Target="../media/image14.jp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txBox="1"/>
          <p:nvPr>
            <p:ph type="title"/>
          </p:nvPr>
        </p:nvSpPr>
        <p:spPr>
          <a:xfrm>
            <a:off x="238050" y="1890900"/>
            <a:ext cx="8667900" cy="1361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37358C"/>
              </a:buClr>
              <a:buSzPts val="3200"/>
              <a:buFont typeface="Arial"/>
              <a:buNone/>
            </a:pPr>
            <a:r>
              <a:rPr lang="en" sz="4800">
                <a:solidFill>
                  <a:srgbClr val="3D3D3D"/>
                </a:solidFill>
              </a:rPr>
              <a:t>Introduction to EarthScope and Cloud Computing</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0"/>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NSF SAGE Data</a:t>
            </a:r>
            <a:endParaRPr/>
          </a:p>
        </p:txBody>
      </p:sp>
      <p:sp>
        <p:nvSpPr>
          <p:cNvPr id="97" name="Google Shape;97;p10"/>
          <p:cNvSpPr txBox="1"/>
          <p:nvPr>
            <p:ph idx="1" type="body"/>
          </p:nvPr>
        </p:nvSpPr>
        <p:spPr>
          <a:xfrm>
            <a:off x="2244600" y="906863"/>
            <a:ext cx="4407000" cy="555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lang="en" sz="3200">
                <a:solidFill>
                  <a:srgbClr val="0070C0"/>
                </a:solidFill>
              </a:rPr>
              <a:t>https://service.iris.edu/</a:t>
            </a:r>
            <a:endParaRPr/>
          </a:p>
        </p:txBody>
      </p:sp>
      <p:grpSp>
        <p:nvGrpSpPr>
          <p:cNvPr id="98" name="Google Shape;98;p10"/>
          <p:cNvGrpSpPr/>
          <p:nvPr/>
        </p:nvGrpSpPr>
        <p:grpSpPr>
          <a:xfrm>
            <a:off x="408300" y="1722388"/>
            <a:ext cx="2670600" cy="1392600"/>
            <a:chOff x="3568275" y="2098675"/>
            <a:chExt cx="2670600" cy="1392600"/>
          </a:xfrm>
        </p:grpSpPr>
        <p:pic>
          <p:nvPicPr>
            <p:cNvPr id="99" name="Google Shape;99;p10" title="seismogram-sample.jpg"/>
            <p:cNvPicPr preferRelativeResize="0"/>
            <p:nvPr/>
          </p:nvPicPr>
          <p:blipFill rotWithShape="1">
            <a:blip r:embed="rId3">
              <a:alphaModFix/>
            </a:blip>
            <a:srcRect b="0" l="0" r="0" t="0"/>
            <a:stretch/>
          </p:blipFill>
          <p:spPr>
            <a:xfrm>
              <a:off x="3683883" y="2098675"/>
              <a:ext cx="2384750" cy="953900"/>
            </a:xfrm>
            <a:prstGeom prst="rect">
              <a:avLst/>
            </a:prstGeom>
            <a:noFill/>
            <a:ln>
              <a:noFill/>
            </a:ln>
          </p:spPr>
        </p:pic>
        <p:sp>
          <p:nvSpPr>
            <p:cNvPr id="100" name="Google Shape;100;p10"/>
            <p:cNvSpPr txBox="1"/>
            <p:nvPr/>
          </p:nvSpPr>
          <p:spPr>
            <a:xfrm>
              <a:off x="3568275" y="2974075"/>
              <a:ext cx="26706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400"/>
                <a:buFont typeface="Arial"/>
                <a:buNone/>
              </a:pPr>
              <a:r>
                <a:rPr b="1" i="0" lang="en" sz="2400" u="none" cap="none" strike="noStrike">
                  <a:solidFill>
                    <a:srgbClr val="3D3D3D"/>
                  </a:solidFill>
                  <a:latin typeface="Arial"/>
                  <a:ea typeface="Arial"/>
                  <a:cs typeface="Arial"/>
                  <a:sym typeface="Arial"/>
                </a:rPr>
                <a:t>Time Series Data </a:t>
              </a:r>
              <a:endParaRPr b="0" i="0" sz="2000" u="none" cap="none" strike="noStrike">
                <a:solidFill>
                  <a:srgbClr val="3D3D3D"/>
                </a:solidFill>
                <a:latin typeface="Arial"/>
                <a:ea typeface="Arial"/>
                <a:cs typeface="Arial"/>
                <a:sym typeface="Arial"/>
              </a:endParaRPr>
            </a:p>
          </p:txBody>
        </p:sp>
      </p:grpSp>
      <p:grpSp>
        <p:nvGrpSpPr>
          <p:cNvPr id="101" name="Google Shape;101;p10"/>
          <p:cNvGrpSpPr/>
          <p:nvPr/>
        </p:nvGrpSpPr>
        <p:grpSpPr>
          <a:xfrm>
            <a:off x="3495650" y="2109201"/>
            <a:ext cx="1996452" cy="1223274"/>
            <a:chOff x="4450625" y="868026"/>
            <a:chExt cx="1996452" cy="1223274"/>
          </a:xfrm>
        </p:grpSpPr>
        <p:pic>
          <p:nvPicPr>
            <p:cNvPr id="102" name="Google Shape;102;p10" title="Screenshot 2025-05-02 at 5.02.00 PM.png"/>
            <p:cNvPicPr preferRelativeResize="0"/>
            <p:nvPr/>
          </p:nvPicPr>
          <p:blipFill rotWithShape="1">
            <a:blip r:embed="rId4">
              <a:alphaModFix/>
            </a:blip>
            <a:srcRect b="0" l="0" r="0" t="0"/>
            <a:stretch/>
          </p:blipFill>
          <p:spPr>
            <a:xfrm>
              <a:off x="4450625" y="868026"/>
              <a:ext cx="1996452" cy="682376"/>
            </a:xfrm>
            <a:prstGeom prst="rect">
              <a:avLst/>
            </a:prstGeom>
            <a:noFill/>
            <a:ln>
              <a:noFill/>
            </a:ln>
          </p:spPr>
        </p:pic>
        <p:sp>
          <p:nvSpPr>
            <p:cNvPr id="103" name="Google Shape;103;p10"/>
            <p:cNvSpPr txBox="1"/>
            <p:nvPr/>
          </p:nvSpPr>
          <p:spPr>
            <a:xfrm>
              <a:off x="4657300" y="1550400"/>
              <a:ext cx="1673400" cy="540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00"/>
                </a:spcBef>
                <a:spcAft>
                  <a:spcPts val="0"/>
                </a:spcAft>
                <a:buClr>
                  <a:srgbClr val="000000"/>
                </a:buClr>
                <a:buSzPts val="2400"/>
                <a:buFont typeface="Arial"/>
                <a:buNone/>
              </a:pPr>
              <a:r>
                <a:rPr b="1" i="0" lang="en" sz="2400" u="none" cap="none" strike="noStrike">
                  <a:solidFill>
                    <a:srgbClr val="3D3D3D"/>
                  </a:solidFill>
                  <a:latin typeface="Arial"/>
                  <a:ea typeface="Arial"/>
                  <a:cs typeface="Arial"/>
                  <a:sym typeface="Arial"/>
                </a:rPr>
                <a:t>Metadata </a:t>
              </a:r>
              <a:endParaRPr b="1" i="0" sz="2000" u="none" cap="none" strike="noStrike">
                <a:solidFill>
                  <a:srgbClr val="3D3D3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D3D3D"/>
                </a:solidFill>
                <a:latin typeface="Arial"/>
                <a:ea typeface="Arial"/>
                <a:cs typeface="Arial"/>
                <a:sym typeface="Arial"/>
              </a:endParaRPr>
            </a:p>
          </p:txBody>
        </p:sp>
      </p:grpSp>
      <p:grpSp>
        <p:nvGrpSpPr>
          <p:cNvPr id="104" name="Google Shape;104;p10"/>
          <p:cNvGrpSpPr/>
          <p:nvPr/>
        </p:nvGrpSpPr>
        <p:grpSpPr>
          <a:xfrm>
            <a:off x="6362525" y="1616328"/>
            <a:ext cx="1893000" cy="1604735"/>
            <a:chOff x="6413275" y="808615"/>
            <a:chExt cx="1893000" cy="1604735"/>
          </a:xfrm>
        </p:grpSpPr>
        <p:pic>
          <p:nvPicPr>
            <p:cNvPr id="105" name="Google Shape;105;p10" title="USGS-Early-Earthquake-F.jpg"/>
            <p:cNvPicPr preferRelativeResize="0"/>
            <p:nvPr/>
          </p:nvPicPr>
          <p:blipFill rotWithShape="1">
            <a:blip r:embed="rId5">
              <a:alphaModFix/>
            </a:blip>
            <a:srcRect b="0" l="0" r="0" t="0"/>
            <a:stretch/>
          </p:blipFill>
          <p:spPr>
            <a:xfrm>
              <a:off x="6413275" y="808615"/>
              <a:ext cx="1893000" cy="1156835"/>
            </a:xfrm>
            <a:prstGeom prst="rect">
              <a:avLst/>
            </a:prstGeom>
            <a:noFill/>
            <a:ln>
              <a:noFill/>
            </a:ln>
          </p:spPr>
        </p:pic>
        <p:sp>
          <p:nvSpPr>
            <p:cNvPr id="106" name="Google Shape;106;p10"/>
            <p:cNvSpPr txBox="1"/>
            <p:nvPr/>
          </p:nvSpPr>
          <p:spPr>
            <a:xfrm>
              <a:off x="6413275" y="1965450"/>
              <a:ext cx="1893000" cy="447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800"/>
                </a:spcBef>
                <a:spcAft>
                  <a:spcPts val="0"/>
                </a:spcAft>
                <a:buClr>
                  <a:srgbClr val="000000"/>
                </a:buClr>
                <a:buSzPts val="2400"/>
                <a:buFont typeface="Arial"/>
                <a:buNone/>
              </a:pPr>
              <a:r>
                <a:rPr b="1" i="0" lang="en" sz="2400" u="none" cap="none" strike="noStrike">
                  <a:solidFill>
                    <a:srgbClr val="3D3D3D"/>
                  </a:solidFill>
                  <a:latin typeface="Arial"/>
                  <a:ea typeface="Arial"/>
                  <a:cs typeface="Arial"/>
                  <a:sym typeface="Arial"/>
                </a:rPr>
                <a:t>Event Data </a:t>
              </a:r>
              <a:endParaRPr b="1" i="0" sz="2000" u="none" cap="none" strike="noStrike">
                <a:solidFill>
                  <a:srgbClr val="3D3D3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D3D3D"/>
                </a:solidFill>
                <a:latin typeface="Arial"/>
                <a:ea typeface="Arial"/>
                <a:cs typeface="Arial"/>
                <a:sym typeface="Arial"/>
              </a:endParaRPr>
            </a:p>
          </p:txBody>
        </p:sp>
      </p:grpSp>
      <p:grpSp>
        <p:nvGrpSpPr>
          <p:cNvPr id="107" name="Google Shape;107;p10"/>
          <p:cNvGrpSpPr/>
          <p:nvPr/>
        </p:nvGrpSpPr>
        <p:grpSpPr>
          <a:xfrm>
            <a:off x="4908950" y="3326150"/>
            <a:ext cx="2510100" cy="1492525"/>
            <a:chOff x="6229200" y="2700775"/>
            <a:chExt cx="2510100" cy="1492525"/>
          </a:xfrm>
        </p:grpSpPr>
        <p:pic>
          <p:nvPicPr>
            <p:cNvPr id="108" name="Google Shape;108;p10" title="split_fiche_ss.jpg"/>
            <p:cNvPicPr preferRelativeResize="0"/>
            <p:nvPr/>
          </p:nvPicPr>
          <p:blipFill rotWithShape="1">
            <a:blip r:embed="rId6">
              <a:alphaModFix/>
            </a:blip>
            <a:srcRect b="0" l="0" r="0" t="0"/>
            <a:stretch/>
          </p:blipFill>
          <p:spPr>
            <a:xfrm>
              <a:off x="6413275" y="2700775"/>
              <a:ext cx="2089250" cy="1044625"/>
            </a:xfrm>
            <a:prstGeom prst="rect">
              <a:avLst/>
            </a:prstGeom>
            <a:noFill/>
            <a:ln>
              <a:noFill/>
            </a:ln>
          </p:spPr>
        </p:pic>
        <p:sp>
          <p:nvSpPr>
            <p:cNvPr id="109" name="Google Shape;109;p10"/>
            <p:cNvSpPr txBox="1"/>
            <p:nvPr/>
          </p:nvSpPr>
          <p:spPr>
            <a:xfrm>
              <a:off x="6229200" y="3745400"/>
              <a:ext cx="2510100" cy="447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800"/>
                </a:spcBef>
                <a:spcAft>
                  <a:spcPts val="0"/>
                </a:spcAft>
                <a:buClr>
                  <a:srgbClr val="000000"/>
                </a:buClr>
                <a:buSzPts val="2400"/>
                <a:buFont typeface="Arial"/>
                <a:buNone/>
              </a:pPr>
              <a:r>
                <a:rPr b="1" i="0" lang="en" sz="2400" u="none" cap="none" strike="noStrike">
                  <a:solidFill>
                    <a:srgbClr val="3D3D3D"/>
                  </a:solidFill>
                  <a:latin typeface="Arial"/>
                  <a:ea typeface="Arial"/>
                  <a:cs typeface="Arial"/>
                  <a:sym typeface="Arial"/>
                </a:rPr>
                <a:t>Historical Data</a:t>
              </a:r>
              <a:endParaRPr b="1" i="0" sz="2000" u="none" cap="none" strike="noStrike">
                <a:solidFill>
                  <a:srgbClr val="3D3D3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D3D3D"/>
                </a:solidFill>
                <a:latin typeface="Arial"/>
                <a:ea typeface="Arial"/>
                <a:cs typeface="Arial"/>
                <a:sym typeface="Arial"/>
              </a:endParaRPr>
            </a:p>
          </p:txBody>
        </p:sp>
      </p:grpSp>
      <p:grpSp>
        <p:nvGrpSpPr>
          <p:cNvPr id="110" name="Google Shape;110;p10"/>
          <p:cNvGrpSpPr/>
          <p:nvPr/>
        </p:nvGrpSpPr>
        <p:grpSpPr>
          <a:xfrm>
            <a:off x="408300" y="3237825"/>
            <a:ext cx="2670600" cy="1669175"/>
            <a:chOff x="3524875" y="531850"/>
            <a:chExt cx="2670600" cy="1669175"/>
          </a:xfrm>
        </p:grpSpPr>
        <p:pic>
          <p:nvPicPr>
            <p:cNvPr id="111" name="Google Shape;111;p10" title="RefractionExp.jpg"/>
            <p:cNvPicPr preferRelativeResize="0"/>
            <p:nvPr/>
          </p:nvPicPr>
          <p:blipFill rotWithShape="1">
            <a:blip r:embed="rId7">
              <a:alphaModFix/>
            </a:blip>
            <a:srcRect b="13945" l="0" r="0" t="13939"/>
            <a:stretch/>
          </p:blipFill>
          <p:spPr>
            <a:xfrm>
              <a:off x="3639325" y="531850"/>
              <a:ext cx="2265321" cy="1223276"/>
            </a:xfrm>
            <a:prstGeom prst="rect">
              <a:avLst/>
            </a:prstGeom>
            <a:noFill/>
            <a:ln>
              <a:noFill/>
            </a:ln>
          </p:spPr>
        </p:pic>
        <p:sp>
          <p:nvSpPr>
            <p:cNvPr id="112" name="Google Shape;112;p10"/>
            <p:cNvSpPr txBox="1"/>
            <p:nvPr/>
          </p:nvSpPr>
          <p:spPr>
            <a:xfrm>
              <a:off x="3524875" y="1708725"/>
              <a:ext cx="2670600" cy="492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00"/>
                </a:spcBef>
                <a:spcAft>
                  <a:spcPts val="0"/>
                </a:spcAft>
                <a:buClr>
                  <a:srgbClr val="000000"/>
                </a:buClr>
                <a:buSzPts val="2400"/>
                <a:buFont typeface="Arial"/>
                <a:buNone/>
              </a:pPr>
              <a:r>
                <a:rPr b="1" i="0" lang="en" sz="2400" u="none" cap="none" strike="noStrike">
                  <a:solidFill>
                    <a:srgbClr val="3D3D3D"/>
                  </a:solidFill>
                  <a:latin typeface="Arial"/>
                  <a:ea typeface="Arial"/>
                  <a:cs typeface="Arial"/>
                  <a:sym typeface="Arial"/>
                </a:rPr>
                <a:t>Assembled Data </a:t>
              </a:r>
              <a:endParaRPr b="1" i="0" sz="2000" u="none" cap="none" strike="noStrike">
                <a:solidFill>
                  <a:srgbClr val="3D3D3D"/>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1"/>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Current SAGE Data Access</a:t>
            </a:r>
            <a:endParaRPr/>
          </a:p>
        </p:txBody>
      </p:sp>
      <p:sp>
        <p:nvSpPr>
          <p:cNvPr id="118" name="Google Shape;118;p11"/>
          <p:cNvSpPr txBox="1"/>
          <p:nvPr>
            <p:ph idx="1" type="body"/>
          </p:nvPr>
        </p:nvSpPr>
        <p:spPr>
          <a:xfrm>
            <a:off x="334600" y="865824"/>
            <a:ext cx="8476800" cy="4170900"/>
          </a:xfrm>
          <a:prstGeom prst="rect">
            <a:avLst/>
          </a:prstGeom>
          <a:noFill/>
          <a:ln>
            <a:noFill/>
          </a:ln>
        </p:spPr>
        <p:txBody>
          <a:bodyPr anchorCtr="0" anchor="t" bIns="34275" lIns="68575" spcFirstLastPara="1" rIns="68575" wrap="square" tIns="34275">
            <a:noAutofit/>
          </a:bodyPr>
          <a:lstStyle/>
          <a:p>
            <a:pPr indent="-361950" lvl="0" marL="457200" rtl="0" algn="l">
              <a:lnSpc>
                <a:spcPct val="150000"/>
              </a:lnSpc>
              <a:spcBef>
                <a:spcPts val="800"/>
              </a:spcBef>
              <a:spcAft>
                <a:spcPts val="0"/>
              </a:spcAft>
              <a:buSzPts val="2100"/>
              <a:buChar char="●"/>
            </a:pPr>
            <a:r>
              <a:rPr lang="en" sz="2100"/>
              <a:t>Web services</a:t>
            </a:r>
            <a:r>
              <a:rPr lang="en" sz="2100">
                <a:solidFill>
                  <a:srgbClr val="000000"/>
                </a:solidFill>
              </a:rPr>
              <a:t>: </a:t>
            </a:r>
            <a:r>
              <a:rPr lang="en" sz="2100" u="sng">
                <a:solidFill>
                  <a:srgbClr val="0070C0"/>
                </a:solidFill>
                <a:hlinkClick r:id="rId3">
                  <a:extLst>
                    <a:ext uri="{A12FA001-AC4F-418D-AE19-62706E023703}">
                      <ahyp:hlinkClr val="tx"/>
                    </a:ext>
                  </a:extLst>
                </a:hlinkClick>
              </a:rPr>
              <a:t>https://service.iris.edu/</a:t>
            </a:r>
            <a:endParaRPr sz="2100">
              <a:solidFill>
                <a:srgbClr val="000000"/>
              </a:solidFill>
            </a:endParaRPr>
          </a:p>
          <a:p>
            <a:pPr indent="-361950" lvl="0" marL="457200" rtl="0" algn="l">
              <a:lnSpc>
                <a:spcPct val="150000"/>
              </a:lnSpc>
              <a:spcBef>
                <a:spcPts val="0"/>
              </a:spcBef>
              <a:spcAft>
                <a:spcPts val="0"/>
              </a:spcAft>
              <a:buSzPts val="2100"/>
              <a:buChar char="●"/>
            </a:pPr>
            <a:r>
              <a:rPr lang="en" sz="2100">
                <a:solidFill>
                  <a:srgbClr val="3D3D3D"/>
                </a:solidFill>
              </a:rPr>
              <a:t>Download tools:</a:t>
            </a:r>
            <a:endParaRPr sz="2100"/>
          </a:p>
          <a:p>
            <a:pPr indent="-133350" lvl="1" marL="342900" rtl="0" algn="l">
              <a:lnSpc>
                <a:spcPct val="150000"/>
              </a:lnSpc>
              <a:spcBef>
                <a:spcPts val="0"/>
              </a:spcBef>
              <a:spcAft>
                <a:spcPts val="0"/>
              </a:spcAft>
              <a:buSzPts val="2100"/>
              <a:buChar char="○"/>
            </a:pPr>
            <a:r>
              <a:rPr lang="en" sz="2100"/>
              <a:t> 	FetchData  –  https://earthscope.github.io/fetch-scripts/</a:t>
            </a:r>
            <a:endParaRPr sz="2100"/>
          </a:p>
          <a:p>
            <a:pPr indent="-133350" lvl="1" marL="342900" rtl="0" algn="l">
              <a:lnSpc>
                <a:spcPct val="150000"/>
              </a:lnSpc>
              <a:spcBef>
                <a:spcPts val="0"/>
              </a:spcBef>
              <a:spcAft>
                <a:spcPts val="0"/>
              </a:spcAft>
              <a:buSzPts val="2100"/>
              <a:buChar char="○"/>
            </a:pPr>
            <a:r>
              <a:rPr lang="en" sz="2100"/>
              <a:t> Rover  –  https://earthscope.github.io/rover/</a:t>
            </a:r>
            <a:endParaRPr sz="2100"/>
          </a:p>
          <a:p>
            <a:pPr indent="-133350" lvl="1" marL="342900" rtl="0" algn="l">
              <a:lnSpc>
                <a:spcPct val="150000"/>
              </a:lnSpc>
              <a:spcBef>
                <a:spcPts val="0"/>
              </a:spcBef>
              <a:spcAft>
                <a:spcPts val="0"/>
              </a:spcAft>
              <a:buSzPts val="2100"/>
              <a:buChar char="○"/>
            </a:pPr>
            <a:r>
              <a:rPr lang="en" sz="2100"/>
              <a:t> Wilber  –  https://ds.iris.edu/wilber3/</a:t>
            </a:r>
            <a:endParaRPr sz="2100">
              <a:solidFill>
                <a:srgbClr val="000000"/>
              </a:solidFill>
            </a:endParaRPr>
          </a:p>
          <a:p>
            <a:pPr indent="-361950" lvl="0" marL="457200" rtl="0" algn="l">
              <a:lnSpc>
                <a:spcPct val="150000"/>
              </a:lnSpc>
              <a:spcBef>
                <a:spcPts val="0"/>
              </a:spcBef>
              <a:spcAft>
                <a:spcPts val="0"/>
              </a:spcAft>
              <a:buClr>
                <a:srgbClr val="3D3D3D"/>
              </a:buClr>
              <a:buSzPts val="2100"/>
              <a:buChar char="●"/>
            </a:pPr>
            <a:r>
              <a:rPr lang="en" sz="2100">
                <a:solidFill>
                  <a:srgbClr val="3D3D3D"/>
                </a:solidFill>
              </a:rPr>
              <a:t>Python packages:</a:t>
            </a:r>
            <a:endParaRPr sz="2100">
              <a:solidFill>
                <a:srgbClr val="3D3D3D"/>
              </a:solidFill>
            </a:endParaRPr>
          </a:p>
          <a:p>
            <a:pPr indent="-361950" lvl="1" marL="914400" rtl="0" algn="l">
              <a:lnSpc>
                <a:spcPct val="150000"/>
              </a:lnSpc>
              <a:spcBef>
                <a:spcPts val="0"/>
              </a:spcBef>
              <a:spcAft>
                <a:spcPts val="0"/>
              </a:spcAft>
              <a:buClr>
                <a:srgbClr val="3D3D3D"/>
              </a:buClr>
              <a:buSzPts val="2100"/>
              <a:buChar char="○"/>
            </a:pPr>
            <a:r>
              <a:rPr lang="en" sz="2100"/>
              <a:t>O</a:t>
            </a:r>
            <a:r>
              <a:rPr lang="en" sz="2100">
                <a:solidFill>
                  <a:srgbClr val="3D3D3D"/>
                </a:solidFill>
              </a:rPr>
              <a:t>bspy</a:t>
            </a:r>
            <a:endParaRPr sz="2100">
              <a:solidFill>
                <a:srgbClr val="3D3D3D"/>
              </a:solidFill>
            </a:endParaRPr>
          </a:p>
          <a:p>
            <a:pPr indent="-361950" lvl="1" marL="914400" rtl="0" algn="l">
              <a:lnSpc>
                <a:spcPct val="150000"/>
              </a:lnSpc>
              <a:spcBef>
                <a:spcPts val="0"/>
              </a:spcBef>
              <a:spcAft>
                <a:spcPts val="0"/>
              </a:spcAft>
              <a:buSzPts val="2100"/>
              <a:buChar char="○"/>
            </a:pPr>
            <a:r>
              <a:rPr lang="en" sz="2100"/>
              <a:t>MsPASS</a:t>
            </a:r>
            <a:endParaRPr sz="2100"/>
          </a:p>
          <a:p>
            <a:pPr indent="-361950" lvl="0" marL="457200" rtl="0" algn="l">
              <a:lnSpc>
                <a:spcPct val="150000"/>
              </a:lnSpc>
              <a:spcBef>
                <a:spcPts val="0"/>
              </a:spcBef>
              <a:spcAft>
                <a:spcPts val="0"/>
              </a:spcAft>
              <a:buSzPts val="2100"/>
              <a:buChar char="●"/>
            </a:pPr>
            <a:r>
              <a:rPr lang="en" sz="2100"/>
              <a:t>Real-time - SeedLink</a:t>
            </a:r>
            <a:endParaRPr sz="2100"/>
          </a:p>
          <a:p>
            <a:pPr indent="0" lvl="0" marL="0" rtl="0" algn="l">
              <a:lnSpc>
                <a:spcPct val="90000"/>
              </a:lnSpc>
              <a:spcBef>
                <a:spcPts val="800"/>
              </a:spcBef>
              <a:spcAft>
                <a:spcPts val="0"/>
              </a:spcAft>
              <a:buSzPts val="1400"/>
              <a:buNone/>
            </a:pPr>
            <a:r>
              <a:t/>
            </a:r>
            <a:endParaRPr sz="2100">
              <a:solidFill>
                <a:srgbClr val="000000"/>
              </a:solidFill>
            </a:endParaRPr>
          </a:p>
          <a:p>
            <a:pPr indent="0" lvl="0" marL="0" rtl="0" algn="l">
              <a:lnSpc>
                <a:spcPct val="90000"/>
              </a:lnSpc>
              <a:spcBef>
                <a:spcPts val="800"/>
              </a:spcBef>
              <a:spcAft>
                <a:spcPts val="0"/>
              </a:spcAft>
              <a:buClr>
                <a:srgbClr val="3D3D3D"/>
              </a:buClr>
              <a:buSzPts val="1400"/>
              <a:buNone/>
            </a:pPr>
            <a:r>
              <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2"/>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NSF GAGE Data</a:t>
            </a:r>
            <a:endParaRPr/>
          </a:p>
        </p:txBody>
      </p:sp>
      <p:sp>
        <p:nvSpPr>
          <p:cNvPr id="124" name="Google Shape;124;p12"/>
          <p:cNvSpPr txBox="1"/>
          <p:nvPr>
            <p:ph idx="1" type="body"/>
          </p:nvPr>
        </p:nvSpPr>
        <p:spPr>
          <a:xfrm>
            <a:off x="181259" y="752704"/>
            <a:ext cx="8711700" cy="4188000"/>
          </a:xfrm>
          <a:prstGeom prst="rect">
            <a:avLst/>
          </a:prstGeom>
          <a:noFill/>
          <a:ln>
            <a:noFill/>
          </a:ln>
        </p:spPr>
        <p:txBody>
          <a:bodyPr anchorCtr="0" anchor="t" bIns="34275" lIns="68575" spcFirstLastPara="1" rIns="68575" wrap="square" tIns="34275">
            <a:normAutofit/>
          </a:bodyPr>
          <a:lstStyle/>
          <a:p>
            <a:pPr indent="0" lvl="0" marL="457200" rtl="0" algn="l">
              <a:lnSpc>
                <a:spcPct val="90000"/>
              </a:lnSpc>
              <a:spcBef>
                <a:spcPts val="800"/>
              </a:spcBef>
              <a:spcAft>
                <a:spcPts val="0"/>
              </a:spcAft>
              <a:buSzPts val="1400"/>
              <a:buNone/>
            </a:pPr>
            <a:r>
              <a:t/>
            </a:r>
            <a:endParaRPr b="1" sz="2400">
              <a:solidFill>
                <a:schemeClr val="dk1"/>
              </a:solidFill>
            </a:endParaRPr>
          </a:p>
          <a:p>
            <a:pPr indent="0" lvl="0" marL="457200" rtl="0" algn="l">
              <a:lnSpc>
                <a:spcPct val="90000"/>
              </a:lnSpc>
              <a:spcBef>
                <a:spcPts val="800"/>
              </a:spcBef>
              <a:spcAft>
                <a:spcPts val="0"/>
              </a:spcAft>
              <a:buSzPts val="1400"/>
              <a:buNone/>
            </a:pPr>
            <a:r>
              <a:t/>
            </a:r>
            <a:endParaRPr>
              <a:solidFill>
                <a:schemeClr val="dk1"/>
              </a:solidFill>
            </a:endParaRPr>
          </a:p>
          <a:p>
            <a:pPr indent="0" lvl="0" marL="285750" rtl="0" algn="l">
              <a:lnSpc>
                <a:spcPct val="90000"/>
              </a:lnSpc>
              <a:spcBef>
                <a:spcPts val="800"/>
              </a:spcBef>
              <a:spcAft>
                <a:spcPts val="0"/>
              </a:spcAft>
              <a:buSzPts val="1400"/>
              <a:buNone/>
            </a:pPr>
            <a:r>
              <a:t/>
            </a:r>
            <a:endParaRPr sz="2400"/>
          </a:p>
        </p:txBody>
      </p:sp>
      <p:grpSp>
        <p:nvGrpSpPr>
          <p:cNvPr id="125" name="Google Shape;125;p12"/>
          <p:cNvGrpSpPr/>
          <p:nvPr/>
        </p:nvGrpSpPr>
        <p:grpSpPr>
          <a:xfrm>
            <a:off x="576275" y="792578"/>
            <a:ext cx="1793100" cy="1870260"/>
            <a:chOff x="576275" y="792578"/>
            <a:chExt cx="1793100" cy="1870260"/>
          </a:xfrm>
        </p:grpSpPr>
        <p:pic>
          <p:nvPicPr>
            <p:cNvPr id="126" name="Google Shape;126;p12" title="ED-164_GPS-station_0.jpg"/>
            <p:cNvPicPr preferRelativeResize="0"/>
            <p:nvPr/>
          </p:nvPicPr>
          <p:blipFill rotWithShape="1">
            <a:blip r:embed="rId3">
              <a:alphaModFix/>
            </a:blip>
            <a:srcRect b="0" l="0" r="0" t="26492"/>
            <a:stretch/>
          </p:blipFill>
          <p:spPr>
            <a:xfrm>
              <a:off x="751638" y="792578"/>
              <a:ext cx="1442375" cy="1413675"/>
            </a:xfrm>
            <a:prstGeom prst="rect">
              <a:avLst/>
            </a:prstGeom>
            <a:noFill/>
            <a:ln>
              <a:noFill/>
            </a:ln>
          </p:spPr>
        </p:pic>
        <p:sp>
          <p:nvSpPr>
            <p:cNvPr id="127" name="Google Shape;127;p12"/>
            <p:cNvSpPr txBox="1"/>
            <p:nvPr/>
          </p:nvSpPr>
          <p:spPr>
            <a:xfrm>
              <a:off x="576275" y="2206238"/>
              <a:ext cx="1793100" cy="45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3D3D3D"/>
                  </a:solidFill>
                  <a:latin typeface="Arial"/>
                  <a:ea typeface="Arial"/>
                  <a:cs typeface="Arial"/>
                  <a:sym typeface="Arial"/>
                </a:rPr>
                <a:t>GPS/GNSS Data</a:t>
              </a:r>
              <a:endParaRPr b="0" i="0" sz="1600" u="none" cap="none" strike="noStrike">
                <a:solidFill>
                  <a:srgbClr val="3D3D3D"/>
                </a:solidFill>
                <a:latin typeface="Arial"/>
                <a:ea typeface="Arial"/>
                <a:cs typeface="Arial"/>
                <a:sym typeface="Arial"/>
              </a:endParaRPr>
            </a:p>
          </p:txBody>
        </p:sp>
      </p:grpSp>
      <p:grpSp>
        <p:nvGrpSpPr>
          <p:cNvPr id="128" name="Google Shape;128;p12"/>
          <p:cNvGrpSpPr/>
          <p:nvPr/>
        </p:nvGrpSpPr>
        <p:grpSpPr>
          <a:xfrm>
            <a:off x="2990525" y="752692"/>
            <a:ext cx="2487900" cy="1777058"/>
            <a:chOff x="5222650" y="2888767"/>
            <a:chExt cx="2487900" cy="1777058"/>
          </a:xfrm>
        </p:grpSpPr>
        <p:pic>
          <p:nvPicPr>
            <p:cNvPr id="129" name="Google Shape;129;p12" title="unnamed.jpg"/>
            <p:cNvPicPr preferRelativeResize="0"/>
            <p:nvPr/>
          </p:nvPicPr>
          <p:blipFill rotWithShape="1">
            <a:blip r:embed="rId4">
              <a:alphaModFix/>
            </a:blip>
            <a:srcRect b="0" l="0" r="0" t="0"/>
            <a:stretch/>
          </p:blipFill>
          <p:spPr>
            <a:xfrm>
              <a:off x="5656263" y="2888767"/>
              <a:ext cx="1620675" cy="1218700"/>
            </a:xfrm>
            <a:prstGeom prst="rect">
              <a:avLst/>
            </a:prstGeom>
            <a:noFill/>
            <a:ln>
              <a:noFill/>
            </a:ln>
          </p:spPr>
        </p:pic>
        <p:sp>
          <p:nvSpPr>
            <p:cNvPr id="130" name="Google Shape;130;p12"/>
            <p:cNvSpPr txBox="1"/>
            <p:nvPr/>
          </p:nvSpPr>
          <p:spPr>
            <a:xfrm>
              <a:off x="5222650" y="4087725"/>
              <a:ext cx="2487900" cy="57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3D3D3D"/>
                  </a:solidFill>
                  <a:latin typeface="Arial"/>
                  <a:ea typeface="Arial"/>
                  <a:cs typeface="Arial"/>
                  <a:sym typeface="Arial"/>
                </a:rPr>
                <a:t>Synthetic Aperture Radar</a:t>
              </a:r>
              <a:br>
                <a:rPr b="0" i="0" lang="en" sz="1600" u="none" cap="none" strike="noStrike">
                  <a:solidFill>
                    <a:srgbClr val="3D3D3D"/>
                  </a:solidFill>
                  <a:latin typeface="Arial"/>
                  <a:ea typeface="Arial"/>
                  <a:cs typeface="Arial"/>
                  <a:sym typeface="Arial"/>
                </a:rPr>
              </a:br>
              <a:r>
                <a:rPr b="0" i="0" lang="en" sz="1600" u="none" cap="none" strike="noStrike">
                  <a:solidFill>
                    <a:srgbClr val="3D3D3D"/>
                  </a:solidFill>
                  <a:latin typeface="Arial"/>
                  <a:ea typeface="Arial"/>
                  <a:cs typeface="Arial"/>
                  <a:sym typeface="Arial"/>
                </a:rPr>
                <a:t>(SAR)</a:t>
              </a:r>
              <a:endParaRPr b="0" i="0" sz="1600" u="none" cap="none" strike="noStrike">
                <a:solidFill>
                  <a:srgbClr val="3D3D3D"/>
                </a:solidFill>
                <a:latin typeface="Arial"/>
                <a:ea typeface="Arial"/>
                <a:cs typeface="Arial"/>
                <a:sym typeface="Arial"/>
              </a:endParaRPr>
            </a:p>
          </p:txBody>
        </p:sp>
      </p:grpSp>
      <p:grpSp>
        <p:nvGrpSpPr>
          <p:cNvPr id="131" name="Google Shape;131;p12"/>
          <p:cNvGrpSpPr/>
          <p:nvPr/>
        </p:nvGrpSpPr>
        <p:grpSpPr>
          <a:xfrm>
            <a:off x="6001300" y="752700"/>
            <a:ext cx="1874550" cy="1624125"/>
            <a:chOff x="6477700" y="1000350"/>
            <a:chExt cx="1874550" cy="1624125"/>
          </a:xfrm>
        </p:grpSpPr>
        <p:pic>
          <p:nvPicPr>
            <p:cNvPr id="132" name="Google Shape;132;p12" title="lidar.jpg"/>
            <p:cNvPicPr preferRelativeResize="0"/>
            <p:nvPr/>
          </p:nvPicPr>
          <p:blipFill rotWithShape="1">
            <a:blip r:embed="rId5">
              <a:alphaModFix/>
            </a:blip>
            <a:srcRect b="0" l="0" r="0" t="0"/>
            <a:stretch/>
          </p:blipFill>
          <p:spPr>
            <a:xfrm>
              <a:off x="6477700" y="1000350"/>
              <a:ext cx="1874550" cy="1094925"/>
            </a:xfrm>
            <a:prstGeom prst="rect">
              <a:avLst/>
            </a:prstGeom>
            <a:noFill/>
            <a:ln>
              <a:noFill/>
            </a:ln>
          </p:spPr>
        </p:pic>
        <p:sp>
          <p:nvSpPr>
            <p:cNvPr id="133" name="Google Shape;133;p12"/>
            <p:cNvSpPr txBox="1"/>
            <p:nvPr/>
          </p:nvSpPr>
          <p:spPr>
            <a:xfrm>
              <a:off x="6647425" y="2095275"/>
              <a:ext cx="1535100" cy="52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3D3D3D"/>
                  </a:solidFill>
                  <a:latin typeface="Arial"/>
                  <a:ea typeface="Arial"/>
                  <a:cs typeface="Arial"/>
                  <a:sym typeface="Arial"/>
                </a:rPr>
                <a:t>LIDAR/SfM</a:t>
              </a:r>
              <a:endParaRPr b="0" i="0" sz="1600" u="none" cap="none" strike="noStrike">
                <a:solidFill>
                  <a:srgbClr val="3D3D3D"/>
                </a:solidFill>
                <a:latin typeface="Arial"/>
                <a:ea typeface="Arial"/>
                <a:cs typeface="Arial"/>
                <a:sym typeface="Arial"/>
              </a:endParaRPr>
            </a:p>
          </p:txBody>
        </p:sp>
      </p:grpSp>
      <p:grpSp>
        <p:nvGrpSpPr>
          <p:cNvPr id="134" name="Google Shape;134;p12"/>
          <p:cNvGrpSpPr/>
          <p:nvPr/>
        </p:nvGrpSpPr>
        <p:grpSpPr>
          <a:xfrm>
            <a:off x="5478413" y="2662850"/>
            <a:ext cx="2203500" cy="1978375"/>
            <a:chOff x="969113" y="2508925"/>
            <a:chExt cx="2203500" cy="1978375"/>
          </a:xfrm>
        </p:grpSpPr>
        <p:pic>
          <p:nvPicPr>
            <p:cNvPr id="135" name="Google Shape;135;p12" title="borehole_strainmeter_figure@4x.png"/>
            <p:cNvPicPr preferRelativeResize="0"/>
            <p:nvPr/>
          </p:nvPicPr>
          <p:blipFill rotWithShape="1">
            <a:blip r:embed="rId6">
              <a:alphaModFix/>
            </a:blip>
            <a:srcRect b="0" l="0" r="0" t="0"/>
            <a:stretch/>
          </p:blipFill>
          <p:spPr>
            <a:xfrm>
              <a:off x="1347749" y="2508925"/>
              <a:ext cx="1446226" cy="1415876"/>
            </a:xfrm>
            <a:prstGeom prst="rect">
              <a:avLst/>
            </a:prstGeom>
            <a:noFill/>
            <a:ln>
              <a:noFill/>
            </a:ln>
          </p:spPr>
        </p:pic>
        <p:sp>
          <p:nvSpPr>
            <p:cNvPr id="136" name="Google Shape;136;p12"/>
            <p:cNvSpPr txBox="1"/>
            <p:nvPr/>
          </p:nvSpPr>
          <p:spPr>
            <a:xfrm>
              <a:off x="969113" y="3924800"/>
              <a:ext cx="2203500" cy="56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3D3D3D"/>
                  </a:solidFill>
                  <a:latin typeface="Arial"/>
                  <a:ea typeface="Arial"/>
                  <a:cs typeface="Arial"/>
                  <a:sym typeface="Arial"/>
                </a:rPr>
                <a:t>Strain &amp; Seismic Data</a:t>
              </a:r>
              <a:endParaRPr b="0" i="0" sz="1600" u="none" cap="none" strike="noStrike">
                <a:solidFill>
                  <a:srgbClr val="3D3D3D"/>
                </a:solidFill>
                <a:latin typeface="Arial"/>
                <a:ea typeface="Arial"/>
                <a:cs typeface="Arial"/>
                <a:sym typeface="Arial"/>
              </a:endParaRPr>
            </a:p>
          </p:txBody>
        </p:sp>
      </p:grpSp>
      <p:grpSp>
        <p:nvGrpSpPr>
          <p:cNvPr id="137" name="Google Shape;137;p12"/>
          <p:cNvGrpSpPr/>
          <p:nvPr/>
        </p:nvGrpSpPr>
        <p:grpSpPr>
          <a:xfrm>
            <a:off x="1112200" y="2947375"/>
            <a:ext cx="2405376" cy="1462275"/>
            <a:chOff x="854175" y="1889700"/>
            <a:chExt cx="2405376" cy="1462275"/>
          </a:xfrm>
        </p:grpSpPr>
        <p:pic>
          <p:nvPicPr>
            <p:cNvPr id="138" name="Google Shape;138;p12" title="maxresdefault.jpg"/>
            <p:cNvPicPr preferRelativeResize="0"/>
            <p:nvPr/>
          </p:nvPicPr>
          <p:blipFill rotWithShape="1">
            <a:blip r:embed="rId7">
              <a:alphaModFix/>
            </a:blip>
            <a:srcRect b="26161" l="0" r="0" t="0"/>
            <a:stretch/>
          </p:blipFill>
          <p:spPr>
            <a:xfrm>
              <a:off x="854175" y="1889700"/>
              <a:ext cx="2405376" cy="999076"/>
            </a:xfrm>
            <a:prstGeom prst="rect">
              <a:avLst/>
            </a:prstGeom>
            <a:noFill/>
            <a:ln>
              <a:noFill/>
            </a:ln>
          </p:spPr>
        </p:pic>
        <p:sp>
          <p:nvSpPr>
            <p:cNvPr id="139" name="Google Shape;139;p12"/>
            <p:cNvSpPr txBox="1"/>
            <p:nvPr/>
          </p:nvSpPr>
          <p:spPr>
            <a:xfrm>
              <a:off x="882513" y="2888775"/>
              <a:ext cx="2348700" cy="46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3D3D3D"/>
                  </a:solidFill>
                  <a:latin typeface="Arial"/>
                  <a:ea typeface="Arial"/>
                  <a:cs typeface="Arial"/>
                  <a:sym typeface="Arial"/>
                </a:rPr>
                <a:t>Tropospheric Data</a:t>
              </a:r>
              <a:endParaRPr b="0" i="0" sz="2000" u="none" cap="none" strike="noStrike">
                <a:solidFill>
                  <a:srgbClr val="3D3D3D"/>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3"/>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Current GAGE Data Access</a:t>
            </a:r>
            <a:endParaRPr/>
          </a:p>
        </p:txBody>
      </p:sp>
      <p:sp>
        <p:nvSpPr>
          <p:cNvPr id="145" name="Google Shape;145;p13"/>
          <p:cNvSpPr txBox="1"/>
          <p:nvPr>
            <p:ph idx="1" type="body"/>
          </p:nvPr>
        </p:nvSpPr>
        <p:spPr>
          <a:xfrm>
            <a:off x="231533" y="987623"/>
            <a:ext cx="9423300" cy="3544500"/>
          </a:xfrm>
          <a:prstGeom prst="rect">
            <a:avLst/>
          </a:prstGeom>
          <a:noFill/>
          <a:ln>
            <a:noFill/>
          </a:ln>
        </p:spPr>
        <p:txBody>
          <a:bodyPr anchorCtr="0" anchor="t" bIns="34275" lIns="68575" spcFirstLastPara="1" rIns="68575" wrap="square" tIns="34275">
            <a:normAutofit/>
          </a:bodyPr>
          <a:lstStyle/>
          <a:p>
            <a:pPr indent="0" lvl="0" marL="285750" rtl="0" algn="ctr">
              <a:lnSpc>
                <a:spcPct val="90000"/>
              </a:lnSpc>
              <a:spcBef>
                <a:spcPts val="800"/>
              </a:spcBef>
              <a:spcAft>
                <a:spcPts val="0"/>
              </a:spcAft>
              <a:buSzPts val="1400"/>
              <a:buNone/>
            </a:pPr>
            <a:r>
              <a:rPr b="1" lang="en" sz="2400">
                <a:solidFill>
                  <a:srgbClr val="3D3D3D"/>
                </a:solidFill>
              </a:rPr>
              <a:t>File server</a:t>
            </a:r>
            <a:endParaRPr sz="2400">
              <a:solidFill>
                <a:srgbClr val="3D3D3D"/>
              </a:solidFill>
            </a:endParaRPr>
          </a:p>
          <a:p>
            <a:pPr indent="0" lvl="0" marL="285750" rtl="0" algn="ctr">
              <a:lnSpc>
                <a:spcPct val="90000"/>
              </a:lnSpc>
              <a:spcBef>
                <a:spcPts val="800"/>
              </a:spcBef>
              <a:spcAft>
                <a:spcPts val="0"/>
              </a:spcAft>
              <a:buSzPts val="1400"/>
              <a:buNone/>
            </a:pPr>
            <a:r>
              <a:rPr b="1" lang="en" sz="2400" u="sng">
                <a:solidFill>
                  <a:srgbClr val="0563C1"/>
                </a:solidFill>
                <a:hlinkClick r:id="rId3">
                  <a:extLst>
                    <a:ext uri="{A12FA001-AC4F-418D-AE19-62706E023703}">
                      <ahyp:hlinkClr val="tx"/>
                    </a:ext>
                  </a:extLst>
                </a:hlinkClick>
              </a:rPr>
              <a:t>https://data.earthscope.org/</a:t>
            </a:r>
            <a:r>
              <a:rPr b="1" lang="en" sz="2400">
                <a:solidFill>
                  <a:srgbClr val="000000"/>
                </a:solidFill>
              </a:rPr>
              <a:t> </a:t>
            </a:r>
            <a:endParaRPr/>
          </a:p>
          <a:p>
            <a:pPr indent="-228600" lvl="0" marL="457200" rtl="0" algn="l">
              <a:lnSpc>
                <a:spcPct val="90000"/>
              </a:lnSpc>
              <a:spcBef>
                <a:spcPts val="800"/>
              </a:spcBef>
              <a:spcAft>
                <a:spcPts val="0"/>
              </a:spcAft>
              <a:buClr>
                <a:srgbClr val="3D3D3D"/>
              </a:buClr>
              <a:buSzPts val="1400"/>
              <a:buNone/>
            </a:pPr>
            <a:r>
              <a:t/>
            </a:r>
            <a:endParaRPr/>
          </a:p>
        </p:txBody>
      </p:sp>
      <p:pic>
        <p:nvPicPr>
          <p:cNvPr descr="A screenshot of a computer&#10;&#10;AI-generated content may be incorrect." id="146" name="Google Shape;146;p13"/>
          <p:cNvPicPr preferRelativeResize="0"/>
          <p:nvPr/>
        </p:nvPicPr>
        <p:blipFill rotWithShape="1">
          <a:blip r:embed="rId4">
            <a:alphaModFix/>
          </a:blip>
          <a:srcRect b="0" l="0" r="0" t="0"/>
          <a:stretch/>
        </p:blipFill>
        <p:spPr>
          <a:xfrm>
            <a:off x="1471613" y="1800225"/>
            <a:ext cx="6953250" cy="321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4"/>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Current GAGE Data Access</a:t>
            </a:r>
            <a:endParaRPr/>
          </a:p>
        </p:txBody>
      </p:sp>
      <p:sp>
        <p:nvSpPr>
          <p:cNvPr id="152" name="Google Shape;152;p14"/>
          <p:cNvSpPr txBox="1"/>
          <p:nvPr>
            <p:ph idx="1" type="body"/>
          </p:nvPr>
        </p:nvSpPr>
        <p:spPr>
          <a:xfrm>
            <a:off x="449350" y="1397273"/>
            <a:ext cx="3448200" cy="1376400"/>
          </a:xfrm>
          <a:prstGeom prst="rect">
            <a:avLst/>
          </a:prstGeom>
          <a:noFill/>
          <a:ln>
            <a:noFill/>
          </a:ln>
        </p:spPr>
        <p:txBody>
          <a:bodyPr anchorCtr="0" anchor="t" bIns="34275" lIns="68575" spcFirstLastPara="1" rIns="68575" wrap="square" tIns="34275">
            <a:normAutofit/>
          </a:bodyPr>
          <a:lstStyle/>
          <a:p>
            <a:pPr indent="-228600" lvl="0" marL="457200" rtl="0" algn="l">
              <a:lnSpc>
                <a:spcPct val="90000"/>
              </a:lnSpc>
              <a:spcBef>
                <a:spcPts val="800"/>
              </a:spcBef>
              <a:spcAft>
                <a:spcPts val="0"/>
              </a:spcAft>
              <a:buClr>
                <a:srgbClr val="3D3D3D"/>
              </a:buClr>
              <a:buSzPts val="1400"/>
              <a:buNone/>
            </a:pPr>
            <a:r>
              <a:rPr lang="en" u="sng">
                <a:solidFill>
                  <a:schemeClr val="hlink"/>
                </a:solidFill>
                <a:hlinkClick r:id="rId3"/>
              </a:rPr>
              <a:t>https://api.earthscope.org/</a:t>
            </a:r>
            <a:endParaRPr/>
          </a:p>
          <a:p>
            <a:pPr indent="-228600" lvl="0" marL="457200" rtl="0" algn="l">
              <a:lnSpc>
                <a:spcPct val="90000"/>
              </a:lnSpc>
              <a:spcBef>
                <a:spcPts val="800"/>
              </a:spcBef>
              <a:spcAft>
                <a:spcPts val="0"/>
              </a:spcAft>
              <a:buClr>
                <a:srgbClr val="3D3D3D"/>
              </a:buClr>
              <a:buSzPts val="1400"/>
              <a:buNone/>
            </a:pPr>
            <a:r>
              <a:t/>
            </a:r>
            <a:endParaRPr/>
          </a:p>
          <a:p>
            <a:pPr indent="0" lvl="0" marL="228600" rtl="0" algn="l">
              <a:lnSpc>
                <a:spcPct val="90000"/>
              </a:lnSpc>
              <a:spcBef>
                <a:spcPts val="800"/>
              </a:spcBef>
              <a:spcAft>
                <a:spcPts val="0"/>
              </a:spcAft>
              <a:buClr>
                <a:srgbClr val="3D3D3D"/>
              </a:buClr>
              <a:buSzPts val="1400"/>
              <a:buNone/>
            </a:pPr>
            <a:r>
              <a:rPr lang="en"/>
              <a:t>Requires authentication with EarthScope CLI</a:t>
            </a:r>
            <a:endParaRPr/>
          </a:p>
        </p:txBody>
      </p:sp>
      <p:pic>
        <p:nvPicPr>
          <p:cNvPr descr="A screenshot of a computer&#10;&#10;AI-generated content may be incorrect." id="153" name="Google Shape;153;p14"/>
          <p:cNvPicPr preferRelativeResize="0"/>
          <p:nvPr/>
        </p:nvPicPr>
        <p:blipFill rotWithShape="1">
          <a:blip r:embed="rId4">
            <a:alphaModFix/>
          </a:blip>
          <a:srcRect b="0" l="0" r="0" t="0"/>
          <a:stretch/>
        </p:blipFill>
        <p:spPr>
          <a:xfrm>
            <a:off x="4145997" y="771525"/>
            <a:ext cx="4576279" cy="421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5"/>
          <p:cNvSpPr txBox="1"/>
          <p:nvPr>
            <p:ph type="title"/>
          </p:nvPr>
        </p:nvSpPr>
        <p:spPr>
          <a:xfrm>
            <a:off x="330475" y="102301"/>
            <a:ext cx="5703000" cy="7866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111111"/>
              <a:buNone/>
            </a:pPr>
            <a:r>
              <a:rPr lang="en"/>
              <a:t>Observable Notebooks</a:t>
            </a:r>
            <a:endParaRPr/>
          </a:p>
          <a:p>
            <a:pPr indent="0" lvl="0" marL="0" rtl="0" algn="l">
              <a:lnSpc>
                <a:spcPct val="90000"/>
              </a:lnSpc>
              <a:spcBef>
                <a:spcPts val="0"/>
              </a:spcBef>
              <a:spcAft>
                <a:spcPts val="0"/>
              </a:spcAft>
              <a:buSzPct val="111111"/>
              <a:buNone/>
            </a:pPr>
            <a:r>
              <a:rPr lang="en"/>
              <a:t>(@earthscope)</a:t>
            </a:r>
            <a:endParaRPr/>
          </a:p>
        </p:txBody>
      </p:sp>
      <p:sp>
        <p:nvSpPr>
          <p:cNvPr id="159" name="Google Shape;159;p15"/>
          <p:cNvSpPr txBox="1"/>
          <p:nvPr>
            <p:ph idx="1" type="body"/>
          </p:nvPr>
        </p:nvSpPr>
        <p:spPr>
          <a:xfrm>
            <a:off x="606272" y="1249950"/>
            <a:ext cx="5248200" cy="35499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400"/>
              <a:buNone/>
            </a:pPr>
            <a:r>
              <a:rPr lang="en" sz="1800">
                <a:solidFill>
                  <a:srgbClr val="3D3D3D"/>
                </a:solidFill>
              </a:rPr>
              <a:t>Use open-source notebooks for data access, analysis, visualization:</a:t>
            </a:r>
            <a:endParaRPr sz="1800">
              <a:solidFill>
                <a:srgbClr val="3D3D3D"/>
              </a:solidFill>
            </a:endParaRPr>
          </a:p>
          <a:p>
            <a:pPr indent="-304800" lvl="0" marL="457200" rtl="0" algn="l">
              <a:lnSpc>
                <a:spcPct val="90000"/>
              </a:lnSpc>
              <a:spcBef>
                <a:spcPts val="800"/>
              </a:spcBef>
              <a:spcAft>
                <a:spcPts val="0"/>
              </a:spcAft>
              <a:buClr>
                <a:srgbClr val="3D3D3D"/>
              </a:buClr>
              <a:buSzPts val="1200"/>
              <a:buChar char="●"/>
            </a:pPr>
            <a:r>
              <a:rPr lang="en" sz="1800">
                <a:solidFill>
                  <a:srgbClr val="3D3D3D"/>
                </a:solidFill>
              </a:rPr>
              <a:t>Create RINEX data requests</a:t>
            </a:r>
            <a:endParaRPr sz="1800">
              <a:solidFill>
                <a:srgbClr val="3D3D3D"/>
              </a:solidFill>
            </a:endParaRPr>
          </a:p>
          <a:p>
            <a:pPr indent="0" lvl="0" marL="914400" rtl="0" algn="l">
              <a:lnSpc>
                <a:spcPct val="90000"/>
              </a:lnSpc>
              <a:spcBef>
                <a:spcPts val="800"/>
              </a:spcBef>
              <a:spcAft>
                <a:spcPts val="0"/>
              </a:spcAft>
              <a:buSzPts val="1400"/>
              <a:buNone/>
            </a:pPr>
            <a:r>
              <a:t/>
            </a:r>
            <a:endParaRPr sz="1800">
              <a:solidFill>
                <a:srgbClr val="3D3D3D"/>
              </a:solidFill>
            </a:endParaRPr>
          </a:p>
          <a:p>
            <a:pPr indent="-304800" lvl="0" marL="457200" rtl="0" algn="l">
              <a:lnSpc>
                <a:spcPct val="90000"/>
              </a:lnSpc>
              <a:spcBef>
                <a:spcPts val="800"/>
              </a:spcBef>
              <a:spcAft>
                <a:spcPts val="0"/>
              </a:spcAft>
              <a:buClr>
                <a:srgbClr val="3D3D3D"/>
              </a:buClr>
              <a:buSzPts val="1200"/>
              <a:buChar char="●"/>
            </a:pPr>
            <a:r>
              <a:rPr lang="en" sz="1800">
                <a:solidFill>
                  <a:srgbClr val="3D3D3D"/>
                </a:solidFill>
              </a:rPr>
              <a:t>Geoid Height Calculator</a:t>
            </a:r>
            <a:endParaRPr sz="1800">
              <a:solidFill>
                <a:srgbClr val="3D3D3D"/>
              </a:solidFill>
            </a:endParaRPr>
          </a:p>
          <a:p>
            <a:pPr indent="0" lvl="0" marL="914400" rtl="0" algn="l">
              <a:lnSpc>
                <a:spcPct val="90000"/>
              </a:lnSpc>
              <a:spcBef>
                <a:spcPts val="800"/>
              </a:spcBef>
              <a:spcAft>
                <a:spcPts val="0"/>
              </a:spcAft>
              <a:buSzPts val="1400"/>
              <a:buNone/>
            </a:pPr>
            <a:r>
              <a:t/>
            </a:r>
            <a:endParaRPr sz="1800">
              <a:solidFill>
                <a:srgbClr val="3D3D3D"/>
              </a:solidFill>
            </a:endParaRPr>
          </a:p>
          <a:p>
            <a:pPr indent="-304800" lvl="0" marL="457200" rtl="0" algn="l">
              <a:lnSpc>
                <a:spcPct val="90000"/>
              </a:lnSpc>
              <a:spcBef>
                <a:spcPts val="800"/>
              </a:spcBef>
              <a:spcAft>
                <a:spcPts val="0"/>
              </a:spcAft>
              <a:buClr>
                <a:srgbClr val="3D3D3D"/>
              </a:buClr>
              <a:buSzPts val="1200"/>
              <a:buChar char="●"/>
            </a:pPr>
            <a:r>
              <a:rPr lang="en" sz="1800">
                <a:solidFill>
                  <a:srgbClr val="3D3D3D"/>
                </a:solidFill>
              </a:rPr>
              <a:t>Earth Model Collaboration (EMC) contribution and visualization</a:t>
            </a:r>
            <a:endParaRPr sz="1800">
              <a:solidFill>
                <a:srgbClr val="3D3D3D"/>
              </a:solidFill>
            </a:endParaRPr>
          </a:p>
          <a:p>
            <a:pPr indent="0" lvl="0" marL="914400" rtl="0" algn="l">
              <a:lnSpc>
                <a:spcPct val="90000"/>
              </a:lnSpc>
              <a:spcBef>
                <a:spcPts val="800"/>
              </a:spcBef>
              <a:spcAft>
                <a:spcPts val="0"/>
              </a:spcAft>
              <a:buSzPts val="1400"/>
              <a:buNone/>
            </a:pPr>
            <a:r>
              <a:t/>
            </a:r>
            <a:endParaRPr sz="1800">
              <a:solidFill>
                <a:srgbClr val="3D3D3D"/>
              </a:solidFill>
            </a:endParaRPr>
          </a:p>
          <a:p>
            <a:pPr indent="-304800" lvl="0" marL="457200" rtl="0" algn="l">
              <a:lnSpc>
                <a:spcPct val="90000"/>
              </a:lnSpc>
              <a:spcBef>
                <a:spcPts val="800"/>
              </a:spcBef>
              <a:spcAft>
                <a:spcPts val="0"/>
              </a:spcAft>
              <a:buClr>
                <a:srgbClr val="3D3D3D"/>
              </a:buClr>
              <a:buSzPts val="1200"/>
              <a:buChar char="●"/>
            </a:pPr>
            <a:r>
              <a:rPr lang="en" sz="1800">
                <a:solidFill>
                  <a:srgbClr val="3D3D3D"/>
                </a:solidFill>
              </a:rPr>
              <a:t>GMV and other SPUD products</a:t>
            </a:r>
            <a:endParaRPr sz="1800">
              <a:solidFill>
                <a:srgbClr val="3D3D3D"/>
              </a:solidFill>
            </a:endParaRPr>
          </a:p>
        </p:txBody>
      </p:sp>
      <p:sp>
        <p:nvSpPr>
          <p:cNvPr id="160" name="Google Shape;160;p15"/>
          <p:cNvSpPr txBox="1"/>
          <p:nvPr/>
        </p:nvSpPr>
        <p:spPr>
          <a:xfrm>
            <a:off x="330475" y="4586475"/>
            <a:ext cx="5025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1" lang="en" sz="2000" u="none" cap="none" strike="noStrike">
                <a:solidFill>
                  <a:srgbClr val="000000"/>
                </a:solidFill>
                <a:latin typeface="Arial"/>
                <a:ea typeface="Arial"/>
                <a:cs typeface="Arial"/>
                <a:sym typeface="Arial"/>
              </a:rPr>
              <a:t>https://observablehq.com/@earthscope</a:t>
            </a:r>
            <a:endParaRPr b="0" i="1" sz="2000" u="none" cap="none" strike="noStrike">
              <a:solidFill>
                <a:srgbClr val="000000"/>
              </a:solidFill>
              <a:latin typeface="Arial"/>
              <a:ea typeface="Arial"/>
              <a:cs typeface="Arial"/>
              <a:sym typeface="Arial"/>
            </a:endParaRPr>
          </a:p>
        </p:txBody>
      </p:sp>
      <p:pic>
        <p:nvPicPr>
          <p:cNvPr id="161" name="Google Shape;161;p15" title="observable_dude.png"/>
          <p:cNvPicPr preferRelativeResize="0"/>
          <p:nvPr/>
        </p:nvPicPr>
        <p:blipFill rotWithShape="1">
          <a:blip r:embed="rId3">
            <a:alphaModFix/>
          </a:blip>
          <a:srcRect b="0" l="0" r="0" t="0"/>
          <a:stretch/>
        </p:blipFill>
        <p:spPr>
          <a:xfrm>
            <a:off x="6161790" y="799125"/>
            <a:ext cx="2563859" cy="4102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688c0b0a68_0_0"/>
          <p:cNvSpPr txBox="1"/>
          <p:nvPr>
            <p:ph type="title"/>
          </p:nvPr>
        </p:nvSpPr>
        <p:spPr>
          <a:xfrm>
            <a:off x="370800" y="1902000"/>
            <a:ext cx="8402400" cy="13395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37358C"/>
              </a:buClr>
              <a:buSzPts val="3200"/>
              <a:buFont typeface="Arial"/>
              <a:buNone/>
            </a:pPr>
            <a:r>
              <a:rPr lang="en" sz="4800">
                <a:solidFill>
                  <a:schemeClr val="accent2"/>
                </a:solidFill>
              </a:rPr>
              <a:t>Hands-on with Jupyter, GeoLab, and Git</a:t>
            </a:r>
            <a:endParaRPr sz="480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688c0b0a68_0_4"/>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JupyterHub and GeoLab</a:t>
            </a:r>
            <a:endParaRPr/>
          </a:p>
        </p:txBody>
      </p:sp>
      <p:sp>
        <p:nvSpPr>
          <p:cNvPr id="172" name="Google Shape;172;g3688c0b0a68_0_4"/>
          <p:cNvSpPr txBox="1"/>
          <p:nvPr>
            <p:ph idx="1" type="body"/>
          </p:nvPr>
        </p:nvSpPr>
        <p:spPr>
          <a:xfrm>
            <a:off x="606275" y="1249950"/>
            <a:ext cx="7886700" cy="3660000"/>
          </a:xfrm>
          <a:prstGeom prst="rect">
            <a:avLst/>
          </a:prstGeom>
          <a:noFill/>
          <a:ln>
            <a:noFill/>
          </a:ln>
        </p:spPr>
        <p:txBody>
          <a:bodyPr anchorCtr="0" anchor="t" bIns="34275" lIns="68575" spcFirstLastPara="1" rIns="68575" wrap="square" tIns="34275">
            <a:noAutofit/>
          </a:bodyPr>
          <a:lstStyle/>
          <a:p>
            <a:pPr indent="-381000" lvl="0" marL="457200" rtl="0" algn="l">
              <a:lnSpc>
                <a:spcPct val="115000"/>
              </a:lnSpc>
              <a:spcBef>
                <a:spcPts val="800"/>
              </a:spcBef>
              <a:spcAft>
                <a:spcPts val="0"/>
              </a:spcAft>
              <a:buClr>
                <a:srgbClr val="3D3D3D"/>
              </a:buClr>
              <a:buSzPts val="2400"/>
              <a:buChar char="●"/>
            </a:pPr>
            <a:r>
              <a:rPr lang="en" sz="2400">
                <a:solidFill>
                  <a:srgbClr val="3D3D3D"/>
                </a:solidFill>
              </a:rPr>
              <a:t>JupyterHub offers compute environments hosted on shared infrastructure</a:t>
            </a:r>
            <a:endParaRPr>
              <a:solidFill>
                <a:srgbClr val="3D3D3D"/>
              </a:solidFill>
            </a:endParaRPr>
          </a:p>
          <a:p>
            <a:pPr indent="-368300" lvl="0" marL="457200" rtl="0" algn="l">
              <a:lnSpc>
                <a:spcPct val="115000"/>
              </a:lnSpc>
              <a:spcBef>
                <a:spcPts val="0"/>
              </a:spcBef>
              <a:spcAft>
                <a:spcPts val="0"/>
              </a:spcAft>
              <a:buSzPts val="2200"/>
              <a:buChar char="●"/>
            </a:pPr>
            <a:r>
              <a:rPr lang="en" sz="2200"/>
              <a:t>GeoLab is a cloud computing platform for the geophysical community, built in collaboration with 2i2c.</a:t>
            </a:r>
            <a:endParaRPr sz="2200"/>
          </a:p>
          <a:p>
            <a:pPr indent="-368300" lvl="0" marL="457200" rtl="0" algn="l">
              <a:lnSpc>
                <a:spcPct val="115000"/>
              </a:lnSpc>
              <a:spcBef>
                <a:spcPts val="0"/>
              </a:spcBef>
              <a:spcAft>
                <a:spcPts val="0"/>
              </a:spcAft>
              <a:buSzPts val="2200"/>
              <a:buChar char="●"/>
            </a:pPr>
            <a:r>
              <a:rPr lang="en" sz="2200"/>
              <a:t>Adjacent to EarthScope-operated data archives</a:t>
            </a:r>
            <a:endParaRPr sz="2200"/>
          </a:p>
          <a:p>
            <a:pPr indent="-228600" lvl="1" marL="914400" rtl="0" algn="l">
              <a:spcBef>
                <a:spcPts val="400"/>
              </a:spcBef>
              <a:spcAft>
                <a:spcPts val="0"/>
              </a:spcAft>
              <a:buSzPts val="1400"/>
              <a:buFont typeface="Courier New"/>
              <a:buNone/>
            </a:pPr>
            <a:r>
              <a:t/>
            </a:r>
            <a:endParaRPr sz="1900">
              <a:solidFill>
                <a:schemeClr val="dk1"/>
              </a:solidFill>
            </a:endParaRPr>
          </a:p>
          <a:p>
            <a:pPr indent="-228600" lvl="0" marL="457200" rtl="0" algn="l">
              <a:lnSpc>
                <a:spcPct val="90000"/>
              </a:lnSpc>
              <a:spcBef>
                <a:spcPts val="800"/>
              </a:spcBef>
              <a:spcAft>
                <a:spcPts val="0"/>
              </a:spcAft>
              <a:buClr>
                <a:srgbClr val="3D3D3D"/>
              </a:buClr>
              <a:buSzPts val="1400"/>
              <a:buNone/>
            </a:pPr>
            <a:r>
              <a:t/>
            </a:r>
            <a:endParaRPr sz="26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688c0b0a68_0_9"/>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GeoLab</a:t>
            </a:r>
            <a:endParaRPr/>
          </a:p>
        </p:txBody>
      </p:sp>
      <p:sp>
        <p:nvSpPr>
          <p:cNvPr id="178" name="Google Shape;178;g3688c0b0a68_0_9"/>
          <p:cNvSpPr txBox="1"/>
          <p:nvPr>
            <p:ph idx="1" type="body"/>
          </p:nvPr>
        </p:nvSpPr>
        <p:spPr>
          <a:xfrm>
            <a:off x="606275" y="752700"/>
            <a:ext cx="7886700" cy="3760800"/>
          </a:xfrm>
          <a:prstGeom prst="rect">
            <a:avLst/>
          </a:prstGeom>
          <a:noFill/>
          <a:ln>
            <a:noFill/>
          </a:ln>
        </p:spPr>
        <p:txBody>
          <a:bodyPr anchorCtr="0" anchor="t" bIns="34275" lIns="68575" spcFirstLastPara="1" rIns="68575" wrap="square" tIns="34275">
            <a:normAutofit/>
          </a:bodyPr>
          <a:lstStyle/>
          <a:p>
            <a:pPr indent="-228600" lvl="0" marL="457200" rtl="0" algn="ctr">
              <a:lnSpc>
                <a:spcPct val="90000"/>
              </a:lnSpc>
              <a:spcBef>
                <a:spcPts val="800"/>
              </a:spcBef>
              <a:spcAft>
                <a:spcPts val="0"/>
              </a:spcAft>
              <a:buSzPts val="1400"/>
              <a:buNone/>
            </a:pPr>
            <a:r>
              <a:rPr lang="en" sz="3200" u="sng">
                <a:solidFill>
                  <a:schemeClr val="hlink"/>
                </a:solidFill>
                <a:hlinkClick r:id="rId3"/>
              </a:rPr>
              <a:t>https://www.earthscope.org/data/geolab/</a:t>
            </a:r>
            <a:r>
              <a:rPr lang="en" sz="3200"/>
              <a:t> </a:t>
            </a:r>
            <a:endParaRPr sz="1600"/>
          </a:p>
          <a:p>
            <a:pPr indent="-228600" lvl="0" marL="457200" rtl="0" algn="l">
              <a:lnSpc>
                <a:spcPct val="90000"/>
              </a:lnSpc>
              <a:spcBef>
                <a:spcPts val="800"/>
              </a:spcBef>
              <a:spcAft>
                <a:spcPts val="0"/>
              </a:spcAft>
              <a:buClr>
                <a:srgbClr val="3D3D3D"/>
              </a:buClr>
              <a:buSzPts val="1400"/>
              <a:buNone/>
            </a:pPr>
            <a:r>
              <a:t/>
            </a:r>
            <a:endParaRPr sz="3600"/>
          </a:p>
        </p:txBody>
      </p:sp>
      <p:pic>
        <p:nvPicPr>
          <p:cNvPr id="179" name="Google Shape;179;g3688c0b0a68_0_9" title="Screenshot 2025-04-22 at 2.49.23 PM.png"/>
          <p:cNvPicPr preferRelativeResize="0"/>
          <p:nvPr/>
        </p:nvPicPr>
        <p:blipFill>
          <a:blip r:embed="rId4">
            <a:alphaModFix/>
          </a:blip>
          <a:stretch>
            <a:fillRect/>
          </a:stretch>
        </p:blipFill>
        <p:spPr>
          <a:xfrm>
            <a:off x="1729275" y="1320000"/>
            <a:ext cx="6019549" cy="3491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688c0b0a68_0_15"/>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GeoLab: Server Options</a:t>
            </a:r>
            <a:endParaRPr/>
          </a:p>
        </p:txBody>
      </p:sp>
      <p:pic>
        <p:nvPicPr>
          <p:cNvPr descr="A screenshot of a computer&#10;&#10;AI-generated content may be incorrect." id="185" name="Google Shape;185;g3688c0b0a68_0_15"/>
          <p:cNvPicPr preferRelativeResize="0"/>
          <p:nvPr/>
        </p:nvPicPr>
        <p:blipFill rotWithShape="1">
          <a:blip r:embed="rId3">
            <a:alphaModFix/>
          </a:blip>
          <a:srcRect b="0" l="0" r="0" t="0"/>
          <a:stretch/>
        </p:blipFill>
        <p:spPr>
          <a:xfrm>
            <a:off x="1419390" y="1252537"/>
            <a:ext cx="6255956" cy="349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pic>
        <p:nvPicPr>
          <p:cNvPr descr="A red and blue mountain range&#10;&#10;Description automatically generated" id="39" name="Google Shape;39;p2"/>
          <p:cNvPicPr preferRelativeResize="0"/>
          <p:nvPr/>
        </p:nvPicPr>
        <p:blipFill rotWithShape="1">
          <a:blip r:embed="rId3">
            <a:alphaModFix/>
          </a:blip>
          <a:srcRect b="0" l="0" r="0" t="0"/>
          <a:stretch/>
        </p:blipFill>
        <p:spPr>
          <a:xfrm>
            <a:off x="0" y="-217541"/>
            <a:ext cx="9144000" cy="5916168"/>
          </a:xfrm>
          <a:prstGeom prst="rect">
            <a:avLst/>
          </a:prstGeom>
          <a:noFill/>
          <a:ln>
            <a:noFill/>
          </a:ln>
        </p:spPr>
      </p:pic>
      <p:sp>
        <p:nvSpPr>
          <p:cNvPr id="40" name="Google Shape;40;p2"/>
          <p:cNvSpPr txBox="1"/>
          <p:nvPr>
            <p:ph type="title"/>
          </p:nvPr>
        </p:nvSpPr>
        <p:spPr>
          <a:xfrm>
            <a:off x="891835" y="102297"/>
            <a:ext cx="5141700" cy="650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79012"/>
              <a:buNone/>
            </a:pPr>
            <a:r>
              <a:rPr b="1" i="0" lang="en" sz="4500" u="none" cap="none" strike="noStrike">
                <a:solidFill>
                  <a:schemeClr val="lt1"/>
                </a:solidFill>
                <a:latin typeface="Arial"/>
                <a:ea typeface="Arial"/>
                <a:cs typeface="Arial"/>
                <a:sym typeface="Arial"/>
              </a:rPr>
              <a:t>What We Do</a:t>
            </a:r>
            <a:endParaRPr/>
          </a:p>
        </p:txBody>
      </p:sp>
      <p:sp>
        <p:nvSpPr>
          <p:cNvPr id="41" name="Google Shape;41;p2"/>
          <p:cNvSpPr txBox="1"/>
          <p:nvPr>
            <p:ph idx="1" type="body"/>
          </p:nvPr>
        </p:nvSpPr>
        <p:spPr>
          <a:xfrm>
            <a:off x="635463" y="1249951"/>
            <a:ext cx="7873200" cy="32634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800"/>
              </a:spcBef>
              <a:spcAft>
                <a:spcPts val="0"/>
              </a:spcAft>
              <a:buClr>
                <a:srgbClr val="3D3D3D"/>
              </a:buClr>
              <a:buSzPts val="1400"/>
              <a:buFont typeface="Arial"/>
              <a:buNone/>
            </a:pPr>
            <a:r>
              <a:rPr b="1" i="0" lang="en" sz="3000" u="none" cap="none" strike="noStrike">
                <a:solidFill>
                  <a:schemeClr val="lt1"/>
                </a:solidFill>
                <a:latin typeface="Arial"/>
                <a:ea typeface="Arial"/>
                <a:cs typeface="Arial"/>
                <a:sym typeface="Arial"/>
              </a:rPr>
              <a:t>We give scientists the tools to examine the Earth with extreme precision</a:t>
            </a:r>
            <a:r>
              <a:rPr b="1" lang="en" sz="3000">
                <a:solidFill>
                  <a:schemeClr val="lt1"/>
                </a:solidFill>
              </a:rPr>
              <a:t> to</a:t>
            </a:r>
            <a:r>
              <a:rPr b="1" i="0" lang="en" sz="3000" u="none" cap="none" strike="noStrike">
                <a:solidFill>
                  <a:schemeClr val="lt1"/>
                </a:solidFill>
                <a:latin typeface="Arial"/>
                <a:ea typeface="Arial"/>
                <a:cs typeface="Arial"/>
                <a:sym typeface="Arial"/>
              </a:rPr>
              <a:t> better understand natural hazards and our changing planet.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688c0b0a68_0_20"/>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556"/>
              <a:buFont typeface="Arial"/>
              <a:buNone/>
            </a:pPr>
            <a:r>
              <a:rPr lang="en"/>
              <a:t>GeoLab: Read the Docs</a:t>
            </a:r>
            <a:endParaRPr/>
          </a:p>
        </p:txBody>
      </p:sp>
      <p:sp>
        <p:nvSpPr>
          <p:cNvPr id="191" name="Google Shape;191;g3688c0b0a68_0_20"/>
          <p:cNvSpPr txBox="1"/>
          <p:nvPr>
            <p:ph idx="1" type="body"/>
          </p:nvPr>
        </p:nvSpPr>
        <p:spPr>
          <a:xfrm>
            <a:off x="628662" y="687566"/>
            <a:ext cx="7886700" cy="41367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800"/>
              </a:spcBef>
              <a:spcAft>
                <a:spcPts val="0"/>
              </a:spcAft>
              <a:buNone/>
            </a:pPr>
            <a:r>
              <a:rPr lang="en" sz="2200" u="sng">
                <a:solidFill>
                  <a:schemeClr val="hlink"/>
                </a:solidFill>
                <a:hlinkClick r:id="rId3"/>
              </a:rPr>
              <a:t>https://docs.earthscope.org/projects/GeoLab</a:t>
            </a:r>
            <a:r>
              <a:rPr lang="en" sz="2200"/>
              <a:t> </a:t>
            </a:r>
            <a:endParaRPr sz="2200">
              <a:solidFill>
                <a:srgbClr val="000000"/>
              </a:solidFill>
            </a:endParaRPr>
          </a:p>
          <a:p>
            <a:pPr indent="-228600" lvl="0" marL="457200" rtl="0" algn="just">
              <a:lnSpc>
                <a:spcPct val="90000"/>
              </a:lnSpc>
              <a:spcBef>
                <a:spcPts val="800"/>
              </a:spcBef>
              <a:spcAft>
                <a:spcPts val="0"/>
              </a:spcAft>
              <a:buSzPts val="1400"/>
              <a:buNone/>
            </a:pPr>
            <a:r>
              <a:t/>
            </a:r>
            <a:endParaRPr sz="2200">
              <a:solidFill>
                <a:srgbClr val="000000"/>
              </a:solidFill>
            </a:endParaRPr>
          </a:p>
          <a:p>
            <a:pPr indent="-228600" lvl="0" marL="457200" rtl="0" algn="just">
              <a:lnSpc>
                <a:spcPct val="90000"/>
              </a:lnSpc>
              <a:spcBef>
                <a:spcPts val="800"/>
              </a:spcBef>
              <a:spcAft>
                <a:spcPts val="0"/>
              </a:spcAft>
              <a:buSzPts val="1400"/>
              <a:buNone/>
            </a:pPr>
            <a:r>
              <a:t/>
            </a:r>
            <a:endParaRPr sz="2200">
              <a:solidFill>
                <a:srgbClr val="000000"/>
              </a:solidFill>
            </a:endParaRPr>
          </a:p>
        </p:txBody>
      </p:sp>
      <p:pic>
        <p:nvPicPr>
          <p:cNvPr id="192" name="Google Shape;192;g3688c0b0a68_0_20" title="Screenshot 2025-04-28 at 11.10.12 AM.png"/>
          <p:cNvPicPr preferRelativeResize="0"/>
          <p:nvPr/>
        </p:nvPicPr>
        <p:blipFill>
          <a:blip r:embed="rId4">
            <a:alphaModFix/>
          </a:blip>
          <a:stretch>
            <a:fillRect/>
          </a:stretch>
        </p:blipFill>
        <p:spPr>
          <a:xfrm>
            <a:off x="689650" y="1107825"/>
            <a:ext cx="7886700" cy="39741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688c0b0a68_0_26"/>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JupyterHub Tour</a:t>
            </a:r>
            <a:endParaRPr/>
          </a:p>
        </p:txBody>
      </p:sp>
      <p:pic>
        <p:nvPicPr>
          <p:cNvPr descr="A screenshot of a computer&#10;&#10;AI-generated content may be incorrect." id="198" name="Google Shape;198;g3688c0b0a68_0_26"/>
          <p:cNvPicPr preferRelativeResize="0"/>
          <p:nvPr/>
        </p:nvPicPr>
        <p:blipFill rotWithShape="1">
          <a:blip r:embed="rId3">
            <a:alphaModFix/>
          </a:blip>
          <a:srcRect b="0" l="0" r="0" t="0"/>
          <a:stretch/>
        </p:blipFill>
        <p:spPr>
          <a:xfrm>
            <a:off x="1293429" y="842469"/>
            <a:ext cx="6557142" cy="39610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688c0b0a68_0_31"/>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GeoLab Tour</a:t>
            </a:r>
            <a:endParaRPr/>
          </a:p>
        </p:txBody>
      </p:sp>
      <p:sp>
        <p:nvSpPr>
          <p:cNvPr id="204" name="Google Shape;204;g3688c0b0a68_0_31"/>
          <p:cNvSpPr txBox="1"/>
          <p:nvPr>
            <p:ph idx="1" type="body"/>
          </p:nvPr>
        </p:nvSpPr>
        <p:spPr>
          <a:xfrm>
            <a:off x="606287" y="1249951"/>
            <a:ext cx="7886700" cy="3263400"/>
          </a:xfrm>
          <a:prstGeom prst="rect">
            <a:avLst/>
          </a:prstGeom>
          <a:noFill/>
          <a:ln>
            <a:noFill/>
          </a:ln>
        </p:spPr>
        <p:txBody>
          <a:bodyPr anchorCtr="0" anchor="t" bIns="34275" lIns="68575" spcFirstLastPara="1" rIns="68575" wrap="square" tIns="34275">
            <a:normAutofit/>
          </a:bodyPr>
          <a:lstStyle/>
          <a:p>
            <a:pPr indent="-228600" lvl="0" marL="457200" rtl="0" algn="l">
              <a:lnSpc>
                <a:spcPct val="90000"/>
              </a:lnSpc>
              <a:spcBef>
                <a:spcPts val="800"/>
              </a:spcBef>
              <a:spcAft>
                <a:spcPts val="0"/>
              </a:spcAft>
              <a:buClr>
                <a:srgbClr val="3D3D3D"/>
              </a:buClr>
              <a:buSzPts val="1400"/>
              <a:buNone/>
            </a:pPr>
            <a:r>
              <a:t/>
            </a:r>
            <a:endParaRPr/>
          </a:p>
        </p:txBody>
      </p:sp>
      <p:pic>
        <p:nvPicPr>
          <p:cNvPr id="205" name="Google Shape;205;g3688c0b0a68_0_31"/>
          <p:cNvPicPr preferRelativeResize="0"/>
          <p:nvPr/>
        </p:nvPicPr>
        <p:blipFill rotWithShape="1">
          <a:blip r:embed="rId3">
            <a:alphaModFix/>
          </a:blip>
          <a:srcRect b="0" l="0" r="0" t="0"/>
          <a:stretch/>
        </p:blipFill>
        <p:spPr>
          <a:xfrm>
            <a:off x="603688" y="1244162"/>
            <a:ext cx="2438400" cy="1866900"/>
          </a:xfrm>
          <a:prstGeom prst="rect">
            <a:avLst/>
          </a:prstGeom>
          <a:noFill/>
          <a:ln>
            <a:noFill/>
          </a:ln>
        </p:spPr>
      </p:pic>
      <p:pic>
        <p:nvPicPr>
          <p:cNvPr id="206" name="Google Shape;206;g3688c0b0a68_0_31"/>
          <p:cNvPicPr preferRelativeResize="0"/>
          <p:nvPr/>
        </p:nvPicPr>
        <p:blipFill rotWithShape="1">
          <a:blip r:embed="rId4">
            <a:alphaModFix/>
          </a:blip>
          <a:srcRect b="0" l="0" r="0" t="0"/>
          <a:stretch/>
        </p:blipFill>
        <p:spPr>
          <a:xfrm>
            <a:off x="3584520" y="1251881"/>
            <a:ext cx="2447925" cy="2028825"/>
          </a:xfrm>
          <a:prstGeom prst="rect">
            <a:avLst/>
          </a:prstGeom>
          <a:noFill/>
          <a:ln>
            <a:noFill/>
          </a:ln>
        </p:spPr>
      </p:pic>
      <p:pic>
        <p:nvPicPr>
          <p:cNvPr id="207" name="Google Shape;207;g3688c0b0a68_0_31"/>
          <p:cNvPicPr preferRelativeResize="0"/>
          <p:nvPr/>
        </p:nvPicPr>
        <p:blipFill rotWithShape="1">
          <a:blip r:embed="rId5">
            <a:alphaModFix/>
          </a:blip>
          <a:srcRect b="0" l="0" r="0" t="0"/>
          <a:stretch/>
        </p:blipFill>
        <p:spPr>
          <a:xfrm>
            <a:off x="6622174" y="1245804"/>
            <a:ext cx="1752600" cy="2533650"/>
          </a:xfrm>
          <a:prstGeom prst="rect">
            <a:avLst/>
          </a:prstGeom>
          <a:noFill/>
          <a:ln>
            <a:noFill/>
          </a:ln>
        </p:spPr>
      </p:pic>
      <p:pic>
        <p:nvPicPr>
          <p:cNvPr id="208" name="Google Shape;208;g3688c0b0a68_0_31"/>
          <p:cNvPicPr preferRelativeResize="0"/>
          <p:nvPr/>
        </p:nvPicPr>
        <p:blipFill rotWithShape="1">
          <a:blip r:embed="rId6">
            <a:alphaModFix/>
          </a:blip>
          <a:srcRect b="0" l="0" r="0" t="0"/>
          <a:stretch/>
        </p:blipFill>
        <p:spPr>
          <a:xfrm>
            <a:off x="1589690" y="4021521"/>
            <a:ext cx="5905500" cy="647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688c0b0a68_0_40"/>
          <p:cNvSpPr txBox="1"/>
          <p:nvPr>
            <p:ph type="title"/>
          </p:nvPr>
        </p:nvSpPr>
        <p:spPr>
          <a:xfrm>
            <a:off x="330476" y="102297"/>
            <a:ext cx="5703000" cy="650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Collaboration with Git</a:t>
            </a:r>
            <a:endParaRPr/>
          </a:p>
        </p:txBody>
      </p:sp>
      <p:sp>
        <p:nvSpPr>
          <p:cNvPr id="214" name="Google Shape;214;g3688c0b0a68_0_40"/>
          <p:cNvSpPr txBox="1"/>
          <p:nvPr>
            <p:ph idx="1" type="body"/>
          </p:nvPr>
        </p:nvSpPr>
        <p:spPr>
          <a:xfrm>
            <a:off x="606287" y="1249951"/>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400">
                <a:solidFill>
                  <a:srgbClr val="3D3D3D"/>
                </a:solidFill>
              </a:rPr>
              <a:t>Git is a version control system that:</a:t>
            </a:r>
            <a:endParaRPr sz="2400">
              <a:solidFill>
                <a:srgbClr val="3D3D3D"/>
              </a:solidFill>
            </a:endParaRPr>
          </a:p>
          <a:p>
            <a:pPr indent="-365125" lvl="0" marL="457200" rtl="0" algn="l">
              <a:lnSpc>
                <a:spcPct val="115000"/>
              </a:lnSpc>
              <a:spcBef>
                <a:spcPts val="800"/>
              </a:spcBef>
              <a:spcAft>
                <a:spcPts val="0"/>
              </a:spcAft>
              <a:buClr>
                <a:srgbClr val="3D3D3D"/>
              </a:buClr>
              <a:buSzPts val="2150"/>
              <a:buChar char="●"/>
            </a:pPr>
            <a:r>
              <a:rPr lang="en" sz="2150">
                <a:solidFill>
                  <a:srgbClr val="3D3D3D"/>
                </a:solidFill>
                <a:highlight>
                  <a:srgbClr val="FFFFFF"/>
                </a:highlight>
              </a:rPr>
              <a:t>Tracks code changes in files</a:t>
            </a:r>
            <a:endParaRPr sz="2150">
              <a:solidFill>
                <a:srgbClr val="3D3D3D"/>
              </a:solidFill>
              <a:highlight>
                <a:srgbClr val="FFFFFF"/>
              </a:highlight>
            </a:endParaRPr>
          </a:p>
          <a:p>
            <a:pPr indent="-365125" lvl="0" marL="457200" rtl="0" algn="l">
              <a:lnSpc>
                <a:spcPct val="115000"/>
              </a:lnSpc>
              <a:spcBef>
                <a:spcPts val="0"/>
              </a:spcBef>
              <a:spcAft>
                <a:spcPts val="0"/>
              </a:spcAft>
              <a:buClr>
                <a:srgbClr val="3D3D3D"/>
              </a:buClr>
              <a:buSzPts val="2150"/>
              <a:buChar char="●"/>
            </a:pPr>
            <a:r>
              <a:rPr lang="en" sz="2150">
                <a:solidFill>
                  <a:srgbClr val="3D3D3D"/>
                </a:solidFill>
                <a:highlight>
                  <a:srgbClr val="FFFFFF"/>
                </a:highlight>
              </a:rPr>
              <a:t>Tracks who made changes</a:t>
            </a:r>
            <a:endParaRPr sz="2150">
              <a:solidFill>
                <a:srgbClr val="3D3D3D"/>
              </a:solidFill>
              <a:highlight>
                <a:srgbClr val="FFFFFF"/>
              </a:highlight>
            </a:endParaRPr>
          </a:p>
          <a:p>
            <a:pPr indent="-365125" lvl="0" marL="457200" rtl="0" algn="l">
              <a:lnSpc>
                <a:spcPct val="115000"/>
              </a:lnSpc>
              <a:spcBef>
                <a:spcPts val="0"/>
              </a:spcBef>
              <a:spcAft>
                <a:spcPts val="0"/>
              </a:spcAft>
              <a:buClr>
                <a:srgbClr val="3D3D3D"/>
              </a:buClr>
              <a:buSzPts val="2150"/>
              <a:buChar char="●"/>
            </a:pPr>
            <a:r>
              <a:rPr lang="en" sz="2150">
                <a:solidFill>
                  <a:srgbClr val="3D3D3D"/>
                </a:solidFill>
                <a:highlight>
                  <a:srgbClr val="FFFFFF"/>
                </a:highlight>
              </a:rPr>
              <a:t>Enables coding collaboration</a:t>
            </a:r>
            <a:endParaRPr sz="2150">
              <a:solidFill>
                <a:srgbClr val="3D3D3D"/>
              </a:solidFill>
              <a:highlight>
                <a:srgbClr val="FFFFFF"/>
              </a:highlight>
            </a:endParaRPr>
          </a:p>
          <a:p>
            <a:pPr indent="0" lvl="0" marL="0" rtl="0" algn="l">
              <a:spcBef>
                <a:spcPts val="800"/>
              </a:spcBef>
              <a:spcAft>
                <a:spcPts val="0"/>
              </a:spcAft>
              <a:buNone/>
            </a:pPr>
            <a:r>
              <a:t/>
            </a:r>
            <a:endParaRPr sz="2150">
              <a:solidFill>
                <a:srgbClr val="3D3D3D"/>
              </a:solidFill>
              <a:highlight>
                <a:srgbClr val="FFFFFF"/>
              </a:highlight>
            </a:endParaRPr>
          </a:p>
          <a:p>
            <a:pPr indent="0" lvl="0" marL="0" rtl="0" algn="l">
              <a:spcBef>
                <a:spcPts val="800"/>
              </a:spcBef>
              <a:spcAft>
                <a:spcPts val="0"/>
              </a:spcAft>
              <a:buNone/>
            </a:pPr>
            <a:r>
              <a:rPr lang="en" sz="2150">
                <a:solidFill>
                  <a:srgbClr val="3D3D3D"/>
                </a:solidFill>
                <a:highlight>
                  <a:srgbClr val="FFFFFF"/>
                </a:highlight>
              </a:rPr>
              <a:t>Two commonly used git providers</a:t>
            </a:r>
            <a:endParaRPr sz="2150">
              <a:solidFill>
                <a:srgbClr val="3D3D3D"/>
              </a:solidFill>
              <a:highlight>
                <a:srgbClr val="FFFFFF"/>
              </a:highlight>
            </a:endParaRPr>
          </a:p>
          <a:p>
            <a:pPr indent="-365125" lvl="0" marL="457200" rtl="0" algn="l">
              <a:lnSpc>
                <a:spcPct val="115000"/>
              </a:lnSpc>
              <a:spcBef>
                <a:spcPts val="800"/>
              </a:spcBef>
              <a:spcAft>
                <a:spcPts val="0"/>
              </a:spcAft>
              <a:buClr>
                <a:srgbClr val="3D3D3D"/>
              </a:buClr>
              <a:buSzPts val="2150"/>
              <a:buChar char="●"/>
            </a:pPr>
            <a:r>
              <a:rPr lang="en" sz="2150">
                <a:solidFill>
                  <a:srgbClr val="3D3D3D"/>
                </a:solidFill>
                <a:highlight>
                  <a:srgbClr val="FFFFFF"/>
                </a:highlight>
              </a:rPr>
              <a:t>GitHub</a:t>
            </a:r>
            <a:endParaRPr sz="2150">
              <a:solidFill>
                <a:srgbClr val="3D3D3D"/>
              </a:solidFill>
              <a:highlight>
                <a:srgbClr val="FFFFFF"/>
              </a:highlight>
            </a:endParaRPr>
          </a:p>
          <a:p>
            <a:pPr indent="-365125" lvl="0" marL="457200" rtl="0" algn="l">
              <a:lnSpc>
                <a:spcPct val="115000"/>
              </a:lnSpc>
              <a:spcBef>
                <a:spcPts val="0"/>
              </a:spcBef>
              <a:spcAft>
                <a:spcPts val="0"/>
              </a:spcAft>
              <a:buClr>
                <a:srgbClr val="3D3D3D"/>
              </a:buClr>
              <a:buSzPts val="2150"/>
              <a:buChar char="●"/>
            </a:pPr>
            <a:r>
              <a:rPr lang="en" sz="2150">
                <a:solidFill>
                  <a:srgbClr val="3D3D3D"/>
                </a:solidFill>
                <a:highlight>
                  <a:srgbClr val="FFFFFF"/>
                </a:highlight>
              </a:rPr>
              <a:t>GitLab</a:t>
            </a:r>
            <a:endParaRPr sz="2150">
              <a:solidFill>
                <a:srgbClr val="3D3D3D"/>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688c0b0a68_0_45"/>
          <p:cNvSpPr txBox="1"/>
          <p:nvPr>
            <p:ph type="title"/>
          </p:nvPr>
        </p:nvSpPr>
        <p:spPr>
          <a:xfrm>
            <a:off x="330476" y="102297"/>
            <a:ext cx="5703000" cy="650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Getting Started with git</a:t>
            </a:r>
            <a:endParaRPr/>
          </a:p>
        </p:txBody>
      </p:sp>
      <p:pic>
        <p:nvPicPr>
          <p:cNvPr id="220" name="Google Shape;220;g3688c0b0a68_0_45" title="Screenshot 2025-04-25 at 5.24.27 PM.png"/>
          <p:cNvPicPr preferRelativeResize="0"/>
          <p:nvPr/>
        </p:nvPicPr>
        <p:blipFill>
          <a:blip r:embed="rId3">
            <a:alphaModFix/>
          </a:blip>
          <a:stretch>
            <a:fillRect/>
          </a:stretch>
        </p:blipFill>
        <p:spPr>
          <a:xfrm>
            <a:off x="606278" y="958328"/>
            <a:ext cx="2519650" cy="3628775"/>
          </a:xfrm>
          <a:prstGeom prst="rect">
            <a:avLst/>
          </a:prstGeom>
          <a:noFill/>
          <a:ln>
            <a:noFill/>
          </a:ln>
        </p:spPr>
      </p:pic>
      <p:pic>
        <p:nvPicPr>
          <p:cNvPr id="221" name="Google Shape;221;g3688c0b0a68_0_45" title="Screenshot 2025-04-25 at 7.20.21 PM.png"/>
          <p:cNvPicPr preferRelativeResize="0"/>
          <p:nvPr/>
        </p:nvPicPr>
        <p:blipFill>
          <a:blip r:embed="rId4">
            <a:alphaModFix/>
          </a:blip>
          <a:stretch>
            <a:fillRect/>
          </a:stretch>
        </p:blipFill>
        <p:spPr>
          <a:xfrm>
            <a:off x="3803679" y="1848785"/>
            <a:ext cx="4953000" cy="184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688c0b0a68_0_51"/>
          <p:cNvSpPr txBox="1"/>
          <p:nvPr>
            <p:ph type="title"/>
          </p:nvPr>
        </p:nvSpPr>
        <p:spPr>
          <a:xfrm>
            <a:off x="330476" y="102297"/>
            <a:ext cx="5703000" cy="650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Clone repository</a:t>
            </a:r>
            <a:endParaRPr/>
          </a:p>
        </p:txBody>
      </p:sp>
      <p:sp>
        <p:nvSpPr>
          <p:cNvPr id="227" name="Google Shape;227;g3688c0b0a68_0_51"/>
          <p:cNvSpPr txBox="1"/>
          <p:nvPr>
            <p:ph idx="1" type="body"/>
          </p:nvPr>
        </p:nvSpPr>
        <p:spPr>
          <a:xfrm>
            <a:off x="628650" y="819125"/>
            <a:ext cx="7886700" cy="511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https://github.com/spara-earthscope/EPOS_2025_Summer_School</a:t>
            </a:r>
            <a:endParaRPr/>
          </a:p>
        </p:txBody>
      </p:sp>
      <p:pic>
        <p:nvPicPr>
          <p:cNvPr id="228" name="Google Shape;228;g3688c0b0a68_0_51" title="Screenshot 2025-06-16 at 1.24.39 PM.png"/>
          <p:cNvPicPr preferRelativeResize="0"/>
          <p:nvPr/>
        </p:nvPicPr>
        <p:blipFill>
          <a:blip r:embed="rId3">
            <a:alphaModFix/>
          </a:blip>
          <a:stretch>
            <a:fillRect/>
          </a:stretch>
        </p:blipFill>
        <p:spPr>
          <a:xfrm>
            <a:off x="1771463" y="1330625"/>
            <a:ext cx="5601074" cy="3508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688c0b0a68_0_57"/>
          <p:cNvSpPr txBox="1"/>
          <p:nvPr>
            <p:ph type="title"/>
          </p:nvPr>
        </p:nvSpPr>
        <p:spPr>
          <a:xfrm>
            <a:off x="330476" y="102297"/>
            <a:ext cx="5703000" cy="650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Clone repository</a:t>
            </a:r>
            <a:endParaRPr/>
          </a:p>
        </p:txBody>
      </p:sp>
      <p:sp>
        <p:nvSpPr>
          <p:cNvPr id="234" name="Google Shape;234;g3688c0b0a68_0_57"/>
          <p:cNvSpPr txBox="1"/>
          <p:nvPr>
            <p:ph idx="1" type="body"/>
          </p:nvPr>
        </p:nvSpPr>
        <p:spPr>
          <a:xfrm>
            <a:off x="272475" y="1098350"/>
            <a:ext cx="8787600" cy="597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git clone  </a:t>
            </a:r>
            <a:r>
              <a:rPr lang="en"/>
              <a:t>https://github.com/spara-earthscope/EPOS_2025_Summer_School</a:t>
            </a:r>
            <a:endParaRPr/>
          </a:p>
        </p:txBody>
      </p:sp>
      <p:pic>
        <p:nvPicPr>
          <p:cNvPr id="235" name="Google Shape;235;g3688c0b0a68_0_57" title="Screenshot 2025-06-16 at 1.31.11 PM.png"/>
          <p:cNvPicPr preferRelativeResize="0"/>
          <p:nvPr/>
        </p:nvPicPr>
        <p:blipFill>
          <a:blip r:embed="rId3">
            <a:alphaModFix/>
          </a:blip>
          <a:stretch>
            <a:fillRect/>
          </a:stretch>
        </p:blipFill>
        <p:spPr>
          <a:xfrm>
            <a:off x="460988" y="1695950"/>
            <a:ext cx="8410575" cy="2352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688c0b0a68_0_98"/>
          <p:cNvSpPr txBox="1"/>
          <p:nvPr>
            <p:ph type="title"/>
          </p:nvPr>
        </p:nvSpPr>
        <p:spPr>
          <a:xfrm>
            <a:off x="1314450" y="2117850"/>
            <a:ext cx="6515100" cy="9078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3200"/>
              <a:buFont typeface="Arial"/>
              <a:buNone/>
            </a:pPr>
            <a:r>
              <a:rPr lang="en" sz="4800">
                <a:solidFill>
                  <a:schemeClr val="accent2"/>
                </a:solidFill>
              </a:rPr>
              <a:t>Let’s get to work!</a:t>
            </a:r>
            <a:endParaRPr sz="288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7358C"/>
              </a:buClr>
              <a:buSzPts val="3200"/>
              <a:buFont typeface="Arial"/>
              <a:buNone/>
            </a:pPr>
            <a:r>
              <a:rPr lang="en"/>
              <a:t>About EarthScope</a:t>
            </a:r>
            <a:endParaRPr/>
          </a:p>
        </p:txBody>
      </p:sp>
      <p:sp>
        <p:nvSpPr>
          <p:cNvPr id="47" name="Google Shape;47;p3"/>
          <p:cNvSpPr txBox="1"/>
          <p:nvPr>
            <p:ph idx="1" type="body"/>
          </p:nvPr>
        </p:nvSpPr>
        <p:spPr>
          <a:xfrm>
            <a:off x="696050" y="859576"/>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400"/>
              <a:buNone/>
            </a:pPr>
            <a:r>
              <a:rPr lang="en" sz="2400">
                <a:solidFill>
                  <a:srgbClr val="3D3D3D"/>
                </a:solidFill>
              </a:rPr>
              <a:t>EarthScope is a global community of scientists, scholars, and educators of 400 voting and associate members </a:t>
            </a:r>
            <a:endParaRPr sz="2400">
              <a:solidFill>
                <a:srgbClr val="3D3D3D"/>
              </a:solidFill>
            </a:endParaRPr>
          </a:p>
          <a:p>
            <a:pPr indent="0" lvl="0" marL="0" rtl="0" algn="l">
              <a:lnSpc>
                <a:spcPct val="90000"/>
              </a:lnSpc>
              <a:spcBef>
                <a:spcPts val="800"/>
              </a:spcBef>
              <a:spcAft>
                <a:spcPts val="0"/>
              </a:spcAft>
              <a:buSzPts val="1400"/>
              <a:buNone/>
            </a:pPr>
            <a:r>
              <a:t/>
            </a:r>
            <a:endParaRPr sz="1800">
              <a:solidFill>
                <a:srgbClr val="3D3D3D"/>
              </a:solidFill>
            </a:endParaRPr>
          </a:p>
        </p:txBody>
      </p:sp>
      <p:pic>
        <p:nvPicPr>
          <p:cNvPr id="48" name="Google Shape;48;p3"/>
          <p:cNvPicPr preferRelativeResize="0"/>
          <p:nvPr/>
        </p:nvPicPr>
        <p:blipFill rotWithShape="1">
          <a:blip r:embed="rId3">
            <a:alphaModFix/>
          </a:blip>
          <a:srcRect b="0" l="0" r="0" t="0"/>
          <a:stretch/>
        </p:blipFill>
        <p:spPr>
          <a:xfrm>
            <a:off x="456552" y="1704325"/>
            <a:ext cx="6091183" cy="3207130"/>
          </a:xfrm>
          <a:prstGeom prst="rect">
            <a:avLst/>
          </a:prstGeom>
          <a:noFill/>
          <a:ln>
            <a:noFill/>
          </a:ln>
        </p:spPr>
      </p:pic>
      <p:sp>
        <p:nvSpPr>
          <p:cNvPr id="49" name="Google Shape;49;p3"/>
          <p:cNvSpPr/>
          <p:nvPr/>
        </p:nvSpPr>
        <p:spPr>
          <a:xfrm>
            <a:off x="6765000" y="2175850"/>
            <a:ext cx="210900" cy="213900"/>
          </a:xfrm>
          <a:prstGeom prst="ellipse">
            <a:avLst/>
          </a:prstGeom>
          <a:solidFill>
            <a:srgbClr val="0070C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
          <p:cNvSpPr txBox="1"/>
          <p:nvPr/>
        </p:nvSpPr>
        <p:spPr>
          <a:xfrm>
            <a:off x="6975900" y="2057650"/>
            <a:ext cx="1948500" cy="33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D3D3D"/>
                </a:solidFill>
                <a:latin typeface="Arial"/>
                <a:ea typeface="Arial"/>
                <a:cs typeface="Arial"/>
                <a:sym typeface="Arial"/>
              </a:rPr>
              <a:t>voting members</a:t>
            </a:r>
            <a:endParaRPr b="0" i="0" sz="1600" u="none" cap="none" strike="noStrike">
              <a:solidFill>
                <a:srgbClr val="3D3D3D"/>
              </a:solidFill>
              <a:latin typeface="Arial"/>
              <a:ea typeface="Arial"/>
              <a:cs typeface="Arial"/>
              <a:sym typeface="Arial"/>
            </a:endParaRPr>
          </a:p>
        </p:txBody>
      </p:sp>
      <p:sp>
        <p:nvSpPr>
          <p:cNvPr id="51" name="Google Shape;51;p3"/>
          <p:cNvSpPr/>
          <p:nvPr/>
        </p:nvSpPr>
        <p:spPr>
          <a:xfrm>
            <a:off x="6764975" y="2571750"/>
            <a:ext cx="210900" cy="213900"/>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
          <p:cNvSpPr txBox="1"/>
          <p:nvPr/>
        </p:nvSpPr>
        <p:spPr>
          <a:xfrm>
            <a:off x="6975900" y="2453600"/>
            <a:ext cx="1948500" cy="33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D3D3D"/>
                </a:solidFill>
                <a:latin typeface="Arial"/>
                <a:ea typeface="Arial"/>
                <a:cs typeface="Arial"/>
                <a:sym typeface="Arial"/>
              </a:rPr>
              <a:t>associate members</a:t>
            </a:r>
            <a:endParaRPr b="0" i="0" sz="1600" u="none" cap="none" strike="noStrike">
              <a:solidFill>
                <a:srgbClr val="3D3D3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4"/>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
              <a:t>About EarthScope</a:t>
            </a:r>
            <a:endParaRPr/>
          </a:p>
        </p:txBody>
      </p:sp>
      <p:sp>
        <p:nvSpPr>
          <p:cNvPr id="58" name="Google Shape;58;p4"/>
          <p:cNvSpPr txBox="1"/>
          <p:nvPr>
            <p:ph idx="1" type="body"/>
          </p:nvPr>
        </p:nvSpPr>
        <p:spPr>
          <a:xfrm>
            <a:off x="442650" y="918750"/>
            <a:ext cx="8258700" cy="3774900"/>
          </a:xfrm>
          <a:prstGeom prst="rect">
            <a:avLst/>
          </a:prstGeom>
          <a:noFill/>
          <a:ln>
            <a:noFill/>
          </a:ln>
        </p:spPr>
        <p:txBody>
          <a:bodyPr anchorCtr="0" anchor="t" bIns="34275" lIns="68575" spcFirstLastPara="1" rIns="68575" wrap="square" tIns="34275">
            <a:noAutofit/>
          </a:bodyPr>
          <a:lstStyle/>
          <a:p>
            <a:pPr indent="-349250" lvl="0" marL="457200" rtl="0" algn="l">
              <a:lnSpc>
                <a:spcPct val="60000"/>
              </a:lnSpc>
              <a:spcBef>
                <a:spcPts val="0"/>
              </a:spcBef>
              <a:spcAft>
                <a:spcPts val="0"/>
              </a:spcAft>
              <a:buClr>
                <a:srgbClr val="3D3D3D"/>
              </a:buClr>
              <a:buSzPts val="1900"/>
              <a:buChar char="●"/>
            </a:pPr>
            <a:r>
              <a:rPr lang="en" sz="1600">
                <a:solidFill>
                  <a:srgbClr val="3D3D3D"/>
                </a:solidFill>
              </a:rPr>
              <a:t>Maintain and Design Advanced Geophysical Instrumentation</a:t>
            </a:r>
            <a:endParaRPr sz="1600">
              <a:solidFill>
                <a:srgbClr val="3D3D3D"/>
              </a:solidFill>
            </a:endParaRPr>
          </a:p>
          <a:p>
            <a:pPr indent="0" lvl="0" marL="457200" rtl="0" algn="l">
              <a:lnSpc>
                <a:spcPct val="60000"/>
              </a:lnSpc>
              <a:spcBef>
                <a:spcPts val="0"/>
              </a:spcBef>
              <a:spcAft>
                <a:spcPts val="0"/>
              </a:spcAft>
              <a:buSzPts val="1400"/>
              <a:buNone/>
            </a:pPr>
            <a:r>
              <a:t/>
            </a:r>
            <a:endParaRPr sz="1600">
              <a:solidFill>
                <a:srgbClr val="3D3D3D"/>
              </a:solidFill>
            </a:endParaRPr>
          </a:p>
          <a:p>
            <a:pPr indent="-330200" lvl="1" marL="914400" rtl="0" algn="l">
              <a:lnSpc>
                <a:spcPct val="60000"/>
              </a:lnSpc>
              <a:spcBef>
                <a:spcPts val="0"/>
              </a:spcBef>
              <a:spcAft>
                <a:spcPts val="0"/>
              </a:spcAft>
              <a:buClr>
                <a:srgbClr val="3D3D3D"/>
              </a:buClr>
              <a:buSzPts val="1600"/>
              <a:buChar char="○"/>
            </a:pPr>
            <a:r>
              <a:rPr lang="en" sz="1600">
                <a:solidFill>
                  <a:srgbClr val="3D3D3D"/>
                </a:solidFill>
              </a:rPr>
              <a:t>Spans frequency spectrum</a:t>
            </a:r>
            <a:endParaRPr sz="1600">
              <a:solidFill>
                <a:srgbClr val="3D3D3D"/>
              </a:solidFill>
            </a:endParaRPr>
          </a:p>
          <a:p>
            <a:pPr indent="0" lvl="0" marL="914400" rtl="0" algn="l">
              <a:lnSpc>
                <a:spcPct val="60000"/>
              </a:lnSpc>
              <a:spcBef>
                <a:spcPts val="0"/>
              </a:spcBef>
              <a:spcAft>
                <a:spcPts val="0"/>
              </a:spcAft>
              <a:buSzPts val="1400"/>
              <a:buNone/>
            </a:pPr>
            <a:r>
              <a:t/>
            </a:r>
            <a:endParaRPr sz="1600">
              <a:solidFill>
                <a:srgbClr val="3D3D3D"/>
              </a:solidFill>
            </a:endParaRPr>
          </a:p>
          <a:p>
            <a:pPr indent="-330200" lvl="1" marL="914400" rtl="0" algn="l">
              <a:lnSpc>
                <a:spcPct val="60000"/>
              </a:lnSpc>
              <a:spcBef>
                <a:spcPts val="0"/>
              </a:spcBef>
              <a:spcAft>
                <a:spcPts val="0"/>
              </a:spcAft>
              <a:buClr>
                <a:srgbClr val="3D3D3D"/>
              </a:buClr>
              <a:buSzPts val="1600"/>
              <a:buChar char="○"/>
            </a:pPr>
            <a:r>
              <a:rPr lang="en" sz="1600">
                <a:solidFill>
                  <a:srgbClr val="3D3D3D"/>
                </a:solidFill>
              </a:rPr>
              <a:t>Extreme environments, long periods of time</a:t>
            </a:r>
            <a:endParaRPr sz="1600">
              <a:solidFill>
                <a:srgbClr val="3D3D3D"/>
              </a:solidFill>
            </a:endParaRPr>
          </a:p>
          <a:p>
            <a:pPr indent="0" lvl="0" marL="0" rtl="0" algn="l">
              <a:lnSpc>
                <a:spcPct val="60000"/>
              </a:lnSpc>
              <a:spcBef>
                <a:spcPts val="0"/>
              </a:spcBef>
              <a:spcAft>
                <a:spcPts val="0"/>
              </a:spcAft>
              <a:buSzPts val="1400"/>
              <a:buNone/>
            </a:pPr>
            <a:r>
              <a:t/>
            </a:r>
            <a:endParaRPr sz="1600">
              <a:solidFill>
                <a:srgbClr val="3D3D3D"/>
              </a:solidFill>
            </a:endParaRPr>
          </a:p>
          <a:p>
            <a:pPr indent="-349250" lvl="0" marL="457200" rtl="0" algn="l">
              <a:lnSpc>
                <a:spcPct val="60000"/>
              </a:lnSpc>
              <a:spcBef>
                <a:spcPts val="0"/>
              </a:spcBef>
              <a:spcAft>
                <a:spcPts val="0"/>
              </a:spcAft>
              <a:buClr>
                <a:srgbClr val="3D3D3D"/>
              </a:buClr>
              <a:buSzPts val="1900"/>
              <a:buChar char="●"/>
            </a:pPr>
            <a:r>
              <a:rPr lang="en" sz="1600">
                <a:solidFill>
                  <a:srgbClr val="3D3D3D"/>
                </a:solidFill>
              </a:rPr>
              <a:t>Enable Transformative Data Analysis and Modeling</a:t>
            </a:r>
            <a:endParaRPr sz="1600">
              <a:solidFill>
                <a:srgbClr val="3D3D3D"/>
              </a:solidFill>
            </a:endParaRPr>
          </a:p>
          <a:p>
            <a:pPr indent="0" lvl="0" marL="914400" rtl="0" algn="l">
              <a:lnSpc>
                <a:spcPct val="60000"/>
              </a:lnSpc>
              <a:spcBef>
                <a:spcPts val="0"/>
              </a:spcBef>
              <a:spcAft>
                <a:spcPts val="0"/>
              </a:spcAft>
              <a:buSzPts val="1400"/>
              <a:buNone/>
            </a:pPr>
            <a:r>
              <a:t/>
            </a:r>
            <a:endParaRPr sz="1600">
              <a:solidFill>
                <a:srgbClr val="3D3D3D"/>
              </a:solidFill>
            </a:endParaRPr>
          </a:p>
          <a:p>
            <a:pPr indent="-330200" lvl="1" marL="914400" rtl="0" algn="l">
              <a:lnSpc>
                <a:spcPct val="60000"/>
              </a:lnSpc>
              <a:spcBef>
                <a:spcPts val="0"/>
              </a:spcBef>
              <a:spcAft>
                <a:spcPts val="0"/>
              </a:spcAft>
              <a:buClr>
                <a:srgbClr val="3D3D3D"/>
              </a:buClr>
              <a:buSzPts val="1600"/>
              <a:buChar char="○"/>
            </a:pPr>
            <a:r>
              <a:rPr lang="en" sz="1600">
                <a:solidFill>
                  <a:srgbClr val="3D3D3D"/>
                </a:solidFill>
              </a:rPr>
              <a:t>Adopt standards for data archival, discovery, distribution</a:t>
            </a:r>
            <a:endParaRPr sz="1600">
              <a:solidFill>
                <a:srgbClr val="3D3D3D"/>
              </a:solidFill>
            </a:endParaRPr>
          </a:p>
          <a:p>
            <a:pPr indent="0" lvl="0" marL="914400" rtl="0" algn="l">
              <a:lnSpc>
                <a:spcPct val="60000"/>
              </a:lnSpc>
              <a:spcBef>
                <a:spcPts val="0"/>
              </a:spcBef>
              <a:spcAft>
                <a:spcPts val="0"/>
              </a:spcAft>
              <a:buSzPts val="1400"/>
              <a:buNone/>
            </a:pPr>
            <a:r>
              <a:t/>
            </a:r>
            <a:endParaRPr sz="1600">
              <a:solidFill>
                <a:srgbClr val="3D3D3D"/>
              </a:solidFill>
            </a:endParaRPr>
          </a:p>
          <a:p>
            <a:pPr indent="-330200" lvl="1" marL="914400" rtl="0" algn="l">
              <a:lnSpc>
                <a:spcPct val="60000"/>
              </a:lnSpc>
              <a:spcBef>
                <a:spcPts val="0"/>
              </a:spcBef>
              <a:spcAft>
                <a:spcPts val="0"/>
              </a:spcAft>
              <a:buClr>
                <a:srgbClr val="3D3D3D"/>
              </a:buClr>
              <a:buSzPts val="1600"/>
              <a:buChar char="○"/>
            </a:pPr>
            <a:r>
              <a:rPr lang="en" sz="1600">
                <a:solidFill>
                  <a:srgbClr val="3D3D3D"/>
                </a:solidFill>
              </a:rPr>
              <a:t>Support multidisciplinary research and analysis</a:t>
            </a:r>
            <a:endParaRPr sz="1600">
              <a:solidFill>
                <a:srgbClr val="3D3D3D"/>
              </a:solidFill>
            </a:endParaRPr>
          </a:p>
          <a:p>
            <a:pPr indent="0" lvl="0" marL="914400" rtl="0" algn="l">
              <a:lnSpc>
                <a:spcPct val="60000"/>
              </a:lnSpc>
              <a:spcBef>
                <a:spcPts val="0"/>
              </a:spcBef>
              <a:spcAft>
                <a:spcPts val="0"/>
              </a:spcAft>
              <a:buSzPts val="1400"/>
              <a:buNone/>
            </a:pPr>
            <a:r>
              <a:t/>
            </a:r>
            <a:endParaRPr sz="1600">
              <a:solidFill>
                <a:srgbClr val="3D3D3D"/>
              </a:solidFill>
            </a:endParaRPr>
          </a:p>
          <a:p>
            <a:pPr indent="-330200" lvl="1" marL="914400" rtl="0" algn="l">
              <a:lnSpc>
                <a:spcPct val="60000"/>
              </a:lnSpc>
              <a:spcBef>
                <a:spcPts val="0"/>
              </a:spcBef>
              <a:spcAft>
                <a:spcPts val="0"/>
              </a:spcAft>
              <a:buClr>
                <a:srgbClr val="3D3D3D"/>
              </a:buClr>
              <a:buSzPts val="1600"/>
              <a:buChar char="○"/>
            </a:pPr>
            <a:r>
              <a:rPr lang="en" sz="1600">
                <a:solidFill>
                  <a:srgbClr val="3D3D3D"/>
                </a:solidFill>
              </a:rPr>
              <a:t>Modeling, simulation, machine learning</a:t>
            </a:r>
            <a:endParaRPr sz="1600">
              <a:solidFill>
                <a:srgbClr val="3D3D3D"/>
              </a:solidFill>
            </a:endParaRPr>
          </a:p>
          <a:p>
            <a:pPr indent="0" lvl="0" marL="914400" rtl="0" algn="l">
              <a:lnSpc>
                <a:spcPct val="60000"/>
              </a:lnSpc>
              <a:spcBef>
                <a:spcPts val="0"/>
              </a:spcBef>
              <a:spcAft>
                <a:spcPts val="0"/>
              </a:spcAft>
              <a:buSzPts val="1400"/>
              <a:buNone/>
            </a:pPr>
            <a:r>
              <a:t/>
            </a:r>
            <a:endParaRPr sz="1600">
              <a:solidFill>
                <a:srgbClr val="3D3D3D"/>
              </a:solidFill>
            </a:endParaRPr>
          </a:p>
          <a:p>
            <a:pPr indent="-349250" lvl="0" marL="457200" rtl="0" algn="l">
              <a:lnSpc>
                <a:spcPct val="60000"/>
              </a:lnSpc>
              <a:spcBef>
                <a:spcPts val="0"/>
              </a:spcBef>
              <a:spcAft>
                <a:spcPts val="0"/>
              </a:spcAft>
              <a:buClr>
                <a:srgbClr val="3D3D3D"/>
              </a:buClr>
              <a:buSzPts val="1900"/>
              <a:buChar char="●"/>
            </a:pPr>
            <a:r>
              <a:rPr lang="en" sz="1600">
                <a:solidFill>
                  <a:srgbClr val="3D3D3D"/>
                </a:solidFill>
              </a:rPr>
              <a:t>Investigate Processes and Hazards That Shape the Planet</a:t>
            </a:r>
            <a:endParaRPr sz="1600">
              <a:solidFill>
                <a:srgbClr val="3D3D3D"/>
              </a:solidFill>
            </a:endParaRPr>
          </a:p>
          <a:p>
            <a:pPr indent="0" lvl="0" marL="457200" rtl="0" algn="l">
              <a:lnSpc>
                <a:spcPct val="60000"/>
              </a:lnSpc>
              <a:spcBef>
                <a:spcPts val="0"/>
              </a:spcBef>
              <a:spcAft>
                <a:spcPts val="0"/>
              </a:spcAft>
              <a:buSzPts val="1400"/>
              <a:buNone/>
            </a:pPr>
            <a:r>
              <a:t/>
            </a:r>
            <a:endParaRPr sz="1600">
              <a:solidFill>
                <a:srgbClr val="3D3D3D"/>
              </a:solidFill>
            </a:endParaRPr>
          </a:p>
          <a:p>
            <a:pPr indent="-330200" lvl="1" marL="914400" rtl="0" algn="l">
              <a:lnSpc>
                <a:spcPct val="60000"/>
              </a:lnSpc>
              <a:spcBef>
                <a:spcPts val="0"/>
              </a:spcBef>
              <a:spcAft>
                <a:spcPts val="0"/>
              </a:spcAft>
              <a:buClr>
                <a:srgbClr val="3D3D3D"/>
              </a:buClr>
              <a:buSzPts val="1600"/>
              <a:buChar char="○"/>
            </a:pPr>
            <a:r>
              <a:rPr lang="en" sz="1600">
                <a:solidFill>
                  <a:srgbClr val="3D3D3D"/>
                </a:solidFill>
              </a:rPr>
              <a:t>Inner core to outer atmosphere</a:t>
            </a:r>
            <a:endParaRPr sz="1600">
              <a:solidFill>
                <a:srgbClr val="3D3D3D"/>
              </a:solidFill>
            </a:endParaRPr>
          </a:p>
          <a:p>
            <a:pPr indent="0" lvl="0" marL="914400" rtl="0" algn="l">
              <a:lnSpc>
                <a:spcPct val="60000"/>
              </a:lnSpc>
              <a:spcBef>
                <a:spcPts val="0"/>
              </a:spcBef>
              <a:spcAft>
                <a:spcPts val="0"/>
              </a:spcAft>
              <a:buSzPts val="1400"/>
              <a:buNone/>
            </a:pPr>
            <a:r>
              <a:t/>
            </a:r>
            <a:endParaRPr sz="1600">
              <a:solidFill>
                <a:srgbClr val="3D3D3D"/>
              </a:solidFill>
            </a:endParaRPr>
          </a:p>
          <a:p>
            <a:pPr indent="-330200" lvl="1" marL="914400" rtl="0" algn="l">
              <a:lnSpc>
                <a:spcPct val="60000"/>
              </a:lnSpc>
              <a:spcBef>
                <a:spcPts val="0"/>
              </a:spcBef>
              <a:spcAft>
                <a:spcPts val="0"/>
              </a:spcAft>
              <a:buClr>
                <a:srgbClr val="3D3D3D"/>
              </a:buClr>
              <a:buSzPts val="1600"/>
              <a:buChar char="○"/>
            </a:pPr>
            <a:r>
              <a:rPr lang="en" sz="1600">
                <a:solidFill>
                  <a:srgbClr val="3D3D3D"/>
                </a:solidFill>
              </a:rPr>
              <a:t>Build infrastructure for hazard monitoring</a:t>
            </a:r>
            <a:endParaRPr sz="1600">
              <a:solidFill>
                <a:srgbClr val="3D3D3D"/>
              </a:solidFill>
            </a:endParaRPr>
          </a:p>
          <a:p>
            <a:pPr indent="0" lvl="0" marL="457200" rtl="0" algn="l">
              <a:lnSpc>
                <a:spcPct val="60000"/>
              </a:lnSpc>
              <a:spcBef>
                <a:spcPts val="0"/>
              </a:spcBef>
              <a:spcAft>
                <a:spcPts val="0"/>
              </a:spcAft>
              <a:buSzPts val="1400"/>
              <a:buNone/>
            </a:pPr>
            <a:r>
              <a:t/>
            </a:r>
            <a:endParaRPr sz="1600">
              <a:solidFill>
                <a:srgbClr val="3D3D3D"/>
              </a:solidFill>
            </a:endParaRPr>
          </a:p>
          <a:p>
            <a:pPr indent="-349250" lvl="0" marL="457200" rtl="0" algn="l">
              <a:lnSpc>
                <a:spcPct val="60000"/>
              </a:lnSpc>
              <a:spcBef>
                <a:spcPts val="0"/>
              </a:spcBef>
              <a:spcAft>
                <a:spcPts val="0"/>
              </a:spcAft>
              <a:buClr>
                <a:srgbClr val="3D3D3D"/>
              </a:buClr>
              <a:buSzPts val="1900"/>
              <a:buChar char="●"/>
            </a:pPr>
            <a:r>
              <a:rPr lang="en" sz="1600">
                <a:solidFill>
                  <a:srgbClr val="3D3D3D"/>
                </a:solidFill>
              </a:rPr>
              <a:t>Educational Outreach and Workforce Development</a:t>
            </a:r>
            <a:endParaRPr sz="1600">
              <a:solidFill>
                <a:srgbClr val="3D3D3D"/>
              </a:solidFill>
            </a:endParaRPr>
          </a:p>
          <a:p>
            <a:pPr indent="0" lvl="0" marL="457200" rtl="0" algn="l">
              <a:lnSpc>
                <a:spcPct val="60000"/>
              </a:lnSpc>
              <a:spcBef>
                <a:spcPts val="0"/>
              </a:spcBef>
              <a:spcAft>
                <a:spcPts val="0"/>
              </a:spcAft>
              <a:buSzPts val="1400"/>
              <a:buNone/>
            </a:pPr>
            <a:r>
              <a:t/>
            </a:r>
            <a:endParaRPr sz="1600">
              <a:solidFill>
                <a:srgbClr val="3D3D3D"/>
              </a:solidFill>
            </a:endParaRPr>
          </a:p>
          <a:p>
            <a:pPr indent="-349250" lvl="1" marL="914400" rtl="0" algn="l">
              <a:lnSpc>
                <a:spcPct val="60000"/>
              </a:lnSpc>
              <a:spcBef>
                <a:spcPts val="0"/>
              </a:spcBef>
              <a:spcAft>
                <a:spcPts val="0"/>
              </a:spcAft>
              <a:buClr>
                <a:srgbClr val="3D3D3D"/>
              </a:buClr>
              <a:buSzPts val="1900"/>
              <a:buChar char="○"/>
            </a:pPr>
            <a:r>
              <a:rPr lang="en" sz="1600">
                <a:solidFill>
                  <a:srgbClr val="3D3D3D"/>
                </a:solidFill>
              </a:rPr>
              <a:t>Equip students to engage real-world career opportunities.</a:t>
            </a:r>
            <a:endParaRPr sz="1600">
              <a:solidFill>
                <a:srgbClr val="3D3D3D"/>
              </a:solidFill>
            </a:endParaRPr>
          </a:p>
          <a:p>
            <a:pPr indent="0" lvl="0" marL="914400" rtl="0" algn="l">
              <a:lnSpc>
                <a:spcPct val="60000"/>
              </a:lnSpc>
              <a:spcBef>
                <a:spcPts val="0"/>
              </a:spcBef>
              <a:spcAft>
                <a:spcPts val="0"/>
              </a:spcAft>
              <a:buSzPts val="1400"/>
              <a:buNone/>
            </a:pPr>
            <a:r>
              <a:t/>
            </a:r>
            <a:endParaRPr sz="1600">
              <a:solidFill>
                <a:srgbClr val="3D3D3D"/>
              </a:solidFill>
            </a:endParaRPr>
          </a:p>
          <a:p>
            <a:pPr indent="-349250" lvl="1" marL="914400" rtl="0" algn="l">
              <a:lnSpc>
                <a:spcPct val="60000"/>
              </a:lnSpc>
              <a:spcBef>
                <a:spcPts val="0"/>
              </a:spcBef>
              <a:spcAft>
                <a:spcPts val="0"/>
              </a:spcAft>
              <a:buClr>
                <a:srgbClr val="3D3D3D"/>
              </a:buClr>
              <a:buSzPts val="1900"/>
              <a:buChar char="○"/>
            </a:pPr>
            <a:r>
              <a:rPr lang="en" sz="1600">
                <a:solidFill>
                  <a:srgbClr val="3D3D3D"/>
                </a:solidFill>
              </a:rPr>
              <a:t>Environmental management, urban planning, emergency management, surveying, etc.</a:t>
            </a:r>
            <a:endParaRPr sz="2200">
              <a:solidFill>
                <a:srgbClr val="3D3D3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5"/>
          <p:cNvSpPr txBox="1"/>
          <p:nvPr>
            <p:ph type="title"/>
          </p:nvPr>
        </p:nvSpPr>
        <p:spPr>
          <a:xfrm>
            <a:off x="330475" y="102300"/>
            <a:ext cx="5998200" cy="6504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111111"/>
              <a:buNone/>
            </a:pPr>
            <a:r>
              <a:rPr lang="en"/>
              <a:t>Geodesy &amp; Seismology Support</a:t>
            </a:r>
            <a:endParaRPr/>
          </a:p>
        </p:txBody>
      </p:sp>
      <p:graphicFrame>
        <p:nvGraphicFramePr>
          <p:cNvPr id="64" name="Google Shape;64;p5"/>
          <p:cNvGraphicFramePr/>
          <p:nvPr/>
        </p:nvGraphicFramePr>
        <p:xfrm>
          <a:off x="330475" y="1162575"/>
          <a:ext cx="3000000" cy="3000000"/>
        </p:xfrm>
        <a:graphic>
          <a:graphicData uri="http://schemas.openxmlformats.org/drawingml/2006/table">
            <a:tbl>
              <a:tblPr>
                <a:noFill/>
                <a:tableStyleId>{4B8EE8E7-8569-427F-80CF-7D09D72B1902}</a:tableStyleId>
              </a:tblPr>
              <a:tblGrid>
                <a:gridCol w="2875200"/>
                <a:gridCol w="2875200"/>
                <a:gridCol w="2875200"/>
              </a:tblGrid>
              <a:tr h="7191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D3D3D"/>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Geodetic</a:t>
                      </a:r>
                      <a:endParaRPr sz="1800" u="none" cap="none" strike="noStrike">
                        <a:solidFill>
                          <a:srgbClr val="3D3D3D"/>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Seismologic</a:t>
                      </a:r>
                      <a:endParaRPr sz="1800" u="none" cap="none" strike="noStrike">
                        <a:solidFill>
                          <a:srgbClr val="3D3D3D"/>
                        </a:solidFill>
                      </a:endParaRPr>
                    </a:p>
                  </a:txBody>
                  <a:tcPr marT="91425" marB="91425" marR="91425" marL="91425" anchor="ctr"/>
                </a:tc>
              </a:tr>
              <a:tr h="71915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Data Archival</a:t>
                      </a:r>
                      <a:endParaRPr sz="1800" u="none" cap="none" strike="noStrike">
                        <a:solidFill>
                          <a:srgbClr val="3D3D3D"/>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GNSS (RINEX), SAR, borehole strainmeters</a:t>
                      </a:r>
                      <a:endParaRPr sz="1800" u="none" cap="none" strike="noStrike">
                        <a:solidFill>
                          <a:srgbClr val="3D3D3D"/>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Short-period and broadband timeseries (miniSEED), associated metadata</a:t>
                      </a:r>
                      <a:endParaRPr sz="1800" u="none" cap="none" strike="noStrike">
                        <a:solidFill>
                          <a:srgbClr val="3D3D3D"/>
                        </a:solidFill>
                      </a:endParaRPr>
                    </a:p>
                  </a:txBody>
                  <a:tcPr marT="91425" marB="91425" marR="91425" marL="91425" anchor="ctr"/>
                </a:tc>
              </a:tr>
              <a:tr h="71915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Operational Network(s)</a:t>
                      </a:r>
                      <a:endParaRPr sz="1800" u="none" cap="none" strike="noStrike">
                        <a:solidFill>
                          <a:srgbClr val="3D3D3D"/>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Network of the Americas (NOTA)</a:t>
                      </a:r>
                      <a:endParaRPr sz="1800" u="none" cap="none" strike="noStrike">
                        <a:solidFill>
                          <a:srgbClr val="3D3D3D"/>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Global Seismograph Network (GSN), Polar network</a:t>
                      </a:r>
                      <a:endParaRPr sz="1800" u="none" cap="none" strike="noStrike">
                        <a:solidFill>
                          <a:srgbClr val="3D3D3D"/>
                        </a:solidFill>
                      </a:endParaRPr>
                    </a:p>
                  </a:txBody>
                  <a:tcPr marT="91425" marB="91425" marR="91425" marL="91425" anchor="ctr"/>
                </a:tc>
              </a:tr>
              <a:tr h="683600">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Portable Instrumentation Services</a:t>
                      </a:r>
                      <a:endParaRPr sz="1800" u="none" cap="none" strike="noStrike">
                        <a:solidFill>
                          <a:srgbClr val="3D3D3D"/>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GNSS, terrestrial laser scanning, UAV mapping</a:t>
                      </a:r>
                      <a:endParaRPr sz="1800" u="none" cap="none" strike="noStrike">
                        <a:solidFill>
                          <a:srgbClr val="3D3D3D"/>
                        </a:solidFill>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3D3D3D"/>
                          </a:solidFill>
                        </a:rPr>
                        <a:t>Seismometers, GPR, magnetotelluric</a:t>
                      </a:r>
                      <a:endParaRPr sz="1800" u="none" cap="none" strike="noStrike">
                        <a:solidFill>
                          <a:srgbClr val="3D3D3D"/>
                        </a:solidFill>
                      </a:endParaRPr>
                    </a:p>
                  </a:txBody>
                  <a:tcPr marT="91425" marB="91425" marR="91425" marL="9142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6"/>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b="1" i="0" lang="en" u="none" cap="none" strike="noStrike">
                <a:solidFill>
                  <a:schemeClr val="accent2"/>
                </a:solidFill>
                <a:latin typeface="Arial"/>
                <a:ea typeface="Arial"/>
                <a:cs typeface="Arial"/>
                <a:sym typeface="Arial"/>
              </a:rPr>
              <a:t>Geodesy support</a:t>
            </a:r>
            <a:endParaRPr>
              <a:solidFill>
                <a:schemeClr val="accent2"/>
              </a:solidFill>
            </a:endParaRPr>
          </a:p>
        </p:txBody>
      </p:sp>
      <p:sp>
        <p:nvSpPr>
          <p:cNvPr id="70" name="Google Shape;70;p6"/>
          <p:cNvSpPr txBox="1"/>
          <p:nvPr>
            <p:ph idx="1" type="body"/>
          </p:nvPr>
        </p:nvSpPr>
        <p:spPr>
          <a:xfrm>
            <a:off x="628650" y="752700"/>
            <a:ext cx="7886700" cy="3221100"/>
          </a:xfrm>
          <a:prstGeom prst="rect">
            <a:avLst/>
          </a:prstGeom>
          <a:noFill/>
          <a:ln>
            <a:noFill/>
          </a:ln>
        </p:spPr>
        <p:txBody>
          <a:bodyPr anchorCtr="0" anchor="t" bIns="34275" lIns="68575" spcFirstLastPara="1" rIns="68575" wrap="square" tIns="34275">
            <a:normAutofit/>
          </a:bodyPr>
          <a:lstStyle/>
          <a:p>
            <a:pPr indent="-342900" lvl="0" marL="342900" marR="0" rtl="0" algn="l">
              <a:lnSpc>
                <a:spcPct val="90000"/>
              </a:lnSpc>
              <a:spcBef>
                <a:spcPts val="800"/>
              </a:spcBef>
              <a:spcAft>
                <a:spcPts val="0"/>
              </a:spcAft>
              <a:buClr>
                <a:srgbClr val="3D3D3D"/>
              </a:buClr>
              <a:buSzPts val="2400"/>
              <a:buFont typeface="Arial"/>
              <a:buChar char="•"/>
            </a:pPr>
            <a:r>
              <a:rPr b="1" i="0" lang="en" sz="2400" u="none" cap="none" strike="noStrike">
                <a:solidFill>
                  <a:srgbClr val="3D3D3D"/>
                </a:solidFill>
                <a:latin typeface="Arial"/>
                <a:ea typeface="Arial"/>
                <a:cs typeface="Arial"/>
                <a:sym typeface="Arial"/>
              </a:rPr>
              <a:t>Data archiving</a:t>
            </a:r>
            <a:r>
              <a:rPr b="0" i="0" lang="en" sz="2400" u="none" cap="none" strike="noStrike">
                <a:solidFill>
                  <a:srgbClr val="3D3D3D"/>
                </a:solidFill>
                <a:latin typeface="Arial"/>
                <a:ea typeface="Arial"/>
                <a:cs typeface="Arial"/>
                <a:sym typeface="Arial"/>
              </a:rPr>
              <a:t>: GNSS, </a:t>
            </a:r>
            <a:r>
              <a:rPr lang="en" sz="2400">
                <a:solidFill>
                  <a:srgbClr val="3D3D3D"/>
                </a:solidFill>
              </a:rPr>
              <a:t>SAR,</a:t>
            </a:r>
            <a:r>
              <a:rPr b="0" i="0" lang="en" sz="2400" u="none" cap="none" strike="noStrike">
                <a:solidFill>
                  <a:srgbClr val="3D3D3D"/>
                </a:solidFill>
                <a:latin typeface="Arial"/>
                <a:ea typeface="Arial"/>
                <a:cs typeface="Arial"/>
                <a:sym typeface="Arial"/>
              </a:rPr>
              <a:t>borehole strain/etc. </a:t>
            </a:r>
            <a:endParaRPr sz="2400">
              <a:solidFill>
                <a:srgbClr val="3D3D3D"/>
              </a:solidFill>
            </a:endParaRPr>
          </a:p>
          <a:p>
            <a:pPr indent="-342900" lvl="0" marL="342900" marR="0" rtl="0" algn="l">
              <a:lnSpc>
                <a:spcPct val="90000"/>
              </a:lnSpc>
              <a:spcBef>
                <a:spcPts val="800"/>
              </a:spcBef>
              <a:spcAft>
                <a:spcPts val="0"/>
              </a:spcAft>
              <a:buClr>
                <a:srgbClr val="3D3D3D"/>
              </a:buClr>
              <a:buSzPts val="2400"/>
              <a:buFont typeface="Arial"/>
              <a:buChar char="•"/>
            </a:pPr>
            <a:r>
              <a:rPr b="1" i="0" lang="en" sz="2400" u="none" cap="none" strike="noStrike">
                <a:solidFill>
                  <a:srgbClr val="3D3D3D"/>
                </a:solidFill>
                <a:latin typeface="Arial"/>
                <a:ea typeface="Arial"/>
                <a:cs typeface="Arial"/>
                <a:sym typeface="Arial"/>
              </a:rPr>
              <a:t>Network of the Americas </a:t>
            </a:r>
            <a:r>
              <a:rPr b="0" i="0" lang="en" sz="2400" u="none" cap="none" strike="noStrike">
                <a:solidFill>
                  <a:srgbClr val="3D3D3D"/>
                </a:solidFill>
                <a:latin typeface="Arial"/>
                <a:ea typeface="Arial"/>
                <a:cs typeface="Arial"/>
                <a:sym typeface="Arial"/>
              </a:rPr>
              <a:t>operation (GNSS and borehole)</a:t>
            </a:r>
            <a:endParaRPr sz="2400">
              <a:solidFill>
                <a:srgbClr val="3D3D3D"/>
              </a:solidFill>
            </a:endParaRPr>
          </a:p>
          <a:p>
            <a:pPr indent="-342900" lvl="0" marL="342900" marR="0" rtl="0" algn="l">
              <a:lnSpc>
                <a:spcPct val="90000"/>
              </a:lnSpc>
              <a:spcBef>
                <a:spcPts val="800"/>
              </a:spcBef>
              <a:spcAft>
                <a:spcPts val="0"/>
              </a:spcAft>
              <a:buClr>
                <a:srgbClr val="3D3D3D"/>
              </a:buClr>
              <a:buSzPts val="2400"/>
              <a:buFont typeface="Arial"/>
              <a:buChar char="•"/>
            </a:pPr>
            <a:r>
              <a:rPr b="1" i="0" lang="en" sz="2400" u="none" cap="none" strike="noStrike">
                <a:solidFill>
                  <a:srgbClr val="3D3D3D"/>
                </a:solidFill>
                <a:latin typeface="Arial"/>
                <a:ea typeface="Arial"/>
                <a:cs typeface="Arial"/>
                <a:sym typeface="Arial"/>
              </a:rPr>
              <a:t>NASA Global GNSS Network </a:t>
            </a:r>
            <a:r>
              <a:rPr b="0" i="0" lang="en" sz="2400" u="none" cap="none" strike="noStrike">
                <a:solidFill>
                  <a:srgbClr val="3D3D3D"/>
                </a:solidFill>
                <a:latin typeface="Arial"/>
                <a:ea typeface="Arial"/>
                <a:cs typeface="Arial"/>
                <a:sym typeface="Arial"/>
              </a:rPr>
              <a:t>support</a:t>
            </a:r>
            <a:endParaRPr sz="2400">
              <a:solidFill>
                <a:srgbClr val="3D3D3D"/>
              </a:solidFill>
            </a:endParaRPr>
          </a:p>
          <a:p>
            <a:pPr indent="-342900" lvl="0" marL="342900" marR="0" rtl="0" algn="l">
              <a:lnSpc>
                <a:spcPct val="90000"/>
              </a:lnSpc>
              <a:spcBef>
                <a:spcPts val="800"/>
              </a:spcBef>
              <a:spcAft>
                <a:spcPts val="0"/>
              </a:spcAft>
              <a:buClr>
                <a:srgbClr val="3D3D3D"/>
              </a:buClr>
              <a:buSzPts val="2400"/>
              <a:buFont typeface="Arial"/>
              <a:buChar char="•"/>
            </a:pPr>
            <a:r>
              <a:rPr b="1" i="0" lang="en" sz="2400" u="none" cap="none" strike="noStrike">
                <a:solidFill>
                  <a:srgbClr val="3D3D3D"/>
                </a:solidFill>
                <a:latin typeface="Arial"/>
                <a:ea typeface="Arial"/>
                <a:cs typeface="Arial"/>
                <a:sym typeface="Arial"/>
              </a:rPr>
              <a:t>Portable instrumentation services</a:t>
            </a:r>
            <a:r>
              <a:rPr b="0" i="0" lang="en" sz="2400" u="none" cap="none" strike="noStrike">
                <a:solidFill>
                  <a:srgbClr val="3D3D3D"/>
                </a:solidFill>
                <a:latin typeface="Arial"/>
                <a:ea typeface="Arial"/>
                <a:cs typeface="Arial"/>
                <a:sym typeface="Arial"/>
              </a:rPr>
              <a:t>: GNSS, terrestrial laser scanning, UAV structure from motion</a:t>
            </a:r>
            <a:endParaRPr sz="2400">
              <a:solidFill>
                <a:srgbClr val="3D3D3D"/>
              </a:solidFill>
            </a:endParaRPr>
          </a:p>
        </p:txBody>
      </p:sp>
      <p:pic>
        <p:nvPicPr>
          <p:cNvPr descr="A picture containing diagram&#10;&#10;Description automatically generated" id="71" name="Google Shape;71;p6"/>
          <p:cNvPicPr preferRelativeResize="0"/>
          <p:nvPr/>
        </p:nvPicPr>
        <p:blipFill rotWithShape="1">
          <a:blip r:embed="rId3">
            <a:alphaModFix/>
          </a:blip>
          <a:srcRect b="0" l="0" r="0" t="0"/>
          <a:stretch/>
        </p:blipFill>
        <p:spPr>
          <a:xfrm>
            <a:off x="3483143" y="3025069"/>
            <a:ext cx="2243888" cy="2241879"/>
          </a:xfrm>
          <a:prstGeom prst="rect">
            <a:avLst/>
          </a:prstGeom>
          <a:noFill/>
          <a:ln>
            <a:noFill/>
          </a:ln>
        </p:spPr>
      </p:pic>
      <p:pic>
        <p:nvPicPr>
          <p:cNvPr descr="A picture containing tree, outdoor, sky&#10;&#10;Description automatically generated" id="72" name="Google Shape;72;p6"/>
          <p:cNvPicPr preferRelativeResize="0"/>
          <p:nvPr/>
        </p:nvPicPr>
        <p:blipFill rotWithShape="1">
          <a:blip r:embed="rId4">
            <a:alphaModFix/>
          </a:blip>
          <a:srcRect b="0" l="0" r="0" t="0"/>
          <a:stretch/>
        </p:blipFill>
        <p:spPr>
          <a:xfrm>
            <a:off x="403919" y="3328252"/>
            <a:ext cx="2645227" cy="1759873"/>
          </a:xfrm>
          <a:prstGeom prst="rect">
            <a:avLst/>
          </a:prstGeom>
          <a:noFill/>
          <a:ln>
            <a:noFill/>
          </a:ln>
        </p:spPr>
      </p:pic>
      <p:pic>
        <p:nvPicPr>
          <p:cNvPr descr="A person using a computer&#10;&#10;Description automatically generated with low confidence" id="73" name="Google Shape;73;p6"/>
          <p:cNvPicPr preferRelativeResize="0"/>
          <p:nvPr/>
        </p:nvPicPr>
        <p:blipFill rotWithShape="1">
          <a:blip r:embed="rId5">
            <a:alphaModFix/>
          </a:blip>
          <a:srcRect b="0" l="0" r="0" t="0"/>
          <a:stretch/>
        </p:blipFill>
        <p:spPr>
          <a:xfrm>
            <a:off x="6161809" y="3328253"/>
            <a:ext cx="2645227" cy="17590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
          <p:cNvSpPr txBox="1"/>
          <p:nvPr>
            <p:ph type="title"/>
          </p:nvPr>
        </p:nvSpPr>
        <p:spPr>
          <a:xfrm>
            <a:off x="330476" y="26097"/>
            <a:ext cx="57030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b="1" i="0" lang="en" u="none" cap="none" strike="noStrike">
                <a:solidFill>
                  <a:schemeClr val="accent2"/>
                </a:solidFill>
                <a:latin typeface="Arial"/>
                <a:ea typeface="Arial"/>
                <a:cs typeface="Arial"/>
                <a:sym typeface="Arial"/>
              </a:rPr>
              <a:t>Seismology support</a:t>
            </a:r>
            <a:endParaRPr>
              <a:solidFill>
                <a:schemeClr val="accent2"/>
              </a:solidFill>
            </a:endParaRPr>
          </a:p>
        </p:txBody>
      </p:sp>
      <p:sp>
        <p:nvSpPr>
          <p:cNvPr id="79" name="Google Shape;79;p7"/>
          <p:cNvSpPr txBox="1"/>
          <p:nvPr>
            <p:ph idx="1" type="body"/>
          </p:nvPr>
        </p:nvSpPr>
        <p:spPr>
          <a:xfrm>
            <a:off x="628650" y="744000"/>
            <a:ext cx="7886700" cy="3183300"/>
          </a:xfrm>
          <a:prstGeom prst="rect">
            <a:avLst/>
          </a:prstGeom>
          <a:noFill/>
          <a:ln>
            <a:noFill/>
          </a:ln>
        </p:spPr>
        <p:txBody>
          <a:bodyPr anchorCtr="0" anchor="t" bIns="34275" lIns="68575" spcFirstLastPara="1" rIns="68575" wrap="square" tIns="34275">
            <a:normAutofit/>
          </a:bodyPr>
          <a:lstStyle/>
          <a:p>
            <a:pPr indent="-342900" lvl="0" marL="342900" marR="0" rtl="0" algn="l">
              <a:lnSpc>
                <a:spcPct val="90000"/>
              </a:lnSpc>
              <a:spcBef>
                <a:spcPts val="800"/>
              </a:spcBef>
              <a:spcAft>
                <a:spcPts val="0"/>
              </a:spcAft>
              <a:buClr>
                <a:srgbClr val="3D3D3D"/>
              </a:buClr>
              <a:buSzPts val="2400"/>
              <a:buFont typeface="Arial"/>
              <a:buChar char="•"/>
            </a:pPr>
            <a:r>
              <a:rPr b="1" i="0" lang="en" sz="2400" u="none" cap="none" strike="noStrike">
                <a:solidFill>
                  <a:srgbClr val="3D3D3D"/>
                </a:solidFill>
                <a:latin typeface="Arial"/>
                <a:ea typeface="Arial"/>
                <a:cs typeface="Arial"/>
                <a:sym typeface="Arial"/>
              </a:rPr>
              <a:t>Data archiving</a:t>
            </a:r>
            <a:r>
              <a:rPr b="0" i="0" lang="en" sz="2400" u="none" cap="none" strike="noStrike">
                <a:solidFill>
                  <a:srgbClr val="3D3D3D"/>
                </a:solidFill>
                <a:latin typeface="Arial"/>
                <a:ea typeface="Arial"/>
                <a:cs typeface="Arial"/>
                <a:sym typeface="Arial"/>
              </a:rPr>
              <a:t>: raw seismic and derived products</a:t>
            </a:r>
            <a:endParaRPr sz="2400">
              <a:solidFill>
                <a:srgbClr val="3D3D3D"/>
              </a:solidFill>
            </a:endParaRPr>
          </a:p>
          <a:p>
            <a:pPr indent="-342900" lvl="0" marL="342900" marR="0" rtl="0" algn="l">
              <a:lnSpc>
                <a:spcPct val="90000"/>
              </a:lnSpc>
              <a:spcBef>
                <a:spcPts val="800"/>
              </a:spcBef>
              <a:spcAft>
                <a:spcPts val="0"/>
              </a:spcAft>
              <a:buClr>
                <a:srgbClr val="3D3D3D"/>
              </a:buClr>
              <a:buSzPts val="2400"/>
              <a:buFont typeface="Arial"/>
              <a:buChar char="•"/>
            </a:pPr>
            <a:r>
              <a:rPr b="1" i="0" lang="en" sz="2400" u="none" cap="none" strike="noStrike">
                <a:solidFill>
                  <a:srgbClr val="3D3D3D"/>
                </a:solidFill>
                <a:latin typeface="Arial"/>
                <a:ea typeface="Arial"/>
                <a:cs typeface="Arial"/>
                <a:sym typeface="Arial"/>
              </a:rPr>
              <a:t>Global Seismographic Network </a:t>
            </a:r>
            <a:r>
              <a:rPr b="0" i="0" lang="en" sz="2400" u="none" cap="none" strike="noStrike">
                <a:solidFill>
                  <a:srgbClr val="3D3D3D"/>
                </a:solidFill>
                <a:latin typeface="Arial"/>
                <a:ea typeface="Arial"/>
                <a:cs typeface="Arial"/>
                <a:sym typeface="Arial"/>
              </a:rPr>
              <a:t>operation (with USGS)</a:t>
            </a:r>
            <a:endParaRPr sz="2400">
              <a:solidFill>
                <a:srgbClr val="3D3D3D"/>
              </a:solidFill>
            </a:endParaRPr>
          </a:p>
          <a:p>
            <a:pPr indent="-342900" lvl="0" marL="342900" marR="0" rtl="0" algn="l">
              <a:lnSpc>
                <a:spcPct val="90000"/>
              </a:lnSpc>
              <a:spcBef>
                <a:spcPts val="800"/>
              </a:spcBef>
              <a:spcAft>
                <a:spcPts val="0"/>
              </a:spcAft>
              <a:buClr>
                <a:srgbClr val="3D3D3D"/>
              </a:buClr>
              <a:buSzPts val="2400"/>
              <a:buFont typeface="Arial"/>
              <a:buChar char="•"/>
            </a:pPr>
            <a:r>
              <a:rPr b="1" i="0" lang="en" sz="2400" u="none" cap="none" strike="noStrike">
                <a:solidFill>
                  <a:srgbClr val="3D3D3D"/>
                </a:solidFill>
                <a:latin typeface="Arial"/>
                <a:ea typeface="Arial"/>
                <a:cs typeface="Arial"/>
                <a:sym typeface="Arial"/>
              </a:rPr>
              <a:t>Portable instrumentation services</a:t>
            </a:r>
            <a:r>
              <a:rPr b="0" i="0" lang="en" sz="2400" u="none" cap="none" strike="noStrike">
                <a:solidFill>
                  <a:srgbClr val="3D3D3D"/>
                </a:solidFill>
                <a:latin typeface="Arial"/>
                <a:ea typeface="Arial"/>
                <a:cs typeface="Arial"/>
                <a:sym typeface="Arial"/>
              </a:rPr>
              <a:t>: seismometers, active-source support, magnetotelluric, ground penetrating radar</a:t>
            </a:r>
            <a:endParaRPr sz="2400">
              <a:solidFill>
                <a:srgbClr val="3D3D3D"/>
              </a:solidFill>
            </a:endParaRPr>
          </a:p>
        </p:txBody>
      </p:sp>
      <p:pic>
        <p:nvPicPr>
          <p:cNvPr descr="A picture containing outdoor, sky, ground, mountain&#10;&#10;Description automatically generated" id="80" name="Google Shape;80;p7"/>
          <p:cNvPicPr preferRelativeResize="0"/>
          <p:nvPr/>
        </p:nvPicPr>
        <p:blipFill rotWithShape="1">
          <a:blip r:embed="rId3">
            <a:alphaModFix/>
          </a:blip>
          <a:srcRect b="0" l="0" r="0" t="0"/>
          <a:stretch/>
        </p:blipFill>
        <p:spPr>
          <a:xfrm>
            <a:off x="5055742" y="3020478"/>
            <a:ext cx="3303926" cy="2202836"/>
          </a:xfrm>
          <a:prstGeom prst="rect">
            <a:avLst/>
          </a:prstGeom>
          <a:noFill/>
          <a:ln>
            <a:noFill/>
          </a:ln>
        </p:spPr>
      </p:pic>
      <p:pic>
        <p:nvPicPr>
          <p:cNvPr id="81" name="Google Shape;81;p7"/>
          <p:cNvPicPr preferRelativeResize="0"/>
          <p:nvPr/>
        </p:nvPicPr>
        <p:blipFill rotWithShape="1">
          <a:blip r:embed="rId4">
            <a:alphaModFix/>
          </a:blip>
          <a:srcRect b="0" l="0" r="0" t="0"/>
          <a:stretch/>
        </p:blipFill>
        <p:spPr>
          <a:xfrm>
            <a:off x="499861" y="3024741"/>
            <a:ext cx="4140920" cy="22675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8" title="integrated_geophysics_graphic@4x.png"/>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txBox="1"/>
          <p:nvPr>
            <p:ph type="title"/>
          </p:nvPr>
        </p:nvSpPr>
        <p:spPr>
          <a:xfrm>
            <a:off x="1314450" y="2117850"/>
            <a:ext cx="6515100" cy="9078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3200"/>
              <a:buFont typeface="Arial"/>
              <a:buNone/>
            </a:pPr>
            <a:r>
              <a:rPr lang="en" sz="4800">
                <a:solidFill>
                  <a:schemeClr val="accent2"/>
                </a:solidFill>
              </a:rPr>
              <a:t>Data</a:t>
            </a:r>
            <a:endParaRPr sz="288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GE-SAGE">
  <a:themeElements>
    <a:clrScheme name="EarthScope_for_print">
      <a:dk1>
        <a:srgbClr val="000000"/>
      </a:dk1>
      <a:lt1>
        <a:srgbClr val="FFFFFF"/>
      </a:lt1>
      <a:dk2>
        <a:srgbClr val="979699"/>
      </a:dk2>
      <a:lt2>
        <a:srgbClr val="F6F3F3"/>
      </a:lt2>
      <a:accent1>
        <a:srgbClr val="CC2929"/>
      </a:accent1>
      <a:accent2>
        <a:srgbClr val="37358C"/>
      </a:accent2>
      <a:accent3>
        <a:srgbClr val="979698"/>
      </a:accent3>
      <a:accent4>
        <a:srgbClr val="F6F3F3"/>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