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Play"/>
      <p:regular r:id="rId24"/>
      <p:bold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17cHUAgViDx4MoST4mo4lNZYV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FE1A68D-FDAC-47E0-BC9A-3ACF27F5D7A4}">
  <a:tblStyle styleId="{CFE1A68D-FDAC-47E0-BC9A-3ACF27F5D7A4}"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CCA"/>
          </a:solidFill>
        </a:fill>
      </a:tcStyle>
    </a:band1H>
    <a:band2H>
      <a:tcTxStyle/>
    </a:band2H>
    <a:band1V>
      <a:tcTxStyle/>
      <a:tcStyle>
        <a:fill>
          <a:solidFill>
            <a:srgbClr val="FFECCA"/>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lay-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regular.fntdata"/><Relationship Id="rId25" Type="http://schemas.openxmlformats.org/officeDocument/2006/relationships/font" Target="fonts/Play-bold.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it-IT"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Title slide</a:t>
            </a:r>
            <a:endParaRPr/>
          </a:p>
        </p:txBody>
      </p:sp>
      <p:sp>
        <p:nvSpPr>
          <p:cNvPr id="81" name="Google Shape;8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6a45cd56ee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g36a45cd56ee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153" name="Google Shape;153;g36a45cd56ee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6a45cd56ee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36a45cd56ee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162" name="Google Shape;162;g36a45cd56ee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6a45cd56ee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36a45cd56ee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168" name="Google Shape;168;g36a45cd56ee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6a45cd56ee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g36a45cd56ee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175" name="Google Shape;175;g36a45cd56ee_0_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6a1ae50013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g36a1ae50013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 tables</a:t>
            </a:r>
            <a:endParaRPr/>
          </a:p>
        </p:txBody>
      </p:sp>
      <p:sp>
        <p:nvSpPr>
          <p:cNvPr id="182" name="Google Shape;182;g36a1ae50013_0_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6a45cd56ee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36a45cd56ee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189" name="Google Shape;189;g36a45cd56ee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6a45cd56ee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36a45cd56ee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195" name="Google Shape;195;g36a45cd56ee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6a45cd56ee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36a45cd56ee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202" name="Google Shape;202;g36a45cd56ee_0_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Thank you slide</a:t>
            </a:r>
            <a:endParaRPr/>
          </a:p>
        </p:txBody>
      </p:sp>
      <p:sp>
        <p:nvSpPr>
          <p:cNvPr id="209" name="Google Shape;209;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89" name="Google Shape;8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6a1ae50013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g36a1ae50013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96" name="Google Shape;96;g36a1ae50013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6a1ae5001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36a1ae5001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103" name="Google Shape;103;g36a1ae50013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 tables</a:t>
            </a:r>
            <a:endParaRPr/>
          </a:p>
        </p:txBody>
      </p:sp>
      <p:sp>
        <p:nvSpPr>
          <p:cNvPr id="110" name="Google Shape;11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6a1ae50013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g36a1ae50013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117" name="Google Shape;117;g36a1ae50013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6a1ae50013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36a1ae50013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124" name="Google Shape;124;g36a1ae50013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6a1ae50013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g36a1ae50013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135" name="Google Shape;135;g36a1ae50013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6a45cd56ee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g36a45cd56ee_0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it-IT"/>
              <a:t>Content slide</a:t>
            </a:r>
            <a:endParaRPr/>
          </a:p>
        </p:txBody>
      </p:sp>
      <p:sp>
        <p:nvSpPr>
          <p:cNvPr id="144" name="Google Shape;144;g36a45cd56ee_0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7"/>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19" name="Google Shape;19;p17"/>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rgbClr val="1D4927"/>
              </a:buClr>
              <a:buSzPts val="3600"/>
              <a:buFont typeface="Calibri"/>
              <a:buNone/>
              <a:defRPr b="1" i="0" sz="3600">
                <a:solidFill>
                  <a:srgbClr val="1D492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2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6"/>
          <p:cNvSpPr/>
          <p:nvPr>
            <p:ph idx="2" type="pic"/>
          </p:nvPr>
        </p:nvSpPr>
        <p:spPr>
          <a:xfrm>
            <a:off x="5183188" y="987425"/>
            <a:ext cx="6172200" cy="4873625"/>
          </a:xfrm>
          <a:prstGeom prst="rect">
            <a:avLst/>
          </a:prstGeom>
          <a:noFill/>
          <a:ln>
            <a:noFill/>
          </a:ln>
        </p:spPr>
      </p:sp>
      <p:sp>
        <p:nvSpPr>
          <p:cNvPr id="62" name="Google Shape;62;p2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26"/>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4" name="Google Shape;64;p2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5" name="Google Shape;65;p26"/>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27"/>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0" name="Google Shape;70;p2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1" name="Google Shape;71;p27"/>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2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8"/>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6" name="Google Shape;76;p2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7" name="Google Shape;77;p28"/>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0" name="Shape 20"/>
        <p:cNvGrpSpPr/>
        <p:nvPr/>
      </p:nvGrpSpPr>
      <p:grpSpPr>
        <a:xfrm>
          <a:off x="0" y="0"/>
          <a:ext cx="0" cy="0"/>
          <a:chOff x="0" y="0"/>
          <a:chExt cx="0" cy="0"/>
        </a:xfrm>
      </p:grpSpPr>
      <p:sp>
        <p:nvSpPr>
          <p:cNvPr id="21" name="Google Shape;2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ctr">
              <a:lnSpc>
                <a:spcPct val="90000"/>
              </a:lnSpc>
              <a:spcBef>
                <a:spcPts val="0"/>
              </a:spcBef>
              <a:spcAft>
                <a:spcPts val="0"/>
              </a:spcAft>
              <a:buClr>
                <a:schemeClr val="dk1"/>
              </a:buClr>
              <a:buSzPts val="3200"/>
              <a:buFont typeface="Calibri"/>
              <a:buNone/>
              <a:defRPr b="1" i="0" sz="32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algn="l">
              <a:lnSpc>
                <a:spcPct val="114000"/>
              </a:lnSpc>
              <a:spcBef>
                <a:spcPts val="1000"/>
              </a:spcBef>
              <a:spcAft>
                <a:spcPts val="0"/>
              </a:spcAft>
              <a:buClr>
                <a:schemeClr val="accent1"/>
              </a:buClr>
              <a:buSzPts val="2400"/>
              <a:buChar char="•"/>
              <a:defRPr/>
            </a:lvl1pPr>
            <a:lvl2pPr indent="-355600" lvl="1" marL="914400" algn="l">
              <a:lnSpc>
                <a:spcPct val="114000"/>
              </a:lnSpc>
              <a:spcBef>
                <a:spcPts val="500"/>
              </a:spcBef>
              <a:spcAft>
                <a:spcPts val="0"/>
              </a:spcAft>
              <a:buClr>
                <a:schemeClr val="accent1"/>
              </a:buClr>
              <a:buSzPts val="2000"/>
              <a:buChar char="•"/>
              <a:defRPr/>
            </a:lvl2pPr>
            <a:lvl3pPr indent="-342900" lvl="2" marL="1371600" algn="l">
              <a:lnSpc>
                <a:spcPct val="114000"/>
              </a:lnSpc>
              <a:spcBef>
                <a:spcPts val="500"/>
              </a:spcBef>
              <a:spcAft>
                <a:spcPts val="0"/>
              </a:spcAft>
              <a:buClr>
                <a:schemeClr val="accent1"/>
              </a:buClr>
              <a:buSzPts val="1800"/>
              <a:buChar char="•"/>
              <a:defRPr/>
            </a:lvl3pPr>
            <a:lvl4pPr indent="-330200" lvl="3" marL="1828800" algn="l">
              <a:lnSpc>
                <a:spcPct val="114000"/>
              </a:lnSpc>
              <a:spcBef>
                <a:spcPts val="500"/>
              </a:spcBef>
              <a:spcAft>
                <a:spcPts val="0"/>
              </a:spcAft>
              <a:buClr>
                <a:schemeClr val="accent1"/>
              </a:buClr>
              <a:buSzPts val="1600"/>
              <a:buChar char="•"/>
              <a:defRPr/>
            </a:lvl4pPr>
            <a:lvl5pPr indent="-330200" lvl="4" marL="2286000" algn="l">
              <a:lnSpc>
                <a:spcPct val="114000"/>
              </a:lnSpc>
              <a:spcBef>
                <a:spcPts val="500"/>
              </a:spcBef>
              <a:spcAft>
                <a:spcPts val="0"/>
              </a:spcAft>
              <a:buClr>
                <a:schemeClr val="accent1"/>
              </a:buClr>
              <a:buSzPts val="16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18"/>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9"/>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 name="Shape 29"/>
        <p:cNvGrpSpPr/>
        <p:nvPr/>
      </p:nvGrpSpPr>
      <p:grpSpPr>
        <a:xfrm>
          <a:off x="0" y="0"/>
          <a:ext cx="0" cy="0"/>
          <a:chOff x="0" y="0"/>
          <a:chExt cx="0" cy="0"/>
        </a:xfrm>
      </p:grpSpPr>
      <p:sp>
        <p:nvSpPr>
          <p:cNvPr id="30" name="Google Shape;30;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2" name="Google Shape;32;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14000"/>
              </a:lnSpc>
              <a:spcBef>
                <a:spcPts val="1000"/>
              </a:spcBef>
              <a:spcAft>
                <a:spcPts val="0"/>
              </a:spcAft>
              <a:buSzPts val="2400"/>
              <a:buNone/>
              <a:defRPr b="1" sz="2400"/>
            </a:lvl1pPr>
            <a:lvl2pPr indent="-228600" lvl="1" marL="914400" algn="l">
              <a:lnSpc>
                <a:spcPct val="114000"/>
              </a:lnSpc>
              <a:spcBef>
                <a:spcPts val="500"/>
              </a:spcBef>
              <a:spcAft>
                <a:spcPts val="0"/>
              </a:spcAft>
              <a:buSzPts val="2000"/>
              <a:buNone/>
              <a:defRPr b="1" sz="2000"/>
            </a:lvl2pPr>
            <a:lvl3pPr indent="-228600" lvl="2" marL="1371600" algn="l">
              <a:lnSpc>
                <a:spcPct val="114000"/>
              </a:lnSpc>
              <a:spcBef>
                <a:spcPts val="500"/>
              </a:spcBef>
              <a:spcAft>
                <a:spcPts val="0"/>
              </a:spcAft>
              <a:buSzPts val="1800"/>
              <a:buNone/>
              <a:defRPr b="1" sz="1800"/>
            </a:lvl3pPr>
            <a:lvl4pPr indent="-228600" lvl="3" marL="1828800" algn="l">
              <a:lnSpc>
                <a:spcPct val="114000"/>
              </a:lnSpc>
              <a:spcBef>
                <a:spcPts val="500"/>
              </a:spcBef>
              <a:spcAft>
                <a:spcPts val="0"/>
              </a:spcAft>
              <a:buSzPts val="1600"/>
              <a:buNone/>
              <a:defRPr b="1" sz="1600"/>
            </a:lvl4pPr>
            <a:lvl5pPr indent="-228600" lvl="4" marL="2286000" algn="l">
              <a:lnSpc>
                <a:spcPct val="114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4" name="Google Shape;34;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114000"/>
              </a:lnSpc>
              <a:spcBef>
                <a:spcPts val="1000"/>
              </a:spcBef>
              <a:spcAft>
                <a:spcPts val="0"/>
              </a:spcAft>
              <a:buSzPts val="1800"/>
              <a:buChar char="•"/>
              <a:defRPr/>
            </a:lvl1pPr>
            <a:lvl2pPr indent="-342900" lvl="1" marL="914400" algn="l">
              <a:lnSpc>
                <a:spcPct val="114000"/>
              </a:lnSpc>
              <a:spcBef>
                <a:spcPts val="500"/>
              </a:spcBef>
              <a:spcAft>
                <a:spcPts val="0"/>
              </a:spcAft>
              <a:buSzPts val="1800"/>
              <a:buChar char="•"/>
              <a:defRPr/>
            </a:lvl2pPr>
            <a:lvl3pPr indent="-342900" lvl="2" marL="1371600" algn="l">
              <a:lnSpc>
                <a:spcPct val="114000"/>
              </a:lnSpc>
              <a:spcBef>
                <a:spcPts val="500"/>
              </a:spcBef>
              <a:spcAft>
                <a:spcPts val="0"/>
              </a:spcAft>
              <a:buSzPts val="1800"/>
              <a:buChar char="•"/>
              <a:defRPr/>
            </a:lvl3pPr>
            <a:lvl4pPr indent="-342900" lvl="3" marL="1828800" algn="l">
              <a:lnSpc>
                <a:spcPct val="114000"/>
              </a:lnSpc>
              <a:spcBef>
                <a:spcPts val="500"/>
              </a:spcBef>
              <a:spcAft>
                <a:spcPts val="0"/>
              </a:spcAft>
              <a:buSzPts val="1800"/>
              <a:buChar char="•"/>
              <a:defRPr/>
            </a:lvl4pPr>
            <a:lvl5pPr indent="-342900" lvl="4" marL="2286000" algn="l">
              <a:lnSpc>
                <a:spcPct val="114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20"/>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36" name="Shape 36"/>
        <p:cNvGrpSpPr/>
        <p:nvPr/>
      </p:nvGrpSpPr>
      <p:grpSpPr>
        <a:xfrm>
          <a:off x="0" y="0"/>
          <a:ext cx="0" cy="0"/>
          <a:chOff x="0" y="0"/>
          <a:chExt cx="0" cy="0"/>
        </a:xfrm>
      </p:grpSpPr>
      <p:sp>
        <p:nvSpPr>
          <p:cNvPr id="37" name="Google Shape;3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39" name="Google Shape;39;p21"/>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22"/>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bg>
      <p:bgPr>
        <a:solidFill>
          <a:schemeClr val="lt1"/>
        </a:solidFill>
      </p:bgPr>
    </p:bg>
    <p:spTree>
      <p:nvGrpSpPr>
        <p:cNvPr id="42" name="Shape 42"/>
        <p:cNvGrpSpPr/>
        <p:nvPr/>
      </p:nvGrpSpPr>
      <p:grpSpPr>
        <a:xfrm>
          <a:off x="0" y="0"/>
          <a:ext cx="0" cy="0"/>
          <a:chOff x="0" y="0"/>
          <a:chExt cx="0" cy="0"/>
        </a:xfrm>
      </p:grpSpPr>
      <p:sp>
        <p:nvSpPr>
          <p:cNvPr id="43" name="Google Shape;43;p2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4" name="Google Shape;44;p23"/>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
        <p:nvSpPr>
          <p:cNvPr id="45" name="Google Shape;45;p23"/>
          <p:cNvSpPr/>
          <p:nvPr/>
        </p:nvSpPr>
        <p:spPr>
          <a:xfrm>
            <a:off x="0" y="5742432"/>
            <a:ext cx="11353800" cy="111556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46" name="Shape 46"/>
        <p:cNvGrpSpPr/>
        <p:nvPr/>
      </p:nvGrpSpPr>
      <p:grpSpPr>
        <a:xfrm>
          <a:off x="0" y="0"/>
          <a:ext cx="0" cy="0"/>
          <a:chOff x="0" y="0"/>
          <a:chExt cx="0" cy="0"/>
        </a:xfrm>
      </p:grpSpPr>
      <p:sp>
        <p:nvSpPr>
          <p:cNvPr id="47" name="Google Shape;47;p24"/>
          <p:cNvSpPr txBox="1"/>
          <p:nvPr>
            <p:ph type="ctrTitle"/>
          </p:nvPr>
        </p:nvSpPr>
        <p:spPr>
          <a:xfrm>
            <a:off x="838200" y="1786241"/>
            <a:ext cx="105156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4400"/>
              <a:buFont typeface="Calibri"/>
              <a:buNone/>
              <a:defRPr b="1" i="0" sz="440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4"/>
          <p:cNvSpPr txBox="1"/>
          <p:nvPr>
            <p:ph idx="1" type="subTitle"/>
          </p:nvPr>
        </p:nvSpPr>
        <p:spPr>
          <a:xfrm>
            <a:off x="838200" y="4510243"/>
            <a:ext cx="10515600" cy="944911"/>
          </a:xfrm>
          <a:prstGeom prst="rect">
            <a:avLst/>
          </a:prstGeom>
          <a:noFill/>
          <a:ln>
            <a:noFill/>
          </a:ln>
        </p:spPr>
        <p:txBody>
          <a:bodyPr anchorCtr="0" anchor="t" bIns="45700" lIns="91425" spcFirstLastPara="1" rIns="91425" wrap="square" tIns="45700">
            <a:noAutofit/>
          </a:bodyPr>
          <a:lstStyle>
            <a:lvl1pPr lvl="0" algn="ctr">
              <a:lnSpc>
                <a:spcPct val="114000"/>
              </a:lnSpc>
              <a:spcBef>
                <a:spcPts val="1000"/>
              </a:spcBef>
              <a:spcAft>
                <a:spcPts val="0"/>
              </a:spcAft>
              <a:buSzPts val="2000"/>
              <a:buNone/>
              <a:defRPr sz="2000">
                <a:solidFill>
                  <a:srgbClr val="E5A113"/>
                </a:solidFill>
              </a:defRPr>
            </a:lvl1pPr>
            <a:lvl2pPr lvl="1" algn="ctr">
              <a:lnSpc>
                <a:spcPct val="114000"/>
              </a:lnSpc>
              <a:spcBef>
                <a:spcPts val="500"/>
              </a:spcBef>
              <a:spcAft>
                <a:spcPts val="0"/>
              </a:spcAft>
              <a:buSzPts val="2000"/>
              <a:buNone/>
              <a:defRPr sz="2000"/>
            </a:lvl2pPr>
            <a:lvl3pPr lvl="2" algn="ctr">
              <a:lnSpc>
                <a:spcPct val="114000"/>
              </a:lnSpc>
              <a:spcBef>
                <a:spcPts val="500"/>
              </a:spcBef>
              <a:spcAft>
                <a:spcPts val="0"/>
              </a:spcAft>
              <a:buSzPts val="1800"/>
              <a:buNone/>
              <a:defRPr sz="1800"/>
            </a:lvl3pPr>
            <a:lvl4pPr lvl="3" algn="ctr">
              <a:lnSpc>
                <a:spcPct val="114000"/>
              </a:lnSpc>
              <a:spcBef>
                <a:spcPts val="500"/>
              </a:spcBef>
              <a:spcAft>
                <a:spcPts val="0"/>
              </a:spcAft>
              <a:buSzPts val="1600"/>
              <a:buNone/>
              <a:defRPr sz="1600"/>
            </a:lvl4pPr>
            <a:lvl5pPr lvl="4" algn="ctr">
              <a:lnSpc>
                <a:spcPct val="114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9" name="Google Shape;49;p24"/>
          <p:cNvSpPr txBox="1"/>
          <p:nvPr/>
        </p:nvSpPr>
        <p:spPr>
          <a:xfrm>
            <a:off x="838200" y="5549877"/>
            <a:ext cx="8220456" cy="4308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it-IT" sz="1100">
                <a:solidFill>
                  <a:srgbClr val="002060"/>
                </a:solidFill>
                <a:latin typeface="Calibri"/>
                <a:ea typeface="Calibri"/>
                <a:cs typeface="Calibri"/>
                <a:sym typeface="Calibri"/>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endParaRPr/>
          </a:p>
        </p:txBody>
      </p:sp>
      <p:pic>
        <p:nvPicPr>
          <p:cNvPr descr="Blue text on a black background&#10;&#10;Description automatically generated" id="50" name="Google Shape;50;p24"/>
          <p:cNvPicPr preferRelativeResize="0"/>
          <p:nvPr/>
        </p:nvPicPr>
        <p:blipFill rotWithShape="1">
          <a:blip r:embed="rId3">
            <a:alphaModFix/>
          </a:blip>
          <a:srcRect b="0" l="0" r="0" t="0"/>
          <a:stretch/>
        </p:blipFill>
        <p:spPr>
          <a:xfrm>
            <a:off x="9156192" y="5519932"/>
            <a:ext cx="2023872" cy="449749"/>
          </a:xfrm>
          <a:prstGeom prst="rect">
            <a:avLst/>
          </a:prstGeom>
          <a:noFill/>
          <a:ln>
            <a:noFill/>
          </a:ln>
        </p:spPr>
      </p:pic>
      <p:sp>
        <p:nvSpPr>
          <p:cNvPr id="51" name="Google Shape;51;p24"/>
          <p:cNvSpPr/>
          <p:nvPr/>
        </p:nvSpPr>
        <p:spPr>
          <a:xfrm>
            <a:off x="292608" y="5969681"/>
            <a:ext cx="3133344" cy="63549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14000"/>
              </a:lnSpc>
              <a:spcBef>
                <a:spcPts val="1000"/>
              </a:spcBef>
              <a:spcAft>
                <a:spcPts val="0"/>
              </a:spcAft>
              <a:buSzPts val="3200"/>
              <a:buChar char="•"/>
              <a:defRPr sz="3200"/>
            </a:lvl1pPr>
            <a:lvl2pPr indent="-406400" lvl="1" marL="914400" algn="l">
              <a:lnSpc>
                <a:spcPct val="114000"/>
              </a:lnSpc>
              <a:spcBef>
                <a:spcPts val="500"/>
              </a:spcBef>
              <a:spcAft>
                <a:spcPts val="0"/>
              </a:spcAft>
              <a:buSzPts val="2800"/>
              <a:buChar char="•"/>
              <a:defRPr sz="2800"/>
            </a:lvl2pPr>
            <a:lvl3pPr indent="-381000" lvl="2" marL="1371600" algn="l">
              <a:lnSpc>
                <a:spcPct val="114000"/>
              </a:lnSpc>
              <a:spcBef>
                <a:spcPts val="500"/>
              </a:spcBef>
              <a:spcAft>
                <a:spcPts val="0"/>
              </a:spcAft>
              <a:buSzPts val="2400"/>
              <a:buChar char="•"/>
              <a:defRPr sz="2400"/>
            </a:lvl3pPr>
            <a:lvl4pPr indent="-355600" lvl="3" marL="1828800" algn="l">
              <a:lnSpc>
                <a:spcPct val="114000"/>
              </a:lnSpc>
              <a:spcBef>
                <a:spcPts val="500"/>
              </a:spcBef>
              <a:spcAft>
                <a:spcPts val="0"/>
              </a:spcAft>
              <a:buSzPts val="2000"/>
              <a:buChar char="•"/>
              <a:defRPr sz="2000"/>
            </a:lvl4pPr>
            <a:lvl5pPr indent="-355600" lvl="4" marL="2286000" algn="l">
              <a:lnSpc>
                <a:spcPct val="114000"/>
              </a:lnSpc>
              <a:spcBef>
                <a:spcPts val="500"/>
              </a:spcBef>
              <a:spcAft>
                <a:spcPts val="0"/>
              </a:spcAft>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2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14000"/>
              </a:lnSpc>
              <a:spcBef>
                <a:spcPts val="1000"/>
              </a:spcBef>
              <a:spcAft>
                <a:spcPts val="0"/>
              </a:spcAft>
              <a:buSzPts val="1600"/>
              <a:buNone/>
              <a:defRPr sz="1600"/>
            </a:lvl1pPr>
            <a:lvl2pPr indent="-228600" lvl="1" marL="914400" algn="l">
              <a:lnSpc>
                <a:spcPct val="114000"/>
              </a:lnSpc>
              <a:spcBef>
                <a:spcPts val="500"/>
              </a:spcBef>
              <a:spcAft>
                <a:spcPts val="0"/>
              </a:spcAft>
              <a:buSzPts val="1400"/>
              <a:buNone/>
              <a:defRPr sz="1400"/>
            </a:lvl2pPr>
            <a:lvl3pPr indent="-228600" lvl="2" marL="1371600" algn="l">
              <a:lnSpc>
                <a:spcPct val="114000"/>
              </a:lnSpc>
              <a:spcBef>
                <a:spcPts val="500"/>
              </a:spcBef>
              <a:spcAft>
                <a:spcPts val="0"/>
              </a:spcAft>
              <a:buSzPts val="1200"/>
              <a:buNone/>
              <a:defRPr sz="1200"/>
            </a:lvl3pPr>
            <a:lvl4pPr indent="-228600" lvl="3" marL="1828800" algn="l">
              <a:lnSpc>
                <a:spcPct val="114000"/>
              </a:lnSpc>
              <a:spcBef>
                <a:spcPts val="500"/>
              </a:spcBef>
              <a:spcAft>
                <a:spcPts val="0"/>
              </a:spcAft>
              <a:buSzPts val="1000"/>
              <a:buNone/>
              <a:defRPr sz="1000"/>
            </a:lvl4pPr>
            <a:lvl5pPr indent="-228600" lvl="4" marL="2286000" algn="l">
              <a:lnSpc>
                <a:spcPct val="114000"/>
              </a:lnSpc>
              <a:spcBef>
                <a:spcPts val="5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25"/>
          <p:cNvSpPr txBox="1"/>
          <p:nvPr>
            <p:ph idx="10" type="dt"/>
          </p:nvPr>
        </p:nvSpPr>
        <p:spPr>
          <a:xfrm>
            <a:off x="3657600" y="4886778"/>
            <a:ext cx="2971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7" name="Google Shape;57;p2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8" name="Google Shape;58;p25"/>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14.png"/><Relationship Id="rId2" Type="http://schemas.openxmlformats.org/officeDocument/2006/relationships/hyperlink" Target="mailto:info@epos-eric.eu" TargetMode="External"/><Relationship Id="rId3" Type="http://schemas.openxmlformats.org/officeDocument/2006/relationships/hyperlink" Target="http://www.epos-eu.org/on" TargetMode="External"/><Relationship Id="rId4" Type="http://schemas.openxmlformats.org/officeDocument/2006/relationships/image" Target="../media/image1.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7" Type="http://schemas.openxmlformats.org/officeDocument/2006/relationships/theme" Target="../theme/theme1.xml"/><Relationship Id="rId16" Type="http://schemas.openxmlformats.org/officeDocument/2006/relationships/slideLayout" Target="../slideLayouts/slideLayout12.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200"/>
              <a:buFont typeface="Calibri"/>
              <a:buNone/>
              <a:defRPr b="1"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14000"/>
              </a:lnSpc>
              <a:spcBef>
                <a:spcPts val="1000"/>
              </a:spcBef>
              <a:spcAft>
                <a:spcPts val="0"/>
              </a:spcAft>
              <a:buClr>
                <a:schemeClr val="accent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lnSpc>
                <a:spcPct val="114000"/>
              </a:lnSpc>
              <a:spcBef>
                <a:spcPts val="500"/>
              </a:spcBef>
              <a:spcAft>
                <a:spcPts val="0"/>
              </a:spcAft>
              <a:buClr>
                <a:schemeClr val="accent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lnSpc>
                <a:spcPct val="114000"/>
              </a:lnSpc>
              <a:spcBef>
                <a:spcPts val="500"/>
              </a:spcBef>
              <a:spcAft>
                <a:spcPts val="0"/>
              </a:spcAft>
              <a:buClr>
                <a:schemeClr val="accent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lnSpc>
                <a:spcPct val="114000"/>
              </a:lnSpc>
              <a:spcBef>
                <a:spcPts val="500"/>
              </a:spcBef>
              <a:spcAft>
                <a:spcPts val="0"/>
              </a:spcAft>
              <a:buClr>
                <a:schemeClr val="accent1"/>
              </a:buClr>
              <a:buSzPts val="1600"/>
              <a:buFont typeface="Arial"/>
              <a:buChar char="•"/>
              <a:defRPr b="0" i="0" sz="16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6"/>
          <p:cNvSpPr txBox="1"/>
          <p:nvPr>
            <p:ph idx="12" type="sldNum"/>
          </p:nvPr>
        </p:nvSpPr>
        <p:spPr>
          <a:xfrm>
            <a:off x="11462660" y="6273872"/>
            <a:ext cx="583036"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E5A113"/>
                </a:solidFill>
                <a:latin typeface="Calibri"/>
                <a:ea typeface="Calibri"/>
                <a:cs typeface="Calibri"/>
                <a:sym typeface="Calibri"/>
              </a:defRPr>
            </a:lvl1pPr>
            <a:lvl2pPr indent="0" lvl="1" marL="0" marR="0" rtl="0" algn="ctr">
              <a:spcBef>
                <a:spcPts val="0"/>
              </a:spcBef>
              <a:buNone/>
              <a:defRPr b="1" i="0" sz="1400" u="none" cap="none" strike="noStrike">
                <a:solidFill>
                  <a:srgbClr val="E5A113"/>
                </a:solidFill>
                <a:latin typeface="Calibri"/>
                <a:ea typeface="Calibri"/>
                <a:cs typeface="Calibri"/>
                <a:sym typeface="Calibri"/>
              </a:defRPr>
            </a:lvl2pPr>
            <a:lvl3pPr indent="0" lvl="2" marL="0" marR="0" rtl="0" algn="ctr">
              <a:spcBef>
                <a:spcPts val="0"/>
              </a:spcBef>
              <a:buNone/>
              <a:defRPr b="1" i="0" sz="1400" u="none" cap="none" strike="noStrike">
                <a:solidFill>
                  <a:srgbClr val="E5A113"/>
                </a:solidFill>
                <a:latin typeface="Calibri"/>
                <a:ea typeface="Calibri"/>
                <a:cs typeface="Calibri"/>
                <a:sym typeface="Calibri"/>
              </a:defRPr>
            </a:lvl3pPr>
            <a:lvl4pPr indent="0" lvl="3" marL="0" marR="0" rtl="0" algn="ctr">
              <a:spcBef>
                <a:spcPts val="0"/>
              </a:spcBef>
              <a:buNone/>
              <a:defRPr b="1" i="0" sz="1400" u="none" cap="none" strike="noStrike">
                <a:solidFill>
                  <a:srgbClr val="E5A113"/>
                </a:solidFill>
                <a:latin typeface="Calibri"/>
                <a:ea typeface="Calibri"/>
                <a:cs typeface="Calibri"/>
                <a:sym typeface="Calibri"/>
              </a:defRPr>
            </a:lvl4pPr>
            <a:lvl5pPr indent="0" lvl="4" marL="0" marR="0" rtl="0" algn="ctr">
              <a:spcBef>
                <a:spcPts val="0"/>
              </a:spcBef>
              <a:buNone/>
              <a:defRPr b="1" i="0" sz="1400" u="none" cap="none" strike="noStrike">
                <a:solidFill>
                  <a:srgbClr val="E5A113"/>
                </a:solidFill>
                <a:latin typeface="Calibri"/>
                <a:ea typeface="Calibri"/>
                <a:cs typeface="Calibri"/>
                <a:sym typeface="Calibri"/>
              </a:defRPr>
            </a:lvl5pPr>
            <a:lvl6pPr indent="0" lvl="5" marL="0" marR="0" rtl="0" algn="ctr">
              <a:spcBef>
                <a:spcPts val="0"/>
              </a:spcBef>
              <a:buNone/>
              <a:defRPr b="1" i="0" sz="1400" u="none" cap="none" strike="noStrike">
                <a:solidFill>
                  <a:srgbClr val="E5A113"/>
                </a:solidFill>
                <a:latin typeface="Calibri"/>
                <a:ea typeface="Calibri"/>
                <a:cs typeface="Calibri"/>
                <a:sym typeface="Calibri"/>
              </a:defRPr>
            </a:lvl6pPr>
            <a:lvl7pPr indent="0" lvl="6" marL="0" marR="0" rtl="0" algn="ctr">
              <a:spcBef>
                <a:spcPts val="0"/>
              </a:spcBef>
              <a:buNone/>
              <a:defRPr b="1" i="0" sz="1400" u="none" cap="none" strike="noStrike">
                <a:solidFill>
                  <a:srgbClr val="E5A113"/>
                </a:solidFill>
                <a:latin typeface="Calibri"/>
                <a:ea typeface="Calibri"/>
                <a:cs typeface="Calibri"/>
                <a:sym typeface="Calibri"/>
              </a:defRPr>
            </a:lvl7pPr>
            <a:lvl8pPr indent="0" lvl="7" marL="0" marR="0" rtl="0" algn="ctr">
              <a:spcBef>
                <a:spcPts val="0"/>
              </a:spcBef>
              <a:buNone/>
              <a:defRPr b="1" i="0" sz="1400" u="none" cap="none" strike="noStrike">
                <a:solidFill>
                  <a:srgbClr val="E5A113"/>
                </a:solidFill>
                <a:latin typeface="Calibri"/>
                <a:ea typeface="Calibri"/>
                <a:cs typeface="Calibri"/>
                <a:sym typeface="Calibri"/>
              </a:defRPr>
            </a:lvl8pPr>
            <a:lvl9pPr indent="0" lvl="8" marL="0" marR="0" rtl="0" algn="ctr">
              <a:spcBef>
                <a:spcPts val="0"/>
              </a:spcBef>
              <a:buNone/>
              <a:defRPr b="1" i="0" sz="1400" u="none" cap="none" strike="noStrike">
                <a:solidFill>
                  <a:srgbClr val="E5A113"/>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it-IT"/>
              <a:t>‹#›</a:t>
            </a:fld>
            <a:endParaRPr/>
          </a:p>
        </p:txBody>
      </p:sp>
      <p:sp>
        <p:nvSpPr>
          <p:cNvPr id="13" name="Google Shape;13;p16"/>
          <p:cNvSpPr txBox="1"/>
          <p:nvPr/>
        </p:nvSpPr>
        <p:spPr>
          <a:xfrm>
            <a:off x="9601203" y="6345464"/>
            <a:ext cx="1861457" cy="305725"/>
          </a:xfrm>
          <a:prstGeom prst="rect">
            <a:avLst/>
          </a:prstGeom>
          <a:noFill/>
          <a:ln>
            <a:noFill/>
          </a:ln>
        </p:spPr>
        <p:txBody>
          <a:bodyPr anchorCtr="0" anchor="t" bIns="45700" lIns="91425" spcFirstLastPara="1" rIns="91425" wrap="square" tIns="45700">
            <a:spAutoFit/>
          </a:bodyPr>
          <a:lstStyle/>
          <a:p>
            <a:pPr indent="0" lvl="0" marL="0" marR="0" rtl="0" algn="l">
              <a:lnSpc>
                <a:spcPct val="91111"/>
              </a:lnSpc>
              <a:spcBef>
                <a:spcPts val="0"/>
              </a:spcBef>
              <a:spcAft>
                <a:spcPts val="0"/>
              </a:spcAft>
              <a:buNone/>
            </a:pPr>
            <a:r>
              <a:rPr b="0" i="0" lang="it-IT" sz="900" u="none" cap="none" strike="noStrike">
                <a:solidFill>
                  <a:srgbClr val="E5A113"/>
                </a:solidFill>
                <a:latin typeface="Calibri"/>
                <a:ea typeface="Calibri"/>
                <a:cs typeface="Calibri"/>
                <a:sym typeface="Calibri"/>
              </a:rPr>
              <a:t>This work is licensed under</a:t>
            </a:r>
            <a:br>
              <a:rPr b="0" i="0" lang="it-IT" sz="900" u="none" cap="none" strike="noStrike">
                <a:solidFill>
                  <a:srgbClr val="E5A113"/>
                </a:solidFill>
                <a:latin typeface="Calibri"/>
                <a:ea typeface="Calibri"/>
                <a:cs typeface="Calibri"/>
                <a:sym typeface="Calibri"/>
              </a:rPr>
            </a:br>
            <a:r>
              <a:rPr b="0" i="0" lang="it-IT" sz="900" u="none" cap="none" strike="noStrike">
                <a:solidFill>
                  <a:srgbClr val="E5A113"/>
                </a:solidFill>
                <a:latin typeface="Calibri"/>
                <a:ea typeface="Calibri"/>
                <a:cs typeface="Calibri"/>
                <a:sym typeface="Calibri"/>
              </a:rPr>
              <a:t> CC BY attribution 4.0 international </a:t>
            </a:r>
            <a:endParaRPr/>
          </a:p>
        </p:txBody>
      </p:sp>
      <p:sp>
        <p:nvSpPr>
          <p:cNvPr id="14" name="Google Shape;14;p16"/>
          <p:cNvSpPr txBox="1"/>
          <p:nvPr/>
        </p:nvSpPr>
        <p:spPr>
          <a:xfrm>
            <a:off x="4292345" y="6330320"/>
            <a:ext cx="360233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200" u="sng" cap="none" strike="noStrike">
                <a:solidFill>
                  <a:schemeClr val="dk1"/>
                </a:solidFill>
                <a:latin typeface="Calibri"/>
                <a:ea typeface="Calibri"/>
                <a:cs typeface="Calibri"/>
                <a:sym typeface="Calibri"/>
                <a:hlinkClick r:id="rId2">
                  <a:extLst>
                    <a:ext uri="{A12FA001-AC4F-418D-AE19-62706E023703}">
                      <ahyp:hlinkClr val="tx"/>
                    </a:ext>
                  </a:extLst>
                </a:hlinkClick>
              </a:rPr>
              <a:t>info@epos-eric.eu</a:t>
            </a:r>
            <a:r>
              <a:rPr b="0" i="0" lang="it-IT" sz="1200" u="none" cap="none" strike="noStrike">
                <a:solidFill>
                  <a:schemeClr val="dk1"/>
                </a:solidFill>
                <a:latin typeface="Calibri"/>
                <a:ea typeface="Calibri"/>
                <a:cs typeface="Calibri"/>
                <a:sym typeface="Calibri"/>
              </a:rPr>
              <a:t> </a:t>
            </a:r>
            <a:r>
              <a:rPr b="0" i="0" lang="it-IT" sz="1200" u="none" cap="none" strike="noStrike">
                <a:solidFill>
                  <a:srgbClr val="E5A113"/>
                </a:solidFill>
                <a:latin typeface="Calibri"/>
                <a:ea typeface="Calibri"/>
                <a:cs typeface="Calibri"/>
                <a:sym typeface="Calibri"/>
              </a:rPr>
              <a:t>|</a:t>
            </a:r>
            <a:r>
              <a:rPr b="0" i="0" lang="it-IT" sz="1200" u="none" cap="none" strike="noStrike">
                <a:solidFill>
                  <a:schemeClr val="dk1"/>
                </a:solidFill>
                <a:latin typeface="Calibri"/>
                <a:ea typeface="Calibri"/>
                <a:cs typeface="Calibri"/>
                <a:sym typeface="Calibri"/>
              </a:rPr>
              <a:t> </a:t>
            </a:r>
            <a:r>
              <a:rPr b="0" i="0" lang="it-IT" sz="1200" u="sng" cap="none" strike="noStrike">
                <a:solidFill>
                  <a:schemeClr val="dk1"/>
                </a:solidFill>
                <a:latin typeface="Calibri"/>
                <a:ea typeface="Calibri"/>
                <a:cs typeface="Calibri"/>
                <a:sym typeface="Calibri"/>
                <a:hlinkClick r:id="rId3">
                  <a:extLst>
                    <a:ext uri="{A12FA001-AC4F-418D-AE19-62706E023703}">
                      <ahyp:hlinkClr val="tx"/>
                    </a:ext>
                  </a:extLst>
                </a:hlinkClick>
              </a:rPr>
              <a:t>www.epos-eu.org/on</a:t>
            </a:r>
            <a:r>
              <a:rPr b="0" i="0" lang="it-IT" sz="1200" u="none" cap="none" strike="noStrike">
                <a:solidFill>
                  <a:schemeClr val="dk1"/>
                </a:solidFill>
                <a:latin typeface="Calibri"/>
                <a:ea typeface="Calibri"/>
                <a:cs typeface="Calibri"/>
                <a:sym typeface="Calibri"/>
              </a:rPr>
              <a:t>  </a:t>
            </a:r>
            <a:r>
              <a:rPr b="0" i="0" lang="it-IT" sz="1200" u="none" cap="none" strike="noStrike">
                <a:solidFill>
                  <a:srgbClr val="E5A113"/>
                </a:solidFill>
                <a:latin typeface="Calibri"/>
                <a:ea typeface="Calibri"/>
                <a:cs typeface="Calibri"/>
                <a:sym typeface="Calibri"/>
              </a:rPr>
              <a:t>|</a:t>
            </a:r>
            <a:r>
              <a:rPr b="0" i="0" lang="it-IT" sz="1200" u="none" cap="none" strike="noStrike">
                <a:solidFill>
                  <a:schemeClr val="dk1"/>
                </a:solidFill>
                <a:latin typeface="Calibri"/>
                <a:ea typeface="Calibri"/>
                <a:cs typeface="Calibri"/>
                <a:sym typeface="Calibri"/>
              </a:rPr>
              <a:t> #EPOSon</a:t>
            </a:r>
            <a:endParaRPr sz="1200">
              <a:solidFill>
                <a:schemeClr val="dk1"/>
              </a:solidFill>
              <a:latin typeface="Calibri"/>
              <a:ea typeface="Calibri"/>
              <a:cs typeface="Calibri"/>
              <a:sym typeface="Calibri"/>
            </a:endParaRPr>
          </a:p>
        </p:txBody>
      </p:sp>
      <p:sp>
        <p:nvSpPr>
          <p:cNvPr id="15" name="Google Shape;15;p16"/>
          <p:cNvSpPr txBox="1"/>
          <p:nvPr/>
        </p:nvSpPr>
        <p:spPr>
          <a:xfrm>
            <a:off x="838200" y="6270943"/>
            <a:ext cx="2612136" cy="106182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lang="it-IT" sz="1050" u="none">
                <a:solidFill>
                  <a:srgbClr val="002060"/>
                </a:solidFill>
                <a:latin typeface="Calibri"/>
                <a:ea typeface="Calibri"/>
                <a:cs typeface="Calibri"/>
                <a:sym typeface="Calibri"/>
              </a:rPr>
              <a:t>EPOS ON IS funded by the EC Horizon Europe programme under G.A. n 101131592</a:t>
            </a:r>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just">
              <a:spcBef>
                <a:spcPts val="0"/>
              </a:spcBef>
              <a:spcAft>
                <a:spcPts val="0"/>
              </a:spcAft>
              <a:buNone/>
            </a:pPr>
            <a:r>
              <a:t/>
            </a:r>
            <a:endParaRPr b="0" sz="1050" u="none">
              <a:solidFill>
                <a:srgbClr val="002060"/>
              </a:solidFill>
              <a:latin typeface="Calibri"/>
              <a:ea typeface="Calibri"/>
              <a:cs typeface="Calibri"/>
              <a:sym typeface="Calibri"/>
            </a:endParaRPr>
          </a:p>
          <a:p>
            <a:pPr indent="0" lvl="0" marL="0" marR="0" rtl="0" algn="l">
              <a:spcBef>
                <a:spcPts val="0"/>
              </a:spcBef>
              <a:spcAft>
                <a:spcPts val="0"/>
              </a:spcAft>
              <a:buNone/>
            </a:pPr>
            <a:br>
              <a:rPr b="0" lang="it-IT" sz="1050" u="none">
                <a:solidFill>
                  <a:srgbClr val="002060"/>
                </a:solidFill>
                <a:latin typeface="Calibri"/>
                <a:ea typeface="Calibri"/>
                <a:cs typeface="Calibri"/>
                <a:sym typeface="Calibri"/>
              </a:rPr>
            </a:br>
            <a:endParaRPr b="0" sz="1050" u="none">
              <a:solidFill>
                <a:srgbClr val="002060"/>
              </a:solidFill>
              <a:latin typeface="Calibri"/>
              <a:ea typeface="Calibri"/>
              <a:cs typeface="Calibri"/>
              <a:sym typeface="Calibri"/>
            </a:endParaRPr>
          </a:p>
        </p:txBody>
      </p:sp>
      <p:pic>
        <p:nvPicPr>
          <p:cNvPr descr="A blue flag with yellow stars&#10;&#10;Description automatically generated" id="16" name="Google Shape;16;p16"/>
          <p:cNvPicPr preferRelativeResize="0"/>
          <p:nvPr/>
        </p:nvPicPr>
        <p:blipFill rotWithShape="1">
          <a:blip r:embed="rId4">
            <a:alphaModFix/>
          </a:blip>
          <a:srcRect b="0" l="0" r="0" t="0"/>
          <a:stretch/>
        </p:blipFill>
        <p:spPr>
          <a:xfrm>
            <a:off x="367303" y="6176963"/>
            <a:ext cx="483000" cy="48964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88">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hyperlink" Target="https://creativecommons.org/licenses/by/4.0/" TargetMode="External"/><Relationship Id="rId5" Type="http://schemas.openxmlformats.org/officeDocument/2006/relationships/hyperlink" Target="https://www.epos-eu.org/dataporta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hyperlink" Target="https://www.epos-eu.org/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hyperlink" Target="https://doi.org/10.18715/GUADELOUPE.OVSG" TargetMode="External"/><Relationship Id="rId5" Type="http://schemas.openxmlformats.org/officeDocument/2006/relationships/hyperlink" Target="https://www.epos-eu.org/dataportal" TargetMode="External"/><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hyperlink" Target="https://creativecommons.org/licenses/by/4.0/" TargetMode="External"/><Relationship Id="rId5" Type="http://schemas.openxmlformats.org/officeDocument/2006/relationships/hyperlink" Target="https://www.epos-eu.org/dataporta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creativecommons.org/licenses/by/4.0/"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ph type="ctrTitle"/>
          </p:nvPr>
        </p:nvSpPr>
        <p:spPr>
          <a:xfrm>
            <a:off x="838200" y="1786241"/>
            <a:ext cx="4953000" cy="303499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1D4927"/>
              </a:buClr>
              <a:buSzPts val="3600"/>
              <a:buFont typeface="Calibri"/>
              <a:buNone/>
            </a:pPr>
            <a:r>
              <a:rPr lang="it-IT"/>
              <a:t>Data standards and formats in the geoscience community</a:t>
            </a:r>
            <a:endParaRPr/>
          </a:p>
        </p:txBody>
      </p:sp>
      <p:sp>
        <p:nvSpPr>
          <p:cNvPr id="84" name="Google Shape;84;p1"/>
          <p:cNvSpPr txBox="1"/>
          <p:nvPr>
            <p:ph idx="4294967295" type="subTitle"/>
          </p:nvPr>
        </p:nvSpPr>
        <p:spPr>
          <a:xfrm>
            <a:off x="838200" y="5054600"/>
            <a:ext cx="4953000" cy="889000"/>
          </a:xfrm>
          <a:prstGeom prst="rect">
            <a:avLst/>
          </a:prstGeom>
          <a:noFill/>
          <a:ln>
            <a:noFill/>
          </a:ln>
        </p:spPr>
        <p:txBody>
          <a:bodyPr anchorCtr="0" anchor="t" bIns="45700" lIns="91425" spcFirstLastPara="1" rIns="91425" wrap="square" tIns="45700">
            <a:normAutofit/>
          </a:bodyPr>
          <a:lstStyle/>
          <a:p>
            <a:pPr indent="0" lvl="0" marL="0" marR="0" rtl="0" algn="l">
              <a:lnSpc>
                <a:spcPct val="114000"/>
              </a:lnSpc>
              <a:spcBef>
                <a:spcPts val="0"/>
              </a:spcBef>
              <a:spcAft>
                <a:spcPts val="0"/>
              </a:spcAft>
              <a:buClr>
                <a:schemeClr val="accent1"/>
              </a:buClr>
              <a:buSzPts val="2400"/>
              <a:buFont typeface="Arial"/>
              <a:buNone/>
            </a:pPr>
            <a:r>
              <a:rPr lang="it-IT"/>
              <a:t>Kety Giuliacci</a:t>
            </a:r>
            <a:r>
              <a:rPr b="0" i="0" lang="it-IT" sz="2400" u="none" cap="none" strike="noStrike">
                <a:solidFill>
                  <a:schemeClr val="dk1"/>
                </a:solidFill>
                <a:latin typeface="Calibri"/>
                <a:ea typeface="Calibri"/>
                <a:cs typeface="Calibri"/>
                <a:sym typeface="Calibri"/>
              </a:rPr>
              <a:t> </a:t>
            </a:r>
            <a:r>
              <a:rPr b="0" i="0" lang="it-IT" sz="2400" u="none" cap="none" strike="noStrike">
                <a:solidFill>
                  <a:srgbClr val="FEDC7F"/>
                </a:solidFill>
                <a:latin typeface="Calibri"/>
                <a:ea typeface="Calibri"/>
                <a:cs typeface="Calibri"/>
                <a:sym typeface="Calibri"/>
              </a:rPr>
              <a:t>|</a:t>
            </a:r>
            <a:r>
              <a:rPr b="0" i="0" lang="it-IT" sz="2400" u="none" cap="none" strike="noStrike">
                <a:solidFill>
                  <a:schemeClr val="dk1"/>
                </a:solidFill>
                <a:latin typeface="Calibri"/>
                <a:ea typeface="Calibri"/>
                <a:cs typeface="Calibri"/>
                <a:sym typeface="Calibri"/>
              </a:rPr>
              <a:t> </a:t>
            </a:r>
            <a:r>
              <a:rPr lang="it-IT"/>
              <a:t>kety.giuliacci@ingv.it</a:t>
            </a:r>
            <a:endParaRPr/>
          </a:p>
        </p:txBody>
      </p:sp>
      <p:pic>
        <p:nvPicPr>
          <p:cNvPr descr="A group of people posing for a photo&#10;&#10;AI-generated content may be incorrect." id="85" name="Google Shape;85;p1"/>
          <p:cNvPicPr preferRelativeResize="0"/>
          <p:nvPr/>
        </p:nvPicPr>
        <p:blipFill rotWithShape="1">
          <a:blip r:embed="rId3">
            <a:alphaModFix/>
          </a:blip>
          <a:srcRect b="0" l="0" r="0" t="0"/>
          <a:stretch/>
        </p:blipFill>
        <p:spPr>
          <a:xfrm>
            <a:off x="5962650" y="395740"/>
            <a:ext cx="5781223" cy="578122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36a45cd56ee_0_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Multi-Dimensional and 4D Data</a:t>
            </a:r>
            <a:endParaRPr/>
          </a:p>
        </p:txBody>
      </p:sp>
      <p:pic>
        <p:nvPicPr>
          <p:cNvPr id="156" name="Google Shape;156;g36a45cd56ee_0_28" title="Screenshot 2025-06-21 alle 17.22.07.png"/>
          <p:cNvPicPr preferRelativeResize="0"/>
          <p:nvPr/>
        </p:nvPicPr>
        <p:blipFill rotWithShape="1">
          <a:blip r:embed="rId3">
            <a:alphaModFix/>
          </a:blip>
          <a:srcRect b="0" l="3012" r="12134" t="10921"/>
          <a:stretch/>
        </p:blipFill>
        <p:spPr>
          <a:xfrm>
            <a:off x="6868950" y="1428750"/>
            <a:ext cx="4979675" cy="2890226"/>
          </a:xfrm>
          <a:prstGeom prst="rect">
            <a:avLst/>
          </a:prstGeom>
          <a:noFill/>
          <a:ln>
            <a:noFill/>
          </a:ln>
        </p:spPr>
      </p:pic>
      <p:sp>
        <p:nvSpPr>
          <p:cNvPr id="157" name="Google Shape;157;g36a45cd56ee_0_28"/>
          <p:cNvSpPr txBox="1"/>
          <p:nvPr>
            <p:ph idx="1" type="body"/>
          </p:nvPr>
        </p:nvSpPr>
        <p:spPr>
          <a:xfrm>
            <a:off x="762000" y="1825625"/>
            <a:ext cx="10515600" cy="4351200"/>
          </a:xfrm>
          <a:prstGeom prst="rect">
            <a:avLst/>
          </a:prstGeom>
          <a:noFill/>
          <a:ln>
            <a:noFill/>
          </a:ln>
        </p:spPr>
        <p:txBody>
          <a:bodyPr anchorCtr="0" anchor="t" bIns="45700" lIns="91425" spcFirstLastPara="1" rIns="91425" wrap="square" tIns="45700">
            <a:noAutofit/>
          </a:bodyPr>
          <a:lstStyle/>
          <a:p>
            <a:pPr indent="-355600" lvl="0" marL="457200" rtl="0" algn="l">
              <a:lnSpc>
                <a:spcPct val="114000"/>
              </a:lnSpc>
              <a:spcBef>
                <a:spcPts val="0"/>
              </a:spcBef>
              <a:spcAft>
                <a:spcPts val="0"/>
              </a:spcAft>
              <a:buSzPts val="2000"/>
              <a:buChar char="•"/>
            </a:pPr>
            <a:r>
              <a:rPr lang="it-IT" sz="2000"/>
              <a:t>Some </a:t>
            </a:r>
            <a:r>
              <a:rPr b="1" lang="it-IT" sz="2000"/>
              <a:t>geoscientific applications</a:t>
            </a:r>
            <a:r>
              <a:rPr lang="it-IT" sz="2000"/>
              <a:t> require representing </a:t>
            </a:r>
            <a:endParaRPr sz="2000"/>
          </a:p>
          <a:p>
            <a:pPr indent="0" lvl="0" marL="457200" rtl="0" algn="l">
              <a:lnSpc>
                <a:spcPct val="114000"/>
              </a:lnSpc>
              <a:spcBef>
                <a:spcPts val="0"/>
              </a:spcBef>
              <a:spcAft>
                <a:spcPts val="0"/>
              </a:spcAft>
              <a:buNone/>
            </a:pPr>
            <a:r>
              <a:rPr lang="it-IT" sz="2000"/>
              <a:t>complex, multi-dimensional datasets (3D or 4D), </a:t>
            </a:r>
            <a:endParaRPr sz="2000"/>
          </a:p>
          <a:p>
            <a:pPr indent="0" lvl="0" marL="457200" rtl="0" algn="l">
              <a:lnSpc>
                <a:spcPct val="114000"/>
              </a:lnSpc>
              <a:spcBef>
                <a:spcPts val="0"/>
              </a:spcBef>
              <a:spcAft>
                <a:spcPts val="0"/>
              </a:spcAft>
              <a:buNone/>
            </a:pPr>
            <a:r>
              <a:rPr lang="it-IT" sz="2000"/>
              <a:t>such as tomographic models or evolving deformation </a:t>
            </a:r>
            <a:endParaRPr sz="2000"/>
          </a:p>
          <a:p>
            <a:pPr indent="0" lvl="0" marL="457200" rtl="0" algn="l">
              <a:lnSpc>
                <a:spcPct val="114000"/>
              </a:lnSpc>
              <a:spcBef>
                <a:spcPts val="0"/>
              </a:spcBef>
              <a:spcAft>
                <a:spcPts val="0"/>
              </a:spcAft>
              <a:buNone/>
            </a:pPr>
            <a:r>
              <a:rPr lang="it-IT" sz="2000"/>
              <a:t>fields.</a:t>
            </a:r>
            <a:endParaRPr sz="2000"/>
          </a:p>
          <a:p>
            <a:pPr indent="0" lvl="0" marL="457200" marR="0" rtl="0" algn="l">
              <a:lnSpc>
                <a:spcPct val="114000"/>
              </a:lnSpc>
              <a:spcBef>
                <a:spcPts val="0"/>
              </a:spcBef>
              <a:spcAft>
                <a:spcPts val="0"/>
              </a:spcAft>
              <a:buNone/>
            </a:pPr>
            <a:r>
              <a:t/>
            </a:r>
            <a:endParaRPr sz="2000"/>
          </a:p>
          <a:p>
            <a:pPr indent="-355600" lvl="0" marL="457200" marR="0" rtl="0" algn="l">
              <a:lnSpc>
                <a:spcPct val="114000"/>
              </a:lnSpc>
              <a:spcBef>
                <a:spcPts val="0"/>
              </a:spcBef>
              <a:spcAft>
                <a:spcPts val="0"/>
              </a:spcAft>
              <a:buSzPts val="2000"/>
              <a:buChar char="•"/>
            </a:pPr>
            <a:r>
              <a:rPr b="1" lang="it-IT" sz="2000"/>
              <a:t>NetCDF</a:t>
            </a:r>
            <a:r>
              <a:rPr lang="it-IT" sz="2000"/>
              <a:t> and </a:t>
            </a:r>
            <a:r>
              <a:rPr b="1" lang="it-IT" sz="2000"/>
              <a:t>HDF5</a:t>
            </a:r>
            <a:r>
              <a:rPr lang="it-IT" sz="2000"/>
              <a:t> are widely used formats for storing </a:t>
            </a:r>
            <a:endParaRPr sz="2000"/>
          </a:p>
          <a:p>
            <a:pPr indent="0" lvl="0" marL="457200" marR="0" rtl="0" algn="l">
              <a:lnSpc>
                <a:spcPct val="114000"/>
              </a:lnSpc>
              <a:spcBef>
                <a:spcPts val="0"/>
              </a:spcBef>
              <a:spcAft>
                <a:spcPts val="0"/>
              </a:spcAft>
              <a:buNone/>
            </a:pPr>
            <a:r>
              <a:rPr lang="it-IT" sz="2000"/>
              <a:t>structured scientific data. </a:t>
            </a:r>
            <a:endParaRPr sz="2000"/>
          </a:p>
          <a:p>
            <a:pPr indent="0" lvl="0" marL="457200" marR="0" rtl="0" algn="l">
              <a:lnSpc>
                <a:spcPct val="114000"/>
              </a:lnSpc>
              <a:spcBef>
                <a:spcPts val="0"/>
              </a:spcBef>
              <a:spcAft>
                <a:spcPts val="0"/>
              </a:spcAft>
              <a:buNone/>
            </a:pPr>
            <a:r>
              <a:t/>
            </a:r>
            <a:endParaRPr sz="2000"/>
          </a:p>
          <a:p>
            <a:pPr indent="-355600" lvl="0" marL="457200" marR="0" rtl="0" algn="l">
              <a:lnSpc>
                <a:spcPct val="114000"/>
              </a:lnSpc>
              <a:spcBef>
                <a:spcPts val="0"/>
              </a:spcBef>
              <a:spcAft>
                <a:spcPts val="0"/>
              </a:spcAft>
              <a:buSzPts val="2000"/>
              <a:buChar char="•"/>
            </a:pPr>
            <a:r>
              <a:rPr lang="it-IT" sz="2000"/>
              <a:t>NetCDF, especially when combined with CF or UGRID conventions, provides a standard framework for atmospheric, oceanographic, and hydrological data, while HDF5 is a general-purpose format that becomes effective in geosciences only when used with specific community conventions or schemas.</a:t>
            </a:r>
            <a:endParaRPr sz="2000"/>
          </a:p>
          <a:p>
            <a:pPr indent="-76200" lvl="0" marL="228600" rtl="0" algn="l">
              <a:lnSpc>
                <a:spcPct val="114000"/>
              </a:lnSpc>
              <a:spcBef>
                <a:spcPts val="0"/>
              </a:spcBef>
              <a:spcAft>
                <a:spcPts val="0"/>
              </a:spcAft>
              <a:buClr>
                <a:schemeClr val="accent1"/>
              </a:buClr>
              <a:buSzPts val="2400"/>
              <a:buNone/>
            </a:pPr>
            <a:r>
              <a:t/>
            </a:r>
            <a:endParaRPr/>
          </a:p>
          <a:p>
            <a:pPr indent="-76200" lvl="0" marL="228600" rtl="0" algn="l">
              <a:lnSpc>
                <a:spcPct val="114000"/>
              </a:lnSpc>
              <a:spcBef>
                <a:spcPts val="0"/>
              </a:spcBef>
              <a:spcAft>
                <a:spcPts val="0"/>
              </a:spcAft>
              <a:buClr>
                <a:schemeClr val="accent1"/>
              </a:buClr>
              <a:buSzPts val="2400"/>
              <a:buNone/>
            </a:pPr>
            <a:r>
              <a:t/>
            </a:r>
            <a:endParaRPr/>
          </a:p>
          <a:p>
            <a:pPr indent="-76200" lvl="0" marL="228600" rtl="0" algn="l">
              <a:lnSpc>
                <a:spcPct val="114000"/>
              </a:lnSpc>
              <a:spcBef>
                <a:spcPts val="0"/>
              </a:spcBef>
              <a:spcAft>
                <a:spcPts val="0"/>
              </a:spcAft>
              <a:buClr>
                <a:schemeClr val="accent1"/>
              </a:buClr>
              <a:buSzPts val="2400"/>
              <a:buNone/>
            </a:pPr>
            <a:r>
              <a:t/>
            </a:r>
            <a:endParaRPr/>
          </a:p>
        </p:txBody>
      </p:sp>
      <p:sp>
        <p:nvSpPr>
          <p:cNvPr id="158" name="Google Shape;158;g36a45cd56ee_0_28"/>
          <p:cNvSpPr txBox="1"/>
          <p:nvPr/>
        </p:nvSpPr>
        <p:spPr>
          <a:xfrm>
            <a:off x="6762400" y="4043075"/>
            <a:ext cx="5294400" cy="78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t-IT" sz="800">
                <a:solidFill>
                  <a:schemeClr val="dk1"/>
                </a:solidFill>
                <a:highlight>
                  <a:srgbClr val="FFFFFF"/>
                </a:highlight>
                <a:latin typeface="Open Sans"/>
                <a:ea typeface="Open Sans"/>
                <a:cs typeface="Open Sans"/>
                <a:sym typeface="Open Sans"/>
              </a:rPr>
              <a:t>3D/4D Model Download Service, provided by GEUS - De Nationale Geologiske Undersøgelser for Danmark og Grønland - DK, </a:t>
            </a:r>
            <a:r>
              <a:rPr lang="it-IT" sz="800" u="sng">
                <a:solidFill>
                  <a:schemeClr val="hlink"/>
                </a:solidFill>
                <a:highlight>
                  <a:srgbClr val="FFFFFF"/>
                </a:highlight>
                <a:latin typeface="Open Sans"/>
                <a:ea typeface="Open Sans"/>
                <a:cs typeface="Open Sans"/>
                <a:sym typeface="Open Sans"/>
                <a:hlinkClick r:id="rId4"/>
              </a:rPr>
              <a:t>https://creativecommons.org/licenses/by/4.0/</a:t>
            </a:r>
            <a:r>
              <a:rPr lang="it-IT" sz="800">
                <a:solidFill>
                  <a:schemeClr val="dk1"/>
                </a:solidFill>
                <a:highlight>
                  <a:srgbClr val="FFFFFF"/>
                </a:highlight>
                <a:latin typeface="Open Sans"/>
                <a:ea typeface="Open Sans"/>
                <a:cs typeface="Open Sans"/>
                <a:sym typeface="Open Sans"/>
              </a:rPr>
              <a:t> .</a:t>
            </a:r>
            <a:endParaRPr sz="8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it-IT" sz="800">
                <a:solidFill>
                  <a:schemeClr val="dk1"/>
                </a:solidFill>
                <a:highlight>
                  <a:srgbClr val="FFFFFF"/>
                </a:highlight>
                <a:latin typeface="Open Sans"/>
                <a:ea typeface="Open Sans"/>
                <a:cs typeface="Open Sans"/>
                <a:sym typeface="Open Sans"/>
              </a:rPr>
              <a:t>Accessed on 21-06-2025 through the EPOS Data Portal (</a:t>
            </a:r>
            <a:r>
              <a:rPr lang="it-IT" sz="800" u="sng">
                <a:solidFill>
                  <a:schemeClr val="hlink"/>
                </a:solidFill>
                <a:highlight>
                  <a:srgbClr val="FFFFFF"/>
                </a:highlight>
                <a:latin typeface="Open Sans"/>
                <a:ea typeface="Open Sans"/>
                <a:cs typeface="Open Sans"/>
                <a:sym typeface="Open Sans"/>
                <a:hlinkClick r:id="rId5"/>
              </a:rPr>
              <a:t>https://www.epos-eu.org/dataportal</a:t>
            </a:r>
            <a:r>
              <a:rPr lang="it-IT" sz="800">
                <a:solidFill>
                  <a:schemeClr val="dk1"/>
                </a:solidFill>
                <a:highlight>
                  <a:srgbClr val="FFFFFF"/>
                </a:highlight>
                <a:latin typeface="Open Sans"/>
                <a:ea typeface="Open Sans"/>
                <a:cs typeface="Open Sans"/>
                <a:sym typeface="Open Sans"/>
              </a:rPr>
              <a:t> )</a:t>
            </a:r>
            <a:endParaRPr sz="800">
              <a:solidFill>
                <a:schemeClr val="dk1"/>
              </a:solidFill>
              <a:highlight>
                <a:srgbClr val="FFFFFF"/>
              </a:highlight>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6a45cd56ee_0_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it-IT" sz="2500">
                <a:highlight>
                  <a:srgbClr val="D9EAD3"/>
                </a:highlight>
                <a:latin typeface="Arial"/>
                <a:ea typeface="Arial"/>
                <a:cs typeface="Arial"/>
                <a:sym typeface="Arial"/>
              </a:rPr>
              <a:t>MENTIMETER 1/2</a:t>
            </a:r>
            <a:endParaRPr b="1" sz="2500">
              <a:highlight>
                <a:srgbClr val="D9EAD3"/>
              </a:highlight>
              <a:latin typeface="Arial"/>
              <a:ea typeface="Arial"/>
              <a:cs typeface="Arial"/>
              <a:sym typeface="Arial"/>
            </a:endParaRPr>
          </a:p>
          <a:p>
            <a:pPr indent="0" lvl="0" marL="0" rtl="0" algn="l">
              <a:lnSpc>
                <a:spcPct val="115000"/>
              </a:lnSpc>
              <a:spcBef>
                <a:spcPts val="1200"/>
              </a:spcBef>
              <a:spcAft>
                <a:spcPts val="1200"/>
              </a:spcAft>
              <a:buClr>
                <a:schemeClr val="dk1"/>
              </a:buClr>
              <a:buSzPts val="1100"/>
              <a:buFont typeface="Arial"/>
              <a:buNone/>
            </a:pPr>
            <a:r>
              <a:rPr lang="it-IT" sz="2550">
                <a:highlight>
                  <a:srgbClr val="D9EAD3"/>
                </a:highlight>
                <a:latin typeface="Arial"/>
                <a:ea typeface="Arial"/>
                <a:cs typeface="Arial"/>
                <a:sym typeface="Arial"/>
              </a:rPr>
              <a:t>"Can you name one or more formats or standards you have used, and briefly describe the context?"</a:t>
            </a:r>
            <a:endParaRPr sz="3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g36a45cd56ee_0_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Challenges Without Standardization</a:t>
            </a:r>
            <a:endParaRPr/>
          </a:p>
        </p:txBody>
      </p:sp>
      <p:sp>
        <p:nvSpPr>
          <p:cNvPr id="171" name="Google Shape;171;g36a45cd56ee_0_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76200" lvl="0" marL="228600" rtl="0" algn="l">
              <a:lnSpc>
                <a:spcPct val="114000"/>
              </a:lnSpc>
              <a:spcBef>
                <a:spcPts val="0"/>
              </a:spcBef>
              <a:spcAft>
                <a:spcPts val="0"/>
              </a:spcAft>
              <a:buClr>
                <a:schemeClr val="accent1"/>
              </a:buClr>
              <a:buSzPts val="2400"/>
              <a:buNone/>
            </a:pPr>
            <a:r>
              <a:rPr lang="it-IT"/>
              <a:t>Lack of common standards results in</a:t>
            </a:r>
            <a:r>
              <a:rPr lang="it-IT"/>
              <a:t>:</a:t>
            </a:r>
            <a:endParaRPr/>
          </a:p>
          <a:p>
            <a:pPr indent="-76200" lvl="0" marL="228600" rtl="0" algn="l">
              <a:lnSpc>
                <a:spcPct val="114000"/>
              </a:lnSpc>
              <a:spcBef>
                <a:spcPts val="0"/>
              </a:spcBef>
              <a:spcAft>
                <a:spcPts val="0"/>
              </a:spcAft>
              <a:buClr>
                <a:schemeClr val="accent1"/>
              </a:buClr>
              <a:buSzPts val="2400"/>
              <a:buNone/>
            </a:pPr>
            <a:r>
              <a:t/>
            </a:r>
            <a:endParaRPr/>
          </a:p>
          <a:p>
            <a:pPr indent="-381000" lvl="0" marL="457200" rtl="0" algn="l">
              <a:lnSpc>
                <a:spcPct val="114000"/>
              </a:lnSpc>
              <a:spcBef>
                <a:spcPts val="0"/>
              </a:spcBef>
              <a:spcAft>
                <a:spcPts val="0"/>
              </a:spcAft>
              <a:buSzPts val="2400"/>
              <a:buChar char="•"/>
            </a:pPr>
            <a:r>
              <a:rPr b="1" lang="it-IT"/>
              <a:t>Incompatibility</a:t>
            </a:r>
            <a:r>
              <a:rPr lang="it-IT"/>
              <a:t> between datasets from different sources</a:t>
            </a:r>
            <a:endParaRPr/>
          </a:p>
          <a:p>
            <a:pPr indent="-381000" lvl="0" marL="457200" rtl="0" algn="l">
              <a:lnSpc>
                <a:spcPct val="114000"/>
              </a:lnSpc>
              <a:spcBef>
                <a:spcPts val="0"/>
              </a:spcBef>
              <a:spcAft>
                <a:spcPts val="0"/>
              </a:spcAft>
              <a:buSzPts val="2400"/>
              <a:buChar char="•"/>
            </a:pPr>
            <a:r>
              <a:rPr b="1" lang="it-IT"/>
              <a:t>Loss of information</a:t>
            </a:r>
            <a:r>
              <a:rPr lang="it-IT"/>
              <a:t> during data conversion</a:t>
            </a:r>
            <a:endParaRPr/>
          </a:p>
          <a:p>
            <a:pPr indent="-381000" lvl="0" marL="457200" rtl="0" algn="l">
              <a:lnSpc>
                <a:spcPct val="114000"/>
              </a:lnSpc>
              <a:spcBef>
                <a:spcPts val="0"/>
              </a:spcBef>
              <a:spcAft>
                <a:spcPts val="0"/>
              </a:spcAft>
              <a:buSzPts val="2400"/>
              <a:buChar char="•"/>
            </a:pPr>
            <a:r>
              <a:rPr b="1" lang="it-IT"/>
              <a:t>Reduced</a:t>
            </a:r>
            <a:r>
              <a:rPr lang="it-IT"/>
              <a:t> </a:t>
            </a:r>
            <a:r>
              <a:rPr b="1" lang="it-IT"/>
              <a:t>ability to reproduce</a:t>
            </a:r>
            <a:r>
              <a:rPr lang="it-IT"/>
              <a:t> results</a:t>
            </a:r>
            <a:endParaRPr/>
          </a:p>
          <a:p>
            <a:pPr indent="-381000" lvl="0" marL="457200" rtl="0" algn="l">
              <a:lnSpc>
                <a:spcPct val="114000"/>
              </a:lnSpc>
              <a:spcBef>
                <a:spcPts val="0"/>
              </a:spcBef>
              <a:spcAft>
                <a:spcPts val="0"/>
              </a:spcAft>
              <a:buSzPts val="2400"/>
              <a:buChar char="•"/>
            </a:pPr>
            <a:r>
              <a:rPr b="1" lang="it-IT"/>
              <a:t>Increased manual processing</a:t>
            </a:r>
            <a:r>
              <a:rPr lang="it-IT"/>
              <a:t> and data cleaning</a:t>
            </a:r>
            <a:endParaRPr/>
          </a:p>
          <a:p>
            <a:pPr indent="-76200" lvl="0" marL="228600" rtl="0" algn="l">
              <a:lnSpc>
                <a:spcPct val="114000"/>
              </a:lnSpc>
              <a:spcBef>
                <a:spcPts val="0"/>
              </a:spcBef>
              <a:spcAft>
                <a:spcPts val="0"/>
              </a:spcAft>
              <a:buClr>
                <a:schemeClr val="accent1"/>
              </a:buClr>
              <a:buSzPts val="2400"/>
              <a:buNone/>
            </a:pPr>
            <a:r>
              <a:t/>
            </a:r>
            <a:endParaRPr/>
          </a:p>
          <a:p>
            <a:pPr indent="-76200" lvl="0" marL="228600" rtl="0" algn="l">
              <a:lnSpc>
                <a:spcPct val="114000"/>
              </a:lnSpc>
              <a:spcBef>
                <a:spcPts val="0"/>
              </a:spcBef>
              <a:spcAft>
                <a:spcPts val="0"/>
              </a:spcAft>
              <a:buClr>
                <a:schemeClr val="accent1"/>
              </a:buClr>
              <a:buSzPts val="2400"/>
              <a:buNone/>
            </a:pPr>
            <a:r>
              <a:rPr lang="it-IT"/>
              <a:t>To avoid this, communities are encouraged to adopt established formats.</a:t>
            </a:r>
            <a:endParaRPr/>
          </a:p>
          <a:p>
            <a:pPr indent="-76200" lvl="0" marL="228600" rtl="0" algn="l">
              <a:lnSpc>
                <a:spcPct val="114000"/>
              </a:lnSpc>
              <a:spcBef>
                <a:spcPts val="0"/>
              </a:spcBef>
              <a:spcAft>
                <a:spcPts val="0"/>
              </a:spcAft>
              <a:buClr>
                <a:schemeClr val="accent1"/>
              </a:buClr>
              <a:buSzPts val="2400"/>
              <a:buNone/>
            </a:pPr>
            <a:r>
              <a:t/>
            </a:r>
            <a:endParaRPr/>
          </a:p>
          <a:p>
            <a:pPr indent="-76200" lvl="0" marL="228600" rtl="0" algn="l">
              <a:lnSpc>
                <a:spcPct val="114000"/>
              </a:lnSpc>
              <a:spcBef>
                <a:spcPts val="0"/>
              </a:spcBef>
              <a:spcAft>
                <a:spcPts val="0"/>
              </a:spcAft>
              <a:buClr>
                <a:schemeClr val="accent1"/>
              </a:buClr>
              <a:buSzPts val="2400"/>
              <a:buNone/>
            </a:pPr>
            <a:r>
              <a:t/>
            </a:r>
            <a:endParaRPr/>
          </a:p>
          <a:p>
            <a:pPr indent="-76200" lvl="0" marL="228600" rtl="0" algn="l">
              <a:lnSpc>
                <a:spcPct val="114000"/>
              </a:lnSpc>
              <a:spcBef>
                <a:spcPts val="0"/>
              </a:spcBef>
              <a:spcAft>
                <a:spcPts val="0"/>
              </a:spcAft>
              <a:buClr>
                <a:schemeClr val="accent1"/>
              </a:buClr>
              <a:buSzPts val="24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g36a45cd56ee_0_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How Are Data Standards Defined and Adopted?</a:t>
            </a:r>
            <a:endParaRPr/>
          </a:p>
        </p:txBody>
      </p:sp>
      <p:sp>
        <p:nvSpPr>
          <p:cNvPr id="178" name="Google Shape;178;g36a45cd56ee_0_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76200" lvl="0" marL="228600" rtl="0" algn="l">
              <a:lnSpc>
                <a:spcPct val="114000"/>
              </a:lnSpc>
              <a:spcBef>
                <a:spcPts val="0"/>
              </a:spcBef>
              <a:spcAft>
                <a:spcPts val="0"/>
              </a:spcAft>
              <a:buClr>
                <a:schemeClr val="accent1"/>
              </a:buClr>
              <a:buSzPts val="2400"/>
              <a:buNone/>
            </a:pPr>
            <a:r>
              <a:rPr lang="it-IT"/>
              <a:t>Standards can be:</a:t>
            </a:r>
            <a:endParaRPr/>
          </a:p>
          <a:p>
            <a:pPr indent="-76200" lvl="0" marL="228600" rtl="0" algn="l">
              <a:lnSpc>
                <a:spcPct val="114000"/>
              </a:lnSpc>
              <a:spcBef>
                <a:spcPts val="0"/>
              </a:spcBef>
              <a:spcAft>
                <a:spcPts val="0"/>
              </a:spcAft>
              <a:buClr>
                <a:schemeClr val="accent1"/>
              </a:buClr>
              <a:buSzPts val="2400"/>
              <a:buNone/>
            </a:pPr>
            <a:r>
              <a:t/>
            </a:r>
            <a:endParaRPr/>
          </a:p>
          <a:p>
            <a:pPr indent="-381000" lvl="0" marL="457200" rtl="0" algn="l">
              <a:lnSpc>
                <a:spcPct val="114000"/>
              </a:lnSpc>
              <a:spcBef>
                <a:spcPts val="0"/>
              </a:spcBef>
              <a:spcAft>
                <a:spcPts val="0"/>
              </a:spcAft>
              <a:buSzPts val="2400"/>
              <a:buChar char="•"/>
            </a:pPr>
            <a:r>
              <a:rPr b="1" lang="it-IT" u="sng"/>
              <a:t>Formal</a:t>
            </a:r>
            <a:r>
              <a:rPr b="1" lang="it-IT"/>
              <a:t>:</a:t>
            </a:r>
            <a:endParaRPr b="1"/>
          </a:p>
          <a:p>
            <a:pPr indent="0" lvl="0" marL="914400" rtl="0" algn="l">
              <a:lnSpc>
                <a:spcPct val="114000"/>
              </a:lnSpc>
              <a:spcBef>
                <a:spcPts val="0"/>
              </a:spcBef>
              <a:spcAft>
                <a:spcPts val="0"/>
              </a:spcAft>
              <a:buNone/>
            </a:pPr>
            <a:r>
              <a:rPr lang="it-IT"/>
              <a:t>defined by recognized organizations (e.g., ISO, OGC, FDSN)</a:t>
            </a:r>
            <a:endParaRPr/>
          </a:p>
          <a:p>
            <a:pPr indent="0" lvl="0" marL="0" rtl="0" algn="l">
              <a:lnSpc>
                <a:spcPct val="114000"/>
              </a:lnSpc>
              <a:spcBef>
                <a:spcPts val="0"/>
              </a:spcBef>
              <a:spcAft>
                <a:spcPts val="0"/>
              </a:spcAft>
              <a:buClr>
                <a:schemeClr val="accent1"/>
              </a:buClr>
              <a:buSzPts val="2400"/>
              <a:buNone/>
            </a:pPr>
            <a:r>
              <a:t/>
            </a:r>
            <a:endParaRPr/>
          </a:p>
          <a:p>
            <a:pPr indent="-381000" lvl="0" marL="457200" rtl="0" algn="l">
              <a:lnSpc>
                <a:spcPct val="114000"/>
              </a:lnSpc>
              <a:spcBef>
                <a:spcPts val="0"/>
              </a:spcBef>
              <a:spcAft>
                <a:spcPts val="0"/>
              </a:spcAft>
              <a:buSzPts val="2400"/>
              <a:buChar char="•"/>
            </a:pPr>
            <a:r>
              <a:rPr b="1" lang="it-IT" u="sng"/>
              <a:t>Community-driven</a:t>
            </a:r>
            <a:r>
              <a:rPr lang="it-IT"/>
              <a:t>: </a:t>
            </a:r>
            <a:endParaRPr/>
          </a:p>
          <a:p>
            <a:pPr indent="0" lvl="0" marL="914400" rtl="0" algn="l">
              <a:lnSpc>
                <a:spcPct val="114000"/>
              </a:lnSpc>
              <a:spcBef>
                <a:spcPts val="0"/>
              </a:spcBef>
              <a:spcAft>
                <a:spcPts val="0"/>
              </a:spcAft>
              <a:buNone/>
            </a:pPr>
            <a:r>
              <a:rPr lang="it-IT"/>
              <a:t>adopted by practice and consensus (e.g., CF Conventions,)</a:t>
            </a:r>
            <a:endParaRPr/>
          </a:p>
          <a:p>
            <a:pPr indent="-76200" lvl="0" marL="228600" rtl="0" algn="l">
              <a:lnSpc>
                <a:spcPct val="114000"/>
              </a:lnSpc>
              <a:spcBef>
                <a:spcPts val="0"/>
              </a:spcBef>
              <a:spcAft>
                <a:spcPts val="0"/>
              </a:spcAft>
              <a:buClr>
                <a:schemeClr val="accent1"/>
              </a:buClr>
              <a:buSzPts val="2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6a1ae50013_0_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Examples of Data Standards in Geoscience</a:t>
            </a:r>
            <a:endParaRPr/>
          </a:p>
        </p:txBody>
      </p:sp>
      <p:graphicFrame>
        <p:nvGraphicFramePr>
          <p:cNvPr id="185" name="Google Shape;185;g36a1ae50013_0_31"/>
          <p:cNvGraphicFramePr/>
          <p:nvPr/>
        </p:nvGraphicFramePr>
        <p:xfrm>
          <a:off x="3162575" y="1825750"/>
          <a:ext cx="3000000" cy="3000000"/>
        </p:xfrm>
        <a:graphic>
          <a:graphicData uri="http://schemas.openxmlformats.org/drawingml/2006/table">
            <a:tbl>
              <a:tblPr bandRow="1" firstRow="1">
                <a:noFill/>
                <a:tableStyleId>{CFE1A68D-FDAC-47E0-BC9A-3ACF27F5D7A4}</a:tableStyleId>
              </a:tblPr>
              <a:tblGrid>
                <a:gridCol w="2329600"/>
                <a:gridCol w="3537250"/>
              </a:tblGrid>
              <a:tr h="370850">
                <a:tc>
                  <a:txBody>
                    <a:bodyPr/>
                    <a:lstStyle/>
                    <a:p>
                      <a:pPr indent="0" lvl="0" marL="0" marR="0" rtl="0" algn="l">
                        <a:lnSpc>
                          <a:spcPct val="115000"/>
                        </a:lnSpc>
                        <a:spcBef>
                          <a:spcPts val="1200"/>
                        </a:spcBef>
                        <a:spcAft>
                          <a:spcPts val="1200"/>
                        </a:spcAft>
                        <a:buNone/>
                      </a:pPr>
                      <a:r>
                        <a:rPr lang="it-IT">
                          <a:solidFill>
                            <a:srgbClr val="434343"/>
                          </a:solidFill>
                        </a:rPr>
                        <a:t>Standard</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1200"/>
                        </a:spcAft>
                        <a:buNone/>
                      </a:pPr>
                      <a:r>
                        <a:rPr lang="it-IT">
                          <a:solidFill>
                            <a:srgbClr val="434343"/>
                          </a:solidFill>
                        </a:rPr>
                        <a:t>Scientific Domain / Application</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70850">
                <a:tc>
                  <a:txBody>
                    <a:bodyPr/>
                    <a:lstStyle/>
                    <a:p>
                      <a:pPr indent="0" lvl="0" marL="0" marR="0" rtl="0" algn="l">
                        <a:lnSpc>
                          <a:spcPct val="115000"/>
                        </a:lnSpc>
                        <a:spcBef>
                          <a:spcPts val="1200"/>
                        </a:spcBef>
                        <a:spcAft>
                          <a:spcPts val="1200"/>
                        </a:spcAft>
                        <a:buNone/>
                      </a:pPr>
                      <a:r>
                        <a:rPr lang="it-IT">
                          <a:solidFill>
                            <a:srgbClr val="434343"/>
                          </a:solidFill>
                        </a:rPr>
                        <a:t>ISO 19115</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1200"/>
                        </a:spcAft>
                        <a:buNone/>
                      </a:pPr>
                      <a:r>
                        <a:rPr lang="it-IT">
                          <a:solidFill>
                            <a:srgbClr val="434343"/>
                          </a:solidFill>
                        </a:rPr>
                        <a:t>Geographic information metadata structure</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70850">
                <a:tc>
                  <a:txBody>
                    <a:bodyPr/>
                    <a:lstStyle/>
                    <a:p>
                      <a:pPr indent="0" lvl="0" marL="0" marR="0" rtl="0" algn="l">
                        <a:lnSpc>
                          <a:spcPct val="115000"/>
                        </a:lnSpc>
                        <a:spcBef>
                          <a:spcPts val="1200"/>
                        </a:spcBef>
                        <a:spcAft>
                          <a:spcPts val="1200"/>
                        </a:spcAft>
                        <a:buNone/>
                      </a:pPr>
                      <a:r>
                        <a:rPr lang="it-IT">
                          <a:solidFill>
                            <a:srgbClr val="434343"/>
                          </a:solidFill>
                        </a:rPr>
                        <a:t>CF Conventions</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1200"/>
                        </a:spcAft>
                        <a:buNone/>
                      </a:pPr>
                      <a:r>
                        <a:rPr lang="it-IT">
                          <a:solidFill>
                            <a:srgbClr val="434343"/>
                          </a:solidFill>
                        </a:rPr>
                        <a:t>Climate and forecast data in NetCDF</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70850">
                <a:tc>
                  <a:txBody>
                    <a:bodyPr/>
                    <a:lstStyle/>
                    <a:p>
                      <a:pPr indent="0" lvl="0" marL="0" marR="0" rtl="0" algn="l">
                        <a:lnSpc>
                          <a:spcPct val="115000"/>
                        </a:lnSpc>
                        <a:spcBef>
                          <a:spcPts val="1200"/>
                        </a:spcBef>
                        <a:spcAft>
                          <a:spcPts val="1200"/>
                        </a:spcAft>
                        <a:buNone/>
                      </a:pPr>
                      <a:r>
                        <a:rPr lang="it-IT">
                          <a:solidFill>
                            <a:srgbClr val="434343"/>
                          </a:solidFill>
                        </a:rPr>
                        <a:t>OGC WMS / WFS</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1200"/>
                        </a:spcAft>
                        <a:buNone/>
                      </a:pPr>
                      <a:r>
                        <a:rPr lang="it-IT">
                          <a:solidFill>
                            <a:srgbClr val="434343"/>
                          </a:solidFill>
                        </a:rPr>
                        <a:t>Web map and feature services (GIS)</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70850">
                <a:tc>
                  <a:txBody>
                    <a:bodyPr/>
                    <a:lstStyle/>
                    <a:p>
                      <a:pPr indent="0" lvl="0" marL="0" marR="0" rtl="0" algn="l">
                        <a:lnSpc>
                          <a:spcPct val="115000"/>
                        </a:lnSpc>
                        <a:spcBef>
                          <a:spcPts val="1200"/>
                        </a:spcBef>
                        <a:spcAft>
                          <a:spcPts val="1200"/>
                        </a:spcAft>
                        <a:buNone/>
                      </a:pPr>
                      <a:r>
                        <a:rPr lang="it-IT">
                          <a:solidFill>
                            <a:srgbClr val="434343"/>
                          </a:solidFill>
                        </a:rPr>
                        <a:t>WOVOdat schema</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1200"/>
                        </a:spcAft>
                        <a:buNone/>
                      </a:pPr>
                      <a:r>
                        <a:rPr lang="it-IT">
                          <a:solidFill>
                            <a:srgbClr val="434343"/>
                          </a:solidFill>
                        </a:rPr>
                        <a:t>Volcanology observatory database model</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70850">
                <a:tc>
                  <a:txBody>
                    <a:bodyPr/>
                    <a:lstStyle/>
                    <a:p>
                      <a:pPr indent="0" lvl="0" marL="0" marR="0" rtl="0" algn="l">
                        <a:lnSpc>
                          <a:spcPct val="115000"/>
                        </a:lnSpc>
                        <a:spcBef>
                          <a:spcPts val="1200"/>
                        </a:spcBef>
                        <a:spcAft>
                          <a:spcPts val="1200"/>
                        </a:spcAft>
                        <a:buNone/>
                      </a:pPr>
                      <a:r>
                        <a:rPr lang="it-IT">
                          <a:solidFill>
                            <a:srgbClr val="434343"/>
                          </a:solidFill>
                        </a:rPr>
                        <a:t>IAGA-2002</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1200"/>
                        </a:spcAft>
                        <a:buNone/>
                      </a:pPr>
                      <a:r>
                        <a:rPr lang="it-IT">
                          <a:solidFill>
                            <a:srgbClr val="434343"/>
                          </a:solidFill>
                        </a:rPr>
                        <a:t>Geomagnetic time series</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70850">
                <a:tc>
                  <a:txBody>
                    <a:bodyPr/>
                    <a:lstStyle/>
                    <a:p>
                      <a:pPr indent="0" lvl="0" marL="0" marR="0" rtl="0" algn="l">
                        <a:lnSpc>
                          <a:spcPct val="115000"/>
                        </a:lnSpc>
                        <a:spcBef>
                          <a:spcPts val="1200"/>
                        </a:spcBef>
                        <a:spcAft>
                          <a:spcPts val="1200"/>
                        </a:spcAft>
                        <a:buNone/>
                      </a:pPr>
                      <a:r>
                        <a:rPr lang="it-IT">
                          <a:solidFill>
                            <a:srgbClr val="434343"/>
                          </a:solidFill>
                        </a:rPr>
                        <a:t>FDSN Standard</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1200"/>
                        </a:spcBef>
                        <a:spcAft>
                          <a:spcPts val="1200"/>
                        </a:spcAft>
                        <a:buNone/>
                      </a:pPr>
                      <a:r>
                        <a:rPr lang="it-IT">
                          <a:solidFill>
                            <a:srgbClr val="434343"/>
                          </a:solidFill>
                        </a:rPr>
                        <a:t>Seismic data and station metadata</a:t>
                      </a:r>
                      <a:endParaRPr>
                        <a:solidFill>
                          <a:srgbClr val="434343"/>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36a45cd56ee_0_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it-IT" sz="2500">
                <a:highlight>
                  <a:srgbClr val="D9EAD3"/>
                </a:highlight>
                <a:latin typeface="Arial"/>
                <a:ea typeface="Arial"/>
                <a:cs typeface="Arial"/>
                <a:sym typeface="Arial"/>
              </a:rPr>
              <a:t>MENTIMETER 2/2</a:t>
            </a:r>
            <a:endParaRPr sz="2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25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it-IT" sz="2500">
                <a:highlight>
                  <a:srgbClr val="D9EAD3"/>
                </a:highlight>
                <a:latin typeface="Arial"/>
                <a:ea typeface="Arial"/>
                <a:cs typeface="Arial"/>
                <a:sym typeface="Arial"/>
              </a:rPr>
              <a:t>"Which features make a data format more useful in geosciences?” e.g.,Open and well-documented, Supports multidimensional data, Compact and efficient, Compatible with GIS tools, Broad community adoption"</a:t>
            </a:r>
            <a:endParaRPr sz="2500">
              <a:highlight>
                <a:srgbClr val="D9EAD3"/>
              </a:highlight>
              <a:latin typeface="Arial"/>
              <a:ea typeface="Arial"/>
              <a:cs typeface="Arial"/>
              <a:sym typeface="Arial"/>
            </a:endParaRPr>
          </a:p>
          <a:p>
            <a:pPr indent="-76200" lvl="0" marL="228600" rtl="0" algn="l">
              <a:lnSpc>
                <a:spcPct val="114000"/>
              </a:lnSpc>
              <a:spcBef>
                <a:spcPts val="0"/>
              </a:spcBef>
              <a:spcAft>
                <a:spcPts val="0"/>
              </a:spcAft>
              <a:buClr>
                <a:schemeClr val="accent1"/>
              </a:buClr>
              <a:buSzPts val="24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36a45cd56ee_0_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Data Formats and Standards as Enablers of FAIR Principles</a:t>
            </a:r>
            <a:endParaRPr/>
          </a:p>
        </p:txBody>
      </p:sp>
      <p:sp>
        <p:nvSpPr>
          <p:cNvPr id="198" name="Google Shape;198;g36a45cd56ee_0_63"/>
          <p:cNvSpPr txBox="1"/>
          <p:nvPr>
            <p:ph idx="1" type="body"/>
          </p:nvPr>
        </p:nvSpPr>
        <p:spPr>
          <a:xfrm>
            <a:off x="838200" y="1597025"/>
            <a:ext cx="10515600" cy="4351200"/>
          </a:xfrm>
          <a:prstGeom prst="rect">
            <a:avLst/>
          </a:prstGeom>
          <a:noFill/>
          <a:ln>
            <a:noFill/>
          </a:ln>
        </p:spPr>
        <p:txBody>
          <a:bodyPr anchorCtr="0" anchor="t" bIns="45700" lIns="91425" spcFirstLastPara="1" rIns="91425" wrap="square" tIns="45700">
            <a:noAutofit/>
          </a:bodyPr>
          <a:lstStyle/>
          <a:p>
            <a:pPr indent="-76200" lvl="0" marL="228600" rtl="0" algn="l">
              <a:lnSpc>
                <a:spcPct val="114000"/>
              </a:lnSpc>
              <a:spcBef>
                <a:spcPts val="0"/>
              </a:spcBef>
              <a:spcAft>
                <a:spcPts val="0"/>
              </a:spcAft>
              <a:buClr>
                <a:schemeClr val="accent1"/>
              </a:buClr>
              <a:buSzPts val="2400"/>
              <a:buNone/>
            </a:pPr>
            <a:r>
              <a:rPr b="1" lang="it-IT" sz="2100">
                <a:solidFill>
                  <a:srgbClr val="E5A113"/>
                </a:solidFill>
              </a:rPr>
              <a:t>F</a:t>
            </a:r>
            <a:r>
              <a:rPr b="1" lang="it-IT" sz="2100"/>
              <a:t>indable</a:t>
            </a:r>
            <a:endParaRPr b="1" sz="2100"/>
          </a:p>
          <a:p>
            <a:pPr indent="-76200" lvl="0" marL="228600" rtl="0" algn="l">
              <a:lnSpc>
                <a:spcPct val="114000"/>
              </a:lnSpc>
              <a:spcBef>
                <a:spcPts val="0"/>
              </a:spcBef>
              <a:spcAft>
                <a:spcPts val="0"/>
              </a:spcAft>
              <a:buClr>
                <a:schemeClr val="accent1"/>
              </a:buClr>
              <a:buSzPts val="2400"/>
              <a:buNone/>
            </a:pPr>
            <a:r>
              <a:rPr lang="it-IT" sz="1800"/>
              <a:t> Using well-known, widely adopted data formats (e.g., NetCDF, GeoTIFF) helps ensure that data can be indexed and recognized by discovery platforms. Standardized naming and structural conventions increase searchability.</a:t>
            </a:r>
            <a:endParaRPr sz="1800"/>
          </a:p>
          <a:p>
            <a:pPr indent="-76200" lvl="0" marL="228600" rtl="0" algn="l">
              <a:lnSpc>
                <a:spcPct val="114000"/>
              </a:lnSpc>
              <a:spcBef>
                <a:spcPts val="0"/>
              </a:spcBef>
              <a:spcAft>
                <a:spcPts val="0"/>
              </a:spcAft>
              <a:buClr>
                <a:schemeClr val="accent1"/>
              </a:buClr>
              <a:buSzPts val="2400"/>
              <a:buNone/>
            </a:pPr>
            <a:r>
              <a:rPr b="1" lang="it-IT" sz="2100">
                <a:solidFill>
                  <a:srgbClr val="E5A113"/>
                </a:solidFill>
              </a:rPr>
              <a:t>A</a:t>
            </a:r>
            <a:r>
              <a:rPr b="1" lang="it-IT" sz="2100"/>
              <a:t>ccessible</a:t>
            </a:r>
            <a:endParaRPr b="1" sz="2100"/>
          </a:p>
          <a:p>
            <a:pPr indent="-76200" lvl="0" marL="228600" rtl="0" algn="l">
              <a:lnSpc>
                <a:spcPct val="114000"/>
              </a:lnSpc>
              <a:spcBef>
                <a:spcPts val="0"/>
              </a:spcBef>
              <a:spcAft>
                <a:spcPts val="0"/>
              </a:spcAft>
              <a:buClr>
                <a:schemeClr val="accent1"/>
              </a:buClr>
              <a:buSzPts val="2400"/>
              <a:buNone/>
            </a:pPr>
            <a:r>
              <a:rPr lang="it-IT" sz="1800"/>
              <a:t> Open formats make data readable without relying on proprietary software. Formats like CSV, HDF5, and GRIB are accessible through multiple platforms, ensuring users can retrieve and use data without barriers.</a:t>
            </a:r>
            <a:endParaRPr sz="1800"/>
          </a:p>
          <a:p>
            <a:pPr indent="-76200" lvl="0" marL="228600" rtl="0" algn="l">
              <a:lnSpc>
                <a:spcPct val="114000"/>
              </a:lnSpc>
              <a:spcBef>
                <a:spcPts val="0"/>
              </a:spcBef>
              <a:spcAft>
                <a:spcPts val="0"/>
              </a:spcAft>
              <a:buClr>
                <a:schemeClr val="accent1"/>
              </a:buClr>
              <a:buSzPts val="2400"/>
              <a:buNone/>
            </a:pPr>
            <a:r>
              <a:rPr b="1" lang="it-IT" sz="2100">
                <a:solidFill>
                  <a:srgbClr val="E5A113"/>
                </a:solidFill>
              </a:rPr>
              <a:t>I</a:t>
            </a:r>
            <a:r>
              <a:rPr b="1" lang="it-IT" sz="2100"/>
              <a:t>nteroperable</a:t>
            </a:r>
            <a:endParaRPr b="1" sz="2100"/>
          </a:p>
          <a:p>
            <a:pPr indent="-76200" lvl="0" marL="228600" rtl="0" algn="l">
              <a:lnSpc>
                <a:spcPct val="114000"/>
              </a:lnSpc>
              <a:spcBef>
                <a:spcPts val="0"/>
              </a:spcBef>
              <a:spcAft>
                <a:spcPts val="0"/>
              </a:spcAft>
              <a:buClr>
                <a:schemeClr val="accent1"/>
              </a:buClr>
              <a:buSzPts val="2400"/>
              <a:buNone/>
            </a:pPr>
            <a:r>
              <a:rPr lang="it-IT" sz="1800"/>
              <a:t> Standard formats follow defined structures that enable integration across tools and scientific domains. For example, NetCDF-CF allows seamless use of climate data across oceanography, meteorology, and hydrology.</a:t>
            </a:r>
            <a:endParaRPr sz="1800"/>
          </a:p>
          <a:p>
            <a:pPr indent="-76200" lvl="0" marL="228600" rtl="0" algn="l">
              <a:lnSpc>
                <a:spcPct val="114000"/>
              </a:lnSpc>
              <a:spcBef>
                <a:spcPts val="0"/>
              </a:spcBef>
              <a:spcAft>
                <a:spcPts val="0"/>
              </a:spcAft>
              <a:buClr>
                <a:schemeClr val="accent1"/>
              </a:buClr>
              <a:buSzPts val="2400"/>
              <a:buNone/>
            </a:pPr>
            <a:r>
              <a:rPr b="1" lang="it-IT" sz="2100">
                <a:solidFill>
                  <a:srgbClr val="E5A113"/>
                </a:solidFill>
              </a:rPr>
              <a:t>R</a:t>
            </a:r>
            <a:r>
              <a:rPr b="1" lang="it-IT" sz="2100"/>
              <a:t>eusable</a:t>
            </a:r>
            <a:endParaRPr b="1" sz="2100"/>
          </a:p>
          <a:p>
            <a:pPr indent="-76200" lvl="0" marL="228600" rtl="0" algn="l">
              <a:lnSpc>
                <a:spcPct val="114000"/>
              </a:lnSpc>
              <a:spcBef>
                <a:spcPts val="0"/>
              </a:spcBef>
              <a:spcAft>
                <a:spcPts val="0"/>
              </a:spcAft>
              <a:buClr>
                <a:schemeClr val="accent1"/>
              </a:buClr>
              <a:buSzPts val="2400"/>
              <a:buNone/>
            </a:pPr>
            <a:r>
              <a:rPr lang="it-IT" sz="1800"/>
              <a:t>When data are stored in formats that are well documented and broadly supported, they can be confidently reused in new analyses, models, and studies, even years later</a:t>
            </a:r>
            <a:endParaRPr sz="1800"/>
          </a:p>
          <a:p>
            <a:pPr indent="-76200" lvl="0" marL="228600" rtl="0" algn="l">
              <a:lnSpc>
                <a:spcPct val="114000"/>
              </a:lnSpc>
              <a:spcBef>
                <a:spcPts val="0"/>
              </a:spcBef>
              <a:spcAft>
                <a:spcPts val="0"/>
              </a:spcAft>
              <a:buClr>
                <a:schemeClr val="accent1"/>
              </a:buClr>
              <a:buSzPts val="2400"/>
              <a:buNone/>
            </a:pPr>
            <a:r>
              <a:t/>
            </a:r>
            <a:endParaRPr sz="2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6a45cd56ee_0_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Conclusions</a:t>
            </a:r>
            <a:endParaRPr/>
          </a:p>
        </p:txBody>
      </p:sp>
      <p:sp>
        <p:nvSpPr>
          <p:cNvPr id="205" name="Google Shape;205;g36a45cd56ee_0_6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114000"/>
              </a:lnSpc>
              <a:spcBef>
                <a:spcPts val="0"/>
              </a:spcBef>
              <a:spcAft>
                <a:spcPts val="0"/>
              </a:spcAft>
              <a:buSzPts val="2400"/>
              <a:buChar char="•"/>
            </a:pPr>
            <a:r>
              <a:rPr lang="it-IT"/>
              <a:t>Geoscience research depends on robust and interoperable data formats.</a:t>
            </a:r>
            <a:endParaRPr/>
          </a:p>
          <a:p>
            <a:pPr indent="0" lvl="0" marL="457200" rtl="0" algn="l">
              <a:lnSpc>
                <a:spcPct val="114000"/>
              </a:lnSpc>
              <a:spcBef>
                <a:spcPts val="0"/>
              </a:spcBef>
              <a:spcAft>
                <a:spcPts val="0"/>
              </a:spcAft>
              <a:buNone/>
            </a:pPr>
            <a:r>
              <a:t/>
            </a:r>
            <a:endParaRPr/>
          </a:p>
          <a:p>
            <a:pPr indent="-381000" lvl="0" marL="457200" rtl="0" algn="l">
              <a:lnSpc>
                <a:spcPct val="114000"/>
              </a:lnSpc>
              <a:spcBef>
                <a:spcPts val="0"/>
              </a:spcBef>
              <a:spcAft>
                <a:spcPts val="0"/>
              </a:spcAft>
              <a:buSzPts val="2400"/>
              <a:buChar char="•"/>
            </a:pPr>
            <a:r>
              <a:rPr lang="it-IT"/>
              <a:t>Standardization ensures compatibility, quality, and long-term usability of data.</a:t>
            </a:r>
            <a:endParaRPr/>
          </a:p>
          <a:p>
            <a:pPr indent="0" lvl="0" marL="457200" rtl="0" algn="l">
              <a:lnSpc>
                <a:spcPct val="114000"/>
              </a:lnSpc>
              <a:spcBef>
                <a:spcPts val="0"/>
              </a:spcBef>
              <a:spcAft>
                <a:spcPts val="0"/>
              </a:spcAft>
              <a:buNone/>
            </a:pPr>
            <a:r>
              <a:t/>
            </a:r>
            <a:endParaRPr/>
          </a:p>
          <a:p>
            <a:pPr indent="-381000" lvl="0" marL="457200" rtl="0" algn="l">
              <a:lnSpc>
                <a:spcPct val="114000"/>
              </a:lnSpc>
              <a:spcBef>
                <a:spcPts val="0"/>
              </a:spcBef>
              <a:spcAft>
                <a:spcPts val="0"/>
              </a:spcAft>
              <a:buSzPts val="2400"/>
              <a:buChar char="•"/>
            </a:pPr>
            <a:r>
              <a:rPr lang="it-IT"/>
              <a:t>Adopting community standards is vital for enabling cross-disciplinary collaboration.</a:t>
            </a:r>
            <a:endParaRPr/>
          </a:p>
          <a:p>
            <a:pPr indent="0" lvl="0" marL="457200" rtl="0" algn="l">
              <a:lnSpc>
                <a:spcPct val="114000"/>
              </a:lnSpc>
              <a:spcBef>
                <a:spcPts val="0"/>
              </a:spcBef>
              <a:spcAft>
                <a:spcPts val="0"/>
              </a:spcAft>
              <a:buNone/>
            </a:pPr>
            <a:r>
              <a:t/>
            </a:r>
            <a:endParaRPr/>
          </a:p>
          <a:p>
            <a:pPr indent="-381000" lvl="0" marL="457200" rtl="0" algn="l">
              <a:lnSpc>
                <a:spcPct val="114000"/>
              </a:lnSpc>
              <a:spcBef>
                <a:spcPts val="0"/>
              </a:spcBef>
              <a:spcAft>
                <a:spcPts val="0"/>
              </a:spcAft>
              <a:buSzPts val="2400"/>
              <a:buChar char="•"/>
            </a:pPr>
            <a:r>
              <a:rPr lang="it-IT"/>
              <a:t>Investing in shared data formats supports transparent, efficient, and impactful science.</a:t>
            </a:r>
            <a:endParaRPr/>
          </a:p>
          <a:p>
            <a:pPr indent="-76200" lvl="0" marL="228600" rtl="0" algn="l">
              <a:lnSpc>
                <a:spcPct val="114000"/>
              </a:lnSpc>
              <a:spcBef>
                <a:spcPts val="0"/>
              </a:spcBef>
              <a:spcAft>
                <a:spcPts val="0"/>
              </a:spcAft>
              <a:buClr>
                <a:schemeClr val="accent1"/>
              </a:buClr>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Immagine che contiene logo, Elementi grafici, schermata, grafica&#10;&#10;Descrizione generata automaticamente" id="211" name="Google Shape;211;p9"/>
          <p:cNvPicPr preferRelativeResize="0"/>
          <p:nvPr>
            <p:ph idx="4294967295" type="body"/>
          </p:nvPr>
        </p:nvPicPr>
        <p:blipFill rotWithShape="1">
          <a:blip r:embed="rId3">
            <a:alphaModFix/>
          </a:blip>
          <a:srcRect b="0" l="0" r="0" t="0"/>
          <a:stretch/>
        </p:blipFill>
        <p:spPr>
          <a:xfrm>
            <a:off x="0" y="11113"/>
            <a:ext cx="6096000" cy="2328862"/>
          </a:xfrm>
          <a:prstGeom prst="rect">
            <a:avLst/>
          </a:prstGeom>
          <a:noFill/>
          <a:ln>
            <a:noFill/>
          </a:ln>
        </p:spPr>
      </p:pic>
      <p:sp>
        <p:nvSpPr>
          <p:cNvPr id="212" name="Google Shape;212;p9"/>
          <p:cNvSpPr txBox="1"/>
          <p:nvPr>
            <p:ph idx="4294967295" type="title"/>
          </p:nvPr>
        </p:nvSpPr>
        <p:spPr>
          <a:xfrm>
            <a:off x="0" y="2914015"/>
            <a:ext cx="12192000" cy="136525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D4927"/>
              </a:buClr>
              <a:buSzPts val="4400"/>
              <a:buFont typeface="Calibri"/>
              <a:buNone/>
            </a:pPr>
            <a:r>
              <a:rPr lang="it-IT" sz="4400">
                <a:solidFill>
                  <a:srgbClr val="1D4927"/>
                </a:solidFill>
              </a:rPr>
              <a:t>Thank you for your attention!</a:t>
            </a:r>
            <a:endParaRPr/>
          </a:p>
        </p:txBody>
      </p:sp>
      <p:sp>
        <p:nvSpPr>
          <p:cNvPr id="213" name="Google Shape;213;p9"/>
          <p:cNvSpPr txBox="1"/>
          <p:nvPr/>
        </p:nvSpPr>
        <p:spPr>
          <a:xfrm>
            <a:off x="0" y="4156376"/>
            <a:ext cx="12191999" cy="570050"/>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rgbClr val="EBA900"/>
              </a:buClr>
              <a:buSzPts val="2400"/>
              <a:buFont typeface="Calibri"/>
              <a:buNone/>
            </a:pPr>
            <a:r>
              <a:rPr lang="it-IT" sz="2400">
                <a:solidFill>
                  <a:srgbClr val="EBA900"/>
                </a:solidFill>
                <a:latin typeface="Calibri"/>
                <a:ea typeface="Calibri"/>
                <a:cs typeface="Calibri"/>
                <a:sym typeface="Calibri"/>
              </a:rPr>
              <a:t>kety.giuliacci@ingv</a:t>
            </a:r>
            <a:r>
              <a:rPr lang="it-IT" sz="2400">
                <a:solidFill>
                  <a:srgbClr val="EBA900"/>
                </a:solidFill>
                <a:latin typeface="Calibri"/>
                <a:ea typeface="Calibri"/>
                <a:cs typeface="Calibri"/>
                <a:sym typeface="Calibri"/>
              </a:rPr>
              <a:t>.it</a:t>
            </a:r>
            <a:endParaRPr sz="2400">
              <a:solidFill>
                <a:srgbClr val="EBA900"/>
              </a:solidFill>
              <a:latin typeface="Calibri"/>
              <a:ea typeface="Calibri"/>
              <a:cs typeface="Calibri"/>
              <a:sym typeface="Calibri"/>
            </a:endParaRPr>
          </a:p>
        </p:txBody>
      </p:sp>
      <p:sp>
        <p:nvSpPr>
          <p:cNvPr id="214" name="Google Shape;214;p9"/>
          <p:cNvSpPr txBox="1"/>
          <p:nvPr/>
        </p:nvSpPr>
        <p:spPr>
          <a:xfrm>
            <a:off x="0" y="4782214"/>
            <a:ext cx="12192000" cy="570051"/>
          </a:xfrm>
          <a:prstGeom prst="rect">
            <a:avLst/>
          </a:prstGeom>
          <a:noFill/>
          <a:ln>
            <a:noFill/>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000"/>
              <a:buFont typeface="Play"/>
              <a:buNone/>
            </a:pPr>
            <a:r>
              <a:rPr lang="it-IT" sz="2000" u="sng">
                <a:solidFill>
                  <a:schemeClr val="dk1"/>
                </a:solidFill>
                <a:latin typeface="Play"/>
                <a:ea typeface="Play"/>
                <a:cs typeface="Play"/>
                <a:sym typeface="Play"/>
                <a:hlinkClick r:id="rId4">
                  <a:extLst>
                    <a:ext uri="{A12FA001-AC4F-418D-AE19-62706E023703}">
                      <ahyp:hlinkClr val="tx"/>
                    </a:ext>
                  </a:extLst>
                </a:hlinkClick>
              </a:rPr>
              <a:t>www.epos-eu.org/on</a:t>
            </a:r>
            <a:r>
              <a:rPr lang="it-IT" sz="2000">
                <a:solidFill>
                  <a:schemeClr val="dk1"/>
                </a:solidFill>
                <a:latin typeface="Play"/>
                <a:ea typeface="Play"/>
                <a:cs typeface="Play"/>
                <a:sym typeface="Play"/>
              </a:rPr>
              <a:t> </a:t>
            </a:r>
            <a:r>
              <a:rPr lang="it-IT" sz="2000">
                <a:solidFill>
                  <a:srgbClr val="EBA900"/>
                </a:solidFill>
                <a:latin typeface="Play"/>
                <a:ea typeface="Play"/>
                <a:cs typeface="Play"/>
                <a:sym typeface="Play"/>
              </a:rPr>
              <a:t>|</a:t>
            </a:r>
            <a:r>
              <a:rPr lang="it-IT" sz="2000">
                <a:solidFill>
                  <a:schemeClr val="dk1"/>
                </a:solidFill>
                <a:latin typeface="Play"/>
                <a:ea typeface="Play"/>
                <a:cs typeface="Play"/>
                <a:sym typeface="Play"/>
              </a:rPr>
              <a:t> </a:t>
            </a:r>
            <a:r>
              <a:rPr lang="it-IT" sz="2000">
                <a:solidFill>
                  <a:srgbClr val="E5A113"/>
                </a:solidFill>
                <a:latin typeface="Play"/>
                <a:ea typeface="Play"/>
                <a:cs typeface="Play"/>
                <a:sym typeface="Play"/>
              </a:rPr>
              <a:t>#</a:t>
            </a:r>
            <a:r>
              <a:rPr lang="it-IT" sz="2000">
                <a:solidFill>
                  <a:schemeClr val="dk1"/>
                </a:solidFill>
                <a:latin typeface="Play"/>
                <a:ea typeface="Play"/>
                <a:cs typeface="Play"/>
                <a:sym typeface="Play"/>
              </a:rPr>
              <a:t>EPOSon</a:t>
            </a:r>
            <a:endParaRPr sz="2000">
              <a:solidFill>
                <a:schemeClr val="dk1"/>
              </a:solidFill>
              <a:latin typeface="Play"/>
              <a:ea typeface="Play"/>
              <a:cs typeface="Play"/>
              <a:sym typeface="Pl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The Role of Data in Geosciences</a:t>
            </a:r>
            <a:endParaRPr/>
          </a:p>
        </p:txBody>
      </p:sp>
      <p:sp>
        <p:nvSpPr>
          <p:cNvPr id="92" name="Google Shape;92;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381000" lvl="0" marL="457200" rtl="0" algn="l">
              <a:lnSpc>
                <a:spcPct val="114000"/>
              </a:lnSpc>
              <a:spcBef>
                <a:spcPts val="0"/>
              </a:spcBef>
              <a:spcAft>
                <a:spcPts val="0"/>
              </a:spcAft>
              <a:buSzPts val="2400"/>
              <a:buChar char="•"/>
            </a:pPr>
            <a:r>
              <a:rPr lang="it-IT"/>
              <a:t>Geosciences rely on the collection and analysis of complex, multi-source datasets. </a:t>
            </a:r>
            <a:endParaRPr/>
          </a:p>
          <a:p>
            <a:pPr indent="0" lvl="0" marL="457200" rtl="0" algn="l">
              <a:lnSpc>
                <a:spcPct val="114000"/>
              </a:lnSpc>
              <a:spcBef>
                <a:spcPts val="0"/>
              </a:spcBef>
              <a:spcAft>
                <a:spcPts val="0"/>
              </a:spcAft>
              <a:buNone/>
            </a:pPr>
            <a:r>
              <a:t/>
            </a:r>
            <a:endParaRPr/>
          </a:p>
          <a:p>
            <a:pPr indent="-381000" lvl="0" marL="457200" rtl="0" algn="l">
              <a:lnSpc>
                <a:spcPct val="114000"/>
              </a:lnSpc>
              <a:spcBef>
                <a:spcPts val="0"/>
              </a:spcBef>
              <a:spcAft>
                <a:spcPts val="0"/>
              </a:spcAft>
              <a:buSzPts val="2400"/>
              <a:buChar char="•"/>
            </a:pPr>
            <a:r>
              <a:rPr lang="it-IT"/>
              <a:t>These include time series, spatial grids, vector data, and satellite imagery. </a:t>
            </a:r>
            <a:endParaRPr/>
          </a:p>
          <a:p>
            <a:pPr indent="0" lvl="0" marL="457200" rtl="0" algn="l">
              <a:lnSpc>
                <a:spcPct val="114000"/>
              </a:lnSpc>
              <a:spcBef>
                <a:spcPts val="0"/>
              </a:spcBef>
              <a:spcAft>
                <a:spcPts val="0"/>
              </a:spcAft>
              <a:buNone/>
            </a:pPr>
            <a:r>
              <a:t/>
            </a:r>
            <a:endParaRPr/>
          </a:p>
          <a:p>
            <a:pPr indent="-381000" lvl="0" marL="457200" rtl="0" algn="l">
              <a:lnSpc>
                <a:spcPct val="114000"/>
              </a:lnSpc>
              <a:spcBef>
                <a:spcPts val="0"/>
              </a:spcBef>
              <a:spcAft>
                <a:spcPts val="0"/>
              </a:spcAft>
              <a:buSzPts val="2400"/>
              <a:buChar char="•"/>
            </a:pPr>
            <a:r>
              <a:rPr lang="it-IT"/>
              <a:t>To ensure that such diverse data can be compared, integrated, and reused across different disciplines and institutions, the use of shared data standards and formats is essential.</a:t>
            </a:r>
            <a:endParaRPr/>
          </a:p>
          <a:p>
            <a:pPr indent="-76200" lvl="0" marL="228600" rtl="0" algn="l">
              <a:lnSpc>
                <a:spcPct val="114000"/>
              </a:lnSpc>
              <a:spcBef>
                <a:spcPts val="0"/>
              </a:spcBef>
              <a:spcAft>
                <a:spcPts val="0"/>
              </a:spcAft>
              <a:buClr>
                <a:schemeClr val="accent1"/>
              </a:buClr>
              <a:buSzPts val="2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36a1ae50013_0_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What Are Data Standards and Formats?</a:t>
            </a:r>
            <a:endParaRPr/>
          </a:p>
        </p:txBody>
      </p:sp>
      <p:sp>
        <p:nvSpPr>
          <p:cNvPr id="99" name="Google Shape;99;g36a1ae50013_0_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114000"/>
              </a:lnSpc>
              <a:spcBef>
                <a:spcPts val="0"/>
              </a:spcBef>
              <a:spcAft>
                <a:spcPts val="0"/>
              </a:spcAft>
              <a:buSzPts val="2400"/>
              <a:buChar char="•"/>
            </a:pPr>
            <a:r>
              <a:rPr b="1" lang="it-IT" u="sng"/>
              <a:t>Data standards</a:t>
            </a:r>
            <a:r>
              <a:rPr lang="it-IT"/>
              <a:t> </a:t>
            </a:r>
            <a:endParaRPr/>
          </a:p>
          <a:p>
            <a:pPr indent="0" lvl="0" marL="914400" rtl="0" algn="l">
              <a:lnSpc>
                <a:spcPct val="114000"/>
              </a:lnSpc>
              <a:spcBef>
                <a:spcPts val="0"/>
              </a:spcBef>
              <a:spcAft>
                <a:spcPts val="0"/>
              </a:spcAft>
              <a:buNone/>
            </a:pPr>
            <a:r>
              <a:rPr lang="it-IT"/>
              <a:t>define how data should be structured, described, and interpreted, across different applications and users, independently of the storage format.</a:t>
            </a:r>
            <a:endParaRPr/>
          </a:p>
          <a:p>
            <a:pPr indent="0" lvl="0" marL="457200" rtl="0" algn="l">
              <a:lnSpc>
                <a:spcPct val="114000"/>
              </a:lnSpc>
              <a:spcBef>
                <a:spcPts val="0"/>
              </a:spcBef>
              <a:spcAft>
                <a:spcPts val="0"/>
              </a:spcAft>
              <a:buNone/>
            </a:pPr>
            <a:r>
              <a:t/>
            </a:r>
            <a:endParaRPr/>
          </a:p>
          <a:p>
            <a:pPr indent="0" lvl="0" marL="457200" rtl="0" algn="l">
              <a:lnSpc>
                <a:spcPct val="114000"/>
              </a:lnSpc>
              <a:spcBef>
                <a:spcPts val="0"/>
              </a:spcBef>
              <a:spcAft>
                <a:spcPts val="0"/>
              </a:spcAft>
              <a:buNone/>
            </a:pPr>
            <a:r>
              <a:t/>
            </a:r>
            <a:endParaRPr/>
          </a:p>
          <a:p>
            <a:pPr indent="-381000" lvl="0" marL="457200" rtl="0" algn="l">
              <a:lnSpc>
                <a:spcPct val="114000"/>
              </a:lnSpc>
              <a:spcBef>
                <a:spcPts val="0"/>
              </a:spcBef>
              <a:spcAft>
                <a:spcPts val="0"/>
              </a:spcAft>
              <a:buSzPts val="2400"/>
              <a:buChar char="•"/>
            </a:pPr>
            <a:r>
              <a:rPr b="1" lang="it-IT" u="sng"/>
              <a:t>Data Formats</a:t>
            </a:r>
            <a:r>
              <a:rPr lang="it-IT"/>
              <a:t> </a:t>
            </a:r>
            <a:endParaRPr/>
          </a:p>
          <a:p>
            <a:pPr indent="0" lvl="0" marL="914400" rtl="0" algn="l">
              <a:lnSpc>
                <a:spcPct val="114000"/>
              </a:lnSpc>
              <a:spcBef>
                <a:spcPts val="0"/>
              </a:spcBef>
              <a:spcAft>
                <a:spcPts val="0"/>
              </a:spcAft>
              <a:buNone/>
            </a:pPr>
            <a:r>
              <a:rPr lang="it-IT"/>
              <a:t>refer to the physical or digital encoding used to store the data.</a:t>
            </a:r>
            <a:endParaRPr/>
          </a:p>
          <a:p>
            <a:pPr indent="0" lvl="0" marL="0" rtl="0" algn="l">
              <a:lnSpc>
                <a:spcPct val="114000"/>
              </a:lnSpc>
              <a:spcBef>
                <a:spcPts val="0"/>
              </a:spcBef>
              <a:spcAft>
                <a:spcPts val="0"/>
              </a:spcAft>
              <a:buNone/>
            </a:pPr>
            <a:r>
              <a:t/>
            </a:r>
            <a:endParaRPr>
              <a:highlight>
                <a:srgbClr val="D9EAD3"/>
              </a:highlight>
            </a:endParaRPr>
          </a:p>
          <a:p>
            <a:pPr indent="0" lvl="0" marL="0" rtl="0" algn="l">
              <a:lnSpc>
                <a:spcPct val="114000"/>
              </a:lnSpc>
              <a:spcBef>
                <a:spcPts val="0"/>
              </a:spcBef>
              <a:spcAft>
                <a:spcPts val="0"/>
              </a:spcAft>
              <a:buClr>
                <a:schemeClr val="accent1"/>
              </a:buClr>
              <a:buSzPts val="24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36a1ae50013_0_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Importance of Using Standard Formats</a:t>
            </a:r>
            <a:endParaRPr/>
          </a:p>
        </p:txBody>
      </p:sp>
      <p:sp>
        <p:nvSpPr>
          <p:cNvPr id="106" name="Google Shape;106;g36a1ae50013_0_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76200" lvl="0" marL="228600" rtl="0" algn="l">
              <a:lnSpc>
                <a:spcPct val="114000"/>
              </a:lnSpc>
              <a:spcBef>
                <a:spcPts val="0"/>
              </a:spcBef>
              <a:spcAft>
                <a:spcPts val="0"/>
              </a:spcAft>
              <a:buClr>
                <a:schemeClr val="accent1"/>
              </a:buClr>
              <a:buSzPts val="2400"/>
              <a:buNone/>
            </a:pPr>
            <a:r>
              <a:rPr lang="it-IT"/>
              <a:t>Standard formats ensure that:</a:t>
            </a:r>
            <a:endParaRPr/>
          </a:p>
          <a:p>
            <a:pPr indent="-76200" lvl="0" marL="228600" rtl="0" algn="l">
              <a:lnSpc>
                <a:spcPct val="114000"/>
              </a:lnSpc>
              <a:spcBef>
                <a:spcPts val="0"/>
              </a:spcBef>
              <a:spcAft>
                <a:spcPts val="0"/>
              </a:spcAft>
              <a:buClr>
                <a:schemeClr val="accent1"/>
              </a:buClr>
              <a:buSzPts val="2400"/>
              <a:buNone/>
            </a:pPr>
            <a:r>
              <a:t/>
            </a:r>
            <a:endParaRPr/>
          </a:p>
          <a:p>
            <a:pPr indent="-381000" lvl="0" marL="457200" rtl="0" algn="l">
              <a:lnSpc>
                <a:spcPct val="114000"/>
              </a:lnSpc>
              <a:spcBef>
                <a:spcPts val="0"/>
              </a:spcBef>
              <a:spcAft>
                <a:spcPts val="0"/>
              </a:spcAft>
              <a:buSzPts val="2400"/>
              <a:buChar char="•"/>
            </a:pPr>
            <a:r>
              <a:rPr lang="it-IT"/>
              <a:t>Data can be easily </a:t>
            </a:r>
            <a:r>
              <a:rPr b="1" lang="it-IT"/>
              <a:t>exchanged</a:t>
            </a:r>
            <a:r>
              <a:rPr lang="it-IT"/>
              <a:t> between researchers and institutions</a:t>
            </a:r>
            <a:endParaRPr/>
          </a:p>
          <a:p>
            <a:pPr indent="-381000" lvl="0" marL="457200" rtl="0" algn="l">
              <a:lnSpc>
                <a:spcPct val="114000"/>
              </a:lnSpc>
              <a:spcBef>
                <a:spcPts val="0"/>
              </a:spcBef>
              <a:spcAft>
                <a:spcPts val="0"/>
              </a:spcAft>
              <a:buSzPts val="2400"/>
              <a:buChar char="•"/>
            </a:pPr>
            <a:r>
              <a:rPr b="1" lang="it-IT"/>
              <a:t>Interpretations</a:t>
            </a:r>
            <a:r>
              <a:rPr lang="it-IT"/>
              <a:t> are consistent and </a:t>
            </a:r>
            <a:r>
              <a:rPr b="1" lang="it-IT"/>
              <a:t>reproducible</a:t>
            </a:r>
            <a:endParaRPr b="1"/>
          </a:p>
          <a:p>
            <a:pPr indent="-381000" lvl="0" marL="457200" rtl="0" algn="l">
              <a:lnSpc>
                <a:spcPct val="114000"/>
              </a:lnSpc>
              <a:spcBef>
                <a:spcPts val="0"/>
              </a:spcBef>
              <a:spcAft>
                <a:spcPts val="0"/>
              </a:spcAft>
              <a:buSzPts val="2400"/>
              <a:buChar char="•"/>
            </a:pPr>
            <a:r>
              <a:rPr lang="it-IT"/>
              <a:t>Archiving and future access remain possible </a:t>
            </a:r>
            <a:r>
              <a:rPr b="1" lang="it-IT"/>
              <a:t>without needing proprietary software</a:t>
            </a:r>
            <a:endParaRPr b="1"/>
          </a:p>
          <a:p>
            <a:pPr indent="-381000" lvl="0" marL="457200" rtl="0" algn="l">
              <a:lnSpc>
                <a:spcPct val="114000"/>
              </a:lnSpc>
              <a:spcBef>
                <a:spcPts val="0"/>
              </a:spcBef>
              <a:spcAft>
                <a:spcPts val="0"/>
              </a:spcAft>
              <a:buSzPts val="2400"/>
              <a:buChar char="•"/>
            </a:pPr>
            <a:r>
              <a:rPr lang="it-IT"/>
              <a:t>Standardization accelerates science by </a:t>
            </a:r>
            <a:r>
              <a:rPr b="1" lang="it-IT"/>
              <a:t>avoiding data conversion errors</a:t>
            </a:r>
            <a:r>
              <a:rPr lang="it-IT"/>
              <a:t> and promoting automation.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Examples of Widely Used Formats in Geosciences</a:t>
            </a:r>
            <a:endParaRPr/>
          </a:p>
        </p:txBody>
      </p:sp>
      <p:graphicFrame>
        <p:nvGraphicFramePr>
          <p:cNvPr id="113" name="Google Shape;113;p3"/>
          <p:cNvGraphicFramePr/>
          <p:nvPr/>
        </p:nvGraphicFramePr>
        <p:xfrm>
          <a:off x="3043550" y="1945600"/>
          <a:ext cx="3000000" cy="3000000"/>
        </p:xfrm>
        <a:graphic>
          <a:graphicData uri="http://schemas.openxmlformats.org/drawingml/2006/table">
            <a:tbl>
              <a:tblPr bandRow="1" firstRow="1">
                <a:noFill/>
                <a:tableStyleId>{CFE1A68D-FDAC-47E0-BC9A-3ACF27F5D7A4}</a:tableStyleId>
              </a:tblPr>
              <a:tblGrid>
                <a:gridCol w="2675025"/>
                <a:gridCol w="3429875"/>
              </a:tblGrid>
              <a:tr h="370850">
                <a:tc>
                  <a:txBody>
                    <a:bodyPr/>
                    <a:lstStyle/>
                    <a:p>
                      <a:pPr indent="0" lvl="0" marL="0" marR="0" rtl="0" algn="ctr">
                        <a:lnSpc>
                          <a:spcPct val="115000"/>
                        </a:lnSpc>
                        <a:spcBef>
                          <a:spcPts val="0"/>
                        </a:spcBef>
                        <a:spcAft>
                          <a:spcPts val="0"/>
                        </a:spcAft>
                        <a:buNone/>
                      </a:pPr>
                      <a:r>
                        <a:rPr lang="it-IT" sz="1600">
                          <a:solidFill>
                            <a:schemeClr val="dk1"/>
                          </a:solidFill>
                          <a:latin typeface="Calibri"/>
                          <a:ea typeface="Calibri"/>
                          <a:cs typeface="Calibri"/>
                          <a:sym typeface="Calibri"/>
                        </a:rPr>
                        <a:t>Format</a:t>
                      </a:r>
                      <a:endParaRPr sz="1600">
                        <a:solidFill>
                          <a:schemeClr val="dk1"/>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it-IT" sz="1600">
                          <a:solidFill>
                            <a:schemeClr val="dk1"/>
                          </a:solidFill>
                          <a:latin typeface="Calibri"/>
                          <a:ea typeface="Calibri"/>
                          <a:cs typeface="Calibri"/>
                          <a:sym typeface="Calibri"/>
                        </a:rPr>
                        <a:t>Scientific Domain</a:t>
                      </a:r>
                      <a:endParaRPr sz="1600">
                        <a:solidFill>
                          <a:schemeClr val="dk1"/>
                        </a:solidFill>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70850">
                <a:tc>
                  <a:txBody>
                    <a:bodyPr/>
                    <a:lstStyle/>
                    <a:p>
                      <a:pPr indent="0" lvl="0" marL="0" marR="0" rtl="0" algn="l">
                        <a:lnSpc>
                          <a:spcPct val="115000"/>
                        </a:lnSpc>
                        <a:spcBef>
                          <a:spcPts val="0"/>
                        </a:spcBef>
                        <a:spcAft>
                          <a:spcPts val="0"/>
                        </a:spcAft>
                        <a:buNone/>
                      </a:pPr>
                      <a:r>
                        <a:rPr lang="it-IT" sz="1600">
                          <a:latin typeface="Calibri"/>
                          <a:ea typeface="Calibri"/>
                          <a:cs typeface="Calibri"/>
                          <a:sym typeface="Calibri"/>
                        </a:rPr>
                        <a:t>NetCDF</a:t>
                      </a:r>
                      <a:endParaRPr sz="1600">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IT" sz="1600">
                          <a:latin typeface="Calibri"/>
                          <a:ea typeface="Calibri"/>
                          <a:cs typeface="Calibri"/>
                          <a:sym typeface="Calibri"/>
                        </a:rPr>
                        <a:t>Climate science, oceanography</a:t>
                      </a:r>
                      <a:endParaRPr sz="1600">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70850">
                <a:tc>
                  <a:txBody>
                    <a:bodyPr/>
                    <a:lstStyle/>
                    <a:p>
                      <a:pPr indent="0" lvl="0" marL="0" marR="0" rtl="0" algn="l">
                        <a:lnSpc>
                          <a:spcPct val="115000"/>
                        </a:lnSpc>
                        <a:spcBef>
                          <a:spcPts val="0"/>
                        </a:spcBef>
                        <a:spcAft>
                          <a:spcPts val="0"/>
                        </a:spcAft>
                        <a:buNone/>
                      </a:pPr>
                      <a:r>
                        <a:rPr lang="it-IT" sz="1600">
                          <a:latin typeface="Calibri"/>
                          <a:ea typeface="Calibri"/>
                          <a:cs typeface="Calibri"/>
                          <a:sym typeface="Calibri"/>
                        </a:rPr>
                        <a:t>HDF5</a:t>
                      </a:r>
                      <a:endParaRPr sz="1600">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IT" sz="1600">
                          <a:latin typeface="Calibri"/>
                          <a:ea typeface="Calibri"/>
                          <a:cs typeface="Calibri"/>
                          <a:sym typeface="Calibri"/>
                        </a:rPr>
                        <a:t>Volcanology, 3D geophysical modeling</a:t>
                      </a:r>
                      <a:endParaRPr sz="1600">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70850">
                <a:tc>
                  <a:txBody>
                    <a:bodyPr/>
                    <a:lstStyle/>
                    <a:p>
                      <a:pPr indent="0" lvl="0" marL="0" marR="0" rtl="0" algn="l">
                        <a:lnSpc>
                          <a:spcPct val="115000"/>
                        </a:lnSpc>
                        <a:spcBef>
                          <a:spcPts val="0"/>
                        </a:spcBef>
                        <a:spcAft>
                          <a:spcPts val="0"/>
                        </a:spcAft>
                        <a:buNone/>
                      </a:pPr>
                      <a:r>
                        <a:rPr lang="it-IT" sz="1600">
                          <a:latin typeface="Calibri"/>
                          <a:ea typeface="Calibri"/>
                          <a:cs typeface="Calibri"/>
                          <a:sym typeface="Calibri"/>
                        </a:rPr>
                        <a:t>miniSEED</a:t>
                      </a:r>
                      <a:endParaRPr sz="1600">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IT" sz="1600">
                          <a:latin typeface="Calibri"/>
                          <a:ea typeface="Calibri"/>
                          <a:cs typeface="Calibri"/>
                          <a:sym typeface="Calibri"/>
                        </a:rPr>
                        <a:t>Seismology</a:t>
                      </a:r>
                      <a:endParaRPr sz="1600">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70850">
                <a:tc>
                  <a:txBody>
                    <a:bodyPr/>
                    <a:lstStyle/>
                    <a:p>
                      <a:pPr indent="0" lvl="0" marL="0" marR="0" rtl="0" algn="l">
                        <a:lnSpc>
                          <a:spcPct val="115000"/>
                        </a:lnSpc>
                        <a:spcBef>
                          <a:spcPts val="0"/>
                        </a:spcBef>
                        <a:spcAft>
                          <a:spcPts val="0"/>
                        </a:spcAft>
                        <a:buNone/>
                      </a:pPr>
                      <a:r>
                        <a:rPr lang="it-IT" sz="1600">
                          <a:latin typeface="Calibri"/>
                          <a:ea typeface="Calibri"/>
                          <a:cs typeface="Calibri"/>
                          <a:sym typeface="Calibri"/>
                        </a:rPr>
                        <a:t>GeoTIFF</a:t>
                      </a:r>
                      <a:endParaRPr sz="1600">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IT" sz="1600">
                          <a:latin typeface="Calibri"/>
                          <a:ea typeface="Calibri"/>
                          <a:cs typeface="Calibri"/>
                          <a:sym typeface="Calibri"/>
                        </a:rPr>
                        <a:t>Remote sensing, geology</a:t>
                      </a:r>
                      <a:endParaRPr sz="1600">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70850">
                <a:tc>
                  <a:txBody>
                    <a:bodyPr/>
                    <a:lstStyle/>
                    <a:p>
                      <a:pPr indent="0" lvl="0" marL="0" marR="0" rtl="0" algn="l">
                        <a:lnSpc>
                          <a:spcPct val="115000"/>
                        </a:lnSpc>
                        <a:spcBef>
                          <a:spcPts val="0"/>
                        </a:spcBef>
                        <a:spcAft>
                          <a:spcPts val="0"/>
                        </a:spcAft>
                        <a:buNone/>
                      </a:pPr>
                      <a:r>
                        <a:rPr lang="it-IT" sz="1600">
                          <a:latin typeface="Calibri"/>
                          <a:ea typeface="Calibri"/>
                          <a:cs typeface="Calibri"/>
                          <a:sym typeface="Calibri"/>
                        </a:rPr>
                        <a:t>GRIB</a:t>
                      </a:r>
                      <a:endParaRPr sz="1600">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IT" sz="1600">
                          <a:latin typeface="Calibri"/>
                          <a:ea typeface="Calibri"/>
                          <a:cs typeface="Calibri"/>
                          <a:sym typeface="Calibri"/>
                        </a:rPr>
                        <a:t>Meteorology</a:t>
                      </a:r>
                      <a:endParaRPr sz="1600">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370850">
                <a:tc>
                  <a:txBody>
                    <a:bodyPr/>
                    <a:lstStyle/>
                    <a:p>
                      <a:pPr indent="0" lvl="0" marL="0" marR="0" rtl="0" algn="l">
                        <a:lnSpc>
                          <a:spcPct val="115000"/>
                        </a:lnSpc>
                        <a:spcBef>
                          <a:spcPts val="0"/>
                        </a:spcBef>
                        <a:spcAft>
                          <a:spcPts val="0"/>
                        </a:spcAft>
                        <a:buNone/>
                      </a:pPr>
                      <a:r>
                        <a:rPr lang="it-IT" sz="1600">
                          <a:latin typeface="Calibri"/>
                          <a:ea typeface="Calibri"/>
                          <a:cs typeface="Calibri"/>
                          <a:sym typeface="Calibri"/>
                        </a:rPr>
                        <a:t>CSV/TSV</a:t>
                      </a:r>
                      <a:endParaRPr sz="1600">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marR="0" rtl="0" algn="l">
                        <a:lnSpc>
                          <a:spcPct val="115000"/>
                        </a:lnSpc>
                        <a:spcBef>
                          <a:spcPts val="0"/>
                        </a:spcBef>
                        <a:spcAft>
                          <a:spcPts val="0"/>
                        </a:spcAft>
                        <a:buNone/>
                      </a:pPr>
                      <a:r>
                        <a:rPr lang="it-IT" sz="1600">
                          <a:latin typeface="Calibri"/>
                          <a:ea typeface="Calibri"/>
                          <a:cs typeface="Calibri"/>
                          <a:sym typeface="Calibri"/>
                        </a:rPr>
                        <a:t>Geodesy, environmental monitoring</a:t>
                      </a:r>
                      <a:endParaRPr sz="1600">
                        <a:latin typeface="Calibri"/>
                        <a:ea typeface="Calibri"/>
                        <a:cs typeface="Calibri"/>
                        <a:sym typeface="Calibri"/>
                      </a:endParaRPr>
                    </a:p>
                  </a:txBody>
                  <a:tcPr marT="63500" marB="63500" marR="63500" marL="63500">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g36a1ae50013_0_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Types of Geoscientific Data</a:t>
            </a:r>
            <a:endParaRPr/>
          </a:p>
        </p:txBody>
      </p:sp>
      <p:sp>
        <p:nvSpPr>
          <p:cNvPr id="120" name="Google Shape;120;g36a1ae50013_0_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81000" lvl="0" marL="457200" rtl="0" algn="l">
              <a:lnSpc>
                <a:spcPct val="114000"/>
              </a:lnSpc>
              <a:spcBef>
                <a:spcPts val="0"/>
              </a:spcBef>
              <a:spcAft>
                <a:spcPts val="0"/>
              </a:spcAft>
              <a:buSzPts val="2400"/>
              <a:buChar char="•"/>
            </a:pPr>
            <a:r>
              <a:rPr b="1" lang="it-IT"/>
              <a:t>Time series data</a:t>
            </a:r>
            <a:r>
              <a:rPr lang="it-IT"/>
              <a:t> (e.g., seismic waveforms, weather stations)</a:t>
            </a:r>
            <a:endParaRPr/>
          </a:p>
          <a:p>
            <a:pPr indent="0" lvl="0" marL="457200" rtl="0" algn="l">
              <a:lnSpc>
                <a:spcPct val="114000"/>
              </a:lnSpc>
              <a:spcBef>
                <a:spcPts val="0"/>
              </a:spcBef>
              <a:spcAft>
                <a:spcPts val="0"/>
              </a:spcAft>
              <a:buNone/>
            </a:pPr>
            <a:r>
              <a:t/>
            </a:r>
            <a:endParaRPr/>
          </a:p>
          <a:p>
            <a:pPr indent="-381000" lvl="0" marL="457200" rtl="0" algn="l">
              <a:lnSpc>
                <a:spcPct val="114000"/>
              </a:lnSpc>
              <a:spcBef>
                <a:spcPts val="0"/>
              </a:spcBef>
              <a:spcAft>
                <a:spcPts val="0"/>
              </a:spcAft>
              <a:buSzPts val="2400"/>
              <a:buChar char="•"/>
            </a:pPr>
            <a:r>
              <a:rPr b="1" lang="it-IT"/>
              <a:t>Gridded data</a:t>
            </a:r>
            <a:r>
              <a:rPr lang="it-IT"/>
              <a:t> (e.g., climate models, remote sensing imagery)</a:t>
            </a:r>
            <a:endParaRPr/>
          </a:p>
          <a:p>
            <a:pPr indent="0" lvl="0" marL="457200" rtl="0" algn="l">
              <a:lnSpc>
                <a:spcPct val="114000"/>
              </a:lnSpc>
              <a:spcBef>
                <a:spcPts val="0"/>
              </a:spcBef>
              <a:spcAft>
                <a:spcPts val="0"/>
              </a:spcAft>
              <a:buNone/>
            </a:pPr>
            <a:r>
              <a:t/>
            </a:r>
            <a:endParaRPr/>
          </a:p>
          <a:p>
            <a:pPr indent="-381000" lvl="0" marL="457200" rtl="0" algn="l">
              <a:lnSpc>
                <a:spcPct val="114000"/>
              </a:lnSpc>
              <a:spcBef>
                <a:spcPts val="0"/>
              </a:spcBef>
              <a:spcAft>
                <a:spcPts val="0"/>
              </a:spcAft>
              <a:buSzPts val="2400"/>
              <a:buChar char="•"/>
            </a:pPr>
            <a:r>
              <a:rPr b="1" lang="it-IT"/>
              <a:t>Point and vector data</a:t>
            </a:r>
            <a:r>
              <a:rPr lang="it-IT"/>
              <a:t> (e.g., GPS measurements, faults, boreholes)</a:t>
            </a:r>
            <a:endParaRPr/>
          </a:p>
          <a:p>
            <a:pPr indent="0" lvl="0" marL="457200" rtl="0" algn="l">
              <a:lnSpc>
                <a:spcPct val="114000"/>
              </a:lnSpc>
              <a:spcBef>
                <a:spcPts val="0"/>
              </a:spcBef>
              <a:spcAft>
                <a:spcPts val="0"/>
              </a:spcAft>
              <a:buNone/>
            </a:pPr>
            <a:r>
              <a:t/>
            </a:r>
            <a:endParaRPr/>
          </a:p>
          <a:p>
            <a:pPr indent="-381000" lvl="0" marL="457200" rtl="0" algn="l">
              <a:lnSpc>
                <a:spcPct val="114000"/>
              </a:lnSpc>
              <a:spcBef>
                <a:spcPts val="0"/>
              </a:spcBef>
              <a:spcAft>
                <a:spcPts val="0"/>
              </a:spcAft>
              <a:buSzPts val="2400"/>
              <a:buChar char="•"/>
            </a:pPr>
            <a:r>
              <a:rPr b="1" lang="it-IT"/>
              <a:t>3D and 4D datasets</a:t>
            </a:r>
            <a:r>
              <a:rPr lang="it-IT"/>
              <a:t> (e.g., subsurface models, evolving volcanic plumes)</a:t>
            </a:r>
            <a:endParaRPr/>
          </a:p>
          <a:p>
            <a:pPr indent="-76200" lvl="0" marL="228600" rtl="0" algn="l">
              <a:lnSpc>
                <a:spcPct val="114000"/>
              </a:lnSpc>
              <a:spcBef>
                <a:spcPts val="0"/>
              </a:spcBef>
              <a:spcAft>
                <a:spcPts val="0"/>
              </a:spcAft>
              <a:buClr>
                <a:schemeClr val="accent1"/>
              </a:buClr>
              <a:buSzPts val="2400"/>
              <a:buNone/>
            </a:pPr>
            <a:r>
              <a:rPr lang="it-IT"/>
              <a:t> </a:t>
            </a:r>
            <a:endParaRPr/>
          </a:p>
          <a:p>
            <a:pPr indent="-76200" lvl="0" marL="228600" rtl="0" algn="l">
              <a:lnSpc>
                <a:spcPct val="114000"/>
              </a:lnSpc>
              <a:spcBef>
                <a:spcPts val="0"/>
              </a:spcBef>
              <a:spcAft>
                <a:spcPts val="0"/>
              </a:spcAft>
              <a:buClr>
                <a:schemeClr val="accent1"/>
              </a:buClr>
              <a:buSzPts val="2400"/>
              <a:buNone/>
            </a:pPr>
            <a:r>
              <a:rPr lang="it-IT"/>
              <a:t>Each type presents unique challenges and requires tailored formats to capture essential information without loss.</a:t>
            </a:r>
            <a:endParaRPr/>
          </a:p>
          <a:p>
            <a:pPr indent="-76200" lvl="0" marL="228600" rtl="0" algn="l">
              <a:lnSpc>
                <a:spcPct val="114000"/>
              </a:lnSpc>
              <a:spcBef>
                <a:spcPts val="0"/>
              </a:spcBef>
              <a:spcAft>
                <a:spcPts val="0"/>
              </a:spcAft>
              <a:buClr>
                <a:schemeClr val="accent1"/>
              </a:buClr>
              <a:buSzPts val="24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6a1ae50013_0_2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Time Series Data</a:t>
            </a:r>
            <a:endParaRPr/>
          </a:p>
        </p:txBody>
      </p:sp>
      <p:sp>
        <p:nvSpPr>
          <p:cNvPr id="127" name="Google Shape;127;g36a1ae50013_0_25"/>
          <p:cNvSpPr txBox="1"/>
          <p:nvPr>
            <p:ph idx="1" type="body"/>
          </p:nvPr>
        </p:nvSpPr>
        <p:spPr>
          <a:xfrm>
            <a:off x="838200" y="1825625"/>
            <a:ext cx="8451000" cy="1800000"/>
          </a:xfrm>
          <a:prstGeom prst="rect">
            <a:avLst/>
          </a:prstGeom>
          <a:noFill/>
          <a:ln>
            <a:noFill/>
          </a:ln>
        </p:spPr>
        <p:txBody>
          <a:bodyPr anchorCtr="0" anchor="t" bIns="45700" lIns="91425" spcFirstLastPara="1" rIns="91425" wrap="square" tIns="45700">
            <a:noAutofit/>
          </a:bodyPr>
          <a:lstStyle/>
          <a:p>
            <a:pPr indent="-381000" lvl="0" marL="457200" rtl="0" algn="l">
              <a:lnSpc>
                <a:spcPct val="114000"/>
              </a:lnSpc>
              <a:spcBef>
                <a:spcPts val="0"/>
              </a:spcBef>
              <a:spcAft>
                <a:spcPts val="0"/>
              </a:spcAft>
              <a:buSzPts val="2400"/>
              <a:buChar char="•"/>
            </a:pPr>
            <a:r>
              <a:rPr lang="it-IT"/>
              <a:t>In fields like </a:t>
            </a:r>
            <a:r>
              <a:rPr b="1" lang="it-IT"/>
              <a:t>seismology</a:t>
            </a:r>
            <a:r>
              <a:rPr lang="it-IT"/>
              <a:t> and </a:t>
            </a:r>
            <a:r>
              <a:rPr b="1" lang="it-IT"/>
              <a:t>volcanology</a:t>
            </a:r>
            <a:r>
              <a:rPr lang="it-IT"/>
              <a:t>, time series data are used to monitor changes in ground motion, gas emissions, and temperature. </a:t>
            </a:r>
            <a:endParaRPr/>
          </a:p>
          <a:p>
            <a:pPr indent="0" lvl="0" marL="457200" rtl="0" algn="l">
              <a:lnSpc>
                <a:spcPct val="114000"/>
              </a:lnSpc>
              <a:spcBef>
                <a:spcPts val="0"/>
              </a:spcBef>
              <a:spcAft>
                <a:spcPts val="0"/>
              </a:spcAft>
              <a:buNone/>
            </a:pPr>
            <a:r>
              <a:t/>
            </a:r>
            <a:endParaRPr/>
          </a:p>
          <a:p>
            <a:pPr indent="0" lvl="0" marL="0" rtl="0" algn="l">
              <a:lnSpc>
                <a:spcPct val="114000"/>
              </a:lnSpc>
              <a:spcBef>
                <a:spcPts val="0"/>
              </a:spcBef>
              <a:spcAft>
                <a:spcPts val="0"/>
              </a:spcAft>
              <a:buNone/>
            </a:pPr>
            <a:r>
              <a:t/>
            </a:r>
            <a:endParaRPr/>
          </a:p>
          <a:p>
            <a:pPr indent="-76200" lvl="0" marL="228600" rtl="0" algn="l">
              <a:lnSpc>
                <a:spcPct val="114000"/>
              </a:lnSpc>
              <a:spcBef>
                <a:spcPts val="0"/>
              </a:spcBef>
              <a:spcAft>
                <a:spcPts val="0"/>
              </a:spcAft>
              <a:buClr>
                <a:schemeClr val="accent1"/>
              </a:buClr>
              <a:buSzPts val="2400"/>
              <a:buNone/>
            </a:pPr>
            <a:r>
              <a:t/>
            </a:r>
            <a:endParaRPr/>
          </a:p>
        </p:txBody>
      </p:sp>
      <p:pic>
        <p:nvPicPr>
          <p:cNvPr id="128" name="Google Shape;128;g36a1ae50013_0_25" title="Screenshot 2025-06-21 alle 16.06.21.png"/>
          <p:cNvPicPr preferRelativeResize="0"/>
          <p:nvPr/>
        </p:nvPicPr>
        <p:blipFill rotWithShape="1">
          <a:blip r:embed="rId3">
            <a:alphaModFix/>
          </a:blip>
          <a:srcRect b="0" l="0" r="33020" t="0"/>
          <a:stretch/>
        </p:blipFill>
        <p:spPr>
          <a:xfrm>
            <a:off x="6640895" y="3487175"/>
            <a:ext cx="5401356" cy="2365900"/>
          </a:xfrm>
          <a:prstGeom prst="rect">
            <a:avLst/>
          </a:prstGeom>
          <a:noFill/>
          <a:ln>
            <a:noFill/>
          </a:ln>
        </p:spPr>
      </p:pic>
      <p:sp>
        <p:nvSpPr>
          <p:cNvPr id="129" name="Google Shape;129;g36a1ae50013_0_25"/>
          <p:cNvSpPr txBox="1"/>
          <p:nvPr/>
        </p:nvSpPr>
        <p:spPr>
          <a:xfrm>
            <a:off x="6641250" y="5785350"/>
            <a:ext cx="5622000" cy="6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IT" sz="800">
                <a:solidFill>
                  <a:schemeClr val="dk1"/>
                </a:solidFill>
                <a:highlight>
                  <a:srgbClr val="FFFFFF"/>
                </a:highlight>
                <a:latin typeface="Open Sans"/>
                <a:ea typeface="Open Sans"/>
                <a:cs typeface="Open Sans"/>
                <a:sym typeface="Open Sans"/>
              </a:rPr>
              <a:t>Multigas at la Soufrière de Guadeloupe volcano: Concentration ratios timeseries,Institut De Physique Du Globe De Paris (IPGP). (2021). Data collection of the seismological and volcanological observatory of Guadeloupe. Institut de physique du globe de Paris (IPGP). </a:t>
            </a:r>
            <a:r>
              <a:rPr lang="it-IT" sz="800" u="sng">
                <a:solidFill>
                  <a:schemeClr val="hlink"/>
                </a:solidFill>
                <a:highlight>
                  <a:srgbClr val="FFFFFF"/>
                </a:highlight>
                <a:latin typeface="Open Sans"/>
                <a:ea typeface="Open Sans"/>
                <a:cs typeface="Open Sans"/>
                <a:sym typeface="Open Sans"/>
                <a:hlinkClick r:id="rId4"/>
              </a:rPr>
              <a:t>https://doi.org/10.18715/GUADELOUPE.OVSG</a:t>
            </a:r>
            <a:r>
              <a:rPr lang="it-IT" sz="800">
                <a:solidFill>
                  <a:schemeClr val="dk1"/>
                </a:solidFill>
                <a:highlight>
                  <a:srgbClr val="FFFFFF"/>
                </a:highlight>
                <a:latin typeface="Open Sans"/>
                <a:ea typeface="Open Sans"/>
                <a:cs typeface="Open Sans"/>
                <a:sym typeface="Open Sans"/>
              </a:rPr>
              <a:t> .</a:t>
            </a:r>
            <a:endParaRPr sz="8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it-IT" sz="800">
                <a:solidFill>
                  <a:schemeClr val="dk1"/>
                </a:solidFill>
                <a:highlight>
                  <a:srgbClr val="FFFFFF"/>
                </a:highlight>
                <a:latin typeface="Open Sans"/>
                <a:ea typeface="Open Sans"/>
                <a:cs typeface="Open Sans"/>
                <a:sym typeface="Open Sans"/>
              </a:rPr>
              <a:t>Accessed on 21-06-2025 through the EPOS Data Portal (</a:t>
            </a:r>
            <a:r>
              <a:rPr lang="it-IT" sz="800" u="sng">
                <a:solidFill>
                  <a:schemeClr val="hlink"/>
                </a:solidFill>
                <a:highlight>
                  <a:srgbClr val="FFFFFF"/>
                </a:highlight>
                <a:latin typeface="Open Sans"/>
                <a:ea typeface="Open Sans"/>
                <a:cs typeface="Open Sans"/>
                <a:sym typeface="Open Sans"/>
                <a:hlinkClick r:id="rId5"/>
              </a:rPr>
              <a:t>https://www.epos-eu.org/dataportal</a:t>
            </a:r>
            <a:r>
              <a:rPr lang="it-IT" sz="800">
                <a:solidFill>
                  <a:schemeClr val="dk1"/>
                </a:solidFill>
                <a:highlight>
                  <a:srgbClr val="FFFFFF"/>
                </a:highlight>
                <a:latin typeface="Open Sans"/>
                <a:ea typeface="Open Sans"/>
                <a:cs typeface="Open Sans"/>
                <a:sym typeface="Open Sans"/>
              </a:rPr>
              <a:t> )</a:t>
            </a:r>
            <a:endParaRPr sz="800">
              <a:solidFill>
                <a:schemeClr val="dk1"/>
              </a:solidFill>
              <a:highlight>
                <a:srgbClr val="FFFFFF"/>
              </a:highlight>
              <a:latin typeface="Open Sans"/>
              <a:ea typeface="Open Sans"/>
              <a:cs typeface="Open Sans"/>
              <a:sym typeface="Open Sans"/>
            </a:endParaRPr>
          </a:p>
        </p:txBody>
      </p:sp>
      <p:sp>
        <p:nvSpPr>
          <p:cNvPr id="130" name="Google Shape;130;g36a1ae50013_0_25"/>
          <p:cNvSpPr txBox="1"/>
          <p:nvPr>
            <p:ph idx="1" type="body"/>
          </p:nvPr>
        </p:nvSpPr>
        <p:spPr>
          <a:xfrm>
            <a:off x="838200" y="3345450"/>
            <a:ext cx="5790600" cy="2121300"/>
          </a:xfrm>
          <a:prstGeom prst="rect">
            <a:avLst/>
          </a:prstGeom>
          <a:noFill/>
          <a:ln>
            <a:noFill/>
          </a:ln>
        </p:spPr>
        <p:txBody>
          <a:bodyPr anchorCtr="0" anchor="t" bIns="45700" lIns="91425" spcFirstLastPara="1" rIns="91425" wrap="square" tIns="45700">
            <a:noAutofit/>
          </a:bodyPr>
          <a:lstStyle/>
          <a:p>
            <a:pPr indent="-381000" lvl="0" marL="457200" rtl="0" algn="l">
              <a:lnSpc>
                <a:spcPct val="114000"/>
              </a:lnSpc>
              <a:spcBef>
                <a:spcPts val="0"/>
              </a:spcBef>
              <a:spcAft>
                <a:spcPts val="0"/>
              </a:spcAft>
              <a:buSzPts val="2400"/>
              <a:buChar char="•"/>
            </a:pPr>
            <a:r>
              <a:rPr lang="it-IT"/>
              <a:t>Formats like </a:t>
            </a:r>
            <a:r>
              <a:rPr b="1" lang="it-IT"/>
              <a:t>miniSEED</a:t>
            </a:r>
            <a:r>
              <a:rPr lang="it-IT"/>
              <a:t>, </a:t>
            </a:r>
            <a:r>
              <a:rPr b="1" lang="it-IT"/>
              <a:t>ASCII-based</a:t>
            </a:r>
            <a:r>
              <a:rPr lang="it-IT"/>
              <a:t> and </a:t>
            </a:r>
            <a:r>
              <a:rPr b="1" lang="it-IT"/>
              <a:t>CovJSON</a:t>
            </a:r>
            <a:r>
              <a:rPr lang="it-IT"/>
              <a:t> standards support compact, efficient, and long-term recording of such data, often in high-frequency environments.</a:t>
            </a:r>
            <a:endParaRPr/>
          </a:p>
          <a:p>
            <a:pPr indent="-76200" lvl="0" marL="228600" rtl="0" algn="l">
              <a:lnSpc>
                <a:spcPct val="114000"/>
              </a:lnSpc>
              <a:spcBef>
                <a:spcPts val="0"/>
              </a:spcBef>
              <a:spcAft>
                <a:spcPts val="0"/>
              </a:spcAft>
              <a:buClr>
                <a:schemeClr val="accent1"/>
              </a:buClr>
              <a:buSzPts val="2400"/>
              <a:buNone/>
            </a:pPr>
            <a:r>
              <a:t/>
            </a:r>
            <a:endParaRPr/>
          </a:p>
        </p:txBody>
      </p:sp>
      <p:pic>
        <p:nvPicPr>
          <p:cNvPr id="131" name="Google Shape;131;g36a1ae50013_0_25" title="Screenshot 2025-06-21 alle 16.22.11.png"/>
          <p:cNvPicPr preferRelativeResize="0"/>
          <p:nvPr/>
        </p:nvPicPr>
        <p:blipFill rotWithShape="1">
          <a:blip r:embed="rId6">
            <a:alphaModFix/>
          </a:blip>
          <a:srcRect b="23681" l="0" r="0" t="0"/>
          <a:stretch/>
        </p:blipFill>
        <p:spPr>
          <a:xfrm>
            <a:off x="9352025" y="73600"/>
            <a:ext cx="2614025" cy="4182151"/>
          </a:xfrm>
          <a:prstGeom prst="rect">
            <a:avLst/>
          </a:prstGeom>
          <a:noFill/>
          <a:ln>
            <a:noFill/>
          </a:ln>
          <a:effectLst>
            <a:outerShdw blurRad="57150" rotWithShape="0" algn="bl" dir="2340000" dist="123825">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36a1ae50013_0_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Gridded and Raster Data</a:t>
            </a:r>
            <a:endParaRPr/>
          </a:p>
        </p:txBody>
      </p:sp>
      <p:sp>
        <p:nvSpPr>
          <p:cNvPr id="138" name="Google Shape;138;g36a1ae50013_0_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374650" lvl="0" marL="457200" rtl="0" algn="l">
              <a:lnSpc>
                <a:spcPct val="114000"/>
              </a:lnSpc>
              <a:spcBef>
                <a:spcPts val="0"/>
              </a:spcBef>
              <a:spcAft>
                <a:spcPts val="0"/>
              </a:spcAft>
              <a:buSzPts val="2300"/>
              <a:buChar char="•"/>
            </a:pPr>
            <a:r>
              <a:rPr lang="it-IT" sz="2300"/>
              <a:t>Gridded datasets are common in </a:t>
            </a:r>
            <a:r>
              <a:rPr b="1" lang="it-IT" sz="2300"/>
              <a:t>atmospheric</a:t>
            </a:r>
            <a:r>
              <a:rPr lang="it-IT" sz="2300"/>
              <a:t> </a:t>
            </a:r>
            <a:endParaRPr sz="2300"/>
          </a:p>
          <a:p>
            <a:pPr indent="0" lvl="0" marL="457200" rtl="0" algn="l">
              <a:lnSpc>
                <a:spcPct val="114000"/>
              </a:lnSpc>
              <a:spcBef>
                <a:spcPts val="0"/>
              </a:spcBef>
              <a:spcAft>
                <a:spcPts val="0"/>
              </a:spcAft>
              <a:buNone/>
            </a:pPr>
            <a:r>
              <a:rPr lang="it-IT" sz="2300"/>
              <a:t>sciences, </a:t>
            </a:r>
            <a:r>
              <a:rPr b="1" lang="it-IT" sz="2300"/>
              <a:t>oceanography</a:t>
            </a:r>
            <a:r>
              <a:rPr lang="it-IT" sz="2300"/>
              <a:t>, and </a:t>
            </a:r>
            <a:r>
              <a:rPr b="1" lang="it-IT" sz="2300"/>
              <a:t>remote sensing</a:t>
            </a:r>
            <a:r>
              <a:rPr lang="it-IT" sz="2300"/>
              <a:t>.</a:t>
            </a:r>
            <a:endParaRPr sz="2300"/>
          </a:p>
          <a:p>
            <a:pPr indent="0" lvl="0" marL="457200" rtl="0" algn="l">
              <a:lnSpc>
                <a:spcPct val="114000"/>
              </a:lnSpc>
              <a:spcBef>
                <a:spcPts val="0"/>
              </a:spcBef>
              <a:spcAft>
                <a:spcPts val="0"/>
              </a:spcAft>
              <a:buNone/>
            </a:pPr>
            <a:r>
              <a:t/>
            </a:r>
            <a:endParaRPr sz="2300"/>
          </a:p>
          <a:p>
            <a:pPr indent="-374650" lvl="0" marL="457200" rtl="0" algn="l">
              <a:lnSpc>
                <a:spcPct val="114000"/>
              </a:lnSpc>
              <a:spcBef>
                <a:spcPts val="0"/>
              </a:spcBef>
              <a:spcAft>
                <a:spcPts val="0"/>
              </a:spcAft>
              <a:buSzPts val="2300"/>
              <a:buChar char="•"/>
            </a:pPr>
            <a:r>
              <a:rPr lang="it-IT" sz="2300"/>
              <a:t> Standardized formats such as </a:t>
            </a:r>
            <a:r>
              <a:rPr b="1" lang="it-IT" sz="2300"/>
              <a:t>NetCDF-CF</a:t>
            </a:r>
            <a:r>
              <a:rPr lang="it-IT" sz="2300"/>
              <a:t> </a:t>
            </a:r>
            <a:endParaRPr sz="2300"/>
          </a:p>
          <a:p>
            <a:pPr indent="0" lvl="0" marL="457200" rtl="0" algn="l">
              <a:lnSpc>
                <a:spcPct val="114000"/>
              </a:lnSpc>
              <a:spcBef>
                <a:spcPts val="0"/>
              </a:spcBef>
              <a:spcAft>
                <a:spcPts val="0"/>
              </a:spcAft>
              <a:buNone/>
            </a:pPr>
            <a:r>
              <a:rPr lang="it-IT" sz="2300"/>
              <a:t>(Climate and Forecast conventions) and </a:t>
            </a:r>
            <a:endParaRPr sz="2300"/>
          </a:p>
          <a:p>
            <a:pPr indent="0" lvl="0" marL="457200" rtl="0" algn="l">
              <a:lnSpc>
                <a:spcPct val="114000"/>
              </a:lnSpc>
              <a:spcBef>
                <a:spcPts val="0"/>
              </a:spcBef>
              <a:spcAft>
                <a:spcPts val="0"/>
              </a:spcAft>
              <a:buNone/>
            </a:pPr>
            <a:r>
              <a:rPr b="1" lang="it-IT" sz="2300"/>
              <a:t>GeoTIFF</a:t>
            </a:r>
            <a:r>
              <a:rPr lang="it-IT" sz="2300"/>
              <a:t> support the structured storage </a:t>
            </a:r>
            <a:endParaRPr sz="2300"/>
          </a:p>
          <a:p>
            <a:pPr indent="0" lvl="0" marL="457200" rtl="0" algn="l">
              <a:lnSpc>
                <a:spcPct val="114000"/>
              </a:lnSpc>
              <a:spcBef>
                <a:spcPts val="0"/>
              </a:spcBef>
              <a:spcAft>
                <a:spcPts val="0"/>
              </a:spcAft>
              <a:buNone/>
            </a:pPr>
            <a:r>
              <a:rPr lang="it-IT" sz="2300"/>
              <a:t>of spatial data on regular grids.</a:t>
            </a:r>
            <a:endParaRPr sz="2300"/>
          </a:p>
          <a:p>
            <a:pPr indent="0" lvl="0" marL="457200" rtl="0" algn="l">
              <a:lnSpc>
                <a:spcPct val="114000"/>
              </a:lnSpc>
              <a:spcBef>
                <a:spcPts val="0"/>
              </a:spcBef>
              <a:spcAft>
                <a:spcPts val="0"/>
              </a:spcAft>
              <a:buNone/>
            </a:pPr>
            <a:r>
              <a:rPr lang="it-IT" sz="2300"/>
              <a:t> These formats are widely adopted and </a:t>
            </a:r>
            <a:endParaRPr sz="2300"/>
          </a:p>
          <a:p>
            <a:pPr indent="0" lvl="0" marL="457200" rtl="0" algn="l">
              <a:lnSpc>
                <a:spcPct val="114000"/>
              </a:lnSpc>
              <a:spcBef>
                <a:spcPts val="0"/>
              </a:spcBef>
              <a:spcAft>
                <a:spcPts val="0"/>
              </a:spcAft>
              <a:buNone/>
            </a:pPr>
            <a:r>
              <a:rPr lang="it-IT" sz="2300"/>
              <a:t>ensure interoperability for visualization, </a:t>
            </a:r>
            <a:endParaRPr sz="2300"/>
          </a:p>
          <a:p>
            <a:pPr indent="0" lvl="0" marL="457200" rtl="0" algn="l">
              <a:lnSpc>
                <a:spcPct val="114000"/>
              </a:lnSpc>
              <a:spcBef>
                <a:spcPts val="0"/>
              </a:spcBef>
              <a:spcAft>
                <a:spcPts val="0"/>
              </a:spcAft>
              <a:buNone/>
            </a:pPr>
            <a:r>
              <a:rPr lang="it-IT" sz="2300"/>
              <a:t>modeling, and statistical analysis.</a:t>
            </a:r>
            <a:endParaRPr sz="2300"/>
          </a:p>
        </p:txBody>
      </p:sp>
      <p:pic>
        <p:nvPicPr>
          <p:cNvPr id="139" name="Google Shape;139;g36a1ae50013_0_13" title="Screenshot 2025-06-21 alle 16.43.11.png"/>
          <p:cNvPicPr preferRelativeResize="0"/>
          <p:nvPr/>
        </p:nvPicPr>
        <p:blipFill rotWithShape="1">
          <a:blip r:embed="rId3">
            <a:alphaModFix/>
          </a:blip>
          <a:srcRect b="1692" l="14221" r="0" t="8774"/>
          <a:stretch/>
        </p:blipFill>
        <p:spPr>
          <a:xfrm>
            <a:off x="7338738" y="1507250"/>
            <a:ext cx="4389325" cy="4351200"/>
          </a:xfrm>
          <a:prstGeom prst="rect">
            <a:avLst/>
          </a:prstGeom>
          <a:noFill/>
          <a:ln>
            <a:noFill/>
          </a:ln>
        </p:spPr>
      </p:pic>
      <p:sp>
        <p:nvSpPr>
          <p:cNvPr id="140" name="Google Shape;140;g36a1ae50013_0_13"/>
          <p:cNvSpPr txBox="1"/>
          <p:nvPr/>
        </p:nvSpPr>
        <p:spPr>
          <a:xfrm>
            <a:off x="7234650" y="5779600"/>
            <a:ext cx="4597500" cy="78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t-IT" sz="800">
                <a:solidFill>
                  <a:schemeClr val="dk1"/>
                </a:solidFill>
                <a:highlight>
                  <a:srgbClr val="FFFFFF"/>
                </a:highlight>
                <a:latin typeface="Open Sans"/>
                <a:ea typeface="Open Sans"/>
                <a:cs typeface="Open Sans"/>
                <a:sym typeface="Open Sans"/>
              </a:rPr>
              <a:t>LOS Displacement Time Series, provided by CNR-IREA - Istituto per il Rilevamento Elettromagnetico dell'Ambiente - IT, ISTerre - Institut des Sciences de la Terre de Grenoble - FR, UoL - University of Leeds - GB, </a:t>
            </a:r>
            <a:r>
              <a:rPr lang="it-IT" sz="800" u="sng">
                <a:solidFill>
                  <a:schemeClr val="hlink"/>
                </a:solidFill>
                <a:highlight>
                  <a:srgbClr val="FFFFFF"/>
                </a:highlight>
                <a:latin typeface="Open Sans"/>
                <a:ea typeface="Open Sans"/>
                <a:cs typeface="Open Sans"/>
                <a:sym typeface="Open Sans"/>
                <a:hlinkClick r:id="rId4"/>
              </a:rPr>
              <a:t>https://creativecommons.org/licenses/by/4.0/</a:t>
            </a:r>
            <a:r>
              <a:rPr lang="it-IT" sz="800">
                <a:solidFill>
                  <a:schemeClr val="dk1"/>
                </a:solidFill>
                <a:highlight>
                  <a:srgbClr val="FFFFFF"/>
                </a:highlight>
                <a:latin typeface="Open Sans"/>
                <a:ea typeface="Open Sans"/>
                <a:cs typeface="Open Sans"/>
                <a:sym typeface="Open Sans"/>
              </a:rPr>
              <a:t> . </a:t>
            </a:r>
            <a:endParaRPr sz="800">
              <a:solidFill>
                <a:schemeClr val="dk1"/>
              </a:solidFill>
              <a:highlight>
                <a:srgbClr val="FFFFFF"/>
              </a:highlight>
              <a:latin typeface="Open Sans"/>
              <a:ea typeface="Open Sans"/>
              <a:cs typeface="Open Sans"/>
              <a:sym typeface="Open Sans"/>
            </a:endParaRPr>
          </a:p>
          <a:p>
            <a:pPr indent="0" lvl="0" marL="0" rtl="0" algn="l">
              <a:spcBef>
                <a:spcPts val="0"/>
              </a:spcBef>
              <a:spcAft>
                <a:spcPts val="0"/>
              </a:spcAft>
              <a:buNone/>
            </a:pPr>
            <a:r>
              <a:rPr lang="it-IT" sz="800">
                <a:solidFill>
                  <a:schemeClr val="dk1"/>
                </a:solidFill>
                <a:highlight>
                  <a:srgbClr val="FFFFFF"/>
                </a:highlight>
                <a:latin typeface="Open Sans"/>
                <a:ea typeface="Open Sans"/>
                <a:cs typeface="Open Sans"/>
                <a:sym typeface="Open Sans"/>
              </a:rPr>
              <a:t>Accessed on 21-06-2025 through the EPOS Data Portal (</a:t>
            </a:r>
            <a:r>
              <a:rPr lang="it-IT" sz="800" u="sng">
                <a:solidFill>
                  <a:schemeClr val="hlink"/>
                </a:solidFill>
                <a:highlight>
                  <a:srgbClr val="FFFFFF"/>
                </a:highlight>
                <a:latin typeface="Open Sans"/>
                <a:ea typeface="Open Sans"/>
                <a:cs typeface="Open Sans"/>
                <a:sym typeface="Open Sans"/>
                <a:hlinkClick r:id="rId5"/>
              </a:rPr>
              <a:t>https://www.epos-eu.org/dataportal</a:t>
            </a:r>
            <a:r>
              <a:rPr lang="it-IT" sz="800">
                <a:solidFill>
                  <a:schemeClr val="dk1"/>
                </a:solidFill>
                <a:highlight>
                  <a:srgbClr val="FFFFFF"/>
                </a:highlight>
                <a:latin typeface="Open Sans"/>
                <a:ea typeface="Open Sans"/>
                <a:cs typeface="Open Sans"/>
                <a:sym typeface="Open Sans"/>
              </a:rPr>
              <a:t> )</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36a45cd56ee_0_3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Calibri"/>
              <a:buNone/>
            </a:pPr>
            <a:r>
              <a:rPr lang="it-IT"/>
              <a:t>Vector and Point-Based Data</a:t>
            </a:r>
            <a:endParaRPr/>
          </a:p>
        </p:txBody>
      </p:sp>
      <p:sp>
        <p:nvSpPr>
          <p:cNvPr id="147" name="Google Shape;147;g36a45cd56ee_0_34"/>
          <p:cNvSpPr txBox="1"/>
          <p:nvPr>
            <p:ph idx="1" type="body"/>
          </p:nvPr>
        </p:nvSpPr>
        <p:spPr>
          <a:xfrm>
            <a:off x="838200" y="1825625"/>
            <a:ext cx="6526500" cy="4351200"/>
          </a:xfrm>
          <a:prstGeom prst="rect">
            <a:avLst/>
          </a:prstGeom>
          <a:noFill/>
          <a:ln>
            <a:noFill/>
          </a:ln>
        </p:spPr>
        <p:txBody>
          <a:bodyPr anchorCtr="0" anchor="t" bIns="45700" lIns="91425" spcFirstLastPara="1" rIns="91425" wrap="square" tIns="45700">
            <a:noAutofit/>
          </a:bodyPr>
          <a:lstStyle/>
          <a:p>
            <a:pPr indent="-76200" lvl="0" marL="228600" rtl="0" algn="l">
              <a:lnSpc>
                <a:spcPct val="114000"/>
              </a:lnSpc>
              <a:spcBef>
                <a:spcPts val="0"/>
              </a:spcBef>
              <a:spcAft>
                <a:spcPts val="0"/>
              </a:spcAft>
              <a:buClr>
                <a:schemeClr val="accent1"/>
              </a:buClr>
              <a:buSzPts val="2400"/>
              <a:buNone/>
            </a:pPr>
            <a:r>
              <a:rPr lang="it-IT" sz="2000"/>
              <a:t>Point measurements from </a:t>
            </a:r>
            <a:r>
              <a:rPr b="1" lang="it-IT" sz="2000"/>
              <a:t>GNSS stations</a:t>
            </a:r>
            <a:r>
              <a:rPr lang="it-IT" sz="2000"/>
              <a:t>, </a:t>
            </a:r>
            <a:r>
              <a:rPr b="1" lang="it-IT" sz="2000"/>
              <a:t>geological surveys</a:t>
            </a:r>
            <a:r>
              <a:rPr lang="it-IT" sz="2000"/>
              <a:t>, and </a:t>
            </a:r>
            <a:r>
              <a:rPr b="1" lang="it-IT" sz="2000"/>
              <a:t>field observations</a:t>
            </a:r>
            <a:r>
              <a:rPr lang="it-IT" sz="2000"/>
              <a:t> are typically stored in tabular or geospatial formats to represent discrete features like epicenters, fault traces, or volcanic vents.</a:t>
            </a:r>
            <a:endParaRPr sz="2000"/>
          </a:p>
          <a:p>
            <a:pPr indent="-76200" lvl="0" marL="228600" rtl="0" algn="l">
              <a:lnSpc>
                <a:spcPct val="114000"/>
              </a:lnSpc>
              <a:spcBef>
                <a:spcPts val="0"/>
              </a:spcBef>
              <a:spcAft>
                <a:spcPts val="0"/>
              </a:spcAft>
              <a:buClr>
                <a:schemeClr val="accent1"/>
              </a:buClr>
              <a:buSzPts val="2400"/>
              <a:buNone/>
            </a:pPr>
            <a:r>
              <a:t/>
            </a:r>
            <a:endParaRPr sz="1400"/>
          </a:p>
          <a:p>
            <a:pPr indent="-76200" lvl="0" marL="228600" rtl="0" algn="l">
              <a:lnSpc>
                <a:spcPct val="114000"/>
              </a:lnSpc>
              <a:spcBef>
                <a:spcPts val="0"/>
              </a:spcBef>
              <a:spcAft>
                <a:spcPts val="0"/>
              </a:spcAft>
              <a:buClr>
                <a:schemeClr val="accent1"/>
              </a:buClr>
              <a:buSzPts val="2400"/>
              <a:buNone/>
            </a:pPr>
            <a:r>
              <a:rPr lang="it-IT" sz="2000"/>
              <a:t>Common formats include:</a:t>
            </a:r>
            <a:endParaRPr sz="2000"/>
          </a:p>
          <a:p>
            <a:pPr indent="-355600" lvl="0" marL="457200" rtl="0" algn="l">
              <a:lnSpc>
                <a:spcPct val="114000"/>
              </a:lnSpc>
              <a:spcBef>
                <a:spcPts val="0"/>
              </a:spcBef>
              <a:spcAft>
                <a:spcPts val="0"/>
              </a:spcAft>
              <a:buSzPts val="2000"/>
              <a:buChar char="•"/>
            </a:pPr>
            <a:r>
              <a:rPr b="1" lang="it-IT" sz="2000"/>
              <a:t>CSV</a:t>
            </a:r>
            <a:r>
              <a:rPr lang="it-IT" sz="2000"/>
              <a:t>: widely used, but not standardized for geospatial use</a:t>
            </a:r>
            <a:endParaRPr sz="2000"/>
          </a:p>
          <a:p>
            <a:pPr indent="-355600" lvl="0" marL="457200" rtl="0" algn="l">
              <a:lnSpc>
                <a:spcPct val="114000"/>
              </a:lnSpc>
              <a:spcBef>
                <a:spcPts val="0"/>
              </a:spcBef>
              <a:spcAft>
                <a:spcPts val="0"/>
              </a:spcAft>
              <a:buSzPts val="2000"/>
              <a:buChar char="•"/>
            </a:pPr>
            <a:r>
              <a:rPr b="1" lang="it-IT" sz="2000"/>
              <a:t>ESRI Shapefile</a:t>
            </a:r>
            <a:r>
              <a:rPr lang="it-IT" sz="2000"/>
              <a:t>: de facto standard, but proprietary and not fully open</a:t>
            </a:r>
            <a:endParaRPr sz="2000"/>
          </a:p>
          <a:p>
            <a:pPr indent="-355600" lvl="0" marL="457200" rtl="0" algn="l">
              <a:lnSpc>
                <a:spcPct val="114000"/>
              </a:lnSpc>
              <a:spcBef>
                <a:spcPts val="0"/>
              </a:spcBef>
              <a:spcAft>
                <a:spcPts val="0"/>
              </a:spcAft>
              <a:buSzPts val="2000"/>
              <a:buChar char="•"/>
            </a:pPr>
            <a:r>
              <a:rPr b="1" lang="it-IT" sz="2000"/>
              <a:t>GeoJSON</a:t>
            </a:r>
            <a:r>
              <a:rPr lang="it-IT" sz="2000"/>
              <a:t>: open standard defined by the IETF</a:t>
            </a:r>
            <a:endParaRPr sz="2000"/>
          </a:p>
          <a:p>
            <a:pPr indent="-355600" lvl="0" marL="457200" rtl="0" algn="l">
              <a:lnSpc>
                <a:spcPct val="114000"/>
              </a:lnSpc>
              <a:spcBef>
                <a:spcPts val="0"/>
              </a:spcBef>
              <a:spcAft>
                <a:spcPts val="0"/>
              </a:spcAft>
              <a:buSzPts val="2000"/>
              <a:buChar char="•"/>
            </a:pPr>
            <a:r>
              <a:rPr b="1" lang="it-IT" sz="2000"/>
              <a:t>GML</a:t>
            </a:r>
            <a:r>
              <a:rPr lang="it-IT" sz="2000"/>
              <a:t>: XML-based open standard developed by the OGC</a:t>
            </a:r>
            <a:endParaRPr sz="2000"/>
          </a:p>
          <a:p>
            <a:pPr indent="-76200" lvl="0" marL="228600" rtl="0" algn="l">
              <a:lnSpc>
                <a:spcPct val="114000"/>
              </a:lnSpc>
              <a:spcBef>
                <a:spcPts val="0"/>
              </a:spcBef>
              <a:spcAft>
                <a:spcPts val="0"/>
              </a:spcAft>
              <a:buClr>
                <a:schemeClr val="accent1"/>
              </a:buClr>
              <a:buSzPts val="2400"/>
              <a:buNone/>
            </a:pPr>
            <a:r>
              <a:t/>
            </a:r>
            <a:endParaRPr sz="2000"/>
          </a:p>
          <a:p>
            <a:pPr indent="-76200" lvl="0" marL="228600" rtl="0" algn="l">
              <a:lnSpc>
                <a:spcPct val="114000"/>
              </a:lnSpc>
              <a:spcBef>
                <a:spcPts val="0"/>
              </a:spcBef>
              <a:spcAft>
                <a:spcPts val="0"/>
              </a:spcAft>
              <a:buClr>
                <a:schemeClr val="accent1"/>
              </a:buClr>
              <a:buSzPts val="2400"/>
              <a:buNone/>
            </a:pPr>
            <a:r>
              <a:t/>
            </a:r>
            <a:endParaRPr sz="2000"/>
          </a:p>
          <a:p>
            <a:pPr indent="-76200" lvl="0" marL="228600" rtl="0" algn="l">
              <a:lnSpc>
                <a:spcPct val="114000"/>
              </a:lnSpc>
              <a:spcBef>
                <a:spcPts val="0"/>
              </a:spcBef>
              <a:spcAft>
                <a:spcPts val="0"/>
              </a:spcAft>
              <a:buClr>
                <a:schemeClr val="accent1"/>
              </a:buClr>
              <a:buSzPts val="2400"/>
              <a:buNone/>
            </a:pPr>
            <a:r>
              <a:t/>
            </a:r>
            <a:endParaRPr sz="2000"/>
          </a:p>
        </p:txBody>
      </p:sp>
      <p:sp>
        <p:nvSpPr>
          <p:cNvPr id="148" name="Google Shape;148;g36a45cd56ee_0_34"/>
          <p:cNvSpPr txBox="1"/>
          <p:nvPr/>
        </p:nvSpPr>
        <p:spPr>
          <a:xfrm>
            <a:off x="7288500" y="5314325"/>
            <a:ext cx="4655700" cy="78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t-IT" sz="800">
                <a:solidFill>
                  <a:schemeClr val="dk1"/>
                </a:solidFill>
                <a:highlight>
                  <a:srgbClr val="FFFFFF"/>
                </a:highlight>
                <a:latin typeface="Open Sans"/>
                <a:ea typeface="Open Sans"/>
                <a:cs typeface="Open Sans"/>
                <a:sym typeface="Open Sans"/>
              </a:rPr>
              <a:t>GNSS Stations with Products, provided by UBI - University of Beira Interior, </a:t>
            </a:r>
            <a:r>
              <a:rPr lang="it-IT" sz="800" u="sng">
                <a:solidFill>
                  <a:schemeClr val="hlink"/>
                </a:solidFill>
                <a:highlight>
                  <a:srgbClr val="FFFFFF"/>
                </a:highlight>
                <a:latin typeface="Open Sans"/>
                <a:ea typeface="Open Sans"/>
                <a:cs typeface="Open Sans"/>
                <a:sym typeface="Open Sans"/>
                <a:hlinkClick r:id="rId3"/>
              </a:rPr>
              <a:t>https://creativecommons.org/licenses/by/4.0/</a:t>
            </a:r>
            <a:r>
              <a:rPr lang="it-IT" sz="800">
                <a:solidFill>
                  <a:schemeClr val="dk1"/>
                </a:solidFill>
                <a:highlight>
                  <a:srgbClr val="FFFFFF"/>
                </a:highlight>
                <a:latin typeface="Open Sans"/>
                <a:ea typeface="Open Sans"/>
                <a:cs typeface="Open Sans"/>
                <a:sym typeface="Open Sans"/>
              </a:rPr>
              <a:t>. Accessed on 21-06-2025 through the EPOS Data Portal (https://www.epos-eu.org/dataportal)</a:t>
            </a:r>
            <a:endParaRPr sz="800">
              <a:solidFill>
                <a:schemeClr val="dk1"/>
              </a:solidFill>
              <a:highlight>
                <a:srgbClr val="FFFFFF"/>
              </a:highlight>
              <a:latin typeface="Open Sans"/>
              <a:ea typeface="Open Sans"/>
              <a:cs typeface="Open Sans"/>
              <a:sym typeface="Open Sans"/>
            </a:endParaRPr>
          </a:p>
        </p:txBody>
      </p:sp>
      <p:pic>
        <p:nvPicPr>
          <p:cNvPr id="149" name="Google Shape;149;g36a45cd56ee_0_34" title="Screenshot 2025-06-21 alle 18.57.43.png"/>
          <p:cNvPicPr preferRelativeResize="0"/>
          <p:nvPr/>
        </p:nvPicPr>
        <p:blipFill>
          <a:blip r:embed="rId4">
            <a:alphaModFix/>
          </a:blip>
          <a:stretch>
            <a:fillRect/>
          </a:stretch>
        </p:blipFill>
        <p:spPr>
          <a:xfrm>
            <a:off x="7364700" y="1584425"/>
            <a:ext cx="4503175" cy="392345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2024-09-12T12:53:35Z</dcterms:created>
  <dc:creator>Federica Tanlongo</dc:creator>
</cp:coreProperties>
</file>