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58" r:id="rId4"/>
    <p:sldId id="277" r:id="rId5"/>
    <p:sldId id="272" r:id="rId6"/>
    <p:sldId id="274" r:id="rId7"/>
    <p:sldId id="292" r:id="rId8"/>
    <p:sldId id="275" r:id="rId9"/>
    <p:sldId id="280" r:id="rId10"/>
    <p:sldId id="276" r:id="rId11"/>
    <p:sldId id="281" r:id="rId12"/>
    <p:sldId id="283" r:id="rId13"/>
    <p:sldId id="285" r:id="rId14"/>
    <p:sldId id="284" r:id="rId15"/>
    <p:sldId id="288" r:id="rId16"/>
    <p:sldId id="286" r:id="rId17"/>
    <p:sldId id="287" r:id="rId18"/>
    <p:sldId id="290" r:id="rId19"/>
    <p:sldId id="289" r:id="rId20"/>
    <p:sldId id="291" r:id="rId21"/>
    <p:sldId id="293" r:id="rId22"/>
    <p:sldId id="294" r:id="rId23"/>
    <p:sldId id="262" r:id="rId24"/>
    <p:sldId id="263" r:id="rId25"/>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C7F"/>
    <a:srgbClr val="E5A113"/>
    <a:srgbClr val="1D49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77"/>
    <p:restoredTop sz="94732"/>
  </p:normalViewPr>
  <p:slideViewPr>
    <p:cSldViewPr snapToGrid="0">
      <p:cViewPr varScale="1">
        <p:scale>
          <a:sx n="80" d="100"/>
          <a:sy n="80" d="100"/>
        </p:scale>
        <p:origin x="744" y="4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0B9BDC-E9C9-4440-83EA-4A333813449A}" type="datetimeFigureOut">
              <a:rPr lang="en-GB" smtClean="0"/>
              <a:t>22/06/2025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2B328-1FC2-1C4B-B807-8716236A14CF}" type="slidenum">
              <a:rPr lang="en-GB" smtClean="0"/>
              <a:t>‹Nº›</a:t>
            </a:fld>
            <a:endParaRPr lang="en-GB"/>
          </a:p>
        </p:txBody>
      </p:sp>
    </p:spTree>
    <p:extLst>
      <p:ext uri="{BB962C8B-B14F-4D97-AF65-F5344CB8AC3E}">
        <p14:creationId xmlns:p14="http://schemas.microsoft.com/office/powerpoint/2010/main" val="962962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a:t>
            </a:r>
          </a:p>
        </p:txBody>
      </p:sp>
      <p:sp>
        <p:nvSpPr>
          <p:cNvPr id="4" name="Slide Number Placeholder 3"/>
          <p:cNvSpPr>
            <a:spLocks noGrp="1"/>
          </p:cNvSpPr>
          <p:nvPr>
            <p:ph type="sldNum" sz="quarter" idx="5"/>
          </p:nvPr>
        </p:nvSpPr>
        <p:spPr/>
        <p:txBody>
          <a:bodyPr/>
          <a:lstStyle/>
          <a:p>
            <a:fld id="{E552B328-1FC2-1C4B-B807-8716236A14CF}" type="slidenum">
              <a:rPr lang="en-GB" smtClean="0"/>
              <a:t>1</a:t>
            </a:fld>
            <a:endParaRPr lang="en-GB"/>
          </a:p>
        </p:txBody>
      </p:sp>
    </p:spTree>
    <p:extLst>
      <p:ext uri="{BB962C8B-B14F-4D97-AF65-F5344CB8AC3E}">
        <p14:creationId xmlns:p14="http://schemas.microsoft.com/office/powerpoint/2010/main" val="3037342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 – 2 boxes</a:t>
            </a:r>
          </a:p>
        </p:txBody>
      </p:sp>
      <p:sp>
        <p:nvSpPr>
          <p:cNvPr id="4" name="Slide Number Placeholder 3"/>
          <p:cNvSpPr>
            <a:spLocks noGrp="1"/>
          </p:cNvSpPr>
          <p:nvPr>
            <p:ph type="sldNum" sz="quarter" idx="5"/>
          </p:nvPr>
        </p:nvSpPr>
        <p:spPr/>
        <p:txBody>
          <a:bodyPr/>
          <a:lstStyle/>
          <a:p>
            <a:fld id="{E552B328-1FC2-1C4B-B807-8716236A14CF}" type="slidenum">
              <a:rPr lang="en-GB" smtClean="0"/>
              <a:t>10</a:t>
            </a:fld>
            <a:endParaRPr lang="en-GB"/>
          </a:p>
        </p:txBody>
      </p:sp>
    </p:spTree>
    <p:extLst>
      <p:ext uri="{BB962C8B-B14F-4D97-AF65-F5344CB8AC3E}">
        <p14:creationId xmlns:p14="http://schemas.microsoft.com/office/powerpoint/2010/main" val="2339785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 – 2 boxes</a:t>
            </a:r>
          </a:p>
        </p:txBody>
      </p:sp>
      <p:sp>
        <p:nvSpPr>
          <p:cNvPr id="4" name="Slide Number Placeholder 3"/>
          <p:cNvSpPr>
            <a:spLocks noGrp="1"/>
          </p:cNvSpPr>
          <p:nvPr>
            <p:ph type="sldNum" sz="quarter" idx="5"/>
          </p:nvPr>
        </p:nvSpPr>
        <p:spPr/>
        <p:txBody>
          <a:bodyPr/>
          <a:lstStyle/>
          <a:p>
            <a:fld id="{E552B328-1FC2-1C4B-B807-8716236A14CF}" type="slidenum">
              <a:rPr lang="en-GB" smtClean="0"/>
              <a:t>11</a:t>
            </a:fld>
            <a:endParaRPr lang="en-GB"/>
          </a:p>
        </p:txBody>
      </p:sp>
    </p:spTree>
    <p:extLst>
      <p:ext uri="{BB962C8B-B14F-4D97-AF65-F5344CB8AC3E}">
        <p14:creationId xmlns:p14="http://schemas.microsoft.com/office/powerpoint/2010/main" val="659005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 – 2 boxes</a:t>
            </a:r>
          </a:p>
        </p:txBody>
      </p:sp>
      <p:sp>
        <p:nvSpPr>
          <p:cNvPr id="4" name="Slide Number Placeholder 3"/>
          <p:cNvSpPr>
            <a:spLocks noGrp="1"/>
          </p:cNvSpPr>
          <p:nvPr>
            <p:ph type="sldNum" sz="quarter" idx="5"/>
          </p:nvPr>
        </p:nvSpPr>
        <p:spPr/>
        <p:txBody>
          <a:bodyPr/>
          <a:lstStyle/>
          <a:p>
            <a:fld id="{E552B328-1FC2-1C4B-B807-8716236A14CF}" type="slidenum">
              <a:rPr lang="en-GB" smtClean="0"/>
              <a:t>12</a:t>
            </a:fld>
            <a:endParaRPr lang="en-GB"/>
          </a:p>
        </p:txBody>
      </p:sp>
    </p:spTree>
    <p:extLst>
      <p:ext uri="{BB962C8B-B14F-4D97-AF65-F5344CB8AC3E}">
        <p14:creationId xmlns:p14="http://schemas.microsoft.com/office/powerpoint/2010/main" val="2670764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 – 2 boxes</a:t>
            </a:r>
          </a:p>
        </p:txBody>
      </p:sp>
      <p:sp>
        <p:nvSpPr>
          <p:cNvPr id="4" name="Slide Number Placeholder 3"/>
          <p:cNvSpPr>
            <a:spLocks noGrp="1"/>
          </p:cNvSpPr>
          <p:nvPr>
            <p:ph type="sldNum" sz="quarter" idx="5"/>
          </p:nvPr>
        </p:nvSpPr>
        <p:spPr/>
        <p:txBody>
          <a:bodyPr/>
          <a:lstStyle/>
          <a:p>
            <a:fld id="{E552B328-1FC2-1C4B-B807-8716236A14CF}" type="slidenum">
              <a:rPr lang="en-GB" smtClean="0"/>
              <a:t>13</a:t>
            </a:fld>
            <a:endParaRPr lang="en-GB"/>
          </a:p>
        </p:txBody>
      </p:sp>
    </p:spTree>
    <p:extLst>
      <p:ext uri="{BB962C8B-B14F-4D97-AF65-F5344CB8AC3E}">
        <p14:creationId xmlns:p14="http://schemas.microsoft.com/office/powerpoint/2010/main" val="3480528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 – 2 boxes</a:t>
            </a:r>
          </a:p>
        </p:txBody>
      </p:sp>
      <p:sp>
        <p:nvSpPr>
          <p:cNvPr id="4" name="Slide Number Placeholder 3"/>
          <p:cNvSpPr>
            <a:spLocks noGrp="1"/>
          </p:cNvSpPr>
          <p:nvPr>
            <p:ph type="sldNum" sz="quarter" idx="5"/>
          </p:nvPr>
        </p:nvSpPr>
        <p:spPr/>
        <p:txBody>
          <a:bodyPr/>
          <a:lstStyle/>
          <a:p>
            <a:fld id="{E552B328-1FC2-1C4B-B807-8716236A14CF}" type="slidenum">
              <a:rPr lang="en-GB" smtClean="0"/>
              <a:t>14</a:t>
            </a:fld>
            <a:endParaRPr lang="en-GB"/>
          </a:p>
        </p:txBody>
      </p:sp>
    </p:spTree>
    <p:extLst>
      <p:ext uri="{BB962C8B-B14F-4D97-AF65-F5344CB8AC3E}">
        <p14:creationId xmlns:p14="http://schemas.microsoft.com/office/powerpoint/2010/main" val="15675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 – 2 boxes</a:t>
            </a:r>
          </a:p>
        </p:txBody>
      </p:sp>
      <p:sp>
        <p:nvSpPr>
          <p:cNvPr id="4" name="Slide Number Placeholder 3"/>
          <p:cNvSpPr>
            <a:spLocks noGrp="1"/>
          </p:cNvSpPr>
          <p:nvPr>
            <p:ph type="sldNum" sz="quarter" idx="5"/>
          </p:nvPr>
        </p:nvSpPr>
        <p:spPr/>
        <p:txBody>
          <a:bodyPr/>
          <a:lstStyle/>
          <a:p>
            <a:fld id="{E552B328-1FC2-1C4B-B807-8716236A14CF}" type="slidenum">
              <a:rPr lang="en-GB" smtClean="0"/>
              <a:t>15</a:t>
            </a:fld>
            <a:endParaRPr lang="en-GB"/>
          </a:p>
        </p:txBody>
      </p:sp>
    </p:spTree>
    <p:extLst>
      <p:ext uri="{BB962C8B-B14F-4D97-AF65-F5344CB8AC3E}">
        <p14:creationId xmlns:p14="http://schemas.microsoft.com/office/powerpoint/2010/main" val="2926707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 – 2 boxes</a:t>
            </a:r>
          </a:p>
        </p:txBody>
      </p:sp>
      <p:sp>
        <p:nvSpPr>
          <p:cNvPr id="4" name="Slide Number Placeholder 3"/>
          <p:cNvSpPr>
            <a:spLocks noGrp="1"/>
          </p:cNvSpPr>
          <p:nvPr>
            <p:ph type="sldNum" sz="quarter" idx="5"/>
          </p:nvPr>
        </p:nvSpPr>
        <p:spPr/>
        <p:txBody>
          <a:bodyPr/>
          <a:lstStyle/>
          <a:p>
            <a:fld id="{E552B328-1FC2-1C4B-B807-8716236A14CF}" type="slidenum">
              <a:rPr lang="en-GB" smtClean="0"/>
              <a:t>16</a:t>
            </a:fld>
            <a:endParaRPr lang="en-GB"/>
          </a:p>
        </p:txBody>
      </p:sp>
    </p:spTree>
    <p:extLst>
      <p:ext uri="{BB962C8B-B14F-4D97-AF65-F5344CB8AC3E}">
        <p14:creationId xmlns:p14="http://schemas.microsoft.com/office/powerpoint/2010/main" val="4088261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 – 2 boxes</a:t>
            </a:r>
          </a:p>
        </p:txBody>
      </p:sp>
      <p:sp>
        <p:nvSpPr>
          <p:cNvPr id="4" name="Slide Number Placeholder 3"/>
          <p:cNvSpPr>
            <a:spLocks noGrp="1"/>
          </p:cNvSpPr>
          <p:nvPr>
            <p:ph type="sldNum" sz="quarter" idx="5"/>
          </p:nvPr>
        </p:nvSpPr>
        <p:spPr/>
        <p:txBody>
          <a:bodyPr/>
          <a:lstStyle/>
          <a:p>
            <a:fld id="{E552B328-1FC2-1C4B-B807-8716236A14CF}" type="slidenum">
              <a:rPr lang="en-GB" smtClean="0"/>
              <a:t>17</a:t>
            </a:fld>
            <a:endParaRPr lang="en-GB"/>
          </a:p>
        </p:txBody>
      </p:sp>
    </p:spTree>
    <p:extLst>
      <p:ext uri="{BB962C8B-B14F-4D97-AF65-F5344CB8AC3E}">
        <p14:creationId xmlns:p14="http://schemas.microsoft.com/office/powerpoint/2010/main" val="2055878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 – 2 boxes</a:t>
            </a:r>
          </a:p>
        </p:txBody>
      </p:sp>
      <p:sp>
        <p:nvSpPr>
          <p:cNvPr id="4" name="Slide Number Placeholder 3"/>
          <p:cNvSpPr>
            <a:spLocks noGrp="1"/>
          </p:cNvSpPr>
          <p:nvPr>
            <p:ph type="sldNum" sz="quarter" idx="5"/>
          </p:nvPr>
        </p:nvSpPr>
        <p:spPr/>
        <p:txBody>
          <a:bodyPr/>
          <a:lstStyle/>
          <a:p>
            <a:fld id="{E552B328-1FC2-1C4B-B807-8716236A14CF}" type="slidenum">
              <a:rPr lang="en-GB" smtClean="0"/>
              <a:t>18</a:t>
            </a:fld>
            <a:endParaRPr lang="en-GB"/>
          </a:p>
        </p:txBody>
      </p:sp>
    </p:spTree>
    <p:extLst>
      <p:ext uri="{BB962C8B-B14F-4D97-AF65-F5344CB8AC3E}">
        <p14:creationId xmlns:p14="http://schemas.microsoft.com/office/powerpoint/2010/main" val="2695201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 – 2 boxes</a:t>
            </a:r>
          </a:p>
        </p:txBody>
      </p:sp>
      <p:sp>
        <p:nvSpPr>
          <p:cNvPr id="4" name="Slide Number Placeholder 3"/>
          <p:cNvSpPr>
            <a:spLocks noGrp="1"/>
          </p:cNvSpPr>
          <p:nvPr>
            <p:ph type="sldNum" sz="quarter" idx="5"/>
          </p:nvPr>
        </p:nvSpPr>
        <p:spPr/>
        <p:txBody>
          <a:bodyPr/>
          <a:lstStyle/>
          <a:p>
            <a:fld id="{E552B328-1FC2-1C4B-B807-8716236A14CF}" type="slidenum">
              <a:rPr lang="en-GB" smtClean="0"/>
              <a:t>19</a:t>
            </a:fld>
            <a:endParaRPr lang="en-GB"/>
          </a:p>
        </p:txBody>
      </p:sp>
    </p:spTree>
    <p:extLst>
      <p:ext uri="{BB962C8B-B14F-4D97-AF65-F5344CB8AC3E}">
        <p14:creationId xmlns:p14="http://schemas.microsoft.com/office/powerpoint/2010/main" val="2534235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a:t>
            </a:r>
          </a:p>
        </p:txBody>
      </p:sp>
      <p:sp>
        <p:nvSpPr>
          <p:cNvPr id="4" name="Slide Number Placeholder 3"/>
          <p:cNvSpPr>
            <a:spLocks noGrp="1"/>
          </p:cNvSpPr>
          <p:nvPr>
            <p:ph type="sldNum" sz="quarter" idx="5"/>
          </p:nvPr>
        </p:nvSpPr>
        <p:spPr/>
        <p:txBody>
          <a:bodyPr/>
          <a:lstStyle/>
          <a:p>
            <a:fld id="{E552B328-1FC2-1C4B-B807-8716236A14CF}" type="slidenum">
              <a:rPr lang="en-GB" smtClean="0"/>
              <a:t>2</a:t>
            </a:fld>
            <a:endParaRPr lang="en-GB"/>
          </a:p>
        </p:txBody>
      </p:sp>
    </p:spTree>
    <p:extLst>
      <p:ext uri="{BB962C8B-B14F-4D97-AF65-F5344CB8AC3E}">
        <p14:creationId xmlns:p14="http://schemas.microsoft.com/office/powerpoint/2010/main" val="2445138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 – 2 boxes</a:t>
            </a:r>
          </a:p>
        </p:txBody>
      </p:sp>
      <p:sp>
        <p:nvSpPr>
          <p:cNvPr id="4" name="Slide Number Placeholder 3"/>
          <p:cNvSpPr>
            <a:spLocks noGrp="1"/>
          </p:cNvSpPr>
          <p:nvPr>
            <p:ph type="sldNum" sz="quarter" idx="5"/>
          </p:nvPr>
        </p:nvSpPr>
        <p:spPr/>
        <p:txBody>
          <a:bodyPr/>
          <a:lstStyle/>
          <a:p>
            <a:fld id="{E552B328-1FC2-1C4B-B807-8716236A14CF}" type="slidenum">
              <a:rPr lang="en-GB" smtClean="0"/>
              <a:t>20</a:t>
            </a:fld>
            <a:endParaRPr lang="en-GB"/>
          </a:p>
        </p:txBody>
      </p:sp>
    </p:spTree>
    <p:extLst>
      <p:ext uri="{BB962C8B-B14F-4D97-AF65-F5344CB8AC3E}">
        <p14:creationId xmlns:p14="http://schemas.microsoft.com/office/powerpoint/2010/main" val="3359321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 – 2 boxes</a:t>
            </a:r>
          </a:p>
        </p:txBody>
      </p:sp>
      <p:sp>
        <p:nvSpPr>
          <p:cNvPr id="4" name="Slide Number Placeholder 3"/>
          <p:cNvSpPr>
            <a:spLocks noGrp="1"/>
          </p:cNvSpPr>
          <p:nvPr>
            <p:ph type="sldNum" sz="quarter" idx="5"/>
          </p:nvPr>
        </p:nvSpPr>
        <p:spPr/>
        <p:txBody>
          <a:bodyPr/>
          <a:lstStyle/>
          <a:p>
            <a:fld id="{E552B328-1FC2-1C4B-B807-8716236A14CF}" type="slidenum">
              <a:rPr lang="en-GB" smtClean="0"/>
              <a:t>21</a:t>
            </a:fld>
            <a:endParaRPr lang="en-GB"/>
          </a:p>
        </p:txBody>
      </p:sp>
    </p:spTree>
    <p:extLst>
      <p:ext uri="{BB962C8B-B14F-4D97-AF65-F5344CB8AC3E}">
        <p14:creationId xmlns:p14="http://schemas.microsoft.com/office/powerpoint/2010/main" val="39619675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 – 2 boxes</a:t>
            </a:r>
          </a:p>
        </p:txBody>
      </p:sp>
      <p:sp>
        <p:nvSpPr>
          <p:cNvPr id="4" name="Slide Number Placeholder 3"/>
          <p:cNvSpPr>
            <a:spLocks noGrp="1"/>
          </p:cNvSpPr>
          <p:nvPr>
            <p:ph type="sldNum" sz="quarter" idx="5"/>
          </p:nvPr>
        </p:nvSpPr>
        <p:spPr/>
        <p:txBody>
          <a:bodyPr/>
          <a:lstStyle/>
          <a:p>
            <a:fld id="{E552B328-1FC2-1C4B-B807-8716236A14CF}" type="slidenum">
              <a:rPr lang="en-GB" smtClean="0"/>
              <a:t>22</a:t>
            </a:fld>
            <a:endParaRPr lang="en-GB"/>
          </a:p>
        </p:txBody>
      </p:sp>
    </p:spTree>
    <p:extLst>
      <p:ext uri="{BB962C8B-B14F-4D97-AF65-F5344CB8AC3E}">
        <p14:creationId xmlns:p14="http://schemas.microsoft.com/office/powerpoint/2010/main" val="630697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slide</a:t>
            </a:r>
          </a:p>
        </p:txBody>
      </p:sp>
      <p:sp>
        <p:nvSpPr>
          <p:cNvPr id="4" name="Slide Number Placeholder 3"/>
          <p:cNvSpPr>
            <a:spLocks noGrp="1"/>
          </p:cNvSpPr>
          <p:nvPr>
            <p:ph type="sldNum" sz="quarter" idx="5"/>
          </p:nvPr>
        </p:nvSpPr>
        <p:spPr/>
        <p:txBody>
          <a:bodyPr/>
          <a:lstStyle/>
          <a:p>
            <a:fld id="{E552B328-1FC2-1C4B-B807-8716236A14CF}" type="slidenum">
              <a:rPr lang="en-GB" smtClean="0"/>
              <a:t>23</a:t>
            </a:fld>
            <a:endParaRPr lang="en-GB"/>
          </a:p>
        </p:txBody>
      </p:sp>
    </p:spTree>
    <p:extLst>
      <p:ext uri="{BB962C8B-B14F-4D97-AF65-F5344CB8AC3E}">
        <p14:creationId xmlns:p14="http://schemas.microsoft.com/office/powerpoint/2010/main" val="2469525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Logo only</a:t>
            </a:r>
          </a:p>
        </p:txBody>
      </p:sp>
      <p:sp>
        <p:nvSpPr>
          <p:cNvPr id="4" name="Slide Number Placeholder 3"/>
          <p:cNvSpPr>
            <a:spLocks noGrp="1"/>
          </p:cNvSpPr>
          <p:nvPr>
            <p:ph type="sldNum" sz="quarter" idx="5"/>
          </p:nvPr>
        </p:nvSpPr>
        <p:spPr/>
        <p:txBody>
          <a:bodyPr/>
          <a:lstStyle/>
          <a:p>
            <a:fld id="{E552B328-1FC2-1C4B-B807-8716236A14CF}" type="slidenum">
              <a:rPr lang="en-GB" smtClean="0"/>
              <a:t>24</a:t>
            </a:fld>
            <a:endParaRPr lang="en-GB"/>
          </a:p>
        </p:txBody>
      </p:sp>
    </p:spTree>
    <p:extLst>
      <p:ext uri="{BB962C8B-B14F-4D97-AF65-F5344CB8AC3E}">
        <p14:creationId xmlns:p14="http://schemas.microsoft.com/office/powerpoint/2010/main" val="181044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 – 2 boxes</a:t>
            </a:r>
          </a:p>
        </p:txBody>
      </p:sp>
      <p:sp>
        <p:nvSpPr>
          <p:cNvPr id="4" name="Slide Number Placeholder 3"/>
          <p:cNvSpPr>
            <a:spLocks noGrp="1"/>
          </p:cNvSpPr>
          <p:nvPr>
            <p:ph type="sldNum" sz="quarter" idx="5"/>
          </p:nvPr>
        </p:nvSpPr>
        <p:spPr/>
        <p:txBody>
          <a:bodyPr/>
          <a:lstStyle/>
          <a:p>
            <a:fld id="{E552B328-1FC2-1C4B-B807-8716236A14CF}" type="slidenum">
              <a:rPr lang="en-GB" smtClean="0"/>
              <a:t>3</a:t>
            </a:fld>
            <a:endParaRPr lang="en-GB"/>
          </a:p>
        </p:txBody>
      </p:sp>
    </p:spTree>
    <p:extLst>
      <p:ext uri="{BB962C8B-B14F-4D97-AF65-F5344CB8AC3E}">
        <p14:creationId xmlns:p14="http://schemas.microsoft.com/office/powerpoint/2010/main" val="1283430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 – 2 boxes</a:t>
            </a:r>
          </a:p>
        </p:txBody>
      </p:sp>
      <p:sp>
        <p:nvSpPr>
          <p:cNvPr id="4" name="Slide Number Placeholder 3"/>
          <p:cNvSpPr>
            <a:spLocks noGrp="1"/>
          </p:cNvSpPr>
          <p:nvPr>
            <p:ph type="sldNum" sz="quarter" idx="5"/>
          </p:nvPr>
        </p:nvSpPr>
        <p:spPr/>
        <p:txBody>
          <a:bodyPr/>
          <a:lstStyle/>
          <a:p>
            <a:fld id="{E552B328-1FC2-1C4B-B807-8716236A14CF}" type="slidenum">
              <a:rPr lang="en-GB" smtClean="0"/>
              <a:t>4</a:t>
            </a:fld>
            <a:endParaRPr lang="en-GB"/>
          </a:p>
        </p:txBody>
      </p:sp>
    </p:spTree>
    <p:extLst>
      <p:ext uri="{BB962C8B-B14F-4D97-AF65-F5344CB8AC3E}">
        <p14:creationId xmlns:p14="http://schemas.microsoft.com/office/powerpoint/2010/main" val="232067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 – 2 boxes</a:t>
            </a:r>
          </a:p>
        </p:txBody>
      </p:sp>
      <p:sp>
        <p:nvSpPr>
          <p:cNvPr id="4" name="Slide Number Placeholder 3"/>
          <p:cNvSpPr>
            <a:spLocks noGrp="1"/>
          </p:cNvSpPr>
          <p:nvPr>
            <p:ph type="sldNum" sz="quarter" idx="5"/>
          </p:nvPr>
        </p:nvSpPr>
        <p:spPr/>
        <p:txBody>
          <a:bodyPr/>
          <a:lstStyle/>
          <a:p>
            <a:fld id="{E552B328-1FC2-1C4B-B807-8716236A14CF}" type="slidenum">
              <a:rPr lang="en-GB" smtClean="0"/>
              <a:t>5</a:t>
            </a:fld>
            <a:endParaRPr lang="en-GB"/>
          </a:p>
        </p:txBody>
      </p:sp>
    </p:spTree>
    <p:extLst>
      <p:ext uri="{BB962C8B-B14F-4D97-AF65-F5344CB8AC3E}">
        <p14:creationId xmlns:p14="http://schemas.microsoft.com/office/powerpoint/2010/main" val="3673671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 – 2 boxes</a:t>
            </a:r>
          </a:p>
        </p:txBody>
      </p:sp>
      <p:sp>
        <p:nvSpPr>
          <p:cNvPr id="4" name="Slide Number Placeholder 3"/>
          <p:cNvSpPr>
            <a:spLocks noGrp="1"/>
          </p:cNvSpPr>
          <p:nvPr>
            <p:ph type="sldNum" sz="quarter" idx="5"/>
          </p:nvPr>
        </p:nvSpPr>
        <p:spPr/>
        <p:txBody>
          <a:bodyPr/>
          <a:lstStyle/>
          <a:p>
            <a:fld id="{E552B328-1FC2-1C4B-B807-8716236A14CF}" type="slidenum">
              <a:rPr lang="en-GB" smtClean="0"/>
              <a:t>6</a:t>
            </a:fld>
            <a:endParaRPr lang="en-GB"/>
          </a:p>
        </p:txBody>
      </p:sp>
    </p:spTree>
    <p:extLst>
      <p:ext uri="{BB962C8B-B14F-4D97-AF65-F5344CB8AC3E}">
        <p14:creationId xmlns:p14="http://schemas.microsoft.com/office/powerpoint/2010/main" val="2783499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 – 2 boxes</a:t>
            </a:r>
          </a:p>
        </p:txBody>
      </p:sp>
      <p:sp>
        <p:nvSpPr>
          <p:cNvPr id="4" name="Slide Number Placeholder 3"/>
          <p:cNvSpPr>
            <a:spLocks noGrp="1"/>
          </p:cNvSpPr>
          <p:nvPr>
            <p:ph type="sldNum" sz="quarter" idx="5"/>
          </p:nvPr>
        </p:nvSpPr>
        <p:spPr/>
        <p:txBody>
          <a:bodyPr/>
          <a:lstStyle/>
          <a:p>
            <a:fld id="{E552B328-1FC2-1C4B-B807-8716236A14CF}" type="slidenum">
              <a:rPr lang="en-GB" smtClean="0"/>
              <a:t>7</a:t>
            </a:fld>
            <a:endParaRPr lang="en-GB"/>
          </a:p>
        </p:txBody>
      </p:sp>
    </p:spTree>
    <p:extLst>
      <p:ext uri="{BB962C8B-B14F-4D97-AF65-F5344CB8AC3E}">
        <p14:creationId xmlns:p14="http://schemas.microsoft.com/office/powerpoint/2010/main" val="2375866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 – 2 boxes</a:t>
            </a:r>
          </a:p>
        </p:txBody>
      </p:sp>
      <p:sp>
        <p:nvSpPr>
          <p:cNvPr id="4" name="Slide Number Placeholder 3"/>
          <p:cNvSpPr>
            <a:spLocks noGrp="1"/>
          </p:cNvSpPr>
          <p:nvPr>
            <p:ph type="sldNum" sz="quarter" idx="5"/>
          </p:nvPr>
        </p:nvSpPr>
        <p:spPr/>
        <p:txBody>
          <a:bodyPr/>
          <a:lstStyle/>
          <a:p>
            <a:fld id="{E552B328-1FC2-1C4B-B807-8716236A14CF}" type="slidenum">
              <a:rPr lang="en-GB" smtClean="0"/>
              <a:t>8</a:t>
            </a:fld>
            <a:endParaRPr lang="en-GB"/>
          </a:p>
        </p:txBody>
      </p:sp>
    </p:spTree>
    <p:extLst>
      <p:ext uri="{BB962C8B-B14F-4D97-AF65-F5344CB8AC3E}">
        <p14:creationId xmlns:p14="http://schemas.microsoft.com/office/powerpoint/2010/main" val="1584570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 – 2 boxes</a:t>
            </a:r>
          </a:p>
        </p:txBody>
      </p:sp>
      <p:sp>
        <p:nvSpPr>
          <p:cNvPr id="4" name="Slide Number Placeholder 3"/>
          <p:cNvSpPr>
            <a:spLocks noGrp="1"/>
          </p:cNvSpPr>
          <p:nvPr>
            <p:ph type="sldNum" sz="quarter" idx="5"/>
          </p:nvPr>
        </p:nvSpPr>
        <p:spPr/>
        <p:txBody>
          <a:bodyPr/>
          <a:lstStyle/>
          <a:p>
            <a:fld id="{E552B328-1FC2-1C4B-B807-8716236A14CF}" type="slidenum">
              <a:rPr lang="en-GB" smtClean="0"/>
              <a:t>9</a:t>
            </a:fld>
            <a:endParaRPr lang="en-GB"/>
          </a:p>
        </p:txBody>
      </p:sp>
    </p:spTree>
    <p:extLst>
      <p:ext uri="{BB962C8B-B14F-4D97-AF65-F5344CB8AC3E}">
        <p14:creationId xmlns:p14="http://schemas.microsoft.com/office/powerpoint/2010/main" val="42523339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CBD50F-A59F-57A6-E596-0A1FD6EA8457}"/>
              </a:ext>
            </a:extLst>
          </p:cNvPr>
          <p:cNvSpPr>
            <a:spLocks noGrp="1"/>
          </p:cNvSpPr>
          <p:nvPr>
            <p:ph type="ctrTitle"/>
          </p:nvPr>
        </p:nvSpPr>
        <p:spPr>
          <a:xfrm>
            <a:off x="838200" y="1786241"/>
            <a:ext cx="10515600" cy="2387600"/>
          </a:xfrm>
        </p:spPr>
        <p:txBody>
          <a:bodyPr anchor="b">
            <a:noAutofit/>
          </a:bodyPr>
          <a:lstStyle>
            <a:lvl1pPr algn="ctr">
              <a:defRPr sz="44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8" name="Subtitle 2">
            <a:extLst>
              <a:ext uri="{FF2B5EF4-FFF2-40B4-BE49-F238E27FC236}">
                <a16:creationId xmlns:a16="http://schemas.microsoft.com/office/drawing/2014/main" id="{78466707-3BE6-F538-A80C-03940B4D55EC}"/>
              </a:ext>
            </a:extLst>
          </p:cNvPr>
          <p:cNvSpPr>
            <a:spLocks noGrp="1"/>
          </p:cNvSpPr>
          <p:nvPr>
            <p:ph type="subTitle" idx="1"/>
          </p:nvPr>
        </p:nvSpPr>
        <p:spPr>
          <a:xfrm>
            <a:off x="838200" y="4510243"/>
            <a:ext cx="10515600" cy="944911"/>
          </a:xfrm>
        </p:spPr>
        <p:txBody>
          <a:bodyPr>
            <a:noAutofit/>
          </a:bodyPr>
          <a:lstStyle>
            <a:lvl1pPr marL="0" indent="0" algn="ctr">
              <a:buNone/>
              <a:defRPr sz="2000">
                <a:solidFill>
                  <a:srgbClr val="E5A11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3" name="TextBox 2">
            <a:extLst>
              <a:ext uri="{FF2B5EF4-FFF2-40B4-BE49-F238E27FC236}">
                <a16:creationId xmlns:a16="http://schemas.microsoft.com/office/drawing/2014/main" id="{BFFB75DE-815C-9A34-5846-222303B465A5}"/>
              </a:ext>
            </a:extLst>
          </p:cNvPr>
          <p:cNvSpPr txBox="1"/>
          <p:nvPr userDrawn="1"/>
        </p:nvSpPr>
        <p:spPr>
          <a:xfrm>
            <a:off x="838200" y="5549877"/>
            <a:ext cx="8220456" cy="430887"/>
          </a:xfrm>
          <a:prstGeom prst="rect">
            <a:avLst/>
          </a:prstGeom>
          <a:solidFill>
            <a:schemeClr val="bg1"/>
          </a:solidFill>
        </p:spPr>
        <p:txBody>
          <a:bodyPr wrap="square">
            <a:spAutoFit/>
          </a:bodyPr>
          <a:lstStyle/>
          <a:p>
            <a:pPr algn="just"/>
            <a:r>
              <a:rPr lang="en-GB" sz="1100" dirty="0">
                <a:solidFill>
                  <a:srgbClr val="002060"/>
                </a:solidFill>
                <a:effectLst/>
                <a:latin typeface="Calibri" panose="020F0502020204030204" pitchFamily="34" charset="0"/>
                <a:cs typeface="Calibri" panose="020F0502020204030204" pitchFamily="34" charset="0"/>
              </a:rPr>
              <a:t>EPOS ON is funded by the European Union. Views and opinions expressed in this presentation are however those of the Author(s) only and do not necessarily reflect those of the European Union. Neither the European Union nor the granting authority can be held responsible for them.</a:t>
            </a:r>
          </a:p>
        </p:txBody>
      </p:sp>
      <p:pic>
        <p:nvPicPr>
          <p:cNvPr id="24" name="Picture 23" descr="Blue text on a black background&#10;&#10;Description automatically generated">
            <a:extLst>
              <a:ext uri="{FF2B5EF4-FFF2-40B4-BE49-F238E27FC236}">
                <a16:creationId xmlns:a16="http://schemas.microsoft.com/office/drawing/2014/main" id="{157E8241-B576-552E-E30F-8FC1C69661B0}"/>
              </a:ext>
            </a:extLst>
          </p:cNvPr>
          <p:cNvPicPr>
            <a:picLocks noChangeAspect="1"/>
          </p:cNvPicPr>
          <p:nvPr userDrawn="1"/>
        </p:nvPicPr>
        <p:blipFill>
          <a:blip r:embed="rId3"/>
          <a:stretch>
            <a:fillRect/>
          </a:stretch>
        </p:blipFill>
        <p:spPr>
          <a:xfrm>
            <a:off x="9156192" y="5519932"/>
            <a:ext cx="2023872" cy="449749"/>
          </a:xfrm>
          <a:prstGeom prst="rect">
            <a:avLst/>
          </a:prstGeom>
        </p:spPr>
      </p:pic>
      <p:sp>
        <p:nvSpPr>
          <p:cNvPr id="25" name="Rectangle 24">
            <a:extLst>
              <a:ext uri="{FF2B5EF4-FFF2-40B4-BE49-F238E27FC236}">
                <a16:creationId xmlns:a16="http://schemas.microsoft.com/office/drawing/2014/main" id="{1DFA804A-105A-3FEB-B512-83803559731E}"/>
              </a:ext>
            </a:extLst>
          </p:cNvPr>
          <p:cNvSpPr/>
          <p:nvPr userDrawn="1"/>
        </p:nvSpPr>
        <p:spPr>
          <a:xfrm>
            <a:off x="292608" y="5969681"/>
            <a:ext cx="3133344" cy="635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2439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1361-43D4-E999-51A0-48E17C7315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60530A6-CFC2-EBE2-BD3F-01D3A29213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9A9549-B48F-0C6B-66DE-EECD02F637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060455-BCF8-E8A1-AEA9-10C01081CA0D}"/>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22/06/2025</a:t>
            </a:fld>
            <a:endParaRPr lang="en-GB"/>
          </a:p>
        </p:txBody>
      </p:sp>
      <p:sp>
        <p:nvSpPr>
          <p:cNvPr id="6" name="Footer Placeholder 5">
            <a:extLst>
              <a:ext uri="{FF2B5EF4-FFF2-40B4-BE49-F238E27FC236}">
                <a16:creationId xmlns:a16="http://schemas.microsoft.com/office/drawing/2014/main" id="{A6D346A4-21B3-4C3F-1602-FB45A1FEBD1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29B9D1B1-DA25-4C70-BCB9-CEA835D8CBD6}"/>
              </a:ext>
            </a:extLst>
          </p:cNvPr>
          <p:cNvSpPr>
            <a:spLocks noGrp="1"/>
          </p:cNvSpPr>
          <p:nvPr>
            <p:ph type="sldNum" sz="quarter" idx="12"/>
          </p:nvPr>
        </p:nvSpPr>
        <p:spPr/>
        <p:txBody>
          <a:bodyPr/>
          <a:lstStyle/>
          <a:p>
            <a:fld id="{4DD777E7-DC69-634D-A570-B7417637B5CD}" type="slidenum">
              <a:rPr lang="en-GB" smtClean="0"/>
              <a:t>‹Nº›</a:t>
            </a:fld>
            <a:endParaRPr lang="en-GB"/>
          </a:p>
        </p:txBody>
      </p:sp>
    </p:spTree>
    <p:extLst>
      <p:ext uri="{BB962C8B-B14F-4D97-AF65-F5344CB8AC3E}">
        <p14:creationId xmlns:p14="http://schemas.microsoft.com/office/powerpoint/2010/main" val="741697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510ED-1FAA-212C-3F7D-E802E93F587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BC52405-E0E1-AA8C-0077-9126C40CB8F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E48449C-146D-8CCC-B52B-AD4F79AC9D84}"/>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22/06/2025</a:t>
            </a:fld>
            <a:endParaRPr lang="en-GB"/>
          </a:p>
        </p:txBody>
      </p:sp>
      <p:sp>
        <p:nvSpPr>
          <p:cNvPr id="5" name="Footer Placeholder 4">
            <a:extLst>
              <a:ext uri="{FF2B5EF4-FFF2-40B4-BE49-F238E27FC236}">
                <a16:creationId xmlns:a16="http://schemas.microsoft.com/office/drawing/2014/main" id="{A385A59E-0F81-1858-69C4-8334EFC2C9E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930B559-3E4D-C08F-BCEF-524EFFB56810}"/>
              </a:ext>
            </a:extLst>
          </p:cNvPr>
          <p:cNvSpPr>
            <a:spLocks noGrp="1"/>
          </p:cNvSpPr>
          <p:nvPr>
            <p:ph type="sldNum" sz="quarter" idx="12"/>
          </p:nvPr>
        </p:nvSpPr>
        <p:spPr/>
        <p:txBody>
          <a:bodyPr/>
          <a:lstStyle/>
          <a:p>
            <a:fld id="{4DD777E7-DC69-634D-A570-B7417637B5CD}" type="slidenum">
              <a:rPr lang="en-GB" smtClean="0"/>
              <a:t>‹Nº›</a:t>
            </a:fld>
            <a:endParaRPr lang="en-GB"/>
          </a:p>
        </p:txBody>
      </p:sp>
    </p:spTree>
    <p:extLst>
      <p:ext uri="{BB962C8B-B14F-4D97-AF65-F5344CB8AC3E}">
        <p14:creationId xmlns:p14="http://schemas.microsoft.com/office/powerpoint/2010/main" val="3223530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C1FFE8-78DC-BA6C-4E40-5B4AC35818D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3D011E0-44BD-B149-DF5B-7C4DBDB5D63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2BD0C63-73DB-57FE-37DF-13B66E95AFB3}"/>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22/06/2025</a:t>
            </a:fld>
            <a:endParaRPr lang="en-GB"/>
          </a:p>
        </p:txBody>
      </p:sp>
      <p:sp>
        <p:nvSpPr>
          <p:cNvPr id="5" name="Footer Placeholder 4">
            <a:extLst>
              <a:ext uri="{FF2B5EF4-FFF2-40B4-BE49-F238E27FC236}">
                <a16:creationId xmlns:a16="http://schemas.microsoft.com/office/drawing/2014/main" id="{CC0432F0-84ED-4DA7-9038-A2E7B371069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59AF9B7-D745-3CC3-5052-3E848C1D1FBB}"/>
              </a:ext>
            </a:extLst>
          </p:cNvPr>
          <p:cNvSpPr>
            <a:spLocks noGrp="1"/>
          </p:cNvSpPr>
          <p:nvPr>
            <p:ph type="sldNum" sz="quarter" idx="12"/>
          </p:nvPr>
        </p:nvSpPr>
        <p:spPr/>
        <p:txBody>
          <a:bodyPr/>
          <a:lstStyle/>
          <a:p>
            <a:fld id="{4DD777E7-DC69-634D-A570-B7417637B5CD}" type="slidenum">
              <a:rPr lang="en-GB" smtClean="0"/>
              <a:t>‹Nº›</a:t>
            </a:fld>
            <a:endParaRPr lang="en-GB"/>
          </a:p>
        </p:txBody>
      </p:sp>
    </p:spTree>
    <p:extLst>
      <p:ext uri="{BB962C8B-B14F-4D97-AF65-F5344CB8AC3E}">
        <p14:creationId xmlns:p14="http://schemas.microsoft.com/office/powerpoint/2010/main" val="688865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6D37C6-37A9-FC58-9AF6-D333A9362216}"/>
              </a:ext>
            </a:extLst>
          </p:cNvPr>
          <p:cNvSpPr>
            <a:spLocks noGrp="1"/>
          </p:cNvSpPr>
          <p:nvPr>
            <p:ph type="sldNum" sz="quarter" idx="12"/>
          </p:nvPr>
        </p:nvSpPr>
        <p:spPr/>
        <p:txBody>
          <a:bodyPr/>
          <a:lstStyle/>
          <a:p>
            <a:fld id="{4DD777E7-DC69-634D-A570-B7417637B5CD}" type="slidenum">
              <a:rPr lang="en-GB" smtClean="0"/>
              <a:t>‹Nº›</a:t>
            </a:fld>
            <a:endParaRPr lang="en-GB"/>
          </a:p>
        </p:txBody>
      </p:sp>
      <p:sp>
        <p:nvSpPr>
          <p:cNvPr id="7" name="Title 1">
            <a:extLst>
              <a:ext uri="{FF2B5EF4-FFF2-40B4-BE49-F238E27FC236}">
                <a16:creationId xmlns:a16="http://schemas.microsoft.com/office/drawing/2014/main" id="{0FEC658C-8513-1D13-120E-5618E4BE24CA}"/>
              </a:ext>
            </a:extLst>
          </p:cNvPr>
          <p:cNvSpPr>
            <a:spLocks noGrp="1"/>
          </p:cNvSpPr>
          <p:nvPr>
            <p:ph type="ctrTitle"/>
          </p:nvPr>
        </p:nvSpPr>
        <p:spPr>
          <a:xfrm>
            <a:off x="838200" y="1786241"/>
            <a:ext cx="10515600" cy="2387600"/>
          </a:xfrm>
        </p:spPr>
        <p:txBody>
          <a:bodyPr anchor="b">
            <a:noAutofit/>
          </a:bodyPr>
          <a:lstStyle>
            <a:lvl1pPr algn="ctr">
              <a:defRPr sz="3600" b="1" i="0">
                <a:solidFill>
                  <a:srgbClr val="1D4927"/>
                </a:solidFill>
                <a:latin typeface="Calibri Light" panose="020F0302020204030204" pitchFamily="34" charset="0"/>
                <a:cs typeface="Calibri Light" panose="020F0302020204030204" pitchFamily="34" charset="0"/>
              </a:defRPr>
            </a:lvl1pPr>
          </a:lstStyle>
          <a:p>
            <a:r>
              <a:rPr lang="en-GB" dirty="0"/>
              <a:t>Click to edit Master title style</a:t>
            </a:r>
          </a:p>
        </p:txBody>
      </p:sp>
    </p:spTree>
    <p:extLst>
      <p:ext uri="{BB962C8B-B14F-4D97-AF65-F5344CB8AC3E}">
        <p14:creationId xmlns:p14="http://schemas.microsoft.com/office/powerpoint/2010/main" val="3903305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8C995-890A-2269-3D73-4D8355EFB7A6}"/>
              </a:ext>
            </a:extLst>
          </p:cNvPr>
          <p:cNvSpPr>
            <a:spLocks noGrp="1"/>
          </p:cNvSpPr>
          <p:nvPr>
            <p:ph type="title"/>
          </p:nvPr>
        </p:nvSpPr>
        <p:spPr/>
        <p:txBody>
          <a:bodyPr>
            <a:noAutofit/>
          </a:bodyPr>
          <a:lstStyle>
            <a:lvl1pPr algn="ctr">
              <a:defRPr sz="32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3" name="Content Placeholder 2">
            <a:extLst>
              <a:ext uri="{FF2B5EF4-FFF2-40B4-BE49-F238E27FC236}">
                <a16:creationId xmlns:a16="http://schemas.microsoft.com/office/drawing/2014/main" id="{DBE2AE17-442B-7AE4-1C2E-4A7E851307EB}"/>
              </a:ext>
            </a:extLst>
          </p:cNvPr>
          <p:cNvSpPr>
            <a:spLocks noGrp="1"/>
          </p:cNvSpPr>
          <p:nvPr>
            <p:ph idx="1"/>
          </p:nvPr>
        </p:nvSpPr>
        <p:spPr/>
        <p:txBody>
          <a:bodyPr/>
          <a:lstStyle>
            <a:lvl1pPr>
              <a:buClr>
                <a:schemeClr val="accent1"/>
              </a:buClr>
              <a:buSzPct val="100000"/>
              <a:defRPr/>
            </a:lvl1pPr>
            <a:lvl2pPr>
              <a:buClr>
                <a:schemeClr val="accent1"/>
              </a:buClr>
              <a:buSzPct val="100000"/>
              <a:defRPr/>
            </a:lvl2pPr>
            <a:lvl3pPr>
              <a:buClr>
                <a:schemeClr val="accent1"/>
              </a:buClr>
              <a:buSzPct val="100000"/>
              <a:defRPr/>
            </a:lvl3pPr>
            <a:lvl4pPr>
              <a:buClr>
                <a:schemeClr val="accent1"/>
              </a:buClr>
              <a:buSzPct val="100000"/>
              <a:defRPr/>
            </a:lvl4pPr>
            <a:lvl5pPr>
              <a:buClr>
                <a:schemeClr val="accent1"/>
              </a:buClr>
              <a:buSzPct val="1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0D8E4F80-7AD6-0524-4F9E-B070E47C8348}"/>
              </a:ext>
            </a:extLst>
          </p:cNvPr>
          <p:cNvSpPr>
            <a:spLocks noGrp="1"/>
          </p:cNvSpPr>
          <p:nvPr>
            <p:ph type="sldNum" sz="quarter" idx="12"/>
          </p:nvPr>
        </p:nvSpPr>
        <p:spPr/>
        <p:txBody>
          <a:bodyPr/>
          <a:lstStyle/>
          <a:p>
            <a:fld id="{4DD777E7-DC69-634D-A570-B7417637B5CD}" type="slidenum">
              <a:rPr lang="en-GB" smtClean="0"/>
              <a:t>‹Nº›</a:t>
            </a:fld>
            <a:endParaRPr lang="en-GB"/>
          </a:p>
        </p:txBody>
      </p:sp>
    </p:spTree>
    <p:extLst>
      <p:ext uri="{BB962C8B-B14F-4D97-AF65-F5344CB8AC3E}">
        <p14:creationId xmlns:p14="http://schemas.microsoft.com/office/powerpoint/2010/main" val="1654158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FCD2C-25A7-0009-0DE7-FF10DDD32113}"/>
              </a:ext>
            </a:extLst>
          </p:cNvPr>
          <p:cNvSpPr>
            <a:spLocks noGrp="1"/>
          </p:cNvSpPr>
          <p:nvPr>
            <p:ph type="title"/>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0BB2CD1F-B4DE-F186-15BF-3ACC51A86FB6}"/>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AE05FDCE-E96D-D0A3-B2F3-CC048DE3A1C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B825FF14-E41A-03D6-0CFF-431FAA6D0473}"/>
              </a:ext>
            </a:extLst>
          </p:cNvPr>
          <p:cNvSpPr>
            <a:spLocks noGrp="1"/>
          </p:cNvSpPr>
          <p:nvPr>
            <p:ph type="sldNum" sz="quarter" idx="12"/>
          </p:nvPr>
        </p:nvSpPr>
        <p:spPr/>
        <p:txBody>
          <a:bodyPr/>
          <a:lstStyle/>
          <a:p>
            <a:fld id="{4DD777E7-DC69-634D-A570-B7417637B5CD}" type="slidenum">
              <a:rPr lang="en-GB" smtClean="0"/>
              <a:t>‹Nº›</a:t>
            </a:fld>
            <a:endParaRPr lang="en-GB"/>
          </a:p>
        </p:txBody>
      </p:sp>
    </p:spTree>
    <p:extLst>
      <p:ext uri="{BB962C8B-B14F-4D97-AF65-F5344CB8AC3E}">
        <p14:creationId xmlns:p14="http://schemas.microsoft.com/office/powerpoint/2010/main" val="3496824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6187-525D-FC9D-6268-038CA9169622}"/>
              </a:ext>
            </a:extLst>
          </p:cNvPr>
          <p:cNvSpPr>
            <a:spLocks noGrp="1"/>
          </p:cNvSpPr>
          <p:nvPr>
            <p:ph type="title"/>
          </p:nvPr>
        </p:nvSpPr>
        <p:spPr>
          <a:xfrm>
            <a:off x="839788" y="365125"/>
            <a:ext cx="10515600" cy="1325563"/>
          </a:xfrm>
        </p:spPr>
        <p:txBody>
          <a:bodyPr/>
          <a:lstStyle/>
          <a:p>
            <a:r>
              <a:rPr lang="en-GB" dirty="0"/>
              <a:t>Click to edit Master title style</a:t>
            </a:r>
          </a:p>
        </p:txBody>
      </p:sp>
      <p:sp>
        <p:nvSpPr>
          <p:cNvPr id="3" name="Text Placeholder 2">
            <a:extLst>
              <a:ext uri="{FF2B5EF4-FFF2-40B4-BE49-F238E27FC236}">
                <a16:creationId xmlns:a16="http://schemas.microsoft.com/office/drawing/2014/main" id="{310ABA30-B701-D0DD-659E-2364EB1383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7CADE1E-85A6-6A6C-CED9-FCC256091267}"/>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a:extLst>
              <a:ext uri="{FF2B5EF4-FFF2-40B4-BE49-F238E27FC236}">
                <a16:creationId xmlns:a16="http://schemas.microsoft.com/office/drawing/2014/main" id="{369F195F-F785-29D9-6F2A-A904E61C43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FB42E28-9D36-BB1D-CAE0-A82E0B4463D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a:extLst>
              <a:ext uri="{FF2B5EF4-FFF2-40B4-BE49-F238E27FC236}">
                <a16:creationId xmlns:a16="http://schemas.microsoft.com/office/drawing/2014/main" id="{5C99D758-98C4-08C1-1FD4-49D4BC7BFBFE}"/>
              </a:ext>
            </a:extLst>
          </p:cNvPr>
          <p:cNvSpPr>
            <a:spLocks noGrp="1"/>
          </p:cNvSpPr>
          <p:nvPr>
            <p:ph type="sldNum" sz="quarter" idx="12"/>
          </p:nvPr>
        </p:nvSpPr>
        <p:spPr/>
        <p:txBody>
          <a:bodyPr/>
          <a:lstStyle/>
          <a:p>
            <a:fld id="{4DD777E7-DC69-634D-A570-B7417637B5CD}" type="slidenum">
              <a:rPr lang="en-GB" smtClean="0"/>
              <a:t>‹Nº›</a:t>
            </a:fld>
            <a:endParaRPr lang="en-GB"/>
          </a:p>
        </p:txBody>
      </p:sp>
    </p:spTree>
    <p:extLst>
      <p:ext uri="{BB962C8B-B14F-4D97-AF65-F5344CB8AC3E}">
        <p14:creationId xmlns:p14="http://schemas.microsoft.com/office/powerpoint/2010/main" val="3708890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5EB9-7C87-997D-0D9B-4230A0E36235}"/>
              </a:ext>
            </a:extLst>
          </p:cNvPr>
          <p:cNvSpPr>
            <a:spLocks noGrp="1"/>
          </p:cNvSpPr>
          <p:nvPr>
            <p:ph type="title"/>
          </p:nvPr>
        </p:nvSpPr>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C7FC0BEB-4A91-75E1-4AA2-91C5F25C8FA9}"/>
              </a:ext>
            </a:extLst>
          </p:cNvPr>
          <p:cNvSpPr>
            <a:spLocks noGrp="1"/>
          </p:cNvSpPr>
          <p:nvPr>
            <p:ph type="sldNum" sz="quarter" idx="12"/>
          </p:nvPr>
        </p:nvSpPr>
        <p:spPr/>
        <p:txBody>
          <a:bodyPr/>
          <a:lstStyle/>
          <a:p>
            <a:fld id="{4DD777E7-DC69-634D-A570-B7417637B5CD}" type="slidenum">
              <a:rPr lang="en-GB" smtClean="0"/>
              <a:t>‹Nº›</a:t>
            </a:fld>
            <a:endParaRPr lang="en-GB"/>
          </a:p>
        </p:txBody>
      </p:sp>
      <p:sp>
        <p:nvSpPr>
          <p:cNvPr id="6" name="Rectangle 5">
            <a:extLst>
              <a:ext uri="{FF2B5EF4-FFF2-40B4-BE49-F238E27FC236}">
                <a16:creationId xmlns:a16="http://schemas.microsoft.com/office/drawing/2014/main" id="{AB99F7FB-4F98-CC22-EF56-C838537A698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91838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E17A74-806D-922F-D35B-2E2052EBBD2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67625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7BCB465-085A-18BB-1BFB-4B757A7B174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8FCA87BE-2429-4EDA-5504-88A3C653FB1E}"/>
              </a:ext>
            </a:extLst>
          </p:cNvPr>
          <p:cNvSpPr>
            <a:spLocks noGrp="1"/>
          </p:cNvSpPr>
          <p:nvPr>
            <p:ph type="sldNum" sz="quarter" idx="12"/>
          </p:nvPr>
        </p:nvSpPr>
        <p:spPr/>
        <p:txBody>
          <a:bodyPr/>
          <a:lstStyle/>
          <a:p>
            <a:fld id="{4DD777E7-DC69-634D-A570-B7417637B5CD}" type="slidenum">
              <a:rPr lang="en-GB" smtClean="0"/>
              <a:t>‹Nº›</a:t>
            </a:fld>
            <a:endParaRPr lang="en-GB"/>
          </a:p>
        </p:txBody>
      </p:sp>
      <p:sp>
        <p:nvSpPr>
          <p:cNvPr id="5" name="Rectangle 4">
            <a:extLst>
              <a:ext uri="{FF2B5EF4-FFF2-40B4-BE49-F238E27FC236}">
                <a16:creationId xmlns:a16="http://schemas.microsoft.com/office/drawing/2014/main" id="{BA496DC6-2342-8FDF-E9C9-00F143249044}"/>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69372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21788-CE9F-52FE-665E-8CFE9B55D26A}"/>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p>
        </p:txBody>
      </p:sp>
      <p:sp>
        <p:nvSpPr>
          <p:cNvPr id="3" name="Content Placeholder 2">
            <a:extLst>
              <a:ext uri="{FF2B5EF4-FFF2-40B4-BE49-F238E27FC236}">
                <a16:creationId xmlns:a16="http://schemas.microsoft.com/office/drawing/2014/main" id="{9426D4ED-5BEA-8E1E-6E67-1120F2686D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2B5F906-581B-2AB7-C1BB-AAC34966B0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E4B327-2A85-BEEB-43C5-2D62649B604A}"/>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22/06/2025</a:t>
            </a:fld>
            <a:endParaRPr lang="en-GB"/>
          </a:p>
        </p:txBody>
      </p:sp>
      <p:sp>
        <p:nvSpPr>
          <p:cNvPr id="6" name="Footer Placeholder 5">
            <a:extLst>
              <a:ext uri="{FF2B5EF4-FFF2-40B4-BE49-F238E27FC236}">
                <a16:creationId xmlns:a16="http://schemas.microsoft.com/office/drawing/2014/main" id="{D22016E6-5CF6-5D10-AA21-FCCDE0BDE75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7F6629B6-3633-DBBB-D1CB-7DF7A0CAF23F}"/>
              </a:ext>
            </a:extLst>
          </p:cNvPr>
          <p:cNvSpPr>
            <a:spLocks noGrp="1"/>
          </p:cNvSpPr>
          <p:nvPr>
            <p:ph type="sldNum" sz="quarter" idx="12"/>
          </p:nvPr>
        </p:nvSpPr>
        <p:spPr/>
        <p:txBody>
          <a:bodyPr/>
          <a:lstStyle/>
          <a:p>
            <a:fld id="{4DD777E7-DC69-634D-A570-B7417637B5CD}" type="slidenum">
              <a:rPr lang="en-GB" smtClean="0"/>
              <a:t>‹Nº›</a:t>
            </a:fld>
            <a:endParaRPr lang="en-GB"/>
          </a:p>
        </p:txBody>
      </p:sp>
    </p:spTree>
    <p:extLst>
      <p:ext uri="{BB962C8B-B14F-4D97-AF65-F5344CB8AC3E}">
        <p14:creationId xmlns:p14="http://schemas.microsoft.com/office/powerpoint/2010/main" val="3489713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hyperlink" Target="http://www.epos-eu.org/on"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mailto:info@epos-eric.eu"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E0F8F-7144-4563-6BBC-5FBFDA6A0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93648523-4761-25C7-F28C-7B4AE851B12B}"/>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3F419D2E-9823-A0DD-30F5-97CD9F7A8108}"/>
              </a:ext>
            </a:extLst>
          </p:cNvPr>
          <p:cNvSpPr>
            <a:spLocks noGrp="1"/>
          </p:cNvSpPr>
          <p:nvPr>
            <p:ph type="sldNum" sz="quarter" idx="4"/>
          </p:nvPr>
        </p:nvSpPr>
        <p:spPr>
          <a:xfrm>
            <a:off x="11462660" y="6273872"/>
            <a:ext cx="583036" cy="365125"/>
          </a:xfrm>
          <a:prstGeom prst="rect">
            <a:avLst/>
          </a:prstGeom>
        </p:spPr>
        <p:txBody>
          <a:bodyPr vert="horz" lIns="91440" tIns="45720" rIns="91440" bIns="45720" rtlCol="0" anchor="ctr"/>
          <a:lstStyle>
            <a:lvl1pPr algn="ctr">
              <a:defRPr sz="1400" b="1" i="0">
                <a:solidFill>
                  <a:srgbClr val="E5A113"/>
                </a:solidFill>
                <a:latin typeface="Calibri" panose="020F0502020204030204" pitchFamily="34" charset="0"/>
                <a:cs typeface="Calibri" panose="020F0502020204030204" pitchFamily="34" charset="0"/>
              </a:defRPr>
            </a:lvl1pPr>
          </a:lstStyle>
          <a:p>
            <a:fld id="{4DD777E7-DC69-634D-A570-B7417637B5CD}" type="slidenum">
              <a:rPr lang="en-GB" smtClean="0"/>
              <a:pPr/>
              <a:t>‹Nº›</a:t>
            </a:fld>
            <a:endParaRPr lang="en-GB" dirty="0"/>
          </a:p>
        </p:txBody>
      </p:sp>
      <p:sp>
        <p:nvSpPr>
          <p:cNvPr id="10" name="TextBox 9">
            <a:extLst>
              <a:ext uri="{FF2B5EF4-FFF2-40B4-BE49-F238E27FC236}">
                <a16:creationId xmlns:a16="http://schemas.microsoft.com/office/drawing/2014/main" id="{82A0F7D6-3616-8452-3ABD-138EA5A94E11}"/>
              </a:ext>
            </a:extLst>
          </p:cNvPr>
          <p:cNvSpPr txBox="1"/>
          <p:nvPr userDrawn="1"/>
        </p:nvSpPr>
        <p:spPr>
          <a:xfrm>
            <a:off x="9601203" y="6345464"/>
            <a:ext cx="1861457" cy="305725"/>
          </a:xfrm>
          <a:prstGeom prst="rect">
            <a:avLst/>
          </a:prstGeom>
          <a:noFill/>
        </p:spPr>
        <p:txBody>
          <a:bodyPr wrap="square">
            <a:spAutoFit/>
          </a:bodyPr>
          <a:lstStyle/>
          <a:p>
            <a:pPr>
              <a:lnSpc>
                <a:spcPts val="820"/>
              </a:lnSpc>
            </a:pPr>
            <a:r>
              <a:rPr lang="en-GB" sz="900" b="0" i="0" dirty="0">
                <a:solidFill>
                  <a:srgbClr val="E5A113"/>
                </a:solidFill>
                <a:effectLst/>
                <a:latin typeface="Calibri" panose="020F0502020204030204" pitchFamily="34" charset="0"/>
                <a:cs typeface="Calibri" panose="020F0502020204030204" pitchFamily="34" charset="0"/>
              </a:rPr>
              <a:t>This work is licensed under</a:t>
            </a:r>
            <a:br>
              <a:rPr lang="en-GB" sz="900" b="0" i="0" dirty="0">
                <a:solidFill>
                  <a:srgbClr val="E5A113"/>
                </a:solidFill>
                <a:effectLst/>
                <a:latin typeface="Calibri" panose="020F0502020204030204" pitchFamily="34" charset="0"/>
                <a:cs typeface="Calibri" panose="020F0502020204030204" pitchFamily="34" charset="0"/>
              </a:rPr>
            </a:br>
            <a:r>
              <a:rPr lang="en-GB" sz="900" b="0" i="0" dirty="0">
                <a:solidFill>
                  <a:srgbClr val="E5A113"/>
                </a:solidFill>
                <a:effectLst/>
                <a:latin typeface="Calibri" panose="020F0502020204030204" pitchFamily="34" charset="0"/>
                <a:cs typeface="Calibri" panose="020F0502020204030204" pitchFamily="34" charset="0"/>
              </a:rPr>
              <a:t> CC BY attribution 4.0 international </a:t>
            </a:r>
          </a:p>
        </p:txBody>
      </p:sp>
      <p:sp>
        <p:nvSpPr>
          <p:cNvPr id="14" name="TextBox 13">
            <a:extLst>
              <a:ext uri="{FF2B5EF4-FFF2-40B4-BE49-F238E27FC236}">
                <a16:creationId xmlns:a16="http://schemas.microsoft.com/office/drawing/2014/main" id="{0D06AA8F-CDC0-D23D-D2B0-3629F5A9E918}"/>
              </a:ext>
            </a:extLst>
          </p:cNvPr>
          <p:cNvSpPr txBox="1"/>
          <p:nvPr userDrawn="1"/>
        </p:nvSpPr>
        <p:spPr>
          <a:xfrm>
            <a:off x="4292345" y="6330320"/>
            <a:ext cx="3602331" cy="276999"/>
          </a:xfrm>
          <a:prstGeom prst="rect">
            <a:avLst/>
          </a:prstGeom>
          <a:noFill/>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hlinkClick r:id="rId15">
                  <a:extLst>
                    <a:ext uri="{A12FA001-AC4F-418D-AE19-62706E023703}">
                      <ahyp:hlinkClr xmlns:ahyp="http://schemas.microsoft.com/office/drawing/2018/hyperlinkcolor" val="tx"/>
                    </a:ext>
                  </a:extLst>
                </a:hlinkClick>
              </a:rPr>
              <a:t>info@epos-eric.eu</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a:solidFill>
                  <a:schemeClr val="tx1"/>
                </a:solidFill>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www.epos-eu.org/on</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err="1">
                <a:latin typeface="Calibri" panose="020F0502020204030204" pitchFamily="34" charset="0"/>
                <a:cs typeface="Calibri" panose="020F0502020204030204" pitchFamily="34" charset="0"/>
              </a:rPr>
              <a:t>EPOSon</a:t>
            </a:r>
            <a:endParaRPr lang="en-GB" sz="1200" dirty="0">
              <a:solidFill>
                <a:schemeClr val="tx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4E19406-F3C6-0D62-8A03-597E0FB94F09}"/>
              </a:ext>
            </a:extLst>
          </p:cNvPr>
          <p:cNvSpPr txBox="1"/>
          <p:nvPr userDrawn="1"/>
        </p:nvSpPr>
        <p:spPr>
          <a:xfrm>
            <a:off x="838200" y="6270943"/>
            <a:ext cx="2612136" cy="1061829"/>
          </a:xfrm>
          <a:prstGeom prst="rect">
            <a:avLst/>
          </a:prstGeom>
          <a:noFill/>
        </p:spPr>
        <p:txBody>
          <a:bodyPr wrap="square">
            <a:spAutoFit/>
          </a:bodyPr>
          <a:lstStyle>
            <a:defPPr>
              <a:defRPr lang="en-IT"/>
            </a:defPPr>
            <a:lvl1pPr>
              <a:defRPr sz="1200">
                <a:latin typeface="Calibri" panose="020F0502020204030204" pitchFamily="34" charset="0"/>
                <a:cs typeface="Calibri" panose="020F0502020204030204" pitchFamily="34" charset="0"/>
              </a:defRPr>
            </a:lvl1pPr>
          </a:lstStyle>
          <a:p>
            <a:pPr lvl="0" algn="just"/>
            <a:r>
              <a:rPr lang="en-GB" sz="1050" dirty="0">
                <a:solidFill>
                  <a:srgbClr val="002060"/>
                </a:solidFill>
              </a:rPr>
              <a:t>EPOS ON IS funded by the EC Horizon Europe programme under G.A. n 101131592</a:t>
            </a:r>
          </a:p>
          <a:p>
            <a:pPr lvl="0" algn="just"/>
            <a:endParaRPr lang="en-GB" sz="1050" dirty="0">
              <a:solidFill>
                <a:srgbClr val="002060"/>
              </a:solidFill>
            </a:endParaRPr>
          </a:p>
          <a:p>
            <a:pPr lvl="0" algn="just"/>
            <a:endParaRPr lang="en-GB" sz="1050" dirty="0">
              <a:solidFill>
                <a:srgbClr val="002060"/>
              </a:solidFill>
            </a:endParaRPr>
          </a:p>
          <a:p>
            <a:pPr lvl="0"/>
            <a:br>
              <a:rPr lang="en-GB" sz="1050" dirty="0">
                <a:solidFill>
                  <a:srgbClr val="002060"/>
                </a:solidFill>
              </a:rPr>
            </a:br>
            <a:endParaRPr lang="it-IT" sz="1050" dirty="0">
              <a:solidFill>
                <a:srgbClr val="002060"/>
              </a:solidFill>
            </a:endParaRPr>
          </a:p>
        </p:txBody>
      </p:sp>
      <p:pic>
        <p:nvPicPr>
          <p:cNvPr id="19" name="Picture 18" descr="A blue flag with yellow stars&#10;&#10;Description automatically generated">
            <a:extLst>
              <a:ext uri="{FF2B5EF4-FFF2-40B4-BE49-F238E27FC236}">
                <a16:creationId xmlns:a16="http://schemas.microsoft.com/office/drawing/2014/main" id="{4B30306E-480F-190C-B45A-C299F4833056}"/>
              </a:ext>
            </a:extLst>
          </p:cNvPr>
          <p:cNvPicPr>
            <a:picLocks noChangeAspect="1"/>
          </p:cNvPicPr>
          <p:nvPr userDrawn="1"/>
        </p:nvPicPr>
        <p:blipFill>
          <a:blip r:embed="rId17"/>
          <a:stretch>
            <a:fillRect/>
          </a:stretch>
        </p:blipFill>
        <p:spPr>
          <a:xfrm>
            <a:off x="367303" y="6176963"/>
            <a:ext cx="483000" cy="489647"/>
          </a:xfrm>
          <a:prstGeom prst="rect">
            <a:avLst/>
          </a:prstGeom>
        </p:spPr>
      </p:pic>
    </p:spTree>
    <p:extLst>
      <p:ext uri="{BB962C8B-B14F-4D97-AF65-F5344CB8AC3E}">
        <p14:creationId xmlns:p14="http://schemas.microsoft.com/office/powerpoint/2010/main" val="337254824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61" r:id="rId8"/>
    <p:sldLayoutId id="2147483656" r:id="rId9"/>
    <p:sldLayoutId id="2147483657" r:id="rId10"/>
    <p:sldLayoutId id="2147483658" r:id="rId11"/>
    <p:sldLayoutId id="2147483659" r:id="rId12"/>
  </p:sldLayoutIdLst>
  <p:txStyles>
    <p:title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A8294D-40E0-2FC5-3548-034E239677A8}"/>
              </a:ext>
            </a:extLst>
          </p:cNvPr>
          <p:cNvSpPr>
            <a:spLocks noGrp="1"/>
          </p:cNvSpPr>
          <p:nvPr>
            <p:ph type="ctrTitle"/>
          </p:nvPr>
        </p:nvSpPr>
        <p:spPr>
          <a:xfrm>
            <a:off x="838199" y="1786241"/>
            <a:ext cx="4953000" cy="3034996"/>
          </a:xfrm>
        </p:spPr>
        <p:txBody>
          <a:bodyPr anchor="ctr"/>
          <a:lstStyle/>
          <a:p>
            <a:r>
              <a:rPr lang="en-GB" dirty="0"/>
              <a:t>From Field to FAIR: A Guide to FAIR sample and IGSN registration</a:t>
            </a:r>
          </a:p>
        </p:txBody>
      </p:sp>
      <p:sp>
        <p:nvSpPr>
          <p:cNvPr id="3" name="Subtitle 2">
            <a:extLst>
              <a:ext uri="{FF2B5EF4-FFF2-40B4-BE49-F238E27FC236}">
                <a16:creationId xmlns:a16="http://schemas.microsoft.com/office/drawing/2014/main" id="{413A46CC-2792-3202-4219-C2C42095ED1D}"/>
              </a:ext>
            </a:extLst>
          </p:cNvPr>
          <p:cNvSpPr>
            <a:spLocks noGrp="1"/>
          </p:cNvSpPr>
          <p:nvPr>
            <p:ph type="subTitle" idx="4294967295"/>
          </p:nvPr>
        </p:nvSpPr>
        <p:spPr>
          <a:xfrm>
            <a:off x="709612" y="4264025"/>
            <a:ext cx="5210175" cy="889000"/>
          </a:xfrm>
        </p:spPr>
        <p:txBody>
          <a:bodyPr>
            <a:normAutofit/>
          </a:bodyPr>
          <a:lstStyle/>
          <a:p>
            <a:pPr marL="0" indent="0">
              <a:buNone/>
            </a:pPr>
            <a:r>
              <a:rPr lang="en-GB" dirty="0"/>
              <a:t>Olaya Dorado</a:t>
            </a:r>
            <a:r>
              <a:rPr lang="en-GB" dirty="0">
                <a:solidFill>
                  <a:srgbClr val="FEDC7F"/>
                </a:solidFill>
              </a:rPr>
              <a:t>|</a:t>
            </a:r>
            <a:r>
              <a:rPr lang="en-GB" dirty="0"/>
              <a:t> olayadorgeo@gmail.com</a:t>
            </a:r>
          </a:p>
        </p:txBody>
      </p:sp>
      <p:pic>
        <p:nvPicPr>
          <p:cNvPr id="9" name="Picture 8" descr="A group of people posing for a photo&#10;&#10;AI-generated content may be incorrect.">
            <a:extLst>
              <a:ext uri="{FF2B5EF4-FFF2-40B4-BE49-F238E27FC236}">
                <a16:creationId xmlns:a16="http://schemas.microsoft.com/office/drawing/2014/main" id="{AACBB9AB-0B3D-93CE-0997-20B81DFFB127}"/>
              </a:ext>
            </a:extLst>
          </p:cNvPr>
          <p:cNvPicPr>
            <a:picLocks noChangeAspect="1"/>
          </p:cNvPicPr>
          <p:nvPr/>
        </p:nvPicPr>
        <p:blipFill>
          <a:blip r:embed="rId3"/>
          <a:stretch>
            <a:fillRect/>
          </a:stretch>
        </p:blipFill>
        <p:spPr>
          <a:xfrm>
            <a:off x="5962650" y="395740"/>
            <a:ext cx="5781223" cy="5781223"/>
          </a:xfrm>
          <a:prstGeom prst="rect">
            <a:avLst/>
          </a:prstGeom>
        </p:spPr>
      </p:pic>
      <p:pic>
        <p:nvPicPr>
          <p:cNvPr id="4" name="Imagen 3">
            <a:extLst>
              <a:ext uri="{FF2B5EF4-FFF2-40B4-BE49-F238E27FC236}">
                <a16:creationId xmlns:a16="http://schemas.microsoft.com/office/drawing/2014/main" id="{62CA0497-BC42-43A4-A2DD-CD3D9FB22F21}"/>
              </a:ext>
            </a:extLst>
          </p:cNvPr>
          <p:cNvPicPr>
            <a:picLocks noChangeAspect="1"/>
          </p:cNvPicPr>
          <p:nvPr/>
        </p:nvPicPr>
        <p:blipFill>
          <a:blip r:embed="rId4"/>
          <a:stretch>
            <a:fillRect/>
          </a:stretch>
        </p:blipFill>
        <p:spPr>
          <a:xfrm>
            <a:off x="2112097" y="5674487"/>
            <a:ext cx="1485901" cy="391904"/>
          </a:xfrm>
          <a:prstGeom prst="rect">
            <a:avLst/>
          </a:prstGeom>
        </p:spPr>
      </p:pic>
      <p:pic>
        <p:nvPicPr>
          <p:cNvPr id="6" name="Imagen 5">
            <a:extLst>
              <a:ext uri="{FF2B5EF4-FFF2-40B4-BE49-F238E27FC236}">
                <a16:creationId xmlns:a16="http://schemas.microsoft.com/office/drawing/2014/main" id="{9A2EB949-15CB-4512-AB1E-D02AA699AD9F}"/>
              </a:ext>
            </a:extLst>
          </p:cNvPr>
          <p:cNvPicPr>
            <a:picLocks noChangeAspect="1"/>
          </p:cNvPicPr>
          <p:nvPr/>
        </p:nvPicPr>
        <p:blipFill>
          <a:blip r:embed="rId5"/>
          <a:stretch>
            <a:fillRect/>
          </a:stretch>
        </p:blipFill>
        <p:spPr>
          <a:xfrm>
            <a:off x="349312" y="5172011"/>
            <a:ext cx="1591334" cy="1004952"/>
          </a:xfrm>
          <a:prstGeom prst="rect">
            <a:avLst/>
          </a:prstGeom>
        </p:spPr>
      </p:pic>
    </p:spTree>
    <p:extLst>
      <p:ext uri="{BB962C8B-B14F-4D97-AF65-F5344CB8AC3E}">
        <p14:creationId xmlns:p14="http://schemas.microsoft.com/office/powerpoint/2010/main" val="1336428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3DD29D-2B89-A4AE-0DBC-AB9525DA06FF}"/>
              </a:ext>
            </a:extLst>
          </p:cNvPr>
          <p:cNvSpPr>
            <a:spLocks noGrp="1"/>
          </p:cNvSpPr>
          <p:nvPr>
            <p:ph type="title"/>
          </p:nvPr>
        </p:nvSpPr>
        <p:spPr/>
        <p:txBody>
          <a:bodyPr/>
          <a:lstStyle/>
          <a:p>
            <a:r>
              <a:rPr lang="en-GB" dirty="0"/>
              <a:t>MENTIMETER SLIDE</a:t>
            </a:r>
          </a:p>
        </p:txBody>
      </p:sp>
      <p:sp>
        <p:nvSpPr>
          <p:cNvPr id="19" name="Marcador de contenido 18">
            <a:extLst>
              <a:ext uri="{FF2B5EF4-FFF2-40B4-BE49-F238E27FC236}">
                <a16:creationId xmlns:a16="http://schemas.microsoft.com/office/drawing/2014/main" id="{DBF1AC55-E62E-4465-9D27-F3D46B709C9F}"/>
              </a:ext>
            </a:extLst>
          </p:cNvPr>
          <p:cNvSpPr>
            <a:spLocks noGrp="1"/>
          </p:cNvSpPr>
          <p:nvPr>
            <p:ph idx="1"/>
          </p:nvPr>
        </p:nvSpPr>
        <p:spPr/>
        <p:txBody>
          <a:bodyPr/>
          <a:lstStyle/>
          <a:p>
            <a:r>
              <a:rPr lang="en-US" dirty="0"/>
              <a:t>What metadata do you usually take when you go to the field (or do you think it should be taken)?</a:t>
            </a:r>
            <a:endParaRPr lang="es-ES" dirty="0"/>
          </a:p>
        </p:txBody>
      </p:sp>
    </p:spTree>
    <p:extLst>
      <p:ext uri="{BB962C8B-B14F-4D97-AF65-F5344CB8AC3E}">
        <p14:creationId xmlns:p14="http://schemas.microsoft.com/office/powerpoint/2010/main" val="385627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3DD29D-2B89-A4AE-0DBC-AB9525DA06FF}"/>
              </a:ext>
            </a:extLst>
          </p:cNvPr>
          <p:cNvSpPr>
            <a:spLocks noGrp="1"/>
          </p:cNvSpPr>
          <p:nvPr>
            <p:ph type="title"/>
          </p:nvPr>
        </p:nvSpPr>
        <p:spPr>
          <a:xfrm>
            <a:off x="838200" y="365125"/>
            <a:ext cx="10515600" cy="1325563"/>
          </a:xfrm>
        </p:spPr>
        <p:txBody>
          <a:bodyPr/>
          <a:lstStyle/>
          <a:p>
            <a:r>
              <a:rPr lang="en-GB" dirty="0"/>
              <a:t>Minimum metadata (Always required!)</a:t>
            </a:r>
          </a:p>
        </p:txBody>
      </p:sp>
      <p:sp>
        <p:nvSpPr>
          <p:cNvPr id="19" name="Marcador de contenido 18">
            <a:extLst>
              <a:ext uri="{FF2B5EF4-FFF2-40B4-BE49-F238E27FC236}">
                <a16:creationId xmlns:a16="http://schemas.microsoft.com/office/drawing/2014/main" id="{DBF1AC55-E62E-4465-9D27-F3D46B709C9F}"/>
              </a:ext>
            </a:extLst>
          </p:cNvPr>
          <p:cNvSpPr>
            <a:spLocks noGrp="1"/>
          </p:cNvSpPr>
          <p:nvPr>
            <p:ph sz="half" idx="1"/>
          </p:nvPr>
        </p:nvSpPr>
        <p:spPr>
          <a:xfrm>
            <a:off x="838200" y="1597025"/>
            <a:ext cx="5181600" cy="4351338"/>
          </a:xfrm>
        </p:spPr>
        <p:txBody>
          <a:bodyPr/>
          <a:lstStyle/>
          <a:p>
            <a:r>
              <a:rPr lang="es-ES" dirty="0" err="1"/>
              <a:t>Sample</a:t>
            </a:r>
            <a:r>
              <a:rPr lang="es-ES" dirty="0"/>
              <a:t> </a:t>
            </a:r>
            <a:r>
              <a:rPr lang="es-ES" dirty="0" err="1"/>
              <a:t>name</a:t>
            </a:r>
            <a:r>
              <a:rPr lang="es-ES" dirty="0"/>
              <a:t>: </a:t>
            </a:r>
            <a:r>
              <a:rPr lang="es-ES" b="1" dirty="0" err="1"/>
              <a:t>pre-established</a:t>
            </a:r>
            <a:r>
              <a:rPr lang="es-ES" b="1" dirty="0"/>
              <a:t> </a:t>
            </a:r>
            <a:r>
              <a:rPr lang="es-ES" b="1" dirty="0" err="1"/>
              <a:t>unique</a:t>
            </a:r>
            <a:r>
              <a:rPr lang="es-ES" b="1" dirty="0"/>
              <a:t> </a:t>
            </a:r>
            <a:r>
              <a:rPr lang="es-ES" dirty="0" err="1"/>
              <a:t>identification</a:t>
            </a:r>
            <a:r>
              <a:rPr lang="es-ES" dirty="0"/>
              <a:t> </a:t>
            </a:r>
            <a:r>
              <a:rPr lang="es-ES" dirty="0" err="1"/>
              <a:t>code</a:t>
            </a:r>
            <a:r>
              <a:rPr lang="es-ES" dirty="0"/>
              <a:t>. </a:t>
            </a:r>
          </a:p>
          <a:p>
            <a:r>
              <a:rPr lang="en-US" dirty="0"/>
              <a:t>Geographical coordinates (latitude and longitude).</a:t>
            </a:r>
          </a:p>
          <a:p>
            <a:r>
              <a:rPr lang="es-ES" dirty="0" err="1"/>
              <a:t>Collector’s</a:t>
            </a:r>
            <a:r>
              <a:rPr lang="es-ES" dirty="0"/>
              <a:t> </a:t>
            </a:r>
            <a:r>
              <a:rPr lang="es-ES" dirty="0" err="1"/>
              <a:t>name</a:t>
            </a:r>
            <a:r>
              <a:rPr lang="es-ES" dirty="0"/>
              <a:t>.</a:t>
            </a:r>
          </a:p>
          <a:p>
            <a:r>
              <a:rPr lang="es-ES" dirty="0"/>
              <a:t>Date </a:t>
            </a:r>
            <a:r>
              <a:rPr lang="es-ES" dirty="0" err="1"/>
              <a:t>of</a:t>
            </a:r>
            <a:r>
              <a:rPr lang="es-ES" dirty="0"/>
              <a:t> </a:t>
            </a:r>
            <a:r>
              <a:rPr lang="es-ES" dirty="0" err="1"/>
              <a:t>collection</a:t>
            </a:r>
            <a:r>
              <a:rPr lang="es-ES" dirty="0"/>
              <a:t>.</a:t>
            </a:r>
          </a:p>
          <a:p>
            <a:r>
              <a:rPr lang="es-ES" dirty="0" err="1"/>
              <a:t>Collection</a:t>
            </a:r>
            <a:r>
              <a:rPr lang="es-ES" dirty="0"/>
              <a:t> </a:t>
            </a:r>
            <a:r>
              <a:rPr lang="es-ES" dirty="0" err="1"/>
              <a:t>method</a:t>
            </a:r>
            <a:r>
              <a:rPr lang="es-ES" dirty="0"/>
              <a:t>.</a:t>
            </a:r>
          </a:p>
          <a:p>
            <a:r>
              <a:rPr lang="en-US" dirty="0"/>
              <a:t>Sample type (e.g., rock, sediment, soil, water)</a:t>
            </a:r>
            <a:endParaRPr lang="es-ES" dirty="0"/>
          </a:p>
        </p:txBody>
      </p:sp>
      <p:pic>
        <p:nvPicPr>
          <p:cNvPr id="6" name="Marcador de contenido 5">
            <a:extLst>
              <a:ext uri="{FF2B5EF4-FFF2-40B4-BE49-F238E27FC236}">
                <a16:creationId xmlns:a16="http://schemas.microsoft.com/office/drawing/2014/main" id="{0BBB92B3-1674-4356-9945-F256B7096A88}"/>
              </a:ext>
            </a:extLst>
          </p:cNvPr>
          <p:cNvPicPr>
            <a:picLocks noGrp="1" noChangeAspect="1"/>
          </p:cNvPicPr>
          <p:nvPr>
            <p:ph sz="half" idx="2"/>
          </p:nvPr>
        </p:nvPicPr>
        <p:blipFill>
          <a:blip r:embed="rId3"/>
          <a:stretch>
            <a:fillRect/>
          </a:stretch>
        </p:blipFill>
        <p:spPr>
          <a:xfrm>
            <a:off x="6305552" y="1757363"/>
            <a:ext cx="5181600" cy="3886200"/>
          </a:xfrm>
        </p:spPr>
      </p:pic>
      <p:sp>
        <p:nvSpPr>
          <p:cNvPr id="11" name="CuadroTexto 10">
            <a:extLst>
              <a:ext uri="{FF2B5EF4-FFF2-40B4-BE49-F238E27FC236}">
                <a16:creationId xmlns:a16="http://schemas.microsoft.com/office/drawing/2014/main" id="{0DAF5113-6464-4727-8028-3023B3FE21E2}"/>
              </a:ext>
            </a:extLst>
          </p:cNvPr>
          <p:cNvSpPr txBox="1"/>
          <p:nvPr/>
        </p:nvSpPr>
        <p:spPr>
          <a:xfrm>
            <a:off x="5543550" y="5643563"/>
            <a:ext cx="1990725" cy="523220"/>
          </a:xfrm>
          <a:prstGeom prst="rect">
            <a:avLst/>
          </a:prstGeom>
          <a:noFill/>
        </p:spPr>
        <p:txBody>
          <a:bodyPr wrap="square" rtlCol="0">
            <a:spAutoFit/>
          </a:bodyPr>
          <a:lstStyle/>
          <a:p>
            <a:r>
              <a:rPr lang="es-ES" sz="2800" dirty="0" err="1"/>
              <a:t>Etc</a:t>
            </a:r>
            <a:r>
              <a:rPr lang="es-ES" sz="2800" dirty="0"/>
              <a:t>…</a:t>
            </a:r>
          </a:p>
        </p:txBody>
      </p:sp>
    </p:spTree>
    <p:extLst>
      <p:ext uri="{BB962C8B-B14F-4D97-AF65-F5344CB8AC3E}">
        <p14:creationId xmlns:p14="http://schemas.microsoft.com/office/powerpoint/2010/main" val="1496960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3DD29D-2B89-A4AE-0DBC-AB9525DA06FF}"/>
              </a:ext>
            </a:extLst>
          </p:cNvPr>
          <p:cNvSpPr>
            <a:spLocks noGrp="1"/>
          </p:cNvSpPr>
          <p:nvPr>
            <p:ph type="title"/>
          </p:nvPr>
        </p:nvSpPr>
        <p:spPr>
          <a:xfrm>
            <a:off x="838200" y="365125"/>
            <a:ext cx="10515600" cy="1325563"/>
          </a:xfrm>
        </p:spPr>
        <p:txBody>
          <a:bodyPr/>
          <a:lstStyle/>
          <a:p>
            <a:r>
              <a:rPr lang="en-GB" dirty="0"/>
              <a:t>Strongly recommended metadata</a:t>
            </a:r>
          </a:p>
        </p:txBody>
      </p:sp>
      <p:sp>
        <p:nvSpPr>
          <p:cNvPr id="19" name="Marcador de contenido 18">
            <a:extLst>
              <a:ext uri="{FF2B5EF4-FFF2-40B4-BE49-F238E27FC236}">
                <a16:creationId xmlns:a16="http://schemas.microsoft.com/office/drawing/2014/main" id="{DBF1AC55-E62E-4465-9D27-F3D46B709C9F}"/>
              </a:ext>
            </a:extLst>
          </p:cNvPr>
          <p:cNvSpPr>
            <a:spLocks noGrp="1"/>
          </p:cNvSpPr>
          <p:nvPr>
            <p:ph sz="half" idx="1"/>
          </p:nvPr>
        </p:nvSpPr>
        <p:spPr>
          <a:xfrm>
            <a:off x="838200" y="1597025"/>
            <a:ext cx="5181600" cy="4351338"/>
          </a:xfrm>
        </p:spPr>
        <p:txBody>
          <a:bodyPr/>
          <a:lstStyle/>
          <a:p>
            <a:r>
              <a:rPr lang="es-ES" dirty="0" err="1"/>
              <a:t>Geographycal</a:t>
            </a:r>
            <a:r>
              <a:rPr lang="es-ES" dirty="0"/>
              <a:t>, geological and/</a:t>
            </a:r>
            <a:r>
              <a:rPr lang="es-ES" dirty="0" err="1"/>
              <a:t>or</a:t>
            </a:r>
            <a:r>
              <a:rPr lang="es-ES" dirty="0"/>
              <a:t> </a:t>
            </a:r>
            <a:r>
              <a:rPr lang="es-ES" dirty="0" err="1"/>
              <a:t>environmental</a:t>
            </a:r>
            <a:r>
              <a:rPr lang="es-ES" dirty="0"/>
              <a:t> </a:t>
            </a:r>
            <a:r>
              <a:rPr lang="es-ES" dirty="0" err="1"/>
              <a:t>context</a:t>
            </a:r>
            <a:r>
              <a:rPr lang="es-ES" dirty="0"/>
              <a:t>.</a:t>
            </a:r>
          </a:p>
          <a:p>
            <a:r>
              <a:rPr lang="es-ES" dirty="0" err="1"/>
              <a:t>Stratigraphic</a:t>
            </a:r>
            <a:r>
              <a:rPr lang="es-ES" dirty="0"/>
              <a:t> position.</a:t>
            </a:r>
          </a:p>
          <a:p>
            <a:r>
              <a:rPr lang="es-ES" dirty="0" err="1"/>
              <a:t>Sample</a:t>
            </a:r>
            <a:r>
              <a:rPr lang="es-ES" dirty="0"/>
              <a:t> </a:t>
            </a:r>
            <a:r>
              <a:rPr lang="es-ES" dirty="0" err="1"/>
              <a:t>orientation</a:t>
            </a:r>
            <a:r>
              <a:rPr lang="es-ES" dirty="0"/>
              <a:t>.</a:t>
            </a:r>
          </a:p>
          <a:p>
            <a:r>
              <a:rPr lang="es-ES" dirty="0" err="1"/>
              <a:t>Sample</a:t>
            </a:r>
            <a:r>
              <a:rPr lang="es-ES" dirty="0"/>
              <a:t> </a:t>
            </a:r>
            <a:r>
              <a:rPr lang="es-ES" dirty="0" err="1"/>
              <a:t>description</a:t>
            </a:r>
            <a:r>
              <a:rPr lang="es-ES" dirty="0"/>
              <a:t>.</a:t>
            </a:r>
          </a:p>
          <a:p>
            <a:r>
              <a:rPr lang="es-ES" dirty="0" err="1"/>
              <a:t>Photos</a:t>
            </a:r>
            <a:r>
              <a:rPr lang="es-ES" dirty="0"/>
              <a:t> </a:t>
            </a:r>
            <a:r>
              <a:rPr lang="es-ES" dirty="0" err="1"/>
              <a:t>of</a:t>
            </a:r>
            <a:r>
              <a:rPr lang="es-ES" dirty="0"/>
              <a:t> </a:t>
            </a:r>
            <a:r>
              <a:rPr lang="es-ES" dirty="0" err="1"/>
              <a:t>the</a:t>
            </a:r>
            <a:r>
              <a:rPr lang="es-ES" dirty="0"/>
              <a:t> </a:t>
            </a:r>
            <a:r>
              <a:rPr lang="es-ES" dirty="0" err="1"/>
              <a:t>outcrop</a:t>
            </a:r>
            <a:r>
              <a:rPr lang="es-ES" dirty="0"/>
              <a:t> and/</a:t>
            </a:r>
            <a:r>
              <a:rPr lang="es-ES" dirty="0" err="1"/>
              <a:t>or</a:t>
            </a:r>
            <a:r>
              <a:rPr lang="es-ES" dirty="0"/>
              <a:t> </a:t>
            </a:r>
            <a:r>
              <a:rPr lang="es-ES" dirty="0" err="1"/>
              <a:t>schetchs</a:t>
            </a:r>
            <a:r>
              <a:rPr lang="es-ES" dirty="0"/>
              <a:t>.</a:t>
            </a:r>
          </a:p>
          <a:p>
            <a:r>
              <a:rPr lang="es-ES" dirty="0" err="1"/>
              <a:t>Borehole</a:t>
            </a:r>
            <a:r>
              <a:rPr lang="es-ES" dirty="0"/>
              <a:t> </a:t>
            </a:r>
            <a:r>
              <a:rPr lang="es-ES" dirty="0" err="1"/>
              <a:t>name</a:t>
            </a:r>
            <a:endParaRPr lang="es-ES" dirty="0"/>
          </a:p>
        </p:txBody>
      </p:sp>
      <p:pic>
        <p:nvPicPr>
          <p:cNvPr id="15" name="Marcador de contenido 14">
            <a:extLst>
              <a:ext uri="{FF2B5EF4-FFF2-40B4-BE49-F238E27FC236}">
                <a16:creationId xmlns:a16="http://schemas.microsoft.com/office/drawing/2014/main" id="{993E729D-8ED8-4726-A443-315573E0F3EE}"/>
              </a:ext>
            </a:extLst>
          </p:cNvPr>
          <p:cNvPicPr>
            <a:picLocks noGrp="1" noChangeAspect="1"/>
          </p:cNvPicPr>
          <p:nvPr>
            <p:ph sz="half" idx="2"/>
          </p:nvPr>
        </p:nvPicPr>
        <p:blipFill>
          <a:blip r:embed="rId3"/>
          <a:stretch>
            <a:fillRect/>
          </a:stretch>
        </p:blipFill>
        <p:spPr>
          <a:xfrm>
            <a:off x="5724525" y="1766888"/>
            <a:ext cx="5705475" cy="4279106"/>
          </a:xfrm>
        </p:spPr>
      </p:pic>
    </p:spTree>
    <p:extLst>
      <p:ext uri="{BB962C8B-B14F-4D97-AF65-F5344CB8AC3E}">
        <p14:creationId xmlns:p14="http://schemas.microsoft.com/office/powerpoint/2010/main" val="1002995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3DD29D-2B89-A4AE-0DBC-AB9525DA06FF}"/>
              </a:ext>
            </a:extLst>
          </p:cNvPr>
          <p:cNvSpPr>
            <a:spLocks noGrp="1"/>
          </p:cNvSpPr>
          <p:nvPr>
            <p:ph type="title"/>
          </p:nvPr>
        </p:nvSpPr>
        <p:spPr/>
        <p:txBody>
          <a:bodyPr/>
          <a:lstStyle/>
          <a:p>
            <a:r>
              <a:rPr lang="en-GB" dirty="0"/>
              <a:t>Back at the laboratory…</a:t>
            </a:r>
          </a:p>
        </p:txBody>
      </p:sp>
      <p:sp>
        <p:nvSpPr>
          <p:cNvPr id="5" name="Marcador de contenido 4">
            <a:extLst>
              <a:ext uri="{FF2B5EF4-FFF2-40B4-BE49-F238E27FC236}">
                <a16:creationId xmlns:a16="http://schemas.microsoft.com/office/drawing/2014/main" id="{C41E0D7F-395D-4159-852A-2AFCAEDEC79C}"/>
              </a:ext>
            </a:extLst>
          </p:cNvPr>
          <p:cNvSpPr>
            <a:spLocks noGrp="1"/>
          </p:cNvSpPr>
          <p:nvPr>
            <p:ph sz="half" idx="1"/>
          </p:nvPr>
        </p:nvSpPr>
        <p:spPr>
          <a:xfrm>
            <a:off x="838200" y="1590675"/>
            <a:ext cx="5181600" cy="4586288"/>
          </a:xfrm>
        </p:spPr>
        <p:txBody>
          <a:bodyPr/>
          <a:lstStyle/>
          <a:p>
            <a:r>
              <a:rPr lang="en-US" dirty="0"/>
              <a:t>Photograph of the samples: identification code, sizescale, and color reference.</a:t>
            </a:r>
          </a:p>
          <a:p>
            <a:r>
              <a:rPr lang="en-US" dirty="0"/>
              <a:t>Assign an </a:t>
            </a:r>
            <a:r>
              <a:rPr lang="en-US" b="1" dirty="0"/>
              <a:t>IGSN (International Geo Sample Number)</a:t>
            </a:r>
            <a:r>
              <a:rPr lang="en-US" dirty="0"/>
              <a:t> to each sample.</a:t>
            </a:r>
          </a:p>
          <a:p>
            <a:r>
              <a:rPr lang="en-US" dirty="0"/>
              <a:t>Assign a DOI to the sample collection.</a:t>
            </a:r>
          </a:p>
          <a:p>
            <a:r>
              <a:rPr lang="en-US" dirty="0"/>
              <a:t>Cite the DOI of the sample collection and the individual IGSNs in related publications.</a:t>
            </a:r>
          </a:p>
          <a:p>
            <a:pPr marL="0" indent="0">
              <a:buNone/>
            </a:pPr>
            <a:endParaRPr lang="es-ES" dirty="0"/>
          </a:p>
        </p:txBody>
      </p:sp>
      <p:pic>
        <p:nvPicPr>
          <p:cNvPr id="10242" name="Picture 2">
            <a:extLst>
              <a:ext uri="{FF2B5EF4-FFF2-40B4-BE49-F238E27FC236}">
                <a16:creationId xmlns:a16="http://schemas.microsoft.com/office/drawing/2014/main" id="{F0F0C730-DC8D-448F-99D1-722994EFE1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24" t="9333" r="13970"/>
          <a:stretch/>
        </p:blipFill>
        <p:spPr bwMode="auto">
          <a:xfrm>
            <a:off x="6172201" y="1863724"/>
            <a:ext cx="5181600" cy="4278281"/>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72252C02-2831-45A9-A7E3-132F330EBF54}"/>
              </a:ext>
            </a:extLst>
          </p:cNvPr>
          <p:cNvSpPr txBox="1"/>
          <p:nvPr/>
        </p:nvSpPr>
        <p:spPr>
          <a:xfrm>
            <a:off x="8258175" y="1456291"/>
            <a:ext cx="3095625" cy="369332"/>
          </a:xfrm>
          <a:prstGeom prst="rect">
            <a:avLst/>
          </a:prstGeom>
          <a:noFill/>
        </p:spPr>
        <p:txBody>
          <a:bodyPr wrap="square" rtlCol="0">
            <a:spAutoFit/>
          </a:bodyPr>
          <a:lstStyle/>
          <a:p>
            <a:pPr algn="r"/>
            <a:r>
              <a:rPr lang="es-ES" dirty="0"/>
              <a:t>IGSN: 10.58052/IEGVFOL03F</a:t>
            </a:r>
          </a:p>
        </p:txBody>
      </p:sp>
    </p:spTree>
    <p:extLst>
      <p:ext uri="{BB962C8B-B14F-4D97-AF65-F5344CB8AC3E}">
        <p14:creationId xmlns:p14="http://schemas.microsoft.com/office/powerpoint/2010/main" val="3347762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3DD29D-2B89-A4AE-0DBC-AB9525DA06FF}"/>
              </a:ext>
            </a:extLst>
          </p:cNvPr>
          <p:cNvSpPr>
            <a:spLocks noGrp="1"/>
          </p:cNvSpPr>
          <p:nvPr>
            <p:ph type="title"/>
          </p:nvPr>
        </p:nvSpPr>
        <p:spPr>
          <a:xfrm>
            <a:off x="209551" y="1279525"/>
            <a:ext cx="3600450" cy="1325563"/>
          </a:xfrm>
        </p:spPr>
        <p:txBody>
          <a:bodyPr>
            <a:normAutofit/>
          </a:bodyPr>
          <a:lstStyle/>
          <a:p>
            <a:r>
              <a:rPr lang="en-GB" dirty="0"/>
              <a:t>More and more metadata</a:t>
            </a:r>
          </a:p>
        </p:txBody>
      </p:sp>
      <p:pic>
        <p:nvPicPr>
          <p:cNvPr id="12" name="Imagen 11">
            <a:extLst>
              <a:ext uri="{FF2B5EF4-FFF2-40B4-BE49-F238E27FC236}">
                <a16:creationId xmlns:a16="http://schemas.microsoft.com/office/drawing/2014/main" id="{CBFC881A-0799-422E-878F-E64995B449FD}"/>
              </a:ext>
            </a:extLst>
          </p:cNvPr>
          <p:cNvPicPr>
            <a:picLocks noChangeAspect="1"/>
          </p:cNvPicPr>
          <p:nvPr/>
        </p:nvPicPr>
        <p:blipFill rotWithShape="1">
          <a:blip r:embed="rId3"/>
          <a:srcRect t="15000" b="12639"/>
          <a:stretch/>
        </p:blipFill>
        <p:spPr>
          <a:xfrm>
            <a:off x="3743324" y="433084"/>
            <a:ext cx="7839075" cy="5672442"/>
          </a:xfrm>
          <a:prstGeom prst="rect">
            <a:avLst/>
          </a:prstGeom>
        </p:spPr>
      </p:pic>
      <p:sp>
        <p:nvSpPr>
          <p:cNvPr id="16" name="Marcador de contenido 18">
            <a:extLst>
              <a:ext uri="{FF2B5EF4-FFF2-40B4-BE49-F238E27FC236}">
                <a16:creationId xmlns:a16="http://schemas.microsoft.com/office/drawing/2014/main" id="{C1DACBF5-19D0-40E1-8B8B-0F24D59C5575}"/>
              </a:ext>
            </a:extLst>
          </p:cNvPr>
          <p:cNvSpPr>
            <a:spLocks noGrp="1"/>
          </p:cNvSpPr>
          <p:nvPr>
            <p:ph sz="half" idx="1"/>
          </p:nvPr>
        </p:nvSpPr>
        <p:spPr>
          <a:xfrm>
            <a:off x="476252" y="2801937"/>
            <a:ext cx="3067048" cy="2776538"/>
          </a:xfrm>
        </p:spPr>
        <p:txBody>
          <a:bodyPr/>
          <a:lstStyle/>
          <a:p>
            <a:pPr marL="0" indent="0" algn="ctr">
              <a:buNone/>
            </a:pPr>
            <a:r>
              <a:rPr lang="es-ES" sz="2000" dirty="0" err="1"/>
              <a:t>Recomended</a:t>
            </a:r>
            <a:r>
              <a:rPr lang="es-ES" sz="2000" dirty="0"/>
              <a:t> Reading: </a:t>
            </a:r>
            <a:r>
              <a:rPr lang="es-ES" sz="2000" b="1" dirty="0" err="1"/>
              <a:t>Corsaro</a:t>
            </a:r>
            <a:r>
              <a:rPr lang="es-ES" sz="2000" b="1" dirty="0"/>
              <a:t> et al. (2025).</a:t>
            </a:r>
            <a:r>
              <a:rPr lang="es-ES" sz="2000" dirty="0"/>
              <a:t> </a:t>
            </a:r>
            <a:r>
              <a:rPr lang="es-ES" sz="2000" dirty="0" err="1"/>
              <a:t>Guidelines</a:t>
            </a:r>
            <a:r>
              <a:rPr lang="es-ES" sz="2000" dirty="0"/>
              <a:t> and </a:t>
            </a:r>
            <a:r>
              <a:rPr lang="es-ES" sz="2000" dirty="0" err="1"/>
              <a:t>metadata</a:t>
            </a:r>
            <a:r>
              <a:rPr lang="es-ES" sz="2000" dirty="0"/>
              <a:t> </a:t>
            </a:r>
            <a:r>
              <a:rPr lang="es-ES" sz="2000" dirty="0" err="1"/>
              <a:t>model</a:t>
            </a:r>
            <a:r>
              <a:rPr lang="es-ES" sz="2000" dirty="0"/>
              <a:t> </a:t>
            </a:r>
            <a:r>
              <a:rPr lang="es-ES" sz="2000" dirty="0" err="1"/>
              <a:t>for</a:t>
            </a:r>
            <a:r>
              <a:rPr lang="es-ES" sz="2000" dirty="0"/>
              <a:t> a </a:t>
            </a:r>
            <a:r>
              <a:rPr lang="es-ES" sz="2000" dirty="0" err="1"/>
              <a:t>repository</a:t>
            </a:r>
            <a:r>
              <a:rPr lang="es-ES" sz="2000" dirty="0"/>
              <a:t> </a:t>
            </a:r>
            <a:r>
              <a:rPr lang="es-ES" sz="2000" dirty="0" err="1"/>
              <a:t>of</a:t>
            </a:r>
            <a:r>
              <a:rPr lang="es-ES" sz="2000" dirty="0"/>
              <a:t> </a:t>
            </a:r>
            <a:r>
              <a:rPr lang="es-ES" sz="2000" dirty="0" err="1"/>
              <a:t>volcanic</a:t>
            </a:r>
            <a:r>
              <a:rPr lang="es-ES" sz="2000" dirty="0"/>
              <a:t> </a:t>
            </a:r>
            <a:r>
              <a:rPr lang="es-ES" sz="2000" dirty="0" err="1"/>
              <a:t>samples</a:t>
            </a:r>
            <a:r>
              <a:rPr lang="es-ES" sz="2000" dirty="0"/>
              <a:t>. </a:t>
            </a:r>
            <a:r>
              <a:rPr lang="es-ES" sz="2000" dirty="0" err="1"/>
              <a:t>Bulletin</a:t>
            </a:r>
            <a:r>
              <a:rPr lang="es-ES" sz="2000" dirty="0"/>
              <a:t> </a:t>
            </a:r>
            <a:r>
              <a:rPr lang="es-ES" sz="2000" dirty="0" err="1"/>
              <a:t>of</a:t>
            </a:r>
            <a:r>
              <a:rPr lang="es-ES" sz="2000" dirty="0"/>
              <a:t> </a:t>
            </a:r>
            <a:r>
              <a:rPr lang="es-ES" sz="2000" dirty="0" err="1"/>
              <a:t>Volcanology</a:t>
            </a:r>
            <a:r>
              <a:rPr lang="es-ES" sz="2000" dirty="0"/>
              <a:t>, 87(5), 32.</a:t>
            </a:r>
          </a:p>
        </p:txBody>
      </p:sp>
    </p:spTree>
    <p:extLst>
      <p:ext uri="{BB962C8B-B14F-4D97-AF65-F5344CB8AC3E}">
        <p14:creationId xmlns:p14="http://schemas.microsoft.com/office/powerpoint/2010/main" val="1225908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3DD29D-2B89-A4AE-0DBC-AB9525DA06FF}"/>
              </a:ext>
            </a:extLst>
          </p:cNvPr>
          <p:cNvSpPr>
            <a:spLocks noGrp="1"/>
          </p:cNvSpPr>
          <p:nvPr>
            <p:ph type="title"/>
          </p:nvPr>
        </p:nvSpPr>
        <p:spPr>
          <a:xfrm>
            <a:off x="209551" y="1279525"/>
            <a:ext cx="3600450" cy="1325563"/>
          </a:xfrm>
        </p:spPr>
        <p:txBody>
          <a:bodyPr>
            <a:normAutofit/>
          </a:bodyPr>
          <a:lstStyle/>
          <a:p>
            <a:r>
              <a:rPr lang="en-GB" dirty="0"/>
              <a:t>More and more metadata</a:t>
            </a:r>
          </a:p>
        </p:txBody>
      </p:sp>
      <p:pic>
        <p:nvPicPr>
          <p:cNvPr id="12" name="Imagen 11">
            <a:extLst>
              <a:ext uri="{FF2B5EF4-FFF2-40B4-BE49-F238E27FC236}">
                <a16:creationId xmlns:a16="http://schemas.microsoft.com/office/drawing/2014/main" id="{CBFC881A-0799-422E-878F-E64995B449FD}"/>
              </a:ext>
            </a:extLst>
          </p:cNvPr>
          <p:cNvPicPr>
            <a:picLocks noChangeAspect="1"/>
          </p:cNvPicPr>
          <p:nvPr/>
        </p:nvPicPr>
        <p:blipFill rotWithShape="1">
          <a:blip r:embed="rId3"/>
          <a:srcRect t="15000" b="12639"/>
          <a:stretch/>
        </p:blipFill>
        <p:spPr>
          <a:xfrm>
            <a:off x="3743324" y="433084"/>
            <a:ext cx="7839075" cy="5672442"/>
          </a:xfrm>
          <a:prstGeom prst="rect">
            <a:avLst/>
          </a:prstGeom>
        </p:spPr>
      </p:pic>
      <p:sp>
        <p:nvSpPr>
          <p:cNvPr id="16" name="Marcador de contenido 18">
            <a:extLst>
              <a:ext uri="{FF2B5EF4-FFF2-40B4-BE49-F238E27FC236}">
                <a16:creationId xmlns:a16="http://schemas.microsoft.com/office/drawing/2014/main" id="{C1DACBF5-19D0-40E1-8B8B-0F24D59C5575}"/>
              </a:ext>
            </a:extLst>
          </p:cNvPr>
          <p:cNvSpPr>
            <a:spLocks noGrp="1"/>
          </p:cNvSpPr>
          <p:nvPr>
            <p:ph sz="half" idx="1"/>
          </p:nvPr>
        </p:nvSpPr>
        <p:spPr>
          <a:xfrm>
            <a:off x="476252" y="2801937"/>
            <a:ext cx="3067048" cy="2776538"/>
          </a:xfrm>
        </p:spPr>
        <p:txBody>
          <a:bodyPr/>
          <a:lstStyle/>
          <a:p>
            <a:pPr marL="0" indent="0" algn="ctr">
              <a:buNone/>
            </a:pPr>
            <a:r>
              <a:rPr lang="es-ES" sz="2000" dirty="0" err="1"/>
              <a:t>Recomended</a:t>
            </a:r>
            <a:r>
              <a:rPr lang="es-ES" sz="2000" dirty="0"/>
              <a:t> Reading: </a:t>
            </a:r>
            <a:r>
              <a:rPr lang="es-ES" sz="2000" b="1" dirty="0" err="1"/>
              <a:t>Corsaro</a:t>
            </a:r>
            <a:r>
              <a:rPr lang="es-ES" sz="2000" b="1" dirty="0"/>
              <a:t> et al. (2025).</a:t>
            </a:r>
            <a:r>
              <a:rPr lang="es-ES" sz="2000" dirty="0"/>
              <a:t> </a:t>
            </a:r>
            <a:r>
              <a:rPr lang="es-ES" sz="2000" dirty="0" err="1"/>
              <a:t>Guidelines</a:t>
            </a:r>
            <a:r>
              <a:rPr lang="es-ES" sz="2000" dirty="0"/>
              <a:t> and </a:t>
            </a:r>
            <a:r>
              <a:rPr lang="es-ES" sz="2000" dirty="0" err="1"/>
              <a:t>metadata</a:t>
            </a:r>
            <a:r>
              <a:rPr lang="es-ES" sz="2000" dirty="0"/>
              <a:t> </a:t>
            </a:r>
            <a:r>
              <a:rPr lang="es-ES" sz="2000" dirty="0" err="1"/>
              <a:t>model</a:t>
            </a:r>
            <a:r>
              <a:rPr lang="es-ES" sz="2000" dirty="0"/>
              <a:t> </a:t>
            </a:r>
            <a:r>
              <a:rPr lang="es-ES" sz="2000" dirty="0" err="1"/>
              <a:t>for</a:t>
            </a:r>
            <a:r>
              <a:rPr lang="es-ES" sz="2000" dirty="0"/>
              <a:t> a </a:t>
            </a:r>
            <a:r>
              <a:rPr lang="es-ES" sz="2000" dirty="0" err="1"/>
              <a:t>repository</a:t>
            </a:r>
            <a:r>
              <a:rPr lang="es-ES" sz="2000" dirty="0"/>
              <a:t> </a:t>
            </a:r>
            <a:r>
              <a:rPr lang="es-ES" sz="2000" dirty="0" err="1"/>
              <a:t>of</a:t>
            </a:r>
            <a:r>
              <a:rPr lang="es-ES" sz="2000" dirty="0"/>
              <a:t> </a:t>
            </a:r>
            <a:r>
              <a:rPr lang="es-ES" sz="2000" dirty="0" err="1"/>
              <a:t>volcanic</a:t>
            </a:r>
            <a:r>
              <a:rPr lang="es-ES" sz="2000" dirty="0"/>
              <a:t> </a:t>
            </a:r>
            <a:r>
              <a:rPr lang="es-ES" sz="2000" dirty="0" err="1"/>
              <a:t>samples</a:t>
            </a:r>
            <a:r>
              <a:rPr lang="es-ES" sz="2000" dirty="0"/>
              <a:t>. </a:t>
            </a:r>
            <a:r>
              <a:rPr lang="es-ES" sz="2000" dirty="0" err="1"/>
              <a:t>Bulletin</a:t>
            </a:r>
            <a:r>
              <a:rPr lang="es-ES" sz="2000" dirty="0"/>
              <a:t> </a:t>
            </a:r>
            <a:r>
              <a:rPr lang="es-ES" sz="2000" dirty="0" err="1"/>
              <a:t>of</a:t>
            </a:r>
            <a:r>
              <a:rPr lang="es-ES" sz="2000" dirty="0"/>
              <a:t> </a:t>
            </a:r>
            <a:r>
              <a:rPr lang="es-ES" sz="2000" dirty="0" err="1"/>
              <a:t>Volcanology</a:t>
            </a:r>
            <a:r>
              <a:rPr lang="es-ES" sz="2000" dirty="0"/>
              <a:t>, 87(5), 32.</a:t>
            </a:r>
          </a:p>
        </p:txBody>
      </p:sp>
      <p:sp>
        <p:nvSpPr>
          <p:cNvPr id="5" name="Rectángulo: esquinas redondeadas 4">
            <a:extLst>
              <a:ext uri="{FF2B5EF4-FFF2-40B4-BE49-F238E27FC236}">
                <a16:creationId xmlns:a16="http://schemas.microsoft.com/office/drawing/2014/main" id="{C8B30723-01DD-406B-8510-312691D2C134}"/>
              </a:ext>
            </a:extLst>
          </p:cNvPr>
          <p:cNvSpPr/>
          <p:nvPr/>
        </p:nvSpPr>
        <p:spPr>
          <a:xfrm>
            <a:off x="5105398" y="1942306"/>
            <a:ext cx="5114925" cy="3228974"/>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S" sz="2400" b="1" dirty="0">
                <a:solidFill>
                  <a:schemeClr val="tx1"/>
                </a:solidFill>
                <a:latin typeface="Calibri" panose="020F0502020204030204" pitchFamily="34" charset="0"/>
                <a:ea typeface="Calibri" panose="020F0502020204030204" pitchFamily="34" charset="0"/>
                <a:cs typeface="Calibri" panose="020F0502020204030204" pitchFamily="34" charset="0"/>
              </a:rPr>
              <a:t>IMPORTANT!</a:t>
            </a:r>
          </a:p>
          <a:p>
            <a:pPr algn="ctr"/>
            <a:endParaRPr lang="es-ES" sz="2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r>
              <a:rPr lang="es-E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Where</a:t>
            </a:r>
            <a:r>
              <a:rPr lang="es-ES" sz="2400" dirty="0">
                <a:solidFill>
                  <a:schemeClr val="tx1"/>
                </a:solidFill>
                <a:latin typeface="Calibri" panose="020F0502020204030204" pitchFamily="34" charset="0"/>
                <a:ea typeface="Calibri" panose="020F0502020204030204" pitchFamily="34" charset="0"/>
                <a:cs typeface="Calibri" panose="020F0502020204030204" pitchFamily="34" charset="0"/>
              </a:rPr>
              <a:t> are </a:t>
            </a:r>
            <a:r>
              <a:rPr lang="es-E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your</a:t>
            </a:r>
            <a:r>
              <a:rPr lang="es-ES" sz="2400" dirty="0">
                <a:solidFill>
                  <a:schemeClr val="tx1"/>
                </a:solidFill>
                <a:latin typeface="Calibri" panose="020F0502020204030204" pitchFamily="34" charset="0"/>
                <a:ea typeface="Calibri" panose="020F0502020204030204" pitchFamily="34" charset="0"/>
                <a:cs typeface="Calibri" panose="020F0502020204030204" pitchFamily="34" charset="0"/>
              </a:rPr>
              <a:t> simples?</a:t>
            </a:r>
          </a:p>
          <a:p>
            <a:pPr marL="342900" indent="-342900" algn="ctr">
              <a:buFont typeface="Arial" panose="020B0604020202020204" pitchFamily="34" charset="0"/>
              <a:buChar char="•"/>
            </a:pPr>
            <a:r>
              <a:rPr lang="es-E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Current</a:t>
            </a:r>
            <a:r>
              <a:rPr lang="es-ES" sz="2400" dirty="0">
                <a:solidFill>
                  <a:schemeClr val="tx1"/>
                </a:solidFill>
                <a:latin typeface="Calibri" panose="020F0502020204030204" pitchFamily="34" charset="0"/>
                <a:ea typeface="Calibri" panose="020F0502020204030204" pitchFamily="34" charset="0"/>
                <a:cs typeface="Calibri" panose="020F0502020204030204" pitchFamily="34" charset="0"/>
              </a:rPr>
              <a:t> archive.</a:t>
            </a:r>
          </a:p>
          <a:p>
            <a:pPr marL="342900" indent="-342900" algn="ctr">
              <a:buFont typeface="Arial" panose="020B0604020202020204" pitchFamily="34" charset="0"/>
              <a:buChar char="•"/>
            </a:pPr>
            <a:r>
              <a:rPr lang="es-E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Current</a:t>
            </a:r>
            <a:r>
              <a:rPr lang="es-ES" sz="2400" dirty="0">
                <a:solidFill>
                  <a:schemeClr val="tx1"/>
                </a:solidFill>
                <a:latin typeface="Calibri" panose="020F0502020204030204" pitchFamily="34" charset="0"/>
                <a:ea typeface="Calibri" panose="020F0502020204030204" pitchFamily="34" charset="0"/>
                <a:cs typeface="Calibri" panose="020F0502020204030204" pitchFamily="34" charset="0"/>
              </a:rPr>
              <a:t> archive </a:t>
            </a:r>
            <a:r>
              <a:rPr lang="es-E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contact</a:t>
            </a:r>
            <a:r>
              <a:rPr lang="es-ES" sz="24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342900" indent="-342900" algn="ctr">
              <a:buFont typeface="Arial" panose="020B0604020202020204" pitchFamily="34" charset="0"/>
              <a:buChar char="•"/>
            </a:pPr>
            <a:r>
              <a:rPr lang="es-E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Shelf</a:t>
            </a:r>
            <a:r>
              <a:rPr lang="es-ES" sz="24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342900" indent="-342900" algn="ctr">
              <a:buFont typeface="Arial" panose="020B0604020202020204" pitchFamily="34" charset="0"/>
              <a:buChar char="•"/>
            </a:pPr>
            <a:r>
              <a:rPr lang="es-ES" sz="2400" dirty="0">
                <a:solidFill>
                  <a:schemeClr val="tx1"/>
                </a:solidFill>
                <a:latin typeface="Calibri" panose="020F0502020204030204" pitchFamily="34" charset="0"/>
                <a:ea typeface="Calibri" panose="020F0502020204030204" pitchFamily="34" charset="0"/>
                <a:cs typeface="Calibri" panose="020F0502020204030204" pitchFamily="34" charset="0"/>
              </a:rPr>
              <a:t>Box.</a:t>
            </a:r>
          </a:p>
        </p:txBody>
      </p:sp>
    </p:spTree>
    <p:extLst>
      <p:ext uri="{BB962C8B-B14F-4D97-AF65-F5344CB8AC3E}">
        <p14:creationId xmlns:p14="http://schemas.microsoft.com/office/powerpoint/2010/main" val="1940367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3DD29D-2B89-A4AE-0DBC-AB9525DA06FF}"/>
              </a:ext>
            </a:extLst>
          </p:cNvPr>
          <p:cNvSpPr>
            <a:spLocks noGrp="1"/>
          </p:cNvSpPr>
          <p:nvPr>
            <p:ph type="title"/>
          </p:nvPr>
        </p:nvSpPr>
        <p:spPr/>
        <p:txBody>
          <a:bodyPr/>
          <a:lstStyle/>
          <a:p>
            <a:r>
              <a:rPr lang="en-GB" dirty="0"/>
              <a:t>Controlled vocabularies</a:t>
            </a:r>
          </a:p>
        </p:txBody>
      </p:sp>
      <p:sp>
        <p:nvSpPr>
          <p:cNvPr id="6" name="Marcador de contenido 5">
            <a:extLst>
              <a:ext uri="{FF2B5EF4-FFF2-40B4-BE49-F238E27FC236}">
                <a16:creationId xmlns:a16="http://schemas.microsoft.com/office/drawing/2014/main" id="{E1137F2E-148C-46CE-83F5-1A65C0633464}"/>
              </a:ext>
            </a:extLst>
          </p:cNvPr>
          <p:cNvSpPr>
            <a:spLocks noGrp="1"/>
          </p:cNvSpPr>
          <p:nvPr>
            <p:ph sz="half" idx="1"/>
          </p:nvPr>
        </p:nvSpPr>
        <p:spPr>
          <a:xfrm>
            <a:off x="838200" y="1564141"/>
            <a:ext cx="5181600" cy="4612822"/>
          </a:xfrm>
        </p:spPr>
        <p:txBody>
          <a:bodyPr/>
          <a:lstStyle/>
          <a:p>
            <a:r>
              <a:rPr lang="es-ES" dirty="0" err="1"/>
              <a:t>Categories</a:t>
            </a:r>
            <a:r>
              <a:rPr lang="es-ES" dirty="0"/>
              <a:t> and </a:t>
            </a:r>
            <a:r>
              <a:rPr lang="es-ES" dirty="0" err="1"/>
              <a:t>vocabularies</a:t>
            </a:r>
            <a:r>
              <a:rPr lang="es-ES" dirty="0"/>
              <a:t> </a:t>
            </a:r>
            <a:r>
              <a:rPr lang="es-ES" dirty="0" err="1"/>
              <a:t>must</a:t>
            </a:r>
            <a:r>
              <a:rPr lang="es-ES" dirty="0"/>
              <a:t> be:</a:t>
            </a:r>
          </a:p>
          <a:p>
            <a:pPr lvl="1"/>
            <a:r>
              <a:rPr lang="es-ES" dirty="0"/>
              <a:t>Machine-</a:t>
            </a:r>
            <a:r>
              <a:rPr lang="es-ES" dirty="0" err="1"/>
              <a:t>readable</a:t>
            </a:r>
            <a:r>
              <a:rPr lang="es-ES" dirty="0"/>
              <a:t>.</a:t>
            </a:r>
          </a:p>
          <a:p>
            <a:pPr lvl="1"/>
            <a:r>
              <a:rPr lang="es-ES" dirty="0" err="1"/>
              <a:t>Consistent</a:t>
            </a:r>
            <a:r>
              <a:rPr lang="es-ES" dirty="0"/>
              <a:t>.</a:t>
            </a:r>
          </a:p>
          <a:p>
            <a:pPr lvl="1"/>
            <a:r>
              <a:rPr lang="es-ES" dirty="0"/>
              <a:t>Interoperable </a:t>
            </a:r>
            <a:r>
              <a:rPr lang="es-ES" dirty="0" err="1"/>
              <a:t>with</a:t>
            </a:r>
            <a:r>
              <a:rPr lang="es-ES" dirty="0"/>
              <a:t> </a:t>
            </a:r>
            <a:r>
              <a:rPr lang="es-ES" dirty="0" err="1"/>
              <a:t>large</a:t>
            </a:r>
            <a:r>
              <a:rPr lang="es-ES" dirty="0"/>
              <a:t> </a:t>
            </a:r>
            <a:r>
              <a:rPr lang="es-ES" dirty="0" err="1"/>
              <a:t>databases</a:t>
            </a:r>
            <a:r>
              <a:rPr lang="es-ES" dirty="0"/>
              <a:t>.</a:t>
            </a:r>
          </a:p>
          <a:p>
            <a:pPr lvl="1"/>
            <a:r>
              <a:rPr lang="en-US" dirty="0"/>
              <a:t>Enable data integration and discovery</a:t>
            </a:r>
            <a:r>
              <a:rPr lang="es-ES" dirty="0"/>
              <a:t>.</a:t>
            </a:r>
          </a:p>
          <a:p>
            <a:r>
              <a:rPr lang="es-ES" dirty="0" err="1"/>
              <a:t>Examples</a:t>
            </a:r>
            <a:r>
              <a:rPr lang="es-ES" dirty="0"/>
              <a:t>:</a:t>
            </a:r>
          </a:p>
          <a:p>
            <a:pPr lvl="1"/>
            <a:r>
              <a:rPr lang="es-ES" dirty="0"/>
              <a:t>Rock </a:t>
            </a:r>
            <a:r>
              <a:rPr lang="es-ES" dirty="0" err="1"/>
              <a:t>type</a:t>
            </a:r>
            <a:r>
              <a:rPr lang="es-ES" dirty="0"/>
              <a:t>: "</a:t>
            </a:r>
            <a:r>
              <a:rPr lang="es-ES" dirty="0" err="1"/>
              <a:t>basalt</a:t>
            </a:r>
            <a:r>
              <a:rPr lang="es-ES" dirty="0"/>
              <a:t>", "</a:t>
            </a:r>
            <a:r>
              <a:rPr lang="es-ES" dirty="0" err="1"/>
              <a:t>Basalt</a:t>
            </a:r>
            <a:r>
              <a:rPr lang="es-ES" dirty="0"/>
              <a:t>", "</a:t>
            </a:r>
            <a:r>
              <a:rPr lang="es-ES" dirty="0" err="1"/>
              <a:t>volcanic</a:t>
            </a:r>
            <a:r>
              <a:rPr lang="es-ES" dirty="0"/>
              <a:t> rock", "lava“.</a:t>
            </a:r>
          </a:p>
          <a:p>
            <a:pPr lvl="1"/>
            <a:r>
              <a:rPr lang="es-ES" dirty="0" err="1"/>
              <a:t>Method</a:t>
            </a:r>
            <a:r>
              <a:rPr lang="es-ES" dirty="0"/>
              <a:t>: "</a:t>
            </a:r>
            <a:r>
              <a:rPr lang="es-ES" dirty="0" err="1"/>
              <a:t>hammer</a:t>
            </a:r>
            <a:r>
              <a:rPr lang="es-ES" dirty="0"/>
              <a:t>", "manual </a:t>
            </a:r>
            <a:r>
              <a:rPr lang="es-ES" dirty="0" err="1"/>
              <a:t>sampling</a:t>
            </a:r>
            <a:r>
              <a:rPr lang="es-ES" dirty="0"/>
              <a:t>", "</a:t>
            </a:r>
            <a:r>
              <a:rPr lang="es-ES" dirty="0" err="1"/>
              <a:t>hand</a:t>
            </a:r>
            <a:r>
              <a:rPr lang="es-ES" dirty="0"/>
              <a:t> </a:t>
            </a:r>
            <a:r>
              <a:rPr lang="es-ES" dirty="0" err="1"/>
              <a:t>collected</a:t>
            </a:r>
            <a:r>
              <a:rPr lang="es-ES" dirty="0"/>
              <a:t>“.</a:t>
            </a:r>
          </a:p>
        </p:txBody>
      </p:sp>
      <p:pic>
        <p:nvPicPr>
          <p:cNvPr id="10" name="Imagen 9">
            <a:extLst>
              <a:ext uri="{FF2B5EF4-FFF2-40B4-BE49-F238E27FC236}">
                <a16:creationId xmlns:a16="http://schemas.microsoft.com/office/drawing/2014/main" id="{8350F64B-158C-4C65-BD3E-7D1A76670589}"/>
              </a:ext>
            </a:extLst>
          </p:cNvPr>
          <p:cNvPicPr>
            <a:picLocks noChangeAspect="1"/>
          </p:cNvPicPr>
          <p:nvPr/>
        </p:nvPicPr>
        <p:blipFill rotWithShape="1">
          <a:blip r:embed="rId3"/>
          <a:srcRect r="28727"/>
          <a:stretch/>
        </p:blipFill>
        <p:spPr>
          <a:xfrm>
            <a:off x="6172200" y="1564141"/>
            <a:ext cx="5181600" cy="4468359"/>
          </a:xfrm>
          <a:prstGeom prst="rect">
            <a:avLst/>
          </a:prstGeom>
        </p:spPr>
      </p:pic>
      <p:sp>
        <p:nvSpPr>
          <p:cNvPr id="12" name="CuadroTexto 11">
            <a:extLst>
              <a:ext uri="{FF2B5EF4-FFF2-40B4-BE49-F238E27FC236}">
                <a16:creationId xmlns:a16="http://schemas.microsoft.com/office/drawing/2014/main" id="{A6C48E02-61AD-47A0-B6CA-D835D2539C7B}"/>
              </a:ext>
            </a:extLst>
          </p:cNvPr>
          <p:cNvSpPr txBox="1"/>
          <p:nvPr/>
        </p:nvSpPr>
        <p:spPr>
          <a:xfrm>
            <a:off x="8382000" y="1268611"/>
            <a:ext cx="2971800" cy="738664"/>
          </a:xfrm>
          <a:prstGeom prst="rect">
            <a:avLst/>
          </a:prstGeom>
          <a:noFill/>
        </p:spPr>
        <p:txBody>
          <a:bodyPr wrap="square" rtlCol="0">
            <a:spAutoFit/>
          </a:bodyPr>
          <a:lstStyle/>
          <a:p>
            <a:pPr algn="r"/>
            <a:r>
              <a:rPr lang="es-ES" sz="1400" dirty="0">
                <a:solidFill>
                  <a:schemeClr val="bg1">
                    <a:lumMod val="65000"/>
                  </a:schemeClr>
                </a:solidFill>
              </a:rPr>
              <a:t>MSL </a:t>
            </a:r>
            <a:r>
              <a:rPr lang="es-ES" sz="1400" dirty="0" err="1">
                <a:solidFill>
                  <a:schemeClr val="bg1">
                    <a:lumMod val="65000"/>
                  </a:schemeClr>
                </a:solidFill>
              </a:rPr>
              <a:t>TCSs</a:t>
            </a:r>
            <a:r>
              <a:rPr lang="es-ES" sz="1400" dirty="0">
                <a:solidFill>
                  <a:schemeClr val="bg1">
                    <a:lumMod val="65000"/>
                  </a:schemeClr>
                </a:solidFill>
              </a:rPr>
              <a:t> </a:t>
            </a:r>
            <a:r>
              <a:rPr lang="es-ES" sz="1400" dirty="0" err="1">
                <a:solidFill>
                  <a:schemeClr val="bg1">
                    <a:lumMod val="65000"/>
                  </a:schemeClr>
                </a:solidFill>
              </a:rPr>
              <a:t>vocabularies</a:t>
            </a:r>
            <a:r>
              <a:rPr lang="es-ES" sz="1400" dirty="0">
                <a:solidFill>
                  <a:schemeClr val="bg1">
                    <a:lumMod val="65000"/>
                  </a:schemeClr>
                </a:solidFill>
              </a:rPr>
              <a:t> - https://registry.epos-eu.org/ncl/FAIR-Incubator/_tcs-MSL</a:t>
            </a:r>
          </a:p>
        </p:txBody>
      </p:sp>
    </p:spTree>
    <p:extLst>
      <p:ext uri="{BB962C8B-B14F-4D97-AF65-F5344CB8AC3E}">
        <p14:creationId xmlns:p14="http://schemas.microsoft.com/office/powerpoint/2010/main" val="1661038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3DD29D-2B89-A4AE-0DBC-AB9525DA06FF}"/>
              </a:ext>
            </a:extLst>
          </p:cNvPr>
          <p:cNvSpPr>
            <a:spLocks noGrp="1"/>
          </p:cNvSpPr>
          <p:nvPr>
            <p:ph type="title"/>
          </p:nvPr>
        </p:nvSpPr>
        <p:spPr/>
        <p:txBody>
          <a:bodyPr/>
          <a:lstStyle/>
          <a:p>
            <a:r>
              <a:rPr lang="en-GB" dirty="0"/>
              <a:t>Resources and vocabularies for Earth Science</a:t>
            </a:r>
          </a:p>
        </p:txBody>
      </p:sp>
      <p:sp>
        <p:nvSpPr>
          <p:cNvPr id="6" name="Marcador de contenido 5">
            <a:extLst>
              <a:ext uri="{FF2B5EF4-FFF2-40B4-BE49-F238E27FC236}">
                <a16:creationId xmlns:a16="http://schemas.microsoft.com/office/drawing/2014/main" id="{E1137F2E-148C-46CE-83F5-1A65C0633464}"/>
              </a:ext>
            </a:extLst>
          </p:cNvPr>
          <p:cNvSpPr>
            <a:spLocks noGrp="1"/>
          </p:cNvSpPr>
          <p:nvPr>
            <p:ph sz="half" idx="1"/>
          </p:nvPr>
        </p:nvSpPr>
        <p:spPr>
          <a:xfrm>
            <a:off x="838200" y="1564141"/>
            <a:ext cx="5181600" cy="4612822"/>
          </a:xfrm>
        </p:spPr>
        <p:txBody>
          <a:bodyPr/>
          <a:lstStyle/>
          <a:p>
            <a:r>
              <a:rPr lang="es-ES" dirty="0" err="1"/>
              <a:t>Databases</a:t>
            </a:r>
            <a:r>
              <a:rPr lang="es-ES" dirty="0"/>
              <a:t> and </a:t>
            </a:r>
            <a:r>
              <a:rPr lang="es-ES" dirty="0" err="1"/>
              <a:t>reference</a:t>
            </a:r>
            <a:r>
              <a:rPr lang="es-ES" dirty="0"/>
              <a:t> </a:t>
            </a:r>
            <a:r>
              <a:rPr lang="es-ES" dirty="0" err="1"/>
              <a:t>institutions</a:t>
            </a:r>
            <a:r>
              <a:rPr lang="es-ES" dirty="0"/>
              <a:t>:</a:t>
            </a:r>
          </a:p>
          <a:p>
            <a:pPr lvl="1"/>
            <a:r>
              <a:rPr lang="es-ES" b="1" dirty="0"/>
              <a:t>SESAR (IGSN </a:t>
            </a:r>
            <a:r>
              <a:rPr lang="es-ES" b="1" dirty="0" err="1"/>
              <a:t>registration</a:t>
            </a:r>
            <a:r>
              <a:rPr lang="es-ES" b="1" dirty="0"/>
              <a:t>).</a:t>
            </a:r>
          </a:p>
          <a:p>
            <a:pPr lvl="1"/>
            <a:r>
              <a:rPr lang="es-ES" dirty="0" err="1"/>
              <a:t>EarthChem</a:t>
            </a:r>
            <a:r>
              <a:rPr lang="es-ES" dirty="0"/>
              <a:t>.</a:t>
            </a:r>
          </a:p>
          <a:p>
            <a:pPr lvl="1"/>
            <a:r>
              <a:rPr lang="es-ES" dirty="0" err="1"/>
              <a:t>Georoc</a:t>
            </a:r>
            <a:r>
              <a:rPr lang="es-ES" dirty="0"/>
              <a:t>.</a:t>
            </a:r>
          </a:p>
          <a:p>
            <a:pPr lvl="1"/>
            <a:r>
              <a:rPr lang="es-ES" dirty="0" err="1"/>
              <a:t>EarthRef</a:t>
            </a:r>
            <a:r>
              <a:rPr lang="es-ES" dirty="0"/>
              <a:t>.</a:t>
            </a:r>
          </a:p>
          <a:p>
            <a:pPr lvl="1"/>
            <a:r>
              <a:rPr lang="es-ES" dirty="0"/>
              <a:t>UGGS.</a:t>
            </a:r>
          </a:p>
          <a:p>
            <a:pPr lvl="1"/>
            <a:r>
              <a:rPr lang="es-ES" dirty="0"/>
              <a:t>BGS.</a:t>
            </a:r>
          </a:p>
          <a:p>
            <a:pPr lvl="1"/>
            <a:r>
              <a:rPr lang="es-ES" dirty="0"/>
              <a:t>EPOS.</a:t>
            </a:r>
          </a:p>
          <a:p>
            <a:pPr lvl="1"/>
            <a:r>
              <a:rPr lang="es-ES" dirty="0" err="1"/>
              <a:t>Geonames</a:t>
            </a:r>
            <a:r>
              <a:rPr lang="es-ES" dirty="0"/>
              <a:t>.</a:t>
            </a:r>
          </a:p>
          <a:p>
            <a:pPr lvl="1"/>
            <a:r>
              <a:rPr lang="es-ES" dirty="0"/>
              <a:t>GFZ Data </a:t>
            </a:r>
            <a:r>
              <a:rPr lang="es-ES" dirty="0" err="1"/>
              <a:t>Services</a:t>
            </a:r>
            <a:r>
              <a:rPr lang="es-ES" dirty="0"/>
              <a:t>.</a:t>
            </a:r>
          </a:p>
          <a:p>
            <a:pPr lvl="1"/>
            <a:r>
              <a:rPr lang="es-ES" dirty="0" err="1"/>
              <a:t>Etc</a:t>
            </a:r>
            <a:r>
              <a:rPr lang="es-ES" dirty="0"/>
              <a:t>…</a:t>
            </a:r>
          </a:p>
          <a:p>
            <a:pPr marL="457200" lvl="1" indent="0">
              <a:buNone/>
            </a:pPr>
            <a:endParaRPr lang="es-ES" dirty="0"/>
          </a:p>
        </p:txBody>
      </p:sp>
      <p:sp>
        <p:nvSpPr>
          <p:cNvPr id="2" name="Rectángulo: esquinas redondeadas 1">
            <a:extLst>
              <a:ext uri="{FF2B5EF4-FFF2-40B4-BE49-F238E27FC236}">
                <a16:creationId xmlns:a16="http://schemas.microsoft.com/office/drawing/2014/main" id="{93BC9AD3-5564-4511-84F7-5CAD0C49FCF8}"/>
              </a:ext>
            </a:extLst>
          </p:cNvPr>
          <p:cNvSpPr/>
          <p:nvPr/>
        </p:nvSpPr>
        <p:spPr>
          <a:xfrm>
            <a:off x="6238875" y="1790700"/>
            <a:ext cx="5114925" cy="388620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2400" b="1" dirty="0">
                <a:solidFill>
                  <a:schemeClr val="tx1"/>
                </a:solidFill>
                <a:latin typeface="Calibri" panose="020F0502020204030204" pitchFamily="34" charset="0"/>
                <a:ea typeface="Calibri" panose="020F0502020204030204" pitchFamily="34" charset="0"/>
                <a:cs typeface="Calibri" panose="020F0502020204030204" pitchFamily="34" charset="0"/>
              </a:rPr>
              <a:t>TAKE HOME MESSAGE:</a:t>
            </a:r>
          </a:p>
          <a:p>
            <a:pPr algn="ctr"/>
            <a:endParaRPr lang="es-ES" sz="2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indent="-457200" algn="ctr">
              <a:buAutoNum type="arabicPeriod"/>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Use pre-defined lists whenever available.</a:t>
            </a:r>
          </a:p>
          <a:p>
            <a:pPr marL="457200" indent="-457200" algn="ctr">
              <a:buAutoNum type="arabicPeriod"/>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Document your terms clearly in each project/publication.</a:t>
            </a:r>
          </a:p>
          <a:p>
            <a:pPr marL="457200" indent="-457200" algn="ctr">
              <a:buAutoNum type="arabicPeriod"/>
            </a:pPr>
            <a:r>
              <a:rPr lang="en-GB" sz="2400" dirty="0">
                <a:solidFill>
                  <a:schemeClr val="tx1"/>
                </a:solidFill>
                <a:latin typeface="Calibri" panose="020F0502020204030204" pitchFamily="34" charset="0"/>
                <a:ea typeface="Calibri" panose="020F0502020204030204" pitchFamily="34" charset="0"/>
                <a:cs typeface="Calibri" panose="020F0502020204030204" pitchFamily="34" charset="0"/>
              </a:rPr>
              <a:t>Reuse vocabularies from large databases and infrastructures.</a:t>
            </a:r>
          </a:p>
        </p:txBody>
      </p:sp>
      <p:pic>
        <p:nvPicPr>
          <p:cNvPr id="7" name="Picture 1715727275">
            <a:extLst>
              <a:ext uri="{FF2B5EF4-FFF2-40B4-BE49-F238E27FC236}">
                <a16:creationId xmlns:a16="http://schemas.microsoft.com/office/drawing/2014/main" id="{EB9CDFD0-5929-4599-964D-8CE4F5746190}"/>
              </a:ext>
            </a:extLst>
          </p:cNvPr>
          <p:cNvPicPr>
            <a:picLocks noChangeAspect="1"/>
          </p:cNvPicPr>
          <p:nvPr/>
        </p:nvPicPr>
        <p:blipFill>
          <a:blip r:embed="rId3"/>
          <a:srcRect l="21037"/>
          <a:stretch/>
        </p:blipFill>
        <p:spPr bwMode="auto">
          <a:xfrm flipH="1">
            <a:off x="10325100" y="461078"/>
            <a:ext cx="1861482" cy="3244147"/>
          </a:xfrm>
          <a:prstGeom prst="rect">
            <a:avLst/>
          </a:prstGeom>
        </p:spPr>
      </p:pic>
    </p:spTree>
    <p:extLst>
      <p:ext uri="{BB962C8B-B14F-4D97-AF65-F5344CB8AC3E}">
        <p14:creationId xmlns:p14="http://schemas.microsoft.com/office/powerpoint/2010/main" val="1407234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F692407-22CD-4E7E-9D4C-FB5524659EE2}"/>
              </a:ext>
            </a:extLst>
          </p:cNvPr>
          <p:cNvPicPr>
            <a:picLocks noChangeAspect="1"/>
          </p:cNvPicPr>
          <p:nvPr/>
        </p:nvPicPr>
        <p:blipFill>
          <a:blip r:embed="rId3"/>
          <a:stretch>
            <a:fillRect/>
          </a:stretch>
        </p:blipFill>
        <p:spPr>
          <a:xfrm>
            <a:off x="-85725" y="897099"/>
            <a:ext cx="5029636" cy="3596952"/>
          </a:xfrm>
          <a:prstGeom prst="rect">
            <a:avLst/>
          </a:prstGeom>
        </p:spPr>
      </p:pic>
      <p:pic>
        <p:nvPicPr>
          <p:cNvPr id="9" name="Imagen 8">
            <a:extLst>
              <a:ext uri="{FF2B5EF4-FFF2-40B4-BE49-F238E27FC236}">
                <a16:creationId xmlns:a16="http://schemas.microsoft.com/office/drawing/2014/main" id="{7FE11F12-FB29-42AD-91D7-E1386EDF4908}"/>
              </a:ext>
            </a:extLst>
          </p:cNvPr>
          <p:cNvPicPr>
            <a:picLocks noChangeAspect="1"/>
          </p:cNvPicPr>
          <p:nvPr/>
        </p:nvPicPr>
        <p:blipFill>
          <a:blip r:embed="rId4"/>
          <a:stretch>
            <a:fillRect/>
          </a:stretch>
        </p:blipFill>
        <p:spPr>
          <a:xfrm>
            <a:off x="4897980" y="1676400"/>
            <a:ext cx="7126743" cy="5094230"/>
          </a:xfrm>
          <a:prstGeom prst="rect">
            <a:avLst/>
          </a:prstGeom>
        </p:spPr>
      </p:pic>
      <p:sp>
        <p:nvSpPr>
          <p:cNvPr id="10" name="Rectángulo 9">
            <a:extLst>
              <a:ext uri="{FF2B5EF4-FFF2-40B4-BE49-F238E27FC236}">
                <a16:creationId xmlns:a16="http://schemas.microsoft.com/office/drawing/2014/main" id="{02AE32AB-3E1D-40E1-BDDE-4A11A0C2D7EC}"/>
              </a:ext>
            </a:extLst>
          </p:cNvPr>
          <p:cNvSpPr/>
          <p:nvPr/>
        </p:nvSpPr>
        <p:spPr>
          <a:xfrm>
            <a:off x="6978149" y="1055917"/>
            <a:ext cx="5046574" cy="461665"/>
          </a:xfrm>
          <a:prstGeom prst="rect">
            <a:avLst/>
          </a:prstGeom>
        </p:spPr>
        <p:txBody>
          <a:bodyPr wrap="none">
            <a:spAutoFit/>
          </a:bodyPr>
          <a:lstStyle/>
          <a:p>
            <a:r>
              <a:rPr lang="es-ES" sz="2400" b="1" dirty="0">
                <a:solidFill>
                  <a:srgbClr val="E5A01A"/>
                </a:solidFill>
                <a:latin typeface="Lato" panose="020F0502020204030203" pitchFamily="34" charset="0"/>
              </a:rPr>
              <a:t>https://epos-es.org/principios-fair/</a:t>
            </a:r>
          </a:p>
        </p:txBody>
      </p:sp>
    </p:spTree>
    <p:extLst>
      <p:ext uri="{BB962C8B-B14F-4D97-AF65-F5344CB8AC3E}">
        <p14:creationId xmlns:p14="http://schemas.microsoft.com/office/powerpoint/2010/main" val="3834560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3DD29D-2B89-A4AE-0DBC-AB9525DA06FF}"/>
              </a:ext>
            </a:extLst>
          </p:cNvPr>
          <p:cNvSpPr>
            <a:spLocks noGrp="1"/>
          </p:cNvSpPr>
          <p:nvPr>
            <p:ph type="title"/>
          </p:nvPr>
        </p:nvSpPr>
        <p:spPr/>
        <p:txBody>
          <a:bodyPr/>
          <a:lstStyle/>
          <a:p>
            <a:r>
              <a:rPr lang="en-US" dirty="0"/>
              <a:t>Assigning an IGSN using SESAR</a:t>
            </a:r>
            <a:endParaRPr lang="en-GB" dirty="0"/>
          </a:p>
        </p:txBody>
      </p:sp>
      <p:pic>
        <p:nvPicPr>
          <p:cNvPr id="8" name="Picture 2" descr="SESAR2">
            <a:extLst>
              <a:ext uri="{FF2B5EF4-FFF2-40B4-BE49-F238E27FC236}">
                <a16:creationId xmlns:a16="http://schemas.microsoft.com/office/drawing/2014/main" id="{0E0514BE-267F-434E-B85A-5301B0C82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453" y="1599032"/>
            <a:ext cx="3127899" cy="3127899"/>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B23DBDC0-4BCD-4633-97D6-B5B2EA337615}"/>
              </a:ext>
            </a:extLst>
          </p:cNvPr>
          <p:cNvSpPr/>
          <p:nvPr/>
        </p:nvSpPr>
        <p:spPr>
          <a:xfrm>
            <a:off x="3086030" y="1850492"/>
            <a:ext cx="4283545" cy="461665"/>
          </a:xfrm>
          <a:prstGeom prst="rect">
            <a:avLst/>
          </a:prstGeom>
        </p:spPr>
        <p:txBody>
          <a:bodyPr wrap="none">
            <a:spAutoFit/>
          </a:bodyPr>
          <a:lstStyle/>
          <a:p>
            <a:r>
              <a:rPr lang="es-ES" sz="2400" b="1" dirty="0">
                <a:solidFill>
                  <a:srgbClr val="E5A01A"/>
                </a:solidFill>
                <a:latin typeface="Lato" panose="020F0502020204030203" pitchFamily="34" charset="0"/>
              </a:rPr>
              <a:t>https://www.geosamples.org/</a:t>
            </a:r>
          </a:p>
        </p:txBody>
      </p:sp>
      <p:pic>
        <p:nvPicPr>
          <p:cNvPr id="10" name="Imagen 9">
            <a:extLst>
              <a:ext uri="{FF2B5EF4-FFF2-40B4-BE49-F238E27FC236}">
                <a16:creationId xmlns:a16="http://schemas.microsoft.com/office/drawing/2014/main" id="{5C89AFF4-0015-4BEA-9BB3-D109AFE3F176}"/>
              </a:ext>
            </a:extLst>
          </p:cNvPr>
          <p:cNvPicPr>
            <a:picLocks noChangeAspect="1"/>
          </p:cNvPicPr>
          <p:nvPr/>
        </p:nvPicPr>
        <p:blipFill>
          <a:blip r:embed="rId4"/>
          <a:stretch>
            <a:fillRect/>
          </a:stretch>
        </p:blipFill>
        <p:spPr>
          <a:xfrm>
            <a:off x="3340618" y="2806419"/>
            <a:ext cx="8057914" cy="3127899"/>
          </a:xfrm>
          <a:prstGeom prst="rect">
            <a:avLst/>
          </a:prstGeom>
        </p:spPr>
      </p:pic>
    </p:spTree>
    <p:extLst>
      <p:ext uri="{BB962C8B-B14F-4D97-AF65-F5344CB8AC3E}">
        <p14:creationId xmlns:p14="http://schemas.microsoft.com/office/powerpoint/2010/main" val="178666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0645C-6A71-3B60-8035-CF71013F35A2}"/>
              </a:ext>
            </a:extLst>
          </p:cNvPr>
          <p:cNvSpPr>
            <a:spLocks noGrp="1"/>
          </p:cNvSpPr>
          <p:nvPr>
            <p:ph type="title"/>
          </p:nvPr>
        </p:nvSpPr>
        <p:spPr/>
        <p:txBody>
          <a:bodyPr/>
          <a:lstStyle/>
          <a:p>
            <a:r>
              <a:rPr lang="it-IT" dirty="0"/>
              <a:t>Brief presentation</a:t>
            </a:r>
          </a:p>
        </p:txBody>
      </p:sp>
      <p:pic>
        <p:nvPicPr>
          <p:cNvPr id="12" name="Marcador de contenido 11">
            <a:extLst>
              <a:ext uri="{FF2B5EF4-FFF2-40B4-BE49-F238E27FC236}">
                <a16:creationId xmlns:a16="http://schemas.microsoft.com/office/drawing/2014/main" id="{2DA54EC4-8E3D-45C0-8E3D-EA713A2D4888}"/>
              </a:ext>
            </a:extLst>
          </p:cNvPr>
          <p:cNvPicPr>
            <a:picLocks noGrp="1" noChangeAspect="1"/>
          </p:cNvPicPr>
          <p:nvPr>
            <p:ph sz="half" idx="1"/>
          </p:nvPr>
        </p:nvPicPr>
        <p:blipFill rotWithShape="1">
          <a:blip r:embed="rId3"/>
          <a:srcRect r="22243"/>
          <a:stretch/>
        </p:blipFill>
        <p:spPr>
          <a:xfrm>
            <a:off x="838200" y="1653489"/>
            <a:ext cx="5075226" cy="4351337"/>
          </a:xfrm>
        </p:spPr>
      </p:pic>
      <p:sp>
        <p:nvSpPr>
          <p:cNvPr id="10" name="Marcador de contenido 9">
            <a:extLst>
              <a:ext uri="{FF2B5EF4-FFF2-40B4-BE49-F238E27FC236}">
                <a16:creationId xmlns:a16="http://schemas.microsoft.com/office/drawing/2014/main" id="{BD4475AD-E17B-4035-BCDC-FDFC58721ACC}"/>
              </a:ext>
            </a:extLst>
          </p:cNvPr>
          <p:cNvSpPr>
            <a:spLocks noGrp="1"/>
          </p:cNvSpPr>
          <p:nvPr>
            <p:ph sz="half" idx="2"/>
          </p:nvPr>
        </p:nvSpPr>
        <p:spPr>
          <a:xfrm>
            <a:off x="6172200" y="1654175"/>
            <a:ext cx="5181600" cy="4351338"/>
          </a:xfrm>
        </p:spPr>
        <p:txBody>
          <a:bodyPr/>
          <a:lstStyle/>
          <a:p>
            <a:r>
              <a:rPr lang="es-ES" dirty="0" err="1"/>
              <a:t>My</a:t>
            </a:r>
            <a:r>
              <a:rPr lang="es-ES" dirty="0"/>
              <a:t> </a:t>
            </a:r>
            <a:r>
              <a:rPr lang="es-ES" dirty="0" err="1"/>
              <a:t>background</a:t>
            </a:r>
            <a:r>
              <a:rPr lang="es-ES" dirty="0"/>
              <a:t>:</a:t>
            </a:r>
          </a:p>
          <a:p>
            <a:pPr lvl="1"/>
            <a:r>
              <a:rPr lang="es-ES" dirty="0" err="1"/>
              <a:t>Geologist</a:t>
            </a:r>
            <a:r>
              <a:rPr lang="es-ES" dirty="0"/>
              <a:t> (I </a:t>
            </a:r>
            <a:r>
              <a:rPr lang="es-ES" dirty="0" err="1"/>
              <a:t>love</a:t>
            </a:r>
            <a:r>
              <a:rPr lang="es-ES" dirty="0"/>
              <a:t> </a:t>
            </a:r>
            <a:r>
              <a:rPr lang="es-ES" dirty="0" err="1"/>
              <a:t>rocks</a:t>
            </a:r>
            <a:r>
              <a:rPr lang="es-ES" dirty="0"/>
              <a:t> &lt;3)</a:t>
            </a:r>
          </a:p>
          <a:p>
            <a:pPr lvl="1"/>
            <a:r>
              <a:rPr lang="es-ES" dirty="0"/>
              <a:t>Master in Mineral </a:t>
            </a:r>
            <a:r>
              <a:rPr lang="es-ES" dirty="0" err="1"/>
              <a:t>Resources</a:t>
            </a:r>
            <a:r>
              <a:rPr lang="es-ES" dirty="0"/>
              <a:t> and </a:t>
            </a:r>
            <a:r>
              <a:rPr lang="es-ES" b="1" dirty="0"/>
              <a:t>Geological </a:t>
            </a:r>
            <a:r>
              <a:rPr lang="es-ES" b="1" dirty="0" err="1"/>
              <a:t>Hazards</a:t>
            </a:r>
            <a:r>
              <a:rPr lang="es-ES" dirty="0"/>
              <a:t>.</a:t>
            </a:r>
          </a:p>
          <a:p>
            <a:pPr lvl="1"/>
            <a:r>
              <a:rPr lang="es-ES" dirty="0"/>
              <a:t>PhD in </a:t>
            </a:r>
            <a:r>
              <a:rPr lang="es-ES" dirty="0" err="1"/>
              <a:t>Earth</a:t>
            </a:r>
            <a:r>
              <a:rPr lang="es-ES" dirty="0"/>
              <a:t> </a:t>
            </a:r>
            <a:r>
              <a:rPr lang="es-ES" dirty="0" err="1"/>
              <a:t>Science</a:t>
            </a:r>
            <a:r>
              <a:rPr lang="es-ES" dirty="0"/>
              <a:t>: </a:t>
            </a:r>
            <a:r>
              <a:rPr lang="es-ES" b="1" dirty="0" err="1"/>
              <a:t>Petrology</a:t>
            </a:r>
            <a:r>
              <a:rPr lang="es-ES" b="1" dirty="0"/>
              <a:t> and </a:t>
            </a:r>
            <a:r>
              <a:rPr lang="es-ES" b="1" dirty="0" err="1"/>
              <a:t>Geochemistry</a:t>
            </a:r>
            <a:r>
              <a:rPr lang="es-ES" dirty="0"/>
              <a:t> </a:t>
            </a:r>
            <a:r>
              <a:rPr lang="es-ES" dirty="0" err="1"/>
              <a:t>applied</a:t>
            </a:r>
            <a:r>
              <a:rPr lang="es-ES" dirty="0"/>
              <a:t> </a:t>
            </a:r>
            <a:r>
              <a:rPr lang="es-ES" dirty="0" err="1"/>
              <a:t>to</a:t>
            </a:r>
            <a:r>
              <a:rPr lang="es-ES" dirty="0"/>
              <a:t> </a:t>
            </a:r>
            <a:r>
              <a:rPr lang="es-ES" dirty="0" err="1"/>
              <a:t>Volcanology</a:t>
            </a:r>
            <a:r>
              <a:rPr lang="es-ES" dirty="0"/>
              <a:t> (Teide </a:t>
            </a:r>
            <a:r>
              <a:rPr lang="es-ES" dirty="0" err="1"/>
              <a:t>volcano</a:t>
            </a:r>
            <a:r>
              <a:rPr lang="es-ES" dirty="0"/>
              <a:t>!)</a:t>
            </a:r>
          </a:p>
          <a:p>
            <a:r>
              <a:rPr lang="es-ES" dirty="0" err="1"/>
              <a:t>Currently</a:t>
            </a:r>
            <a:r>
              <a:rPr lang="es-ES" dirty="0"/>
              <a:t> </a:t>
            </a:r>
            <a:r>
              <a:rPr lang="es-ES" dirty="0" err="1"/>
              <a:t>working</a:t>
            </a:r>
            <a:r>
              <a:rPr lang="es-ES" dirty="0"/>
              <a:t> as </a:t>
            </a:r>
            <a:r>
              <a:rPr lang="es-ES" b="1" dirty="0"/>
              <a:t>Project Manager </a:t>
            </a:r>
            <a:r>
              <a:rPr lang="es-ES" b="1" dirty="0" err="1"/>
              <a:t>of</a:t>
            </a:r>
            <a:r>
              <a:rPr lang="es-ES" b="1" dirty="0"/>
              <a:t> EPOS-ES</a:t>
            </a:r>
            <a:r>
              <a:rPr lang="es-ES" dirty="0"/>
              <a:t>.</a:t>
            </a:r>
          </a:p>
        </p:txBody>
      </p:sp>
    </p:spTree>
    <p:extLst>
      <p:ext uri="{BB962C8B-B14F-4D97-AF65-F5344CB8AC3E}">
        <p14:creationId xmlns:p14="http://schemas.microsoft.com/office/powerpoint/2010/main" val="2407702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3DD29D-2B89-A4AE-0DBC-AB9525DA06FF}"/>
              </a:ext>
            </a:extLst>
          </p:cNvPr>
          <p:cNvSpPr>
            <a:spLocks noGrp="1"/>
          </p:cNvSpPr>
          <p:nvPr>
            <p:ph type="title"/>
          </p:nvPr>
        </p:nvSpPr>
        <p:spPr/>
        <p:txBody>
          <a:bodyPr/>
          <a:lstStyle/>
          <a:p>
            <a:r>
              <a:rPr lang="en-US" dirty="0"/>
              <a:t>Assigning an IGSN using SESAR</a:t>
            </a:r>
            <a:endParaRPr lang="en-GB" dirty="0"/>
          </a:p>
        </p:txBody>
      </p:sp>
      <p:pic>
        <p:nvPicPr>
          <p:cNvPr id="6" name="Imagen 5">
            <a:extLst>
              <a:ext uri="{FF2B5EF4-FFF2-40B4-BE49-F238E27FC236}">
                <a16:creationId xmlns:a16="http://schemas.microsoft.com/office/drawing/2014/main" id="{BCF41555-1B59-4FDA-AF16-0BDAE5336613}"/>
              </a:ext>
            </a:extLst>
          </p:cNvPr>
          <p:cNvPicPr>
            <a:picLocks noChangeAspect="1"/>
          </p:cNvPicPr>
          <p:nvPr/>
        </p:nvPicPr>
        <p:blipFill rotWithShape="1">
          <a:blip r:embed="rId3"/>
          <a:srcRect r="12262"/>
          <a:stretch/>
        </p:blipFill>
        <p:spPr>
          <a:xfrm>
            <a:off x="681056" y="1583792"/>
            <a:ext cx="10829888" cy="4297290"/>
          </a:xfrm>
          <a:prstGeom prst="rect">
            <a:avLst/>
          </a:prstGeom>
        </p:spPr>
      </p:pic>
    </p:spTree>
    <p:extLst>
      <p:ext uri="{BB962C8B-B14F-4D97-AF65-F5344CB8AC3E}">
        <p14:creationId xmlns:p14="http://schemas.microsoft.com/office/powerpoint/2010/main" val="774132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3DD29D-2B89-A4AE-0DBC-AB9525DA06FF}"/>
              </a:ext>
            </a:extLst>
          </p:cNvPr>
          <p:cNvSpPr>
            <a:spLocks noGrp="1"/>
          </p:cNvSpPr>
          <p:nvPr>
            <p:ph type="title"/>
          </p:nvPr>
        </p:nvSpPr>
        <p:spPr/>
        <p:txBody>
          <a:bodyPr/>
          <a:lstStyle/>
          <a:p>
            <a:r>
              <a:rPr lang="en-US" dirty="0"/>
              <a:t>Assigning an IGSN using SESAR</a:t>
            </a:r>
            <a:endParaRPr lang="en-GB" dirty="0"/>
          </a:p>
        </p:txBody>
      </p:sp>
      <p:sp>
        <p:nvSpPr>
          <p:cNvPr id="5" name="Rectángulo 4">
            <a:extLst>
              <a:ext uri="{FF2B5EF4-FFF2-40B4-BE49-F238E27FC236}">
                <a16:creationId xmlns:a16="http://schemas.microsoft.com/office/drawing/2014/main" id="{43094ED4-DBFB-4A82-B9D5-645E6636EF5B}"/>
              </a:ext>
            </a:extLst>
          </p:cNvPr>
          <p:cNvSpPr/>
          <p:nvPr/>
        </p:nvSpPr>
        <p:spPr>
          <a:xfrm>
            <a:off x="6693393" y="5150651"/>
            <a:ext cx="4660407" cy="646331"/>
          </a:xfrm>
          <a:prstGeom prst="rect">
            <a:avLst/>
          </a:prstGeom>
        </p:spPr>
        <p:txBody>
          <a:bodyPr wrap="square">
            <a:spAutoFit/>
          </a:bodyPr>
          <a:lstStyle/>
          <a:p>
            <a:pPr algn="r"/>
            <a:r>
              <a:rPr lang="es-ES" dirty="0"/>
              <a:t>https://app.geosamples.org/sample/igsn/10.58052/IED110008&amp;header=1</a:t>
            </a:r>
          </a:p>
        </p:txBody>
      </p:sp>
      <p:pic>
        <p:nvPicPr>
          <p:cNvPr id="7" name="Picture 2" descr="https://app.geosamples.org/uploads/IED11/110008/DI-8_1.jpg">
            <a:extLst>
              <a:ext uri="{FF2B5EF4-FFF2-40B4-BE49-F238E27FC236}">
                <a16:creationId xmlns:a16="http://schemas.microsoft.com/office/drawing/2014/main" id="{CCD42840-EBB1-45FE-8A39-40626763A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2445" y="1690688"/>
            <a:ext cx="5081355" cy="338757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6A5AA546-E565-499D-8E1D-AC18F6E0FA1D}"/>
              </a:ext>
            </a:extLst>
          </p:cNvPr>
          <p:cNvPicPr>
            <a:picLocks noChangeAspect="1"/>
          </p:cNvPicPr>
          <p:nvPr/>
        </p:nvPicPr>
        <p:blipFill>
          <a:blip r:embed="rId4"/>
          <a:stretch>
            <a:fillRect/>
          </a:stretch>
        </p:blipFill>
        <p:spPr>
          <a:xfrm>
            <a:off x="866888" y="1580457"/>
            <a:ext cx="5165860" cy="4216525"/>
          </a:xfrm>
          <a:prstGeom prst="rect">
            <a:avLst/>
          </a:prstGeom>
        </p:spPr>
      </p:pic>
    </p:spTree>
    <p:extLst>
      <p:ext uri="{BB962C8B-B14F-4D97-AF65-F5344CB8AC3E}">
        <p14:creationId xmlns:p14="http://schemas.microsoft.com/office/powerpoint/2010/main" val="2052603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3DD29D-2B89-A4AE-0DBC-AB9525DA06FF}"/>
              </a:ext>
            </a:extLst>
          </p:cNvPr>
          <p:cNvSpPr>
            <a:spLocks noGrp="1"/>
          </p:cNvSpPr>
          <p:nvPr>
            <p:ph type="title"/>
          </p:nvPr>
        </p:nvSpPr>
        <p:spPr/>
        <p:txBody>
          <a:bodyPr/>
          <a:lstStyle/>
          <a:p>
            <a:r>
              <a:rPr lang="en-US" dirty="0"/>
              <a:t>SESAR vocabularies</a:t>
            </a:r>
            <a:endParaRPr lang="en-GB" dirty="0"/>
          </a:p>
        </p:txBody>
      </p:sp>
      <p:pic>
        <p:nvPicPr>
          <p:cNvPr id="10" name="Imagen 9">
            <a:extLst>
              <a:ext uri="{FF2B5EF4-FFF2-40B4-BE49-F238E27FC236}">
                <a16:creationId xmlns:a16="http://schemas.microsoft.com/office/drawing/2014/main" id="{7D4D760B-9D67-49E1-AEE4-59A139CE50E0}"/>
              </a:ext>
            </a:extLst>
          </p:cNvPr>
          <p:cNvPicPr>
            <a:picLocks noChangeAspect="1"/>
          </p:cNvPicPr>
          <p:nvPr/>
        </p:nvPicPr>
        <p:blipFill>
          <a:blip r:embed="rId3"/>
          <a:stretch>
            <a:fillRect/>
          </a:stretch>
        </p:blipFill>
        <p:spPr>
          <a:xfrm>
            <a:off x="466248" y="1431280"/>
            <a:ext cx="9620727" cy="4640586"/>
          </a:xfrm>
          <a:prstGeom prst="rect">
            <a:avLst/>
          </a:prstGeom>
        </p:spPr>
      </p:pic>
      <p:sp>
        <p:nvSpPr>
          <p:cNvPr id="6" name="Rectángulo 5">
            <a:extLst>
              <a:ext uri="{FF2B5EF4-FFF2-40B4-BE49-F238E27FC236}">
                <a16:creationId xmlns:a16="http://schemas.microsoft.com/office/drawing/2014/main" id="{6A34EBDD-D09B-44DF-8DFF-0B047772F060}"/>
              </a:ext>
            </a:extLst>
          </p:cNvPr>
          <p:cNvSpPr/>
          <p:nvPr/>
        </p:nvSpPr>
        <p:spPr>
          <a:xfrm>
            <a:off x="5662874" y="1602730"/>
            <a:ext cx="6062878" cy="461665"/>
          </a:xfrm>
          <a:prstGeom prst="rect">
            <a:avLst/>
          </a:prstGeom>
        </p:spPr>
        <p:txBody>
          <a:bodyPr wrap="none">
            <a:spAutoFit/>
          </a:bodyPr>
          <a:lstStyle/>
          <a:p>
            <a:r>
              <a:rPr lang="es-ES" sz="2400" b="1" dirty="0">
                <a:solidFill>
                  <a:srgbClr val="E5A01A"/>
                </a:solidFill>
                <a:latin typeface="Lato" panose="020F0502020204030203" pitchFamily="34" charset="0"/>
              </a:rPr>
              <a:t>https://www.geosamples.org/vocabularies</a:t>
            </a:r>
          </a:p>
        </p:txBody>
      </p:sp>
    </p:spTree>
    <p:extLst>
      <p:ext uri="{BB962C8B-B14F-4D97-AF65-F5344CB8AC3E}">
        <p14:creationId xmlns:p14="http://schemas.microsoft.com/office/powerpoint/2010/main" val="35512369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8" descr="Immagine che contiene logo, Elementi grafici, schermata, grafica&#10;&#10;Descrizione generata automaticamente">
            <a:extLst>
              <a:ext uri="{FF2B5EF4-FFF2-40B4-BE49-F238E27FC236}">
                <a16:creationId xmlns:a16="http://schemas.microsoft.com/office/drawing/2014/main" id="{39E3BAB4-EFBC-DE54-E86B-3CA8A76932CC}"/>
              </a:ext>
            </a:extLst>
          </p:cNvPr>
          <p:cNvPicPr>
            <a:picLocks noGrp="1" noChangeAspect="1"/>
          </p:cNvPicPr>
          <p:nvPr>
            <p:ph idx="4294967295"/>
          </p:nvPr>
        </p:nvPicPr>
        <p:blipFill>
          <a:blip r:embed="rId3"/>
          <a:stretch>
            <a:fillRect/>
          </a:stretch>
        </p:blipFill>
        <p:spPr>
          <a:xfrm>
            <a:off x="0" y="11113"/>
            <a:ext cx="6096000" cy="2328862"/>
          </a:xfrm>
        </p:spPr>
      </p:pic>
      <p:sp>
        <p:nvSpPr>
          <p:cNvPr id="5" name="Title 1">
            <a:extLst>
              <a:ext uri="{FF2B5EF4-FFF2-40B4-BE49-F238E27FC236}">
                <a16:creationId xmlns:a16="http://schemas.microsoft.com/office/drawing/2014/main" id="{D39C8AB6-3E25-7601-8148-D2C5FE6C17E7}"/>
              </a:ext>
            </a:extLst>
          </p:cNvPr>
          <p:cNvSpPr>
            <a:spLocks noGrp="1"/>
          </p:cNvSpPr>
          <p:nvPr>
            <p:ph type="title" idx="4294967295"/>
          </p:nvPr>
        </p:nvSpPr>
        <p:spPr>
          <a:xfrm>
            <a:off x="0" y="2514600"/>
            <a:ext cx="12192000" cy="2476500"/>
          </a:xfrm>
        </p:spPr>
        <p:txBody>
          <a:bodyPr>
            <a:normAutofit/>
          </a:bodyPr>
          <a:lstStyle/>
          <a:p>
            <a:pPr algn="ctr"/>
            <a:r>
              <a:rPr lang="en-GB" sz="4400" dirty="0">
                <a:solidFill>
                  <a:srgbClr val="1D4927"/>
                </a:solidFill>
              </a:rPr>
              <a:t>Thank you for your attention!</a:t>
            </a:r>
            <a:br>
              <a:rPr lang="en-GB" sz="4400" dirty="0">
                <a:solidFill>
                  <a:srgbClr val="1D4927"/>
                </a:solidFill>
              </a:rPr>
            </a:br>
            <a:br>
              <a:rPr lang="en-GB" sz="4400" dirty="0">
                <a:solidFill>
                  <a:srgbClr val="1D4927"/>
                </a:solidFill>
              </a:rPr>
            </a:br>
            <a:r>
              <a:rPr lang="en-GB" sz="4400" dirty="0">
                <a:solidFill>
                  <a:srgbClr val="1D4927"/>
                </a:solidFill>
              </a:rPr>
              <a:t>Any questions?</a:t>
            </a:r>
          </a:p>
        </p:txBody>
      </p:sp>
      <p:sp>
        <p:nvSpPr>
          <p:cNvPr id="6" name="Title 1">
            <a:extLst>
              <a:ext uri="{FF2B5EF4-FFF2-40B4-BE49-F238E27FC236}">
                <a16:creationId xmlns:a16="http://schemas.microsoft.com/office/drawing/2014/main" id="{7B7934E8-C0FC-623C-AE84-67461FB98E7D}"/>
              </a:ext>
            </a:extLst>
          </p:cNvPr>
          <p:cNvSpPr txBox="1">
            <a:spLocks/>
          </p:cNvSpPr>
          <p:nvPr/>
        </p:nvSpPr>
        <p:spPr>
          <a:xfrm>
            <a:off x="0" y="5356526"/>
            <a:ext cx="12191999" cy="5700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GB" sz="2400" dirty="0">
                <a:solidFill>
                  <a:srgbClr val="EBA900"/>
                </a:solidFill>
                <a:latin typeface="Calibri" panose="020F0502020204030204" pitchFamily="34" charset="0"/>
                <a:cs typeface="Calibri" panose="020F0502020204030204" pitchFamily="34" charset="0"/>
              </a:rPr>
              <a:t>olayadorgeo@gmail.com</a:t>
            </a:r>
          </a:p>
        </p:txBody>
      </p:sp>
    </p:spTree>
    <p:extLst>
      <p:ext uri="{BB962C8B-B14F-4D97-AF65-F5344CB8AC3E}">
        <p14:creationId xmlns:p14="http://schemas.microsoft.com/office/powerpoint/2010/main" val="3570579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8" descr="Immagine che contiene logo, Elementi grafici, schermata, grafica&#10;&#10;Descrizione generata automaticamente">
            <a:extLst>
              <a:ext uri="{FF2B5EF4-FFF2-40B4-BE49-F238E27FC236}">
                <a16:creationId xmlns:a16="http://schemas.microsoft.com/office/drawing/2014/main" id="{1984D60F-9014-E237-6BE6-04E31B768BB7}"/>
              </a:ext>
            </a:extLst>
          </p:cNvPr>
          <p:cNvPicPr>
            <a:picLocks noChangeAspect="1"/>
          </p:cNvPicPr>
          <p:nvPr/>
        </p:nvPicPr>
        <p:blipFill>
          <a:blip r:embed="rId3"/>
          <a:stretch>
            <a:fillRect/>
          </a:stretch>
        </p:blipFill>
        <p:spPr>
          <a:xfrm>
            <a:off x="1230745" y="1448791"/>
            <a:ext cx="10079888" cy="3850744"/>
          </a:xfrm>
          <a:prstGeom prst="rect">
            <a:avLst/>
          </a:prstGeom>
        </p:spPr>
      </p:pic>
    </p:spTree>
    <p:extLst>
      <p:ext uri="{BB962C8B-B14F-4D97-AF65-F5344CB8AC3E}">
        <p14:creationId xmlns:p14="http://schemas.microsoft.com/office/powerpoint/2010/main" val="1810772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3DD29D-2B89-A4AE-0DBC-AB9525DA06FF}"/>
              </a:ext>
            </a:extLst>
          </p:cNvPr>
          <p:cNvSpPr>
            <a:spLocks noGrp="1"/>
          </p:cNvSpPr>
          <p:nvPr>
            <p:ph type="title"/>
          </p:nvPr>
        </p:nvSpPr>
        <p:spPr/>
        <p:txBody>
          <a:bodyPr/>
          <a:lstStyle/>
          <a:p>
            <a:r>
              <a:rPr lang="en-GB" dirty="0"/>
              <a:t>Why FAIR sampling matters?</a:t>
            </a:r>
          </a:p>
        </p:txBody>
      </p:sp>
      <p:pic>
        <p:nvPicPr>
          <p:cNvPr id="3" name="Imagen 2">
            <a:extLst>
              <a:ext uri="{FF2B5EF4-FFF2-40B4-BE49-F238E27FC236}">
                <a16:creationId xmlns:a16="http://schemas.microsoft.com/office/drawing/2014/main" id="{6CD91194-2B36-42DE-B21D-0155E07C39B3}"/>
              </a:ext>
            </a:extLst>
          </p:cNvPr>
          <p:cNvPicPr>
            <a:picLocks noChangeAspect="1"/>
          </p:cNvPicPr>
          <p:nvPr/>
        </p:nvPicPr>
        <p:blipFill>
          <a:blip r:embed="rId3"/>
          <a:stretch>
            <a:fillRect/>
          </a:stretch>
        </p:blipFill>
        <p:spPr>
          <a:xfrm>
            <a:off x="944593" y="1690688"/>
            <a:ext cx="6607113" cy="4191363"/>
          </a:xfrm>
          <a:prstGeom prst="rect">
            <a:avLst/>
          </a:prstGeom>
        </p:spPr>
      </p:pic>
      <p:sp>
        <p:nvSpPr>
          <p:cNvPr id="8" name="CuadroTexto 7">
            <a:extLst>
              <a:ext uri="{FF2B5EF4-FFF2-40B4-BE49-F238E27FC236}">
                <a16:creationId xmlns:a16="http://schemas.microsoft.com/office/drawing/2014/main" id="{F5C7E6E1-9EF2-4F2D-A4F7-9EE40D6FF582}"/>
              </a:ext>
            </a:extLst>
          </p:cNvPr>
          <p:cNvSpPr txBox="1"/>
          <p:nvPr/>
        </p:nvSpPr>
        <p:spPr>
          <a:xfrm>
            <a:off x="8886825" y="83106"/>
            <a:ext cx="3171825" cy="369332"/>
          </a:xfrm>
          <a:prstGeom prst="rect">
            <a:avLst/>
          </a:prstGeom>
          <a:noFill/>
        </p:spPr>
        <p:txBody>
          <a:bodyPr wrap="square">
            <a:spAutoFit/>
          </a:bodyPr>
          <a:lstStyle/>
          <a:p>
            <a:r>
              <a:rPr lang="es-ES" dirty="0">
                <a:latin typeface="Calibri" panose="020F0502020204030204" pitchFamily="34" charset="0"/>
                <a:ea typeface="Calibri" panose="020F0502020204030204" pitchFamily="34" charset="0"/>
                <a:cs typeface="Calibri" panose="020F0502020204030204" pitchFamily="34" charset="0"/>
              </a:rPr>
              <a:t>DOI: 10.5281/zenodo.15167622</a:t>
            </a:r>
          </a:p>
        </p:txBody>
      </p:sp>
      <p:pic>
        <p:nvPicPr>
          <p:cNvPr id="10" name="Gráfico 9">
            <a:extLst>
              <a:ext uri="{FF2B5EF4-FFF2-40B4-BE49-F238E27FC236}">
                <a16:creationId xmlns:a16="http://schemas.microsoft.com/office/drawing/2014/main" id="{5E539F8A-9375-4DAA-9935-C8FB109BF4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29477" y="3268300"/>
            <a:ext cx="1857647" cy="2476864"/>
          </a:xfrm>
          <a:prstGeom prst="rect">
            <a:avLst/>
          </a:prstGeom>
        </p:spPr>
      </p:pic>
      <p:sp>
        <p:nvSpPr>
          <p:cNvPr id="11" name="Marcador de contenido 9">
            <a:extLst>
              <a:ext uri="{FF2B5EF4-FFF2-40B4-BE49-F238E27FC236}">
                <a16:creationId xmlns:a16="http://schemas.microsoft.com/office/drawing/2014/main" id="{7E839CBB-0ABA-4D93-B99C-58CFBB77837F}"/>
              </a:ext>
            </a:extLst>
          </p:cNvPr>
          <p:cNvSpPr txBox="1">
            <a:spLocks/>
          </p:cNvSpPr>
          <p:nvPr/>
        </p:nvSpPr>
        <p:spPr>
          <a:xfrm>
            <a:off x="7658099" y="1690688"/>
            <a:ext cx="3629025" cy="2728913"/>
          </a:xfrm>
          <a:prstGeom prst="rect">
            <a:avLst/>
          </a:prstGeom>
        </p:spPr>
        <p:txBody>
          <a:bodyPr vert="horz" lIns="91440" tIns="45720" rIns="91440" bIns="45720" rtlCol="0">
            <a:noAutofit/>
          </a:bodyPr>
          <a:lst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t>Natural </a:t>
            </a:r>
            <a:r>
              <a:rPr lang="es-ES" dirty="0" err="1"/>
              <a:t>sample</a:t>
            </a:r>
            <a:r>
              <a:rPr lang="es-ES" dirty="0"/>
              <a:t>: </a:t>
            </a:r>
          </a:p>
          <a:p>
            <a:pPr lvl="1"/>
            <a:r>
              <a:rPr lang="es-ES" dirty="0" err="1"/>
              <a:t>Rocks</a:t>
            </a:r>
            <a:r>
              <a:rPr lang="es-ES" dirty="0"/>
              <a:t>.</a:t>
            </a:r>
          </a:p>
          <a:p>
            <a:pPr lvl="1"/>
            <a:r>
              <a:rPr lang="es-ES" dirty="0" err="1"/>
              <a:t>Minerals</a:t>
            </a:r>
            <a:r>
              <a:rPr lang="es-ES" dirty="0"/>
              <a:t>.</a:t>
            </a:r>
          </a:p>
          <a:p>
            <a:pPr lvl="1"/>
            <a:r>
              <a:rPr lang="es-ES" dirty="0" err="1"/>
              <a:t>Sediments</a:t>
            </a:r>
            <a:r>
              <a:rPr lang="es-ES" dirty="0"/>
              <a:t>.</a:t>
            </a:r>
          </a:p>
          <a:p>
            <a:pPr lvl="1"/>
            <a:r>
              <a:rPr lang="es-ES" dirty="0" err="1"/>
              <a:t>Soil</a:t>
            </a:r>
            <a:r>
              <a:rPr lang="es-ES" dirty="0"/>
              <a:t>.</a:t>
            </a:r>
          </a:p>
          <a:p>
            <a:pPr lvl="1"/>
            <a:r>
              <a:rPr lang="es-ES" dirty="0"/>
              <a:t>Cores.</a:t>
            </a:r>
          </a:p>
        </p:txBody>
      </p:sp>
    </p:spTree>
    <p:extLst>
      <p:ext uri="{BB962C8B-B14F-4D97-AF65-F5344CB8AC3E}">
        <p14:creationId xmlns:p14="http://schemas.microsoft.com/office/powerpoint/2010/main" val="3570526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3DD29D-2B89-A4AE-0DBC-AB9525DA06FF}"/>
              </a:ext>
            </a:extLst>
          </p:cNvPr>
          <p:cNvSpPr>
            <a:spLocks noGrp="1"/>
          </p:cNvSpPr>
          <p:nvPr>
            <p:ph type="title"/>
          </p:nvPr>
        </p:nvSpPr>
        <p:spPr/>
        <p:txBody>
          <a:bodyPr/>
          <a:lstStyle/>
          <a:p>
            <a:r>
              <a:rPr lang="en-GB" dirty="0"/>
              <a:t>MENTIMETER SLIDE</a:t>
            </a:r>
          </a:p>
        </p:txBody>
      </p:sp>
      <p:sp>
        <p:nvSpPr>
          <p:cNvPr id="19" name="Marcador de contenido 18">
            <a:extLst>
              <a:ext uri="{FF2B5EF4-FFF2-40B4-BE49-F238E27FC236}">
                <a16:creationId xmlns:a16="http://schemas.microsoft.com/office/drawing/2014/main" id="{DBF1AC55-E62E-4465-9D27-F3D46B709C9F}"/>
              </a:ext>
            </a:extLst>
          </p:cNvPr>
          <p:cNvSpPr>
            <a:spLocks noGrp="1"/>
          </p:cNvSpPr>
          <p:nvPr>
            <p:ph idx="1"/>
          </p:nvPr>
        </p:nvSpPr>
        <p:spPr/>
        <p:txBody>
          <a:bodyPr/>
          <a:lstStyle/>
          <a:p>
            <a:r>
              <a:rPr lang="en-US" dirty="0"/>
              <a:t>Do you usually work with natural samples?</a:t>
            </a:r>
            <a:endParaRPr lang="es-ES" dirty="0"/>
          </a:p>
        </p:txBody>
      </p:sp>
    </p:spTree>
    <p:extLst>
      <p:ext uri="{BB962C8B-B14F-4D97-AF65-F5344CB8AC3E}">
        <p14:creationId xmlns:p14="http://schemas.microsoft.com/office/powerpoint/2010/main" val="4082782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3DD29D-2B89-A4AE-0DBC-AB9525DA06FF}"/>
              </a:ext>
            </a:extLst>
          </p:cNvPr>
          <p:cNvSpPr>
            <a:spLocks noGrp="1"/>
          </p:cNvSpPr>
          <p:nvPr>
            <p:ph type="title"/>
          </p:nvPr>
        </p:nvSpPr>
        <p:spPr/>
        <p:txBody>
          <a:bodyPr/>
          <a:lstStyle/>
          <a:p>
            <a:r>
              <a:rPr lang="en-GB" dirty="0"/>
              <a:t>Why FAIR sampling matters?</a:t>
            </a:r>
          </a:p>
        </p:txBody>
      </p:sp>
      <p:pic>
        <p:nvPicPr>
          <p:cNvPr id="10" name="Gráfico 9">
            <a:extLst>
              <a:ext uri="{FF2B5EF4-FFF2-40B4-BE49-F238E27FC236}">
                <a16:creationId xmlns:a16="http://schemas.microsoft.com/office/drawing/2014/main" id="{5E539F8A-9375-4DAA-9935-C8FB109BF4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5115" y="1972707"/>
            <a:ext cx="1857647" cy="2476864"/>
          </a:xfrm>
          <a:prstGeom prst="rect">
            <a:avLst/>
          </a:prstGeom>
        </p:spPr>
      </p:pic>
      <p:sp>
        <p:nvSpPr>
          <p:cNvPr id="11" name="Marcador de contenido 9">
            <a:extLst>
              <a:ext uri="{FF2B5EF4-FFF2-40B4-BE49-F238E27FC236}">
                <a16:creationId xmlns:a16="http://schemas.microsoft.com/office/drawing/2014/main" id="{7E839CBB-0ABA-4D93-B99C-58CFBB77837F}"/>
              </a:ext>
            </a:extLst>
          </p:cNvPr>
          <p:cNvSpPr txBox="1">
            <a:spLocks/>
          </p:cNvSpPr>
          <p:nvPr/>
        </p:nvSpPr>
        <p:spPr>
          <a:xfrm>
            <a:off x="838200" y="1690688"/>
            <a:ext cx="4867275" cy="1062037"/>
          </a:xfrm>
          <a:prstGeom prst="rect">
            <a:avLst/>
          </a:prstGeom>
        </p:spPr>
        <p:txBody>
          <a:bodyPr vert="horz" lIns="91440" tIns="45720" rIns="91440" bIns="45720" rtlCol="0">
            <a:noAutofit/>
          </a:bodyPr>
          <a:lst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t>Natural </a:t>
            </a:r>
            <a:r>
              <a:rPr lang="es-ES" dirty="0" err="1"/>
              <a:t>sample</a:t>
            </a:r>
            <a:r>
              <a:rPr lang="es-ES" dirty="0"/>
              <a:t>: </a:t>
            </a:r>
            <a:r>
              <a:rPr lang="es-ES" dirty="0" err="1"/>
              <a:t>object</a:t>
            </a:r>
            <a:r>
              <a:rPr lang="es-ES" dirty="0"/>
              <a:t> </a:t>
            </a:r>
            <a:r>
              <a:rPr lang="es-ES" dirty="0" err="1"/>
              <a:t>or</a:t>
            </a:r>
            <a:r>
              <a:rPr lang="es-ES" dirty="0"/>
              <a:t> data?</a:t>
            </a:r>
          </a:p>
        </p:txBody>
      </p:sp>
      <p:sp>
        <p:nvSpPr>
          <p:cNvPr id="7" name="Marcador de contenido 9">
            <a:extLst>
              <a:ext uri="{FF2B5EF4-FFF2-40B4-BE49-F238E27FC236}">
                <a16:creationId xmlns:a16="http://schemas.microsoft.com/office/drawing/2014/main" id="{C44FFF28-AF6F-4A40-96A0-D9228EEA25C9}"/>
              </a:ext>
            </a:extLst>
          </p:cNvPr>
          <p:cNvSpPr txBox="1">
            <a:spLocks/>
          </p:cNvSpPr>
          <p:nvPr/>
        </p:nvSpPr>
        <p:spPr>
          <a:xfrm>
            <a:off x="3162299" y="2386012"/>
            <a:ext cx="8191501" cy="2728913"/>
          </a:xfrm>
          <a:prstGeom prst="rect">
            <a:avLst/>
          </a:prstGeom>
        </p:spPr>
        <p:txBody>
          <a:bodyPr vert="horz" lIns="91440" tIns="45720" rIns="91440" bIns="45720" rtlCol="0">
            <a:noAutofit/>
          </a:bodyPr>
          <a:lst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Samples themselves are </a:t>
            </a:r>
            <a:r>
              <a:rPr lang="en-US" b="1" dirty="0"/>
              <a:t>key scientific objects</a:t>
            </a:r>
            <a:r>
              <a:rPr lang="en-US" dirty="0"/>
              <a:t>. </a:t>
            </a:r>
          </a:p>
          <a:p>
            <a:r>
              <a:rPr lang="en-US" dirty="0"/>
              <a:t>If we don’t document them properly:</a:t>
            </a:r>
          </a:p>
          <a:p>
            <a:pPr lvl="1"/>
            <a:r>
              <a:rPr lang="en-US" dirty="0"/>
              <a:t>It's harder to trace, compare, or </a:t>
            </a:r>
            <a:r>
              <a:rPr lang="en-US" dirty="0" err="1"/>
              <a:t>reanalyse</a:t>
            </a:r>
            <a:r>
              <a:rPr lang="en-US" dirty="0"/>
              <a:t>.</a:t>
            </a:r>
          </a:p>
          <a:p>
            <a:pPr lvl="1"/>
            <a:r>
              <a:rPr lang="en-US" dirty="0"/>
              <a:t>It's disconnected from derived datasets.</a:t>
            </a:r>
          </a:p>
          <a:p>
            <a:pPr lvl="1"/>
            <a:r>
              <a:rPr lang="en-US" dirty="0"/>
              <a:t>It can’t be reused by others — or </a:t>
            </a:r>
            <a:r>
              <a:rPr lang="en-US" b="1" dirty="0"/>
              <a:t>even by ourselves </a:t>
            </a:r>
            <a:r>
              <a:rPr lang="en-US" dirty="0"/>
              <a:t>in the future.</a:t>
            </a:r>
            <a:endParaRPr lang="es-ES" dirty="0"/>
          </a:p>
        </p:txBody>
      </p:sp>
      <p:sp>
        <p:nvSpPr>
          <p:cNvPr id="13" name="Marcador de contenido 9">
            <a:extLst>
              <a:ext uri="{FF2B5EF4-FFF2-40B4-BE49-F238E27FC236}">
                <a16:creationId xmlns:a16="http://schemas.microsoft.com/office/drawing/2014/main" id="{F0B445C1-7456-425F-BEF0-4FC1C3352FDB}"/>
              </a:ext>
            </a:extLst>
          </p:cNvPr>
          <p:cNvSpPr txBox="1">
            <a:spLocks/>
          </p:cNvSpPr>
          <p:nvPr/>
        </p:nvSpPr>
        <p:spPr>
          <a:xfrm>
            <a:off x="1195115" y="4872037"/>
            <a:ext cx="10158685" cy="1062037"/>
          </a:xfrm>
          <a:prstGeom prst="rect">
            <a:avLst/>
          </a:prstGeom>
        </p:spPr>
        <p:txBody>
          <a:bodyPr vert="horz" lIns="91440" tIns="45720" rIns="91440" bIns="45720" rtlCol="0">
            <a:noAutofit/>
          </a:bodyPr>
          <a:lst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t>
            </a:r>
            <a:r>
              <a:rPr lang="en-US" i="1" dirty="0"/>
              <a:t>The long-term curation of collected materials is an important investment for   the future</a:t>
            </a:r>
            <a:r>
              <a:rPr lang="en-US" dirty="0"/>
              <a:t>” – Corsaro et al. (2025)</a:t>
            </a:r>
            <a:endParaRPr lang="es-ES" dirty="0"/>
          </a:p>
        </p:txBody>
      </p:sp>
    </p:spTree>
    <p:extLst>
      <p:ext uri="{BB962C8B-B14F-4D97-AF65-F5344CB8AC3E}">
        <p14:creationId xmlns:p14="http://schemas.microsoft.com/office/powerpoint/2010/main" val="3293705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3DD29D-2B89-A4AE-0DBC-AB9525DA06FF}"/>
              </a:ext>
            </a:extLst>
          </p:cNvPr>
          <p:cNvSpPr>
            <a:spLocks noGrp="1"/>
          </p:cNvSpPr>
          <p:nvPr>
            <p:ph type="title"/>
          </p:nvPr>
        </p:nvSpPr>
        <p:spPr/>
        <p:txBody>
          <a:bodyPr/>
          <a:lstStyle/>
          <a:p>
            <a:r>
              <a:rPr lang="en-GB" dirty="0"/>
              <a:t>The risk of poor documentation</a:t>
            </a:r>
          </a:p>
        </p:txBody>
      </p:sp>
      <p:pic>
        <p:nvPicPr>
          <p:cNvPr id="6" name="Marcador de contenido 5">
            <a:extLst>
              <a:ext uri="{FF2B5EF4-FFF2-40B4-BE49-F238E27FC236}">
                <a16:creationId xmlns:a16="http://schemas.microsoft.com/office/drawing/2014/main" id="{E69A4E37-F19D-4F92-B89E-823D185D4207}"/>
              </a:ext>
            </a:extLst>
          </p:cNvPr>
          <p:cNvPicPr>
            <a:picLocks noGrp="1" noChangeAspect="1"/>
          </p:cNvPicPr>
          <p:nvPr>
            <p:ph sz="half" idx="1"/>
          </p:nvPr>
        </p:nvPicPr>
        <p:blipFill rotWithShape="1">
          <a:blip r:embed="rId3"/>
          <a:srcRect l="31021" t="3357" r="31425" b="56804"/>
          <a:stretch/>
        </p:blipFill>
        <p:spPr>
          <a:xfrm>
            <a:off x="6747946" y="1651552"/>
            <a:ext cx="4038601" cy="3951749"/>
          </a:xfrm>
        </p:spPr>
      </p:pic>
      <p:pic>
        <p:nvPicPr>
          <p:cNvPr id="9" name="Imagen 8">
            <a:extLst>
              <a:ext uri="{FF2B5EF4-FFF2-40B4-BE49-F238E27FC236}">
                <a16:creationId xmlns:a16="http://schemas.microsoft.com/office/drawing/2014/main" id="{52C0C5D8-E44C-469A-8FC1-5ED1571BCBE2}"/>
              </a:ext>
            </a:extLst>
          </p:cNvPr>
          <p:cNvPicPr>
            <a:picLocks noChangeAspect="1"/>
          </p:cNvPicPr>
          <p:nvPr/>
        </p:nvPicPr>
        <p:blipFill>
          <a:blip r:embed="rId4"/>
          <a:stretch>
            <a:fillRect/>
          </a:stretch>
        </p:blipFill>
        <p:spPr>
          <a:xfrm>
            <a:off x="838200" y="1744662"/>
            <a:ext cx="5020706" cy="3765530"/>
          </a:xfrm>
          <a:prstGeom prst="rect">
            <a:avLst/>
          </a:prstGeom>
        </p:spPr>
      </p:pic>
      <p:sp>
        <p:nvSpPr>
          <p:cNvPr id="12" name="CuadroTexto 11">
            <a:extLst>
              <a:ext uri="{FF2B5EF4-FFF2-40B4-BE49-F238E27FC236}">
                <a16:creationId xmlns:a16="http://schemas.microsoft.com/office/drawing/2014/main" id="{F21FDD77-1072-4189-95A9-DD62004B4F46}"/>
              </a:ext>
            </a:extLst>
          </p:cNvPr>
          <p:cNvSpPr txBox="1"/>
          <p:nvPr/>
        </p:nvSpPr>
        <p:spPr>
          <a:xfrm>
            <a:off x="838200" y="5564166"/>
            <a:ext cx="1990725" cy="369332"/>
          </a:xfrm>
          <a:prstGeom prst="rect">
            <a:avLst/>
          </a:prstGeom>
          <a:noFill/>
        </p:spPr>
        <p:txBody>
          <a:bodyPr wrap="square" rtlCol="0">
            <a:spAutoFit/>
          </a:bodyPr>
          <a:lstStyle/>
          <a:p>
            <a:r>
              <a:rPr lang="es-ES" dirty="0"/>
              <a:t>29/06/2021</a:t>
            </a:r>
          </a:p>
        </p:txBody>
      </p:sp>
      <p:sp>
        <p:nvSpPr>
          <p:cNvPr id="14" name="CuadroTexto 13">
            <a:extLst>
              <a:ext uri="{FF2B5EF4-FFF2-40B4-BE49-F238E27FC236}">
                <a16:creationId xmlns:a16="http://schemas.microsoft.com/office/drawing/2014/main" id="{01313A0B-F71A-4201-88E4-CDADC65C6E67}"/>
              </a:ext>
            </a:extLst>
          </p:cNvPr>
          <p:cNvSpPr txBox="1"/>
          <p:nvPr/>
        </p:nvSpPr>
        <p:spPr>
          <a:xfrm>
            <a:off x="9719747" y="1590773"/>
            <a:ext cx="2133600" cy="307777"/>
          </a:xfrm>
          <a:prstGeom prst="rect">
            <a:avLst/>
          </a:prstGeom>
          <a:noFill/>
        </p:spPr>
        <p:txBody>
          <a:bodyPr wrap="square" rtlCol="0">
            <a:spAutoFit/>
          </a:bodyPr>
          <a:lstStyle/>
          <a:p>
            <a:r>
              <a:rPr lang="es-ES" sz="1400" dirty="0">
                <a:solidFill>
                  <a:schemeClr val="bg1">
                    <a:lumMod val="65000"/>
                  </a:schemeClr>
                </a:solidFill>
              </a:rPr>
              <a:t>Dorado (2024)</a:t>
            </a:r>
          </a:p>
        </p:txBody>
      </p:sp>
      <p:sp>
        <p:nvSpPr>
          <p:cNvPr id="13" name="CuadroTexto 12">
            <a:extLst>
              <a:ext uri="{FF2B5EF4-FFF2-40B4-BE49-F238E27FC236}">
                <a16:creationId xmlns:a16="http://schemas.microsoft.com/office/drawing/2014/main" id="{937902B7-C48B-4445-BD44-DE3F703A8372}"/>
              </a:ext>
            </a:extLst>
          </p:cNvPr>
          <p:cNvSpPr txBox="1"/>
          <p:nvPr/>
        </p:nvSpPr>
        <p:spPr>
          <a:xfrm>
            <a:off x="9933543" y="4910027"/>
            <a:ext cx="1990725" cy="1477328"/>
          </a:xfrm>
          <a:prstGeom prst="rect">
            <a:avLst/>
          </a:prstGeom>
          <a:noFill/>
        </p:spPr>
        <p:txBody>
          <a:bodyPr wrap="square" rtlCol="0">
            <a:spAutoFit/>
          </a:bodyPr>
          <a:lstStyle/>
          <a:p>
            <a:pPr algn="ctr"/>
            <a:r>
              <a:rPr lang="es-ES" dirty="0" err="1"/>
              <a:t>Samples</a:t>
            </a:r>
            <a:r>
              <a:rPr lang="es-ES" dirty="0"/>
              <a:t> </a:t>
            </a:r>
            <a:r>
              <a:rPr lang="es-ES" dirty="0" err="1"/>
              <a:t>of</a:t>
            </a:r>
            <a:r>
              <a:rPr lang="es-ES" dirty="0"/>
              <a:t> T-PV </a:t>
            </a:r>
            <a:r>
              <a:rPr lang="es-ES" dirty="0" err="1"/>
              <a:t>volcanic</a:t>
            </a:r>
            <a:r>
              <a:rPr lang="es-ES" dirty="0"/>
              <a:t> </a:t>
            </a:r>
            <a:r>
              <a:rPr lang="es-ES" dirty="0" err="1"/>
              <a:t>system</a:t>
            </a:r>
            <a:r>
              <a:rPr lang="es-ES" dirty="0"/>
              <a:t> (Tenerife) </a:t>
            </a:r>
            <a:r>
              <a:rPr lang="es-ES" dirty="0" err="1"/>
              <a:t>with</a:t>
            </a:r>
            <a:r>
              <a:rPr lang="es-ES" dirty="0"/>
              <a:t> and </a:t>
            </a:r>
            <a:r>
              <a:rPr lang="es-ES" dirty="0" err="1"/>
              <a:t>witout</a:t>
            </a:r>
            <a:r>
              <a:rPr lang="es-ES" dirty="0"/>
              <a:t> </a:t>
            </a:r>
            <a:r>
              <a:rPr lang="es-ES" dirty="0" err="1"/>
              <a:t>coordinates</a:t>
            </a:r>
            <a:r>
              <a:rPr lang="es-ES" dirty="0"/>
              <a:t>.</a:t>
            </a:r>
          </a:p>
        </p:txBody>
      </p:sp>
    </p:spTree>
    <p:extLst>
      <p:ext uri="{BB962C8B-B14F-4D97-AF65-F5344CB8AC3E}">
        <p14:creationId xmlns:p14="http://schemas.microsoft.com/office/powerpoint/2010/main" val="3483782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3DD29D-2B89-A4AE-0DBC-AB9525DA06FF}"/>
              </a:ext>
            </a:extLst>
          </p:cNvPr>
          <p:cNvSpPr>
            <a:spLocks noGrp="1"/>
          </p:cNvSpPr>
          <p:nvPr>
            <p:ph type="title"/>
          </p:nvPr>
        </p:nvSpPr>
        <p:spPr/>
        <p:txBody>
          <a:bodyPr/>
          <a:lstStyle/>
          <a:p>
            <a:r>
              <a:rPr lang="en-GB" dirty="0"/>
              <a:t>The risk of poor documentation</a:t>
            </a:r>
          </a:p>
        </p:txBody>
      </p:sp>
      <p:pic>
        <p:nvPicPr>
          <p:cNvPr id="8" name="Imagen 7">
            <a:extLst>
              <a:ext uri="{FF2B5EF4-FFF2-40B4-BE49-F238E27FC236}">
                <a16:creationId xmlns:a16="http://schemas.microsoft.com/office/drawing/2014/main" id="{F80F0C19-A132-4E77-80FC-8BE278E8426B}"/>
              </a:ext>
            </a:extLst>
          </p:cNvPr>
          <p:cNvPicPr>
            <a:picLocks noChangeAspect="1"/>
          </p:cNvPicPr>
          <p:nvPr/>
        </p:nvPicPr>
        <p:blipFill>
          <a:blip r:embed="rId3"/>
          <a:stretch>
            <a:fillRect/>
          </a:stretch>
        </p:blipFill>
        <p:spPr>
          <a:xfrm>
            <a:off x="838200" y="1798637"/>
            <a:ext cx="5019676" cy="3765529"/>
          </a:xfrm>
          <a:prstGeom prst="rect">
            <a:avLst/>
          </a:prstGeom>
        </p:spPr>
      </p:pic>
      <p:sp>
        <p:nvSpPr>
          <p:cNvPr id="13" name="CuadroTexto 12">
            <a:extLst>
              <a:ext uri="{FF2B5EF4-FFF2-40B4-BE49-F238E27FC236}">
                <a16:creationId xmlns:a16="http://schemas.microsoft.com/office/drawing/2014/main" id="{937902B7-C48B-4445-BD44-DE3F703A8372}"/>
              </a:ext>
            </a:extLst>
          </p:cNvPr>
          <p:cNvSpPr txBox="1"/>
          <p:nvPr/>
        </p:nvSpPr>
        <p:spPr>
          <a:xfrm>
            <a:off x="9021775" y="5672660"/>
            <a:ext cx="1990725" cy="369332"/>
          </a:xfrm>
          <a:prstGeom prst="rect">
            <a:avLst/>
          </a:prstGeom>
          <a:noFill/>
        </p:spPr>
        <p:txBody>
          <a:bodyPr wrap="square" rtlCol="0">
            <a:spAutoFit/>
          </a:bodyPr>
          <a:lstStyle/>
          <a:p>
            <a:pPr algn="r"/>
            <a:r>
              <a:rPr lang="es-ES" dirty="0"/>
              <a:t>20/06/2025</a:t>
            </a:r>
          </a:p>
        </p:txBody>
      </p:sp>
      <p:pic>
        <p:nvPicPr>
          <p:cNvPr id="11" name="Imagen 10">
            <a:extLst>
              <a:ext uri="{FF2B5EF4-FFF2-40B4-BE49-F238E27FC236}">
                <a16:creationId xmlns:a16="http://schemas.microsoft.com/office/drawing/2014/main" id="{17BD7749-67BE-4C6C-8FEA-4302EDE1C307}"/>
              </a:ext>
            </a:extLst>
          </p:cNvPr>
          <p:cNvPicPr>
            <a:picLocks noChangeAspect="1"/>
          </p:cNvPicPr>
          <p:nvPr/>
        </p:nvPicPr>
        <p:blipFill>
          <a:blip r:embed="rId4"/>
          <a:stretch>
            <a:fillRect/>
          </a:stretch>
        </p:blipFill>
        <p:spPr>
          <a:xfrm>
            <a:off x="5992823" y="1798637"/>
            <a:ext cx="5019677" cy="3766074"/>
          </a:xfrm>
          <a:prstGeom prst="rect">
            <a:avLst/>
          </a:prstGeom>
        </p:spPr>
      </p:pic>
    </p:spTree>
    <p:extLst>
      <p:ext uri="{BB962C8B-B14F-4D97-AF65-F5344CB8AC3E}">
        <p14:creationId xmlns:p14="http://schemas.microsoft.com/office/powerpoint/2010/main" val="1809835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3DD29D-2B89-A4AE-0DBC-AB9525DA06FF}"/>
              </a:ext>
            </a:extLst>
          </p:cNvPr>
          <p:cNvSpPr>
            <a:spLocks noGrp="1"/>
          </p:cNvSpPr>
          <p:nvPr>
            <p:ph type="title"/>
          </p:nvPr>
        </p:nvSpPr>
        <p:spPr>
          <a:xfrm>
            <a:off x="838200" y="365125"/>
            <a:ext cx="10515600" cy="1325563"/>
          </a:xfrm>
        </p:spPr>
        <p:txBody>
          <a:bodyPr/>
          <a:lstStyle/>
          <a:p>
            <a:r>
              <a:rPr lang="en-GB" dirty="0"/>
              <a:t>Metadata collection starts in the field</a:t>
            </a:r>
          </a:p>
        </p:txBody>
      </p:sp>
      <p:pic>
        <p:nvPicPr>
          <p:cNvPr id="17" name="Marcador de contenido 16">
            <a:extLst>
              <a:ext uri="{FF2B5EF4-FFF2-40B4-BE49-F238E27FC236}">
                <a16:creationId xmlns:a16="http://schemas.microsoft.com/office/drawing/2014/main" id="{328D863A-86C8-4A91-B63F-B834E7AC69A3}"/>
              </a:ext>
            </a:extLst>
          </p:cNvPr>
          <p:cNvPicPr>
            <a:picLocks noGrp="1" noChangeAspect="1"/>
          </p:cNvPicPr>
          <p:nvPr>
            <p:ph sz="half" idx="2"/>
          </p:nvPr>
        </p:nvPicPr>
        <p:blipFill>
          <a:blip r:embed="rId3"/>
          <a:stretch>
            <a:fillRect/>
          </a:stretch>
        </p:blipFill>
        <p:spPr>
          <a:xfrm>
            <a:off x="6172201" y="1825625"/>
            <a:ext cx="5181600" cy="3886199"/>
          </a:xfrm>
        </p:spPr>
      </p:pic>
      <p:sp>
        <p:nvSpPr>
          <p:cNvPr id="19" name="Marcador de contenido 18">
            <a:extLst>
              <a:ext uri="{FF2B5EF4-FFF2-40B4-BE49-F238E27FC236}">
                <a16:creationId xmlns:a16="http://schemas.microsoft.com/office/drawing/2014/main" id="{DBF1AC55-E62E-4465-9D27-F3D46B709C9F}"/>
              </a:ext>
            </a:extLst>
          </p:cNvPr>
          <p:cNvSpPr>
            <a:spLocks noGrp="1"/>
          </p:cNvSpPr>
          <p:nvPr>
            <p:ph sz="half" idx="1"/>
          </p:nvPr>
        </p:nvSpPr>
        <p:spPr/>
        <p:txBody>
          <a:bodyPr/>
          <a:lstStyle/>
          <a:p>
            <a:r>
              <a:rPr lang="es-ES" dirty="0" err="1"/>
              <a:t>Metadata</a:t>
            </a:r>
            <a:r>
              <a:rPr lang="es-ES" dirty="0"/>
              <a:t> </a:t>
            </a:r>
            <a:r>
              <a:rPr lang="es-ES" dirty="0" err="1"/>
              <a:t>collection</a:t>
            </a:r>
            <a:r>
              <a:rPr lang="es-ES" dirty="0"/>
              <a:t> </a:t>
            </a:r>
            <a:r>
              <a:rPr lang="es-ES" dirty="0" err="1"/>
              <a:t>needs</a:t>
            </a:r>
            <a:r>
              <a:rPr lang="es-ES" dirty="0"/>
              <a:t> </a:t>
            </a:r>
            <a:r>
              <a:rPr lang="es-ES" dirty="0" err="1"/>
              <a:t>previous</a:t>
            </a:r>
            <a:r>
              <a:rPr lang="es-ES" dirty="0"/>
              <a:t> </a:t>
            </a:r>
            <a:r>
              <a:rPr lang="es-ES" b="1" dirty="0" err="1"/>
              <a:t>planning</a:t>
            </a:r>
            <a:r>
              <a:rPr lang="es-ES" dirty="0"/>
              <a:t>.</a:t>
            </a:r>
          </a:p>
          <a:p>
            <a:r>
              <a:rPr lang="es-ES" dirty="0" err="1"/>
              <a:t>Levels</a:t>
            </a:r>
            <a:r>
              <a:rPr lang="es-ES" dirty="0"/>
              <a:t> </a:t>
            </a:r>
            <a:r>
              <a:rPr lang="es-ES" dirty="0" err="1"/>
              <a:t>of</a:t>
            </a:r>
            <a:r>
              <a:rPr lang="es-ES" dirty="0"/>
              <a:t> </a:t>
            </a:r>
            <a:r>
              <a:rPr lang="es-ES" dirty="0" err="1"/>
              <a:t>metadata</a:t>
            </a:r>
            <a:r>
              <a:rPr lang="es-ES" dirty="0"/>
              <a:t>:</a:t>
            </a:r>
          </a:p>
          <a:p>
            <a:pPr lvl="1"/>
            <a:r>
              <a:rPr lang="es-ES" dirty="0" err="1"/>
              <a:t>Minimum</a:t>
            </a:r>
            <a:r>
              <a:rPr lang="es-ES" dirty="0"/>
              <a:t>.</a:t>
            </a:r>
          </a:p>
          <a:p>
            <a:pPr lvl="1"/>
            <a:r>
              <a:rPr lang="es-ES" dirty="0" err="1"/>
              <a:t>Recommended</a:t>
            </a:r>
            <a:r>
              <a:rPr lang="es-ES" dirty="0"/>
              <a:t>.</a:t>
            </a:r>
          </a:p>
          <a:p>
            <a:pPr lvl="1"/>
            <a:r>
              <a:rPr lang="es-ES" dirty="0" err="1"/>
              <a:t>Optional</a:t>
            </a:r>
            <a:r>
              <a:rPr lang="es-ES" dirty="0"/>
              <a:t>.</a:t>
            </a:r>
          </a:p>
          <a:p>
            <a:r>
              <a:rPr lang="es-ES" b="1" dirty="0" err="1"/>
              <a:t>The</a:t>
            </a:r>
            <a:r>
              <a:rPr lang="es-ES" b="1" dirty="0"/>
              <a:t> more, </a:t>
            </a:r>
            <a:r>
              <a:rPr lang="es-ES" b="1" dirty="0" err="1"/>
              <a:t>the</a:t>
            </a:r>
            <a:r>
              <a:rPr lang="es-ES" b="1" dirty="0"/>
              <a:t> </a:t>
            </a:r>
            <a:r>
              <a:rPr lang="es-ES" b="1" dirty="0" err="1"/>
              <a:t>best</a:t>
            </a:r>
            <a:r>
              <a:rPr lang="es-ES" b="1" dirty="0"/>
              <a:t>!</a:t>
            </a:r>
          </a:p>
        </p:txBody>
      </p:sp>
    </p:spTree>
    <p:extLst>
      <p:ext uri="{BB962C8B-B14F-4D97-AF65-F5344CB8AC3E}">
        <p14:creationId xmlns:p14="http://schemas.microsoft.com/office/powerpoint/2010/main" val="3013421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3DD29D-2B89-A4AE-0DBC-AB9525DA06FF}"/>
              </a:ext>
            </a:extLst>
          </p:cNvPr>
          <p:cNvSpPr>
            <a:spLocks noGrp="1"/>
          </p:cNvSpPr>
          <p:nvPr>
            <p:ph type="title"/>
          </p:nvPr>
        </p:nvSpPr>
        <p:spPr>
          <a:xfrm>
            <a:off x="838200" y="365125"/>
            <a:ext cx="10515600" cy="1325563"/>
          </a:xfrm>
        </p:spPr>
        <p:txBody>
          <a:bodyPr/>
          <a:lstStyle/>
          <a:p>
            <a:r>
              <a:rPr lang="en-GB" dirty="0"/>
              <a:t>How to collect metadata in the field?</a:t>
            </a:r>
          </a:p>
        </p:txBody>
      </p:sp>
      <p:sp>
        <p:nvSpPr>
          <p:cNvPr id="19" name="Marcador de contenido 18">
            <a:extLst>
              <a:ext uri="{FF2B5EF4-FFF2-40B4-BE49-F238E27FC236}">
                <a16:creationId xmlns:a16="http://schemas.microsoft.com/office/drawing/2014/main" id="{DBF1AC55-E62E-4465-9D27-F3D46B709C9F}"/>
              </a:ext>
            </a:extLst>
          </p:cNvPr>
          <p:cNvSpPr>
            <a:spLocks noGrp="1"/>
          </p:cNvSpPr>
          <p:nvPr>
            <p:ph sz="half" idx="1"/>
          </p:nvPr>
        </p:nvSpPr>
        <p:spPr>
          <a:xfrm>
            <a:off x="838200" y="1616075"/>
            <a:ext cx="5181600" cy="4351338"/>
          </a:xfrm>
        </p:spPr>
        <p:txBody>
          <a:bodyPr/>
          <a:lstStyle/>
          <a:p>
            <a:r>
              <a:rPr lang="es-ES" dirty="0"/>
              <a:t>Field notebooks: </a:t>
            </a:r>
            <a:r>
              <a:rPr lang="es-ES" dirty="0" err="1"/>
              <a:t>paper</a:t>
            </a:r>
            <a:r>
              <a:rPr lang="es-ES" dirty="0"/>
              <a:t> </a:t>
            </a:r>
            <a:r>
              <a:rPr lang="es-ES" dirty="0" err="1"/>
              <a:t>or</a:t>
            </a:r>
            <a:r>
              <a:rPr lang="es-ES" dirty="0"/>
              <a:t> digital (</a:t>
            </a:r>
            <a:r>
              <a:rPr lang="es-ES" dirty="0" err="1"/>
              <a:t>e.g</a:t>
            </a:r>
            <a:r>
              <a:rPr lang="es-ES" dirty="0"/>
              <a:t>. </a:t>
            </a:r>
            <a:r>
              <a:rPr lang="es-ES" dirty="0" err="1"/>
              <a:t>ipad</a:t>
            </a:r>
            <a:r>
              <a:rPr lang="es-ES" dirty="0"/>
              <a:t>).</a:t>
            </a:r>
          </a:p>
          <a:p>
            <a:r>
              <a:rPr lang="es-ES" b="1" dirty="0" err="1"/>
              <a:t>Pre-filled</a:t>
            </a:r>
            <a:r>
              <a:rPr lang="es-ES" b="1" dirty="0"/>
              <a:t> </a:t>
            </a:r>
            <a:r>
              <a:rPr lang="es-ES" b="1" dirty="0" err="1"/>
              <a:t>forms</a:t>
            </a:r>
            <a:r>
              <a:rPr lang="es-ES" b="1" dirty="0"/>
              <a:t> </a:t>
            </a:r>
            <a:r>
              <a:rPr lang="es-ES" dirty="0" err="1"/>
              <a:t>or</a:t>
            </a:r>
            <a:r>
              <a:rPr lang="es-ES" dirty="0"/>
              <a:t> </a:t>
            </a:r>
            <a:r>
              <a:rPr lang="es-ES" dirty="0" err="1"/>
              <a:t>templates</a:t>
            </a:r>
            <a:r>
              <a:rPr lang="es-ES" dirty="0"/>
              <a:t> (</a:t>
            </a:r>
            <a:r>
              <a:rPr lang="es-ES" dirty="0" err="1"/>
              <a:t>it</a:t>
            </a:r>
            <a:r>
              <a:rPr lang="es-ES" dirty="0"/>
              <a:t> </a:t>
            </a:r>
            <a:r>
              <a:rPr lang="es-ES" dirty="0" err="1"/>
              <a:t>is</a:t>
            </a:r>
            <a:r>
              <a:rPr lang="es-ES" dirty="0"/>
              <a:t> </a:t>
            </a:r>
            <a:r>
              <a:rPr lang="es-ES" dirty="0" err="1"/>
              <a:t>very</a:t>
            </a:r>
            <a:r>
              <a:rPr lang="es-ES" dirty="0"/>
              <a:t> </a:t>
            </a:r>
            <a:r>
              <a:rPr lang="es-ES" dirty="0" err="1"/>
              <a:t>easy</a:t>
            </a:r>
            <a:r>
              <a:rPr lang="es-ES" dirty="0"/>
              <a:t> </a:t>
            </a:r>
            <a:r>
              <a:rPr lang="es-ES" dirty="0" err="1"/>
              <a:t>to</a:t>
            </a:r>
            <a:r>
              <a:rPr lang="es-ES" dirty="0"/>
              <a:t> </a:t>
            </a:r>
            <a:r>
              <a:rPr lang="es-ES" dirty="0" err="1"/>
              <a:t>forget</a:t>
            </a:r>
            <a:r>
              <a:rPr lang="es-ES" dirty="0"/>
              <a:t> </a:t>
            </a:r>
            <a:r>
              <a:rPr lang="es-ES" dirty="0" err="1"/>
              <a:t>something</a:t>
            </a:r>
            <a:r>
              <a:rPr lang="es-ES" dirty="0"/>
              <a:t>!).</a:t>
            </a:r>
          </a:p>
          <a:p>
            <a:r>
              <a:rPr lang="en-US" dirty="0"/>
              <a:t>GPS devices.</a:t>
            </a:r>
          </a:p>
          <a:p>
            <a:r>
              <a:rPr lang="en-US" dirty="0"/>
              <a:t>Camara. If possible, with photo annotation tools. </a:t>
            </a:r>
          </a:p>
          <a:p>
            <a:r>
              <a:rPr lang="es-ES" dirty="0"/>
              <a:t>Mobile apps.</a:t>
            </a:r>
          </a:p>
          <a:p>
            <a:endParaRPr lang="es-ES" dirty="0"/>
          </a:p>
        </p:txBody>
      </p:sp>
      <p:pic>
        <p:nvPicPr>
          <p:cNvPr id="6" name="Imagen 5">
            <a:extLst>
              <a:ext uri="{FF2B5EF4-FFF2-40B4-BE49-F238E27FC236}">
                <a16:creationId xmlns:a16="http://schemas.microsoft.com/office/drawing/2014/main" id="{EF4768A1-9A19-406B-B394-95AB553C7F7C}"/>
              </a:ext>
            </a:extLst>
          </p:cNvPr>
          <p:cNvPicPr>
            <a:picLocks noChangeAspect="1"/>
          </p:cNvPicPr>
          <p:nvPr/>
        </p:nvPicPr>
        <p:blipFill>
          <a:blip r:embed="rId3"/>
          <a:stretch>
            <a:fillRect/>
          </a:stretch>
        </p:blipFill>
        <p:spPr>
          <a:xfrm>
            <a:off x="6183461" y="1469355"/>
            <a:ext cx="3141514" cy="4644778"/>
          </a:xfrm>
          <a:prstGeom prst="rect">
            <a:avLst/>
          </a:prstGeom>
        </p:spPr>
      </p:pic>
      <p:pic>
        <p:nvPicPr>
          <p:cNvPr id="6146" name="Picture 2" descr="GPS Garmin GPSMAP 65S + Topographic Maps of the country you want + 8 gb  Card + Topographic DVD PC – GPS Okey">
            <a:extLst>
              <a:ext uri="{FF2B5EF4-FFF2-40B4-BE49-F238E27FC236}">
                <a16:creationId xmlns:a16="http://schemas.microsoft.com/office/drawing/2014/main" id="{BB775308-03F0-4085-9607-C10E8489E9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679" r="16033"/>
          <a:stretch/>
        </p:blipFill>
        <p:spPr bwMode="auto">
          <a:xfrm>
            <a:off x="9593411" y="1295400"/>
            <a:ext cx="1771650" cy="28765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ata - EuroGeoSurveys">
            <a:extLst>
              <a:ext uri="{FF2B5EF4-FFF2-40B4-BE49-F238E27FC236}">
                <a16:creationId xmlns:a16="http://schemas.microsoft.com/office/drawing/2014/main" id="{04ED8755-EA7A-48A0-AE17-B54323487C8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607" t="9100" r="12443" b="9865"/>
          <a:stretch/>
        </p:blipFill>
        <p:spPr bwMode="auto">
          <a:xfrm>
            <a:off x="9324975" y="4300538"/>
            <a:ext cx="2518045" cy="1666875"/>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368DC8D9-EF57-40BB-9B18-39A83F7E1ADC}"/>
              </a:ext>
            </a:extLst>
          </p:cNvPr>
          <p:cNvSpPr txBox="1"/>
          <p:nvPr/>
        </p:nvSpPr>
        <p:spPr>
          <a:xfrm>
            <a:off x="4143376" y="5813524"/>
            <a:ext cx="2133600" cy="307777"/>
          </a:xfrm>
          <a:prstGeom prst="rect">
            <a:avLst/>
          </a:prstGeom>
          <a:noFill/>
        </p:spPr>
        <p:txBody>
          <a:bodyPr wrap="square" rtlCol="0">
            <a:spAutoFit/>
          </a:bodyPr>
          <a:lstStyle/>
          <a:p>
            <a:r>
              <a:rPr lang="es-ES" sz="1400" dirty="0" err="1">
                <a:solidFill>
                  <a:schemeClr val="bg1">
                    <a:lumMod val="65000"/>
                  </a:schemeClr>
                </a:solidFill>
              </a:rPr>
              <a:t>Jerram</a:t>
            </a:r>
            <a:r>
              <a:rPr lang="es-ES" sz="1400" dirty="0">
                <a:solidFill>
                  <a:schemeClr val="bg1">
                    <a:lumMod val="65000"/>
                  </a:schemeClr>
                </a:solidFill>
              </a:rPr>
              <a:t> and </a:t>
            </a:r>
            <a:r>
              <a:rPr lang="es-ES" sz="1400" dirty="0" err="1">
                <a:solidFill>
                  <a:schemeClr val="bg1">
                    <a:lumMod val="65000"/>
                  </a:schemeClr>
                </a:solidFill>
              </a:rPr>
              <a:t>Petford</a:t>
            </a:r>
            <a:r>
              <a:rPr lang="es-ES" sz="1400" dirty="0">
                <a:solidFill>
                  <a:schemeClr val="bg1">
                    <a:lumMod val="65000"/>
                  </a:schemeClr>
                </a:solidFill>
              </a:rPr>
              <a:t> (2011)</a:t>
            </a:r>
          </a:p>
        </p:txBody>
      </p:sp>
      <p:sp>
        <p:nvSpPr>
          <p:cNvPr id="15" name="CuadroTexto 14">
            <a:extLst>
              <a:ext uri="{FF2B5EF4-FFF2-40B4-BE49-F238E27FC236}">
                <a16:creationId xmlns:a16="http://schemas.microsoft.com/office/drawing/2014/main" id="{DF76CBE4-528F-4BFC-8111-E91148B24D78}"/>
              </a:ext>
            </a:extLst>
          </p:cNvPr>
          <p:cNvSpPr txBox="1"/>
          <p:nvPr/>
        </p:nvSpPr>
        <p:spPr>
          <a:xfrm>
            <a:off x="9324975" y="5970948"/>
            <a:ext cx="2781301" cy="307777"/>
          </a:xfrm>
          <a:prstGeom prst="rect">
            <a:avLst/>
          </a:prstGeom>
          <a:noFill/>
        </p:spPr>
        <p:txBody>
          <a:bodyPr wrap="square" rtlCol="0">
            <a:spAutoFit/>
          </a:bodyPr>
          <a:lstStyle/>
          <a:p>
            <a:r>
              <a:rPr lang="es-ES" sz="1400" dirty="0">
                <a:solidFill>
                  <a:schemeClr val="bg1">
                    <a:lumMod val="65000"/>
                  </a:schemeClr>
                </a:solidFill>
              </a:rPr>
              <a:t>https://eurogeosurveys.org/data/</a:t>
            </a:r>
          </a:p>
        </p:txBody>
      </p:sp>
      <p:sp>
        <p:nvSpPr>
          <p:cNvPr id="16" name="CuadroTexto 15">
            <a:extLst>
              <a:ext uri="{FF2B5EF4-FFF2-40B4-BE49-F238E27FC236}">
                <a16:creationId xmlns:a16="http://schemas.microsoft.com/office/drawing/2014/main" id="{3DBB74DE-62C8-4900-91FE-9141D0102F6D}"/>
              </a:ext>
            </a:extLst>
          </p:cNvPr>
          <p:cNvSpPr txBox="1"/>
          <p:nvPr/>
        </p:nvSpPr>
        <p:spPr>
          <a:xfrm>
            <a:off x="9614169" y="3928467"/>
            <a:ext cx="2228851" cy="307777"/>
          </a:xfrm>
          <a:prstGeom prst="rect">
            <a:avLst/>
          </a:prstGeom>
          <a:noFill/>
        </p:spPr>
        <p:txBody>
          <a:bodyPr wrap="square" rtlCol="0">
            <a:spAutoFit/>
          </a:bodyPr>
          <a:lstStyle/>
          <a:p>
            <a:r>
              <a:rPr lang="es-ES" sz="1400" dirty="0">
                <a:solidFill>
                  <a:schemeClr val="bg1">
                    <a:lumMod val="65000"/>
                  </a:schemeClr>
                </a:solidFill>
              </a:rPr>
              <a:t>GPS Garmin GPSMAP 65S +</a:t>
            </a:r>
          </a:p>
        </p:txBody>
      </p:sp>
    </p:spTree>
    <p:extLst>
      <p:ext uri="{BB962C8B-B14F-4D97-AF65-F5344CB8AC3E}">
        <p14:creationId xmlns:p14="http://schemas.microsoft.com/office/powerpoint/2010/main" val="1785043342"/>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275E48"/>
      </a:accent6>
      <a:hlink>
        <a:srgbClr val="005CA3"/>
      </a:hlink>
      <a:folHlink>
        <a:srgbClr val="8D7E4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POS_ON_slide_template" id="{1CAD09EF-139D-904C-82DB-FF0F2ED2E792}" vid="{F28351D2-5FE7-5741-9308-6E01DBF2C9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1147</TotalTime>
  <Words>899</Words>
  <Application>Microsoft Office PowerPoint</Application>
  <PresentationFormat>Panorámica</PresentationFormat>
  <Paragraphs>167</Paragraphs>
  <Slides>24</Slides>
  <Notes>24</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24</vt:i4>
      </vt:variant>
    </vt:vector>
  </HeadingPairs>
  <TitlesOfParts>
    <vt:vector size="30" baseType="lpstr">
      <vt:lpstr>Aptos</vt:lpstr>
      <vt:lpstr>Arial</vt:lpstr>
      <vt:lpstr>Calibri</vt:lpstr>
      <vt:lpstr>Calibri Light</vt:lpstr>
      <vt:lpstr>Lato</vt:lpstr>
      <vt:lpstr>Office Theme</vt:lpstr>
      <vt:lpstr>From Field to FAIR: A Guide to FAIR sample and IGSN registration</vt:lpstr>
      <vt:lpstr>Brief presentation</vt:lpstr>
      <vt:lpstr>Why FAIR sampling matters?</vt:lpstr>
      <vt:lpstr>MENTIMETER SLIDE</vt:lpstr>
      <vt:lpstr>Why FAIR sampling matters?</vt:lpstr>
      <vt:lpstr>The risk of poor documentation</vt:lpstr>
      <vt:lpstr>The risk of poor documentation</vt:lpstr>
      <vt:lpstr>Metadata collection starts in the field</vt:lpstr>
      <vt:lpstr>How to collect metadata in the field?</vt:lpstr>
      <vt:lpstr>MENTIMETER SLIDE</vt:lpstr>
      <vt:lpstr>Minimum metadata (Always required!)</vt:lpstr>
      <vt:lpstr>Strongly recommended metadata</vt:lpstr>
      <vt:lpstr>Back at the laboratory…</vt:lpstr>
      <vt:lpstr>More and more metadata</vt:lpstr>
      <vt:lpstr>More and more metadata</vt:lpstr>
      <vt:lpstr>Controlled vocabularies</vt:lpstr>
      <vt:lpstr>Resources and vocabularies for Earth Science</vt:lpstr>
      <vt:lpstr>Presentación de PowerPoint</vt:lpstr>
      <vt:lpstr>Assigning an IGSN using SESAR</vt:lpstr>
      <vt:lpstr>Assigning an IGSN using SESAR</vt:lpstr>
      <vt:lpstr>Assigning an IGSN using SESAR</vt:lpstr>
      <vt:lpstr>SESAR vocabularies</vt:lpstr>
      <vt:lpstr>Thank you for your attention!  Any questions?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Field to FAIR: A Guide to FAIR sample and IGSN registration</dc:title>
  <dc:creator>Federica Tanlongo</dc:creator>
  <cp:lastModifiedBy>Olaya Dorado</cp:lastModifiedBy>
  <cp:revision>64</cp:revision>
  <dcterms:created xsi:type="dcterms:W3CDTF">2024-09-12T12:53:35Z</dcterms:created>
  <dcterms:modified xsi:type="dcterms:W3CDTF">2025-06-22T16:43:54Z</dcterms:modified>
</cp:coreProperties>
</file>