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31" r:id="rId2"/>
  </p:sldMasterIdLst>
  <p:notesMasterIdLst>
    <p:notesMasterId r:id="rId30"/>
  </p:notesMasterIdLst>
  <p:handoutMasterIdLst>
    <p:handoutMasterId r:id="rId31"/>
  </p:handoutMasterIdLst>
  <p:sldIdLst>
    <p:sldId id="256" r:id="rId3"/>
    <p:sldId id="727" r:id="rId4"/>
    <p:sldId id="728" r:id="rId5"/>
    <p:sldId id="729" r:id="rId6"/>
    <p:sldId id="732" r:id="rId7"/>
    <p:sldId id="259" r:id="rId8"/>
    <p:sldId id="744" r:id="rId9"/>
    <p:sldId id="733" r:id="rId10"/>
    <p:sldId id="745" r:id="rId11"/>
    <p:sldId id="734" r:id="rId12"/>
    <p:sldId id="735" r:id="rId13"/>
    <p:sldId id="731" r:id="rId14"/>
    <p:sldId id="737" r:id="rId15"/>
    <p:sldId id="736" r:id="rId16"/>
    <p:sldId id="738" r:id="rId17"/>
    <p:sldId id="739" r:id="rId18"/>
    <p:sldId id="742" r:id="rId19"/>
    <p:sldId id="741" r:id="rId20"/>
    <p:sldId id="747" r:id="rId21"/>
    <p:sldId id="746" r:id="rId22"/>
    <p:sldId id="749" r:id="rId23"/>
    <p:sldId id="750" r:id="rId24"/>
    <p:sldId id="751" r:id="rId25"/>
    <p:sldId id="752" r:id="rId26"/>
    <p:sldId id="753" r:id="rId27"/>
    <p:sldId id="755" r:id="rId28"/>
    <p:sldId id="754" r:id="rId29"/>
  </p:sldIdLst>
  <p:sldSz cx="12192000" cy="6858000"/>
  <p:notesSz cx="6858000" cy="9144000"/>
  <p:defaultTextStyle>
    <a:defPPr>
      <a:defRPr lang="de-DE"/>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A63"/>
    <a:srgbClr val="1D4927"/>
    <a:srgbClr val="E5A113"/>
    <a:srgbClr val="CC3399"/>
    <a:srgbClr val="00589C"/>
    <a:srgbClr val="206FA2"/>
    <a:srgbClr val="FF982F"/>
    <a:srgbClr val="007E50"/>
    <a:srgbClr val="FF6600"/>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362" autoAdjust="0"/>
  </p:normalViewPr>
  <p:slideViewPr>
    <p:cSldViewPr snapToGrid="0">
      <p:cViewPr>
        <p:scale>
          <a:sx n="33" d="100"/>
          <a:sy n="33" d="100"/>
        </p:scale>
        <p:origin x="1699" y="653"/>
      </p:cViewPr>
      <p:guideLst>
        <p:guide orient="horz" pos="2160"/>
        <p:guide pos="384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rsten Elger" userId="bc31c051181e15a3" providerId="LiveId" clId="{11E19552-4D24-4977-A152-58E976528649}"/>
    <pc:docChg chg="undo custSel addSld delSld modSld sldOrd">
      <pc:chgData name="Kirsten Elger" userId="bc31c051181e15a3" providerId="LiveId" clId="{11E19552-4D24-4977-A152-58E976528649}" dt="2025-06-23T21:45:13.681" v="819" actId="47"/>
      <pc:docMkLst>
        <pc:docMk/>
      </pc:docMkLst>
      <pc:sldChg chg="modSp mod">
        <pc:chgData name="Kirsten Elger" userId="bc31c051181e15a3" providerId="LiveId" clId="{11E19552-4D24-4977-A152-58E976528649}" dt="2025-06-22T19:12:27.656" v="5" actId="113"/>
        <pc:sldMkLst>
          <pc:docMk/>
          <pc:sldMk cId="1336428247" sldId="256"/>
        </pc:sldMkLst>
        <pc:spChg chg="mod">
          <ac:chgData name="Kirsten Elger" userId="bc31c051181e15a3" providerId="LiveId" clId="{11E19552-4D24-4977-A152-58E976528649}" dt="2025-06-22T19:12:27.656" v="5" actId="113"/>
          <ac:spMkLst>
            <pc:docMk/>
            <pc:sldMk cId="1336428247" sldId="256"/>
            <ac:spMk id="7" creationId="{A6A8294D-40E0-2FC5-3548-034E239677A8}"/>
          </ac:spMkLst>
        </pc:spChg>
      </pc:sldChg>
      <pc:sldChg chg="modAnim">
        <pc:chgData name="Kirsten Elger" userId="bc31c051181e15a3" providerId="LiveId" clId="{11E19552-4D24-4977-A152-58E976528649}" dt="2025-06-23T12:19:14.921" v="308"/>
        <pc:sldMkLst>
          <pc:docMk/>
          <pc:sldMk cId="492227859" sldId="259"/>
        </pc:sldMkLst>
      </pc:sldChg>
      <pc:sldChg chg="del">
        <pc:chgData name="Kirsten Elger" userId="bc31c051181e15a3" providerId="LiveId" clId="{11E19552-4D24-4977-A152-58E976528649}" dt="2025-06-23T21:45:13.023" v="818" actId="47"/>
        <pc:sldMkLst>
          <pc:docMk/>
          <pc:sldMk cId="2784853637" sldId="498"/>
        </pc:sldMkLst>
      </pc:sldChg>
      <pc:sldChg chg="del">
        <pc:chgData name="Kirsten Elger" userId="bc31c051181e15a3" providerId="LiveId" clId="{11E19552-4D24-4977-A152-58E976528649}" dt="2025-06-23T21:45:13.681" v="819" actId="47"/>
        <pc:sldMkLst>
          <pc:docMk/>
          <pc:sldMk cId="1775586065" sldId="558"/>
        </pc:sldMkLst>
      </pc:sldChg>
      <pc:sldChg chg="modSp del ord">
        <pc:chgData name="Kirsten Elger" userId="bc31c051181e15a3" providerId="LiveId" clId="{11E19552-4D24-4977-A152-58E976528649}" dt="2025-06-23T12:10:11.872" v="69" actId="47"/>
        <pc:sldMkLst>
          <pc:docMk/>
          <pc:sldMk cId="3168656492" sldId="722"/>
        </pc:sldMkLst>
        <pc:spChg chg="mod">
          <ac:chgData name="Kirsten Elger" userId="bc31c051181e15a3" providerId="LiveId" clId="{11E19552-4D24-4977-A152-58E976528649}" dt="2025-06-22T19:14:55.054" v="35" actId="6549"/>
          <ac:spMkLst>
            <pc:docMk/>
            <pc:sldMk cId="3168656492" sldId="722"/>
            <ac:spMk id="3" creationId="{2D3FAF8B-BA3E-43B5-9D95-9952BAAD28E3}"/>
          </ac:spMkLst>
        </pc:spChg>
      </pc:sldChg>
      <pc:sldChg chg="addSp modSp mod modAnim">
        <pc:chgData name="Kirsten Elger" userId="bc31c051181e15a3" providerId="LiveId" clId="{11E19552-4D24-4977-A152-58E976528649}" dt="2025-06-23T12:14:24.362" v="251" actId="1036"/>
        <pc:sldMkLst>
          <pc:docMk/>
          <pc:sldMk cId="798409575" sldId="727"/>
        </pc:sldMkLst>
        <pc:spChg chg="mod">
          <ac:chgData name="Kirsten Elger" userId="bc31c051181e15a3" providerId="LiveId" clId="{11E19552-4D24-4977-A152-58E976528649}" dt="2025-06-23T12:14:24.362" v="251" actId="1036"/>
          <ac:spMkLst>
            <pc:docMk/>
            <pc:sldMk cId="798409575" sldId="727"/>
            <ac:spMk id="11" creationId="{4B9E2C3D-D0A1-4760-854F-85B67A3CA7EA}"/>
          </ac:spMkLst>
        </pc:spChg>
        <pc:grpChg chg="add mod">
          <ac:chgData name="Kirsten Elger" userId="bc31c051181e15a3" providerId="LiveId" clId="{11E19552-4D24-4977-A152-58E976528649}" dt="2025-06-23T12:11:00.069" v="71" actId="164"/>
          <ac:grpSpMkLst>
            <pc:docMk/>
            <pc:sldMk cId="798409575" sldId="727"/>
            <ac:grpSpMk id="3" creationId="{8AEAACA4-4ADF-485B-B3AF-09E1404886D0}"/>
          </ac:grpSpMkLst>
        </pc:grpChg>
        <pc:grpChg chg="mod">
          <ac:chgData name="Kirsten Elger" userId="bc31c051181e15a3" providerId="LiveId" clId="{11E19552-4D24-4977-A152-58E976528649}" dt="2025-06-23T12:11:00.069" v="71" actId="164"/>
          <ac:grpSpMkLst>
            <pc:docMk/>
            <pc:sldMk cId="798409575" sldId="727"/>
            <ac:grpSpMk id="12" creationId="{AEC05839-3583-4173-90A8-5483831335FE}"/>
          </ac:grpSpMkLst>
        </pc:grpChg>
        <pc:picChg chg="mod">
          <ac:chgData name="Kirsten Elger" userId="bc31c051181e15a3" providerId="LiveId" clId="{11E19552-4D24-4977-A152-58E976528649}" dt="2025-06-23T12:11:00.069" v="71" actId="164"/>
          <ac:picMkLst>
            <pc:docMk/>
            <pc:sldMk cId="798409575" sldId="727"/>
            <ac:picMk id="5" creationId="{8B6123D3-585C-4016-9747-943B2F4A3005}"/>
          </ac:picMkLst>
        </pc:picChg>
        <pc:picChg chg="mod">
          <ac:chgData name="Kirsten Elger" userId="bc31c051181e15a3" providerId="LiveId" clId="{11E19552-4D24-4977-A152-58E976528649}" dt="2025-06-23T12:11:00.069" v="71" actId="164"/>
          <ac:picMkLst>
            <pc:docMk/>
            <pc:sldMk cId="798409575" sldId="727"/>
            <ac:picMk id="6" creationId="{471F0B90-441C-4C59-95B1-8C4BA7E5AE8C}"/>
          </ac:picMkLst>
        </pc:picChg>
        <pc:picChg chg="mod">
          <ac:chgData name="Kirsten Elger" userId="bc31c051181e15a3" providerId="LiveId" clId="{11E19552-4D24-4977-A152-58E976528649}" dt="2025-06-23T12:11:00.069" v="71" actId="164"/>
          <ac:picMkLst>
            <pc:docMk/>
            <pc:sldMk cId="798409575" sldId="727"/>
            <ac:picMk id="8" creationId="{242EDBFC-155C-4A60-ACA7-827767EEAF0D}"/>
          </ac:picMkLst>
        </pc:picChg>
        <pc:picChg chg="mod">
          <ac:chgData name="Kirsten Elger" userId="bc31c051181e15a3" providerId="LiveId" clId="{11E19552-4D24-4977-A152-58E976528649}" dt="2025-06-23T12:13:58.424" v="215" actId="1035"/>
          <ac:picMkLst>
            <pc:docMk/>
            <pc:sldMk cId="798409575" sldId="727"/>
            <ac:picMk id="13" creationId="{40D4CF6B-8F97-425A-B5E0-B560934C0C29}"/>
          </ac:picMkLst>
        </pc:picChg>
        <pc:picChg chg="mod">
          <ac:chgData name="Kirsten Elger" userId="bc31c051181e15a3" providerId="LiveId" clId="{11E19552-4D24-4977-A152-58E976528649}" dt="2025-06-23T12:14:06.488" v="236" actId="1036"/>
          <ac:picMkLst>
            <pc:docMk/>
            <pc:sldMk cId="798409575" sldId="727"/>
            <ac:picMk id="14" creationId="{6F37A18A-6AEF-4354-9BBD-E8D72CBB1885}"/>
          </ac:picMkLst>
        </pc:picChg>
        <pc:picChg chg="mod">
          <ac:chgData name="Kirsten Elger" userId="bc31c051181e15a3" providerId="LiveId" clId="{11E19552-4D24-4977-A152-58E976528649}" dt="2025-06-23T12:14:24.362" v="251" actId="1036"/>
          <ac:picMkLst>
            <pc:docMk/>
            <pc:sldMk cId="798409575" sldId="727"/>
            <ac:picMk id="18" creationId="{7CC9D284-0BE6-4A2D-9E31-AE29F8C64D10}"/>
          </ac:picMkLst>
        </pc:picChg>
        <pc:picChg chg="mod">
          <ac:chgData name="Kirsten Elger" userId="bc31c051181e15a3" providerId="LiveId" clId="{11E19552-4D24-4977-A152-58E976528649}" dt="2025-06-23T12:14:24.362" v="251" actId="1036"/>
          <ac:picMkLst>
            <pc:docMk/>
            <pc:sldMk cId="798409575" sldId="727"/>
            <ac:picMk id="20" creationId="{D3AF75D4-BB35-4AB5-8780-650A363C3702}"/>
          </ac:picMkLst>
        </pc:picChg>
      </pc:sldChg>
      <pc:sldChg chg="modSp mod">
        <pc:chgData name="Kirsten Elger" userId="bc31c051181e15a3" providerId="LiveId" clId="{11E19552-4D24-4977-A152-58E976528649}" dt="2025-06-23T12:15:33.996" v="279" actId="6549"/>
        <pc:sldMkLst>
          <pc:docMk/>
          <pc:sldMk cId="4132450351" sldId="728"/>
        </pc:sldMkLst>
        <pc:spChg chg="mod">
          <ac:chgData name="Kirsten Elger" userId="bc31c051181e15a3" providerId="LiveId" clId="{11E19552-4D24-4977-A152-58E976528649}" dt="2025-06-23T12:15:33.996" v="279" actId="6549"/>
          <ac:spMkLst>
            <pc:docMk/>
            <pc:sldMk cId="4132450351" sldId="728"/>
            <ac:spMk id="2" creationId="{92196BC7-8030-4AE8-B370-ECD9E803E9B1}"/>
          </ac:spMkLst>
        </pc:spChg>
        <pc:spChg chg="mod">
          <ac:chgData name="Kirsten Elger" userId="bc31c051181e15a3" providerId="LiveId" clId="{11E19552-4D24-4977-A152-58E976528649}" dt="2025-06-22T19:13:22.181" v="6" actId="20577"/>
          <ac:spMkLst>
            <pc:docMk/>
            <pc:sldMk cId="4132450351" sldId="728"/>
            <ac:spMk id="4" creationId="{89BBAA22-8A37-4943-B139-2DEA29933F21}"/>
          </ac:spMkLst>
        </pc:spChg>
      </pc:sldChg>
      <pc:sldChg chg="modSp mod">
        <pc:chgData name="Kirsten Elger" userId="bc31c051181e15a3" providerId="LiveId" clId="{11E19552-4D24-4977-A152-58E976528649}" dt="2025-06-23T12:17:13.441" v="306" actId="20577"/>
        <pc:sldMkLst>
          <pc:docMk/>
          <pc:sldMk cId="2714907647" sldId="729"/>
        </pc:sldMkLst>
        <pc:spChg chg="mod">
          <ac:chgData name="Kirsten Elger" userId="bc31c051181e15a3" providerId="LiveId" clId="{11E19552-4D24-4977-A152-58E976528649}" dt="2025-06-23T12:17:13.441" v="306" actId="20577"/>
          <ac:spMkLst>
            <pc:docMk/>
            <pc:sldMk cId="2714907647" sldId="729"/>
            <ac:spMk id="5" creationId="{EAF3CC5A-790F-4404-8079-9B03EB1B4B4D}"/>
          </ac:spMkLst>
        </pc:spChg>
      </pc:sldChg>
      <pc:sldChg chg="addSp delSp mod delAnim modAnim">
        <pc:chgData name="Kirsten Elger" userId="bc31c051181e15a3" providerId="LiveId" clId="{11E19552-4D24-4977-A152-58E976528649}" dt="2025-06-23T21:31:53.194" v="798"/>
        <pc:sldMkLst>
          <pc:docMk/>
          <pc:sldMk cId="2583347945" sldId="736"/>
        </pc:sldMkLst>
        <pc:spChg chg="add del">
          <ac:chgData name="Kirsten Elger" userId="bc31c051181e15a3" providerId="LiveId" clId="{11E19552-4D24-4977-A152-58E976528649}" dt="2025-06-23T12:28:17.535" v="343" actId="478"/>
          <ac:spMkLst>
            <pc:docMk/>
            <pc:sldMk cId="2583347945" sldId="736"/>
            <ac:spMk id="3" creationId="{25984705-184D-46CA-BE58-5CCC90D3116F}"/>
          </ac:spMkLst>
        </pc:spChg>
        <pc:spChg chg="add del">
          <ac:chgData name="Kirsten Elger" userId="bc31c051181e15a3" providerId="LiveId" clId="{11E19552-4D24-4977-A152-58E976528649}" dt="2025-06-23T12:28:14.246" v="342" actId="478"/>
          <ac:spMkLst>
            <pc:docMk/>
            <pc:sldMk cId="2583347945" sldId="736"/>
            <ac:spMk id="19" creationId="{E78C63BB-738B-4A4C-8937-3ECC429E8BD0}"/>
          </ac:spMkLst>
        </pc:spChg>
        <pc:spChg chg="del">
          <ac:chgData name="Kirsten Elger" userId="bc31c051181e15a3" providerId="LiveId" clId="{11E19552-4D24-4977-A152-58E976528649}" dt="2025-06-23T12:27:59.225" v="338" actId="478"/>
          <ac:spMkLst>
            <pc:docMk/>
            <pc:sldMk cId="2583347945" sldId="736"/>
            <ac:spMk id="25" creationId="{0C786E22-B7B5-4AB4-8D36-DD70E61A4CC0}"/>
          </ac:spMkLst>
        </pc:spChg>
      </pc:sldChg>
      <pc:sldChg chg="modAnim">
        <pc:chgData name="Kirsten Elger" userId="bc31c051181e15a3" providerId="LiveId" clId="{11E19552-4D24-4977-A152-58E976528649}" dt="2025-06-23T12:26:51.440" v="337"/>
        <pc:sldMkLst>
          <pc:docMk/>
          <pc:sldMk cId="105221994" sldId="737"/>
        </pc:sldMkLst>
      </pc:sldChg>
      <pc:sldChg chg="addSp modSp mod modAnim">
        <pc:chgData name="Kirsten Elger" userId="bc31c051181e15a3" providerId="LiveId" clId="{11E19552-4D24-4977-A152-58E976528649}" dt="2025-06-23T21:32:17.717" v="800"/>
        <pc:sldMkLst>
          <pc:docMk/>
          <pc:sldMk cId="3526909834" sldId="738"/>
        </pc:sldMkLst>
        <pc:spChg chg="mod">
          <ac:chgData name="Kirsten Elger" userId="bc31c051181e15a3" providerId="LiveId" clId="{11E19552-4D24-4977-A152-58E976528649}" dt="2025-06-23T12:31:34.519" v="476" actId="1076"/>
          <ac:spMkLst>
            <pc:docMk/>
            <pc:sldMk cId="3526909834" sldId="738"/>
            <ac:spMk id="3" creationId="{2AD881D3-8CEB-4672-B844-16A3F7AE2827}"/>
          </ac:spMkLst>
        </pc:spChg>
        <pc:spChg chg="mod">
          <ac:chgData name="Kirsten Elger" userId="bc31c051181e15a3" providerId="LiveId" clId="{11E19552-4D24-4977-A152-58E976528649}" dt="2025-06-23T12:30:05.712" v="355" actId="1076"/>
          <ac:spMkLst>
            <pc:docMk/>
            <pc:sldMk cId="3526909834" sldId="738"/>
            <ac:spMk id="12" creationId="{5CD4B747-27A2-4A22-8D50-CACAC96CC62A}"/>
          </ac:spMkLst>
        </pc:spChg>
        <pc:spChg chg="add mod">
          <ac:chgData name="Kirsten Elger" userId="bc31c051181e15a3" providerId="LiveId" clId="{11E19552-4D24-4977-A152-58E976528649}" dt="2025-06-23T12:32:58.389" v="566" actId="113"/>
          <ac:spMkLst>
            <pc:docMk/>
            <pc:sldMk cId="3526909834" sldId="738"/>
            <ac:spMk id="14" creationId="{AA80E7F0-5816-45B8-8569-7E14B59BD80F}"/>
          </ac:spMkLst>
        </pc:spChg>
        <pc:spChg chg="add mod">
          <ac:chgData name="Kirsten Elger" userId="bc31c051181e15a3" providerId="LiveId" clId="{11E19552-4D24-4977-A152-58E976528649}" dt="2025-06-23T12:33:04.076" v="567" actId="113"/>
          <ac:spMkLst>
            <pc:docMk/>
            <pc:sldMk cId="3526909834" sldId="738"/>
            <ac:spMk id="15" creationId="{E31D1649-07DD-4710-9B5B-DE96DCD9AD57}"/>
          </ac:spMkLst>
        </pc:spChg>
        <pc:grpChg chg="mod">
          <ac:chgData name="Kirsten Elger" userId="bc31c051181e15a3" providerId="LiveId" clId="{11E19552-4D24-4977-A152-58E976528649}" dt="2025-06-23T12:29:44.919" v="354" actId="1035"/>
          <ac:grpSpMkLst>
            <pc:docMk/>
            <pc:sldMk cId="3526909834" sldId="738"/>
            <ac:grpSpMk id="4" creationId="{8BED444E-2D52-4599-AF67-5FCB20D4B490}"/>
          </ac:grpSpMkLst>
        </pc:grpChg>
      </pc:sldChg>
      <pc:sldChg chg="modSp mod">
        <pc:chgData name="Kirsten Elger" userId="bc31c051181e15a3" providerId="LiveId" clId="{11E19552-4D24-4977-A152-58E976528649}" dt="2025-06-23T12:34:17.816" v="568" actId="14100"/>
        <pc:sldMkLst>
          <pc:docMk/>
          <pc:sldMk cId="3612223811" sldId="741"/>
        </pc:sldMkLst>
        <pc:spChg chg="mod">
          <ac:chgData name="Kirsten Elger" userId="bc31c051181e15a3" providerId="LiveId" clId="{11E19552-4D24-4977-A152-58E976528649}" dt="2025-06-23T12:34:17.816" v="568" actId="14100"/>
          <ac:spMkLst>
            <pc:docMk/>
            <pc:sldMk cId="3612223811" sldId="741"/>
            <ac:spMk id="2" creationId="{608A3D9A-E243-45E6-A9AE-D8A0A7CAE259}"/>
          </ac:spMkLst>
        </pc:spChg>
      </pc:sldChg>
      <pc:sldChg chg="modAnim">
        <pc:chgData name="Kirsten Elger" userId="bc31c051181e15a3" providerId="LiveId" clId="{11E19552-4D24-4977-A152-58E976528649}" dt="2025-06-23T12:18:19.763" v="307"/>
        <pc:sldMkLst>
          <pc:docMk/>
          <pc:sldMk cId="2390331886" sldId="744"/>
        </pc:sldMkLst>
      </pc:sldChg>
      <pc:sldChg chg="addSp delSp modSp mod modAnim">
        <pc:chgData name="Kirsten Elger" userId="bc31c051181e15a3" providerId="LiveId" clId="{11E19552-4D24-4977-A152-58E976528649}" dt="2025-06-23T21:34:21.414" v="808"/>
        <pc:sldMkLst>
          <pc:docMk/>
          <pc:sldMk cId="2641655725" sldId="746"/>
        </pc:sldMkLst>
        <pc:spChg chg="mod">
          <ac:chgData name="Kirsten Elger" userId="bc31c051181e15a3" providerId="LiveId" clId="{11E19552-4D24-4977-A152-58E976528649}" dt="2025-06-23T12:37:51.612" v="729" actId="14100"/>
          <ac:spMkLst>
            <pc:docMk/>
            <pc:sldMk cId="2641655725" sldId="746"/>
            <ac:spMk id="3" creationId="{6DD3230F-C1DC-4AB2-9203-E3D4B2BAB637}"/>
          </ac:spMkLst>
        </pc:spChg>
        <pc:spChg chg="mod">
          <ac:chgData name="Kirsten Elger" userId="bc31c051181e15a3" providerId="LiveId" clId="{11E19552-4D24-4977-A152-58E976528649}" dt="2025-06-23T12:38:04.185" v="730" actId="1076"/>
          <ac:spMkLst>
            <pc:docMk/>
            <pc:sldMk cId="2641655725" sldId="746"/>
            <ac:spMk id="7" creationId="{61D4696E-854F-45ED-8E79-670ECFB8498C}"/>
          </ac:spMkLst>
        </pc:spChg>
        <pc:spChg chg="mod">
          <ac:chgData name="Kirsten Elger" userId="bc31c051181e15a3" providerId="LiveId" clId="{11E19552-4D24-4977-A152-58E976528649}" dt="2025-06-23T12:43:14.523" v="789" actId="2711"/>
          <ac:spMkLst>
            <pc:docMk/>
            <pc:sldMk cId="2641655725" sldId="746"/>
            <ac:spMk id="9" creationId="{ABCA45F0-E77E-4134-8EBB-52E4555D8C1A}"/>
          </ac:spMkLst>
        </pc:spChg>
        <pc:spChg chg="mod">
          <ac:chgData name="Kirsten Elger" userId="bc31c051181e15a3" providerId="LiveId" clId="{11E19552-4D24-4977-A152-58E976528649}" dt="2025-06-23T12:43:10.763" v="788" actId="2711"/>
          <ac:spMkLst>
            <pc:docMk/>
            <pc:sldMk cId="2641655725" sldId="746"/>
            <ac:spMk id="11" creationId="{8B9B0AB7-0282-49F8-AA64-80813066CEEB}"/>
          </ac:spMkLst>
        </pc:spChg>
        <pc:spChg chg="mod">
          <ac:chgData name="Kirsten Elger" userId="bc31c051181e15a3" providerId="LiveId" clId="{11E19552-4D24-4977-A152-58E976528649}" dt="2025-06-23T12:43:39.443" v="791" actId="164"/>
          <ac:spMkLst>
            <pc:docMk/>
            <pc:sldMk cId="2641655725" sldId="746"/>
            <ac:spMk id="12" creationId="{FBC4FF8E-F21B-4B35-B430-E18343033AD7}"/>
          </ac:spMkLst>
        </pc:spChg>
        <pc:spChg chg="mod">
          <ac:chgData name="Kirsten Elger" userId="bc31c051181e15a3" providerId="LiveId" clId="{11E19552-4D24-4977-A152-58E976528649}" dt="2025-06-23T12:43:46.527" v="792" actId="164"/>
          <ac:spMkLst>
            <pc:docMk/>
            <pc:sldMk cId="2641655725" sldId="746"/>
            <ac:spMk id="14" creationId="{CCC68E32-E039-4EA0-87E2-FE2E2FE6335A}"/>
          </ac:spMkLst>
        </pc:spChg>
        <pc:spChg chg="add mod">
          <ac:chgData name="Kirsten Elger" userId="bc31c051181e15a3" providerId="LiveId" clId="{11E19552-4D24-4977-A152-58E976528649}" dt="2025-06-23T12:43:46.527" v="792" actId="164"/>
          <ac:spMkLst>
            <pc:docMk/>
            <pc:sldMk cId="2641655725" sldId="746"/>
            <ac:spMk id="15" creationId="{B2622DC2-3AC7-4A41-95EE-A4D79B84B9F5}"/>
          </ac:spMkLst>
        </pc:spChg>
        <pc:spChg chg="add mod">
          <ac:chgData name="Kirsten Elger" userId="bc31c051181e15a3" providerId="LiveId" clId="{11E19552-4D24-4977-A152-58E976528649}" dt="2025-06-23T12:43:46.527" v="792" actId="164"/>
          <ac:spMkLst>
            <pc:docMk/>
            <pc:sldMk cId="2641655725" sldId="746"/>
            <ac:spMk id="18" creationId="{A9C30FD8-ACCC-4064-9F70-7F957BE1A44A}"/>
          </ac:spMkLst>
        </pc:spChg>
        <pc:spChg chg="mod">
          <ac:chgData name="Kirsten Elger" userId="bc31c051181e15a3" providerId="LiveId" clId="{11E19552-4D24-4977-A152-58E976528649}" dt="2025-06-23T12:43:46.527" v="792" actId="164"/>
          <ac:spMkLst>
            <pc:docMk/>
            <pc:sldMk cId="2641655725" sldId="746"/>
            <ac:spMk id="27" creationId="{CD384E1F-EEC3-4D12-B876-4C04228DD822}"/>
          </ac:spMkLst>
        </pc:spChg>
        <pc:spChg chg="mod">
          <ac:chgData name="Kirsten Elger" userId="bc31c051181e15a3" providerId="LiveId" clId="{11E19552-4D24-4977-A152-58E976528649}" dt="2025-06-23T12:43:46.527" v="792" actId="164"/>
          <ac:spMkLst>
            <pc:docMk/>
            <pc:sldMk cId="2641655725" sldId="746"/>
            <ac:spMk id="29" creationId="{848EBCF5-C5AE-45B0-87AA-5CA8ADB031BF}"/>
          </ac:spMkLst>
        </pc:spChg>
        <pc:grpChg chg="mod">
          <ac:chgData name="Kirsten Elger" userId="bc31c051181e15a3" providerId="LiveId" clId="{11E19552-4D24-4977-A152-58E976528649}" dt="2025-06-23T12:43:39.443" v="791" actId="164"/>
          <ac:grpSpMkLst>
            <pc:docMk/>
            <pc:sldMk cId="2641655725" sldId="746"/>
            <ac:grpSpMk id="4" creationId="{1C5D9E73-ECF0-4EBC-A2E0-59A4E3236101}"/>
          </ac:grpSpMkLst>
        </pc:grpChg>
        <pc:grpChg chg="del">
          <ac:chgData name="Kirsten Elger" userId="bc31c051181e15a3" providerId="LiveId" clId="{11E19552-4D24-4977-A152-58E976528649}" dt="2025-06-23T21:33:53.243" v="804" actId="478"/>
          <ac:grpSpMkLst>
            <pc:docMk/>
            <pc:sldMk cId="2641655725" sldId="746"/>
            <ac:grpSpMk id="6" creationId="{F1E9802A-1DB1-4069-B669-AE6B848F4B56}"/>
          </ac:grpSpMkLst>
        </pc:grpChg>
        <pc:grpChg chg="add mod">
          <ac:chgData name="Kirsten Elger" userId="bc31c051181e15a3" providerId="LiveId" clId="{11E19552-4D24-4977-A152-58E976528649}" dt="2025-06-23T21:34:14.055" v="806" actId="164"/>
          <ac:grpSpMkLst>
            <pc:docMk/>
            <pc:sldMk cId="2641655725" sldId="746"/>
            <ac:grpSpMk id="16" creationId="{2BF23A1D-CB03-4E71-8494-4A1533EDC776}"/>
          </ac:grpSpMkLst>
        </pc:grpChg>
        <pc:grpChg chg="add mod">
          <ac:chgData name="Kirsten Elger" userId="bc31c051181e15a3" providerId="LiveId" clId="{11E19552-4D24-4977-A152-58E976528649}" dt="2025-06-23T12:43:46.527" v="792" actId="164"/>
          <ac:grpSpMkLst>
            <pc:docMk/>
            <pc:sldMk cId="2641655725" sldId="746"/>
            <ac:grpSpMk id="17" creationId="{47ECE22B-5A5A-4744-9C63-E25612CE7AC5}"/>
          </ac:grpSpMkLst>
        </pc:grpChg>
        <pc:grpChg chg="add mod">
          <ac:chgData name="Kirsten Elger" userId="bc31c051181e15a3" providerId="LiveId" clId="{11E19552-4D24-4977-A152-58E976528649}" dt="2025-06-23T21:34:14.055" v="806" actId="164"/>
          <ac:grpSpMkLst>
            <pc:docMk/>
            <pc:sldMk cId="2641655725" sldId="746"/>
            <ac:grpSpMk id="19" creationId="{901D842B-237A-40F4-890F-90CF2DC788C3}"/>
          </ac:grpSpMkLst>
        </pc:grpChg>
        <pc:picChg chg="del mod">
          <ac:chgData name="Kirsten Elger" userId="bc31c051181e15a3" providerId="LiveId" clId="{11E19552-4D24-4977-A152-58E976528649}" dt="2025-06-23T21:33:53.243" v="804" actId="478"/>
          <ac:picMkLst>
            <pc:docMk/>
            <pc:sldMk cId="2641655725" sldId="746"/>
            <ac:picMk id="8" creationId="{01891524-D3E8-470E-B964-0EB740D8BC19}"/>
          </ac:picMkLst>
        </pc:picChg>
        <pc:picChg chg="mod">
          <ac:chgData name="Kirsten Elger" userId="bc31c051181e15a3" providerId="LiveId" clId="{11E19552-4D24-4977-A152-58E976528649}" dt="2025-06-23T12:43:46.527" v="792" actId="164"/>
          <ac:picMkLst>
            <pc:docMk/>
            <pc:sldMk cId="2641655725" sldId="746"/>
            <ac:picMk id="13" creationId="{47C68C39-A1DA-478A-AE83-E4000B03F965}"/>
          </ac:picMkLst>
        </pc:picChg>
        <pc:picChg chg="add mod">
          <ac:chgData name="Kirsten Elger" userId="bc31c051181e15a3" providerId="LiveId" clId="{11E19552-4D24-4977-A152-58E976528649}" dt="2025-06-23T21:34:14.055" v="806" actId="164"/>
          <ac:picMkLst>
            <pc:docMk/>
            <pc:sldMk cId="2641655725" sldId="746"/>
            <ac:picMk id="1026" creationId="{877FCDDF-61C6-4C12-8C31-790FD47B1242}"/>
          </ac:picMkLst>
        </pc:picChg>
      </pc:sldChg>
      <pc:sldChg chg="del">
        <pc:chgData name="Kirsten Elger" userId="bc31c051181e15a3" providerId="LiveId" clId="{11E19552-4D24-4977-A152-58E976528649}" dt="2025-06-23T21:45:12.260" v="817" actId="47"/>
        <pc:sldMkLst>
          <pc:docMk/>
          <pc:sldMk cId="714832470" sldId="748"/>
        </pc:sldMkLst>
      </pc:sldChg>
      <pc:sldChg chg="modAnim">
        <pc:chgData name="Kirsten Elger" userId="bc31c051181e15a3" providerId="LiveId" clId="{11E19552-4D24-4977-A152-58E976528649}" dt="2025-06-23T21:34:41.647" v="809"/>
        <pc:sldMkLst>
          <pc:docMk/>
          <pc:sldMk cId="2308096724" sldId="749"/>
        </pc:sldMkLst>
      </pc:sldChg>
      <pc:sldChg chg="modSp mod">
        <pc:chgData name="Kirsten Elger" userId="bc31c051181e15a3" providerId="LiveId" clId="{11E19552-4D24-4977-A152-58E976528649}" dt="2025-06-23T21:35:32.712" v="816" actId="403"/>
        <pc:sldMkLst>
          <pc:docMk/>
          <pc:sldMk cId="3220828498" sldId="752"/>
        </pc:sldMkLst>
        <pc:spChg chg="mod">
          <ac:chgData name="Kirsten Elger" userId="bc31c051181e15a3" providerId="LiveId" clId="{11E19552-4D24-4977-A152-58E976528649}" dt="2025-06-23T21:35:32.712" v="816" actId="403"/>
          <ac:spMkLst>
            <pc:docMk/>
            <pc:sldMk cId="3220828498" sldId="752"/>
            <ac:spMk id="16" creationId="{96703A5F-7D2B-42C2-B75C-EBEDBF92313B}"/>
          </ac:spMkLst>
        </pc:spChg>
      </pc:sldChg>
      <pc:sldChg chg="addSp delSp modSp new mod">
        <pc:chgData name="Kirsten Elger" userId="bc31c051181e15a3" providerId="LiveId" clId="{11E19552-4D24-4977-A152-58E976528649}" dt="2025-06-23T12:10:03.634" v="68" actId="478"/>
        <pc:sldMkLst>
          <pc:docMk/>
          <pc:sldMk cId="1399585687" sldId="754"/>
        </pc:sldMkLst>
        <pc:spChg chg="mod">
          <ac:chgData name="Kirsten Elger" userId="bc31c051181e15a3" providerId="LiveId" clId="{11E19552-4D24-4977-A152-58E976528649}" dt="2025-06-23T12:09:23.738" v="62" actId="207"/>
          <ac:spMkLst>
            <pc:docMk/>
            <pc:sldMk cId="1399585687" sldId="754"/>
            <ac:spMk id="2" creationId="{E9D81080-2239-4E84-BF76-22247FE98E73}"/>
          </ac:spMkLst>
        </pc:spChg>
        <pc:spChg chg="add mod">
          <ac:chgData name="Kirsten Elger" userId="bc31c051181e15a3" providerId="LiveId" clId="{11E19552-4D24-4977-A152-58E976528649}" dt="2025-06-23T12:09:38.849" v="65" actId="14100"/>
          <ac:spMkLst>
            <pc:docMk/>
            <pc:sldMk cId="1399585687" sldId="754"/>
            <ac:spMk id="4" creationId="{56B7EDF6-7CBC-4DF9-86D1-C8616F6BB415}"/>
          </ac:spMkLst>
        </pc:spChg>
        <pc:picChg chg="add mod">
          <ac:chgData name="Kirsten Elger" userId="bc31c051181e15a3" providerId="LiveId" clId="{11E19552-4D24-4977-A152-58E976528649}" dt="2025-06-23T12:10:00.638" v="67" actId="1076"/>
          <ac:picMkLst>
            <pc:docMk/>
            <pc:sldMk cId="1399585687" sldId="754"/>
            <ac:picMk id="5" creationId="{0E620300-C08E-4BB5-8526-12224AF6C61F}"/>
          </ac:picMkLst>
        </pc:picChg>
        <pc:picChg chg="add del mod">
          <ac:chgData name="Kirsten Elger" userId="bc31c051181e15a3" providerId="LiveId" clId="{11E19552-4D24-4977-A152-58E976528649}" dt="2025-06-23T12:10:03.634" v="68" actId="478"/>
          <ac:picMkLst>
            <pc:docMk/>
            <pc:sldMk cId="1399585687" sldId="754"/>
            <ac:picMk id="6" creationId="{FE2A745D-3924-49DA-96B4-61356B1E32E9}"/>
          </ac:picMkLst>
        </pc:picChg>
      </pc:sldChg>
      <pc:sldChg chg="addSp delSp modSp new mod ord modAnim">
        <pc:chgData name="Kirsten Elger" userId="bc31c051181e15a3" providerId="LiveId" clId="{11E19552-4D24-4977-A152-58E976528649}" dt="2025-06-23T12:25:25.795" v="336"/>
        <pc:sldMkLst>
          <pc:docMk/>
          <pc:sldMk cId="3609366926" sldId="755"/>
        </pc:sldMkLst>
        <pc:spChg chg="del">
          <ac:chgData name="Kirsten Elger" userId="bc31c051181e15a3" providerId="LiveId" clId="{11E19552-4D24-4977-A152-58E976528649}" dt="2025-06-23T12:22:12.747" v="313" actId="478"/>
          <ac:spMkLst>
            <pc:docMk/>
            <pc:sldMk cId="3609366926" sldId="755"/>
            <ac:spMk id="2" creationId="{D304BB26-9DBF-4158-A64C-C5484A11FD79}"/>
          </ac:spMkLst>
        </pc:spChg>
        <pc:spChg chg="add del mod">
          <ac:chgData name="Kirsten Elger" userId="bc31c051181e15a3" providerId="LiveId" clId="{11E19552-4D24-4977-A152-58E976528649}" dt="2025-06-23T12:24:13.491" v="333" actId="20577"/>
          <ac:spMkLst>
            <pc:docMk/>
            <pc:sldMk cId="3609366926" sldId="755"/>
            <ac:spMk id="3" creationId="{946DC375-978C-412D-AC5D-F29A3AFA8393}"/>
          </ac:spMkLst>
        </pc:spChg>
        <pc:spChg chg="add mod">
          <ac:chgData name="Kirsten Elger" userId="bc31c051181e15a3" providerId="LiveId" clId="{11E19552-4D24-4977-A152-58E976528649}" dt="2025-06-23T12:21:43.835" v="310"/>
          <ac:spMkLst>
            <pc:docMk/>
            <pc:sldMk cId="3609366926" sldId="755"/>
            <ac:spMk id="4" creationId="{5364E3EB-5C82-4552-B762-15E3500DA723}"/>
          </ac:spMkLst>
        </pc:spChg>
        <pc:spChg chg="mod">
          <ac:chgData name="Kirsten Elger" userId="bc31c051181e15a3" providerId="LiveId" clId="{11E19552-4D24-4977-A152-58E976528649}" dt="2025-06-23T12:21:43.835" v="310"/>
          <ac:spMkLst>
            <pc:docMk/>
            <pc:sldMk cId="3609366926" sldId="755"/>
            <ac:spMk id="7" creationId="{2C37E7A1-53CC-4D64-8A25-BF56FA958037}"/>
          </ac:spMkLst>
        </pc:spChg>
        <pc:spChg chg="mod">
          <ac:chgData name="Kirsten Elger" userId="bc31c051181e15a3" providerId="LiveId" clId="{11E19552-4D24-4977-A152-58E976528649}" dt="2025-06-23T12:21:43.835" v="310"/>
          <ac:spMkLst>
            <pc:docMk/>
            <pc:sldMk cId="3609366926" sldId="755"/>
            <ac:spMk id="8" creationId="{59E683B5-2FC3-4DCC-8403-039D0EF9C63C}"/>
          </ac:spMkLst>
        </pc:spChg>
        <pc:spChg chg="mod">
          <ac:chgData name="Kirsten Elger" userId="bc31c051181e15a3" providerId="LiveId" clId="{11E19552-4D24-4977-A152-58E976528649}" dt="2025-06-23T12:21:43.835" v="310"/>
          <ac:spMkLst>
            <pc:docMk/>
            <pc:sldMk cId="3609366926" sldId="755"/>
            <ac:spMk id="9" creationId="{6A873B2B-06D1-4963-8B85-396077DB926D}"/>
          </ac:spMkLst>
        </pc:spChg>
        <pc:spChg chg="mod">
          <ac:chgData name="Kirsten Elger" userId="bc31c051181e15a3" providerId="LiveId" clId="{11E19552-4D24-4977-A152-58E976528649}" dt="2025-06-23T12:21:43.835" v="310"/>
          <ac:spMkLst>
            <pc:docMk/>
            <pc:sldMk cId="3609366926" sldId="755"/>
            <ac:spMk id="11" creationId="{302BD777-9C58-486F-9A5C-D48BC0EC8B4A}"/>
          </ac:spMkLst>
        </pc:spChg>
        <pc:grpChg chg="add mod">
          <ac:chgData name="Kirsten Elger" userId="bc31c051181e15a3" providerId="LiveId" clId="{11E19552-4D24-4977-A152-58E976528649}" dt="2025-06-23T12:21:43.835" v="310"/>
          <ac:grpSpMkLst>
            <pc:docMk/>
            <pc:sldMk cId="3609366926" sldId="755"/>
            <ac:grpSpMk id="5" creationId="{370B5976-E785-4F00-B34C-3A8E007CD443}"/>
          </ac:grpSpMkLst>
        </pc:grpChg>
        <pc:grpChg chg="add mod">
          <ac:chgData name="Kirsten Elger" userId="bc31c051181e15a3" providerId="LiveId" clId="{11E19552-4D24-4977-A152-58E976528649}" dt="2025-06-23T12:21:43.835" v="310"/>
          <ac:grpSpMkLst>
            <pc:docMk/>
            <pc:sldMk cId="3609366926" sldId="755"/>
            <ac:grpSpMk id="10" creationId="{BA94ADFB-0710-4EAA-A21C-6FDEBBC4A05D}"/>
          </ac:grpSpMkLst>
        </pc:grpChg>
        <pc:grpChg chg="mod">
          <ac:chgData name="Kirsten Elger" userId="bc31c051181e15a3" providerId="LiveId" clId="{11E19552-4D24-4977-A152-58E976528649}" dt="2025-06-23T12:21:43.835" v="310"/>
          <ac:grpSpMkLst>
            <pc:docMk/>
            <pc:sldMk cId="3609366926" sldId="755"/>
            <ac:grpSpMk id="12" creationId="{92460470-78D4-41D9-9CA4-74899F985DB7}"/>
          </ac:grpSpMkLst>
        </pc:grpChg>
        <pc:picChg chg="mod">
          <ac:chgData name="Kirsten Elger" userId="bc31c051181e15a3" providerId="LiveId" clId="{11E19552-4D24-4977-A152-58E976528649}" dt="2025-06-23T12:21:43.835" v="310"/>
          <ac:picMkLst>
            <pc:docMk/>
            <pc:sldMk cId="3609366926" sldId="755"/>
            <ac:picMk id="6" creationId="{A5B79F36-ADDC-4489-9C0E-4BB28415E74F}"/>
          </ac:picMkLst>
        </pc:picChg>
        <pc:picChg chg="mod">
          <ac:chgData name="Kirsten Elger" userId="bc31c051181e15a3" providerId="LiveId" clId="{11E19552-4D24-4977-A152-58E976528649}" dt="2025-06-23T12:21:43.835" v="310"/>
          <ac:picMkLst>
            <pc:docMk/>
            <pc:sldMk cId="3609366926" sldId="755"/>
            <ac:picMk id="13" creationId="{86A1E3ED-B6D1-44B5-B948-69DDB5F6D6DA}"/>
          </ac:picMkLst>
        </pc:picChg>
        <pc:picChg chg="mod">
          <ac:chgData name="Kirsten Elger" userId="bc31c051181e15a3" providerId="LiveId" clId="{11E19552-4D24-4977-A152-58E976528649}" dt="2025-06-23T12:21:43.835" v="310"/>
          <ac:picMkLst>
            <pc:docMk/>
            <pc:sldMk cId="3609366926" sldId="755"/>
            <ac:picMk id="14" creationId="{421C531A-FB68-45D5-BAD0-14DC33D3578D}"/>
          </ac:picMkLst>
        </pc:picChg>
        <pc:picChg chg="mod">
          <ac:chgData name="Kirsten Elger" userId="bc31c051181e15a3" providerId="LiveId" clId="{11E19552-4D24-4977-A152-58E976528649}" dt="2025-06-23T12:21:43.835" v="310"/>
          <ac:picMkLst>
            <pc:docMk/>
            <pc:sldMk cId="3609366926" sldId="755"/>
            <ac:picMk id="15" creationId="{067E4F14-74C9-4CFA-B32D-8CA3650CF7FA}"/>
          </ac:picMkLst>
        </pc:picChg>
        <pc:picChg chg="mod">
          <ac:chgData name="Kirsten Elger" userId="bc31c051181e15a3" providerId="LiveId" clId="{11E19552-4D24-4977-A152-58E976528649}" dt="2025-06-23T12:21:43.835" v="310"/>
          <ac:picMkLst>
            <pc:docMk/>
            <pc:sldMk cId="3609366926" sldId="755"/>
            <ac:picMk id="16" creationId="{2FF6AACB-F29D-41C7-96A8-243A3C189A77}"/>
          </ac:picMkLst>
        </pc:picChg>
        <pc:picChg chg="mod">
          <ac:chgData name="Kirsten Elger" userId="bc31c051181e15a3" providerId="LiveId" clId="{11E19552-4D24-4977-A152-58E976528649}" dt="2025-06-23T12:21:43.835" v="310"/>
          <ac:picMkLst>
            <pc:docMk/>
            <pc:sldMk cId="3609366926" sldId="755"/>
            <ac:picMk id="17" creationId="{5671FB26-5B80-4886-9439-AFDE293F1D92}"/>
          </ac:picMkLst>
        </pc:picChg>
      </pc:sldChg>
    </pc:docChg>
  </pc:docChgLst>
  <pc:docChgLst>
    <pc:chgData userId="bc31c051181e15a3" providerId="LiveId" clId="{F43C72B2-0237-4B13-9F33-7203A2C2389F}"/>
    <pc:docChg chg="modSld">
      <pc:chgData name="" userId="bc31c051181e15a3" providerId="LiveId" clId="{F43C72B2-0237-4B13-9F33-7203A2C2389F}" dt="2023-08-02T10:24:45.028" v="0" actId="20577"/>
      <pc:docMkLst>
        <pc:docMk/>
      </pc:docMkLst>
      <pc:sldChg chg="modSp">
        <pc:chgData name="" userId="bc31c051181e15a3" providerId="LiveId" clId="{F43C72B2-0237-4B13-9F33-7203A2C2389F}" dt="2023-08-02T10:24:45.028" v="0" actId="20577"/>
        <pc:sldMkLst>
          <pc:docMk/>
          <pc:sldMk cId="2784853637" sldId="498"/>
        </pc:sldMkLst>
        <pc:spChg chg="mod">
          <ac:chgData name="" userId="bc31c051181e15a3" providerId="LiveId" clId="{F43C72B2-0237-4B13-9F33-7203A2C2389F}" dt="2023-08-02T10:24:45.028" v="0" actId="20577"/>
          <ac:spMkLst>
            <pc:docMk/>
            <pc:sldMk cId="2784853637" sldId="498"/>
            <ac:spMk id="3" creationId="{00000000-0000-0000-0000-000000000000}"/>
          </ac:spMkLst>
        </pc:spChg>
      </pc:sldChg>
    </pc:docChg>
  </pc:docChgLst>
  <pc:docChgLst>
    <pc:chgData userId="bc31c051181e15a3" providerId="LiveId" clId="{3BE7FC73-2E36-4134-AF9A-0C6E531C6BED}"/>
    <pc:docChg chg="undo custSel addSld delSld modSld sldOrd modMainMaster">
      <pc:chgData name="" userId="bc31c051181e15a3" providerId="LiveId" clId="{3BE7FC73-2E36-4134-AF9A-0C6E531C6BED}" dt="2023-05-05T12:34:38.936" v="7155" actId="1076"/>
      <pc:docMkLst>
        <pc:docMk/>
      </pc:docMkLst>
      <pc:sldChg chg="addSp delSp modSp">
        <pc:chgData name="" userId="bc31c051181e15a3" providerId="LiveId" clId="{3BE7FC73-2E36-4134-AF9A-0C6E531C6BED}" dt="2023-05-05T12:34:38.936" v="7155" actId="1076"/>
        <pc:sldMkLst>
          <pc:docMk/>
          <pc:sldMk cId="0" sldId="258"/>
        </pc:sldMkLst>
        <pc:spChg chg="add mod">
          <ac:chgData name="" userId="bc31c051181e15a3" providerId="LiveId" clId="{3BE7FC73-2E36-4134-AF9A-0C6E531C6BED}" dt="2023-05-05T12:34:38.936" v="7155" actId="1076"/>
          <ac:spMkLst>
            <pc:docMk/>
            <pc:sldMk cId="0" sldId="258"/>
            <ac:spMk id="2" creationId="{1EC2C429-AEB3-42BB-B21D-5F9AB2443F72}"/>
          </ac:spMkLst>
        </pc:spChg>
        <pc:spChg chg="add del mod">
          <ac:chgData name="" userId="bc31c051181e15a3" providerId="LiveId" clId="{3BE7FC73-2E36-4134-AF9A-0C6E531C6BED}" dt="2023-04-06T08:10:56.125" v="7003" actId="478"/>
          <ac:spMkLst>
            <pc:docMk/>
            <pc:sldMk cId="0" sldId="258"/>
            <ac:spMk id="3" creationId="{811C6A52-5550-4D90-BC3B-7A27CE5EA5FE}"/>
          </ac:spMkLst>
        </pc:spChg>
        <pc:spChg chg="add del">
          <ac:chgData name="" userId="bc31c051181e15a3" providerId="LiveId" clId="{3BE7FC73-2E36-4134-AF9A-0C6E531C6BED}" dt="2023-04-06T08:11:14.793" v="7011"/>
          <ac:spMkLst>
            <pc:docMk/>
            <pc:sldMk cId="0" sldId="258"/>
            <ac:spMk id="6" creationId="{8F06EA27-CBBD-4109-A747-F9F08D8D9DF6}"/>
          </ac:spMkLst>
        </pc:spChg>
        <pc:spChg chg="add del mod">
          <ac:chgData name="" userId="bc31c051181e15a3" providerId="LiveId" clId="{3BE7FC73-2E36-4134-AF9A-0C6E531C6BED}" dt="2023-04-06T08:11:14.793" v="7011"/>
          <ac:spMkLst>
            <pc:docMk/>
            <pc:sldMk cId="0" sldId="258"/>
            <ac:spMk id="8" creationId="{CF159013-1DF4-4352-BDED-0AA8F9C76B75}"/>
          </ac:spMkLst>
        </pc:spChg>
        <pc:spChg chg="add del">
          <ac:chgData name="" userId="bc31c051181e15a3" providerId="LiveId" clId="{3BE7FC73-2E36-4134-AF9A-0C6E531C6BED}" dt="2023-04-06T08:11:14.793" v="7011"/>
          <ac:spMkLst>
            <pc:docMk/>
            <pc:sldMk cId="0" sldId="258"/>
            <ac:spMk id="11" creationId="{92674189-8381-46A7-AE78-F94BE6E74AF2}"/>
          </ac:spMkLst>
        </pc:spChg>
        <pc:spChg chg="add">
          <ac:chgData name="" userId="bc31c051181e15a3" providerId="LiveId" clId="{3BE7FC73-2E36-4134-AF9A-0C6E531C6BED}" dt="2023-04-06T08:11:16.274" v="7012"/>
          <ac:spMkLst>
            <pc:docMk/>
            <pc:sldMk cId="0" sldId="258"/>
            <ac:spMk id="15" creationId="{E86901FA-F483-4240-A213-6B951EFB9F68}"/>
          </ac:spMkLst>
        </pc:spChg>
        <pc:spChg chg="add mod">
          <ac:chgData name="" userId="bc31c051181e15a3" providerId="LiveId" clId="{3BE7FC73-2E36-4134-AF9A-0C6E531C6BED}" dt="2023-04-06T08:11:22.735" v="7015" actId="1036"/>
          <ac:spMkLst>
            <pc:docMk/>
            <pc:sldMk cId="0" sldId="258"/>
            <ac:spMk id="17" creationId="{EB723156-90A4-4DF7-A90C-1DB677543970}"/>
          </ac:spMkLst>
        </pc:spChg>
        <pc:spChg chg="add">
          <ac:chgData name="" userId="bc31c051181e15a3" providerId="LiveId" clId="{3BE7FC73-2E36-4134-AF9A-0C6E531C6BED}" dt="2023-04-06T08:11:16.274" v="7012"/>
          <ac:spMkLst>
            <pc:docMk/>
            <pc:sldMk cId="0" sldId="258"/>
            <ac:spMk id="20" creationId="{2E31BF36-E2BE-4B10-AA1C-98576592A176}"/>
          </ac:spMkLst>
        </pc:spChg>
        <pc:spChg chg="del">
          <ac:chgData name="" userId="bc31c051181e15a3" providerId="LiveId" clId="{3BE7FC73-2E36-4134-AF9A-0C6E531C6BED}" dt="2023-04-06T08:10:53.583" v="7002" actId="478"/>
          <ac:spMkLst>
            <pc:docMk/>
            <pc:sldMk cId="0" sldId="258"/>
            <ac:spMk id="3075" creationId="{A2A4999E-19DE-432B-AFD2-D633E8DF2C2E}"/>
          </ac:spMkLst>
        </pc:spChg>
        <pc:spChg chg="mod">
          <ac:chgData name="" userId="bc31c051181e15a3" providerId="LiveId" clId="{3BE7FC73-2E36-4134-AF9A-0C6E531C6BED}" dt="2023-04-06T08:12:39.961" v="7022" actId="1076"/>
          <ac:spMkLst>
            <pc:docMk/>
            <pc:sldMk cId="0" sldId="258"/>
            <ac:spMk id="5122" creationId="{CDACDFA4-876E-46A5-84A7-0B43EBDBC6B8}"/>
          </ac:spMkLst>
        </pc:spChg>
        <pc:picChg chg="add del">
          <ac:chgData name="" userId="bc31c051181e15a3" providerId="LiveId" clId="{3BE7FC73-2E36-4134-AF9A-0C6E531C6BED}" dt="2023-04-06T08:11:14.793" v="7011"/>
          <ac:picMkLst>
            <pc:docMk/>
            <pc:sldMk cId="0" sldId="258"/>
            <ac:picMk id="7" creationId="{D5A4B3CF-BC8D-4D79-BFC1-E5A233B523A3}"/>
          </ac:picMkLst>
        </pc:picChg>
        <pc:picChg chg="add del">
          <ac:chgData name="" userId="bc31c051181e15a3" providerId="LiveId" clId="{3BE7FC73-2E36-4134-AF9A-0C6E531C6BED}" dt="2023-04-06T08:11:14.793" v="7011"/>
          <ac:picMkLst>
            <pc:docMk/>
            <pc:sldMk cId="0" sldId="258"/>
            <ac:picMk id="9" creationId="{43597FA8-BBE6-4D35-B40F-7DD7BA5FE297}"/>
          </ac:picMkLst>
        </pc:picChg>
        <pc:picChg chg="add del">
          <ac:chgData name="" userId="bc31c051181e15a3" providerId="LiveId" clId="{3BE7FC73-2E36-4134-AF9A-0C6E531C6BED}" dt="2023-04-06T08:11:14.793" v="7011"/>
          <ac:picMkLst>
            <pc:docMk/>
            <pc:sldMk cId="0" sldId="258"/>
            <ac:picMk id="10" creationId="{AED5FB16-CDB8-46FE-A851-F0428FE66496}"/>
          </ac:picMkLst>
        </pc:picChg>
        <pc:picChg chg="add del">
          <ac:chgData name="" userId="bc31c051181e15a3" providerId="LiveId" clId="{3BE7FC73-2E36-4134-AF9A-0C6E531C6BED}" dt="2023-04-06T08:11:14.793" v="7011"/>
          <ac:picMkLst>
            <pc:docMk/>
            <pc:sldMk cId="0" sldId="258"/>
            <ac:picMk id="12" creationId="{3D2345DE-B5E5-4473-A1DD-EB310CD6E54C}"/>
          </ac:picMkLst>
        </pc:picChg>
        <pc:picChg chg="add del">
          <ac:chgData name="" userId="bc31c051181e15a3" providerId="LiveId" clId="{3BE7FC73-2E36-4134-AF9A-0C6E531C6BED}" dt="2023-04-06T08:11:14.793" v="7011"/>
          <ac:picMkLst>
            <pc:docMk/>
            <pc:sldMk cId="0" sldId="258"/>
            <ac:picMk id="13" creationId="{545E0E02-5F64-47E3-A35E-69CF73816806}"/>
          </ac:picMkLst>
        </pc:picChg>
        <pc:picChg chg="add del">
          <ac:chgData name="" userId="bc31c051181e15a3" providerId="LiveId" clId="{3BE7FC73-2E36-4134-AF9A-0C6E531C6BED}" dt="2023-04-06T08:11:14.793" v="7011"/>
          <ac:picMkLst>
            <pc:docMk/>
            <pc:sldMk cId="0" sldId="258"/>
            <ac:picMk id="14" creationId="{64901B17-CCFD-4212-96C0-A169272A60C2}"/>
          </ac:picMkLst>
        </pc:picChg>
        <pc:picChg chg="add mod">
          <ac:chgData name="" userId="bc31c051181e15a3" providerId="LiveId" clId="{3BE7FC73-2E36-4134-AF9A-0C6E531C6BED}" dt="2023-04-06T08:12:32.281" v="7021" actId="1076"/>
          <ac:picMkLst>
            <pc:docMk/>
            <pc:sldMk cId="0" sldId="258"/>
            <ac:picMk id="16" creationId="{06DF89E7-D88C-47E3-9514-E35E25219BC9}"/>
          </ac:picMkLst>
        </pc:picChg>
        <pc:picChg chg="add mod">
          <ac:chgData name="" userId="bc31c051181e15a3" providerId="LiveId" clId="{3BE7FC73-2E36-4134-AF9A-0C6E531C6BED}" dt="2023-04-06T08:11:22.735" v="7015" actId="1036"/>
          <ac:picMkLst>
            <pc:docMk/>
            <pc:sldMk cId="0" sldId="258"/>
            <ac:picMk id="18" creationId="{74AAC2DC-BB32-4C01-B9FC-60770BA03C09}"/>
          </ac:picMkLst>
        </pc:picChg>
        <pc:picChg chg="add mod">
          <ac:chgData name="" userId="bc31c051181e15a3" providerId="LiveId" clId="{3BE7FC73-2E36-4134-AF9A-0C6E531C6BED}" dt="2023-04-06T08:11:22.735" v="7015" actId="1036"/>
          <ac:picMkLst>
            <pc:docMk/>
            <pc:sldMk cId="0" sldId="258"/>
            <ac:picMk id="19" creationId="{945CD44F-AAE3-4A47-AA97-EB7382A320CA}"/>
          </ac:picMkLst>
        </pc:picChg>
        <pc:picChg chg="add mod">
          <ac:chgData name="" userId="bc31c051181e15a3" providerId="LiveId" clId="{3BE7FC73-2E36-4134-AF9A-0C6E531C6BED}" dt="2023-04-06T08:11:22.735" v="7015" actId="1036"/>
          <ac:picMkLst>
            <pc:docMk/>
            <pc:sldMk cId="0" sldId="258"/>
            <ac:picMk id="21" creationId="{9C7F72B3-0E5E-400D-AA2C-5F62ABC012D5}"/>
          </ac:picMkLst>
        </pc:picChg>
        <pc:picChg chg="add">
          <ac:chgData name="" userId="bc31c051181e15a3" providerId="LiveId" clId="{3BE7FC73-2E36-4134-AF9A-0C6E531C6BED}" dt="2023-04-06T08:11:16.274" v="7012"/>
          <ac:picMkLst>
            <pc:docMk/>
            <pc:sldMk cId="0" sldId="258"/>
            <ac:picMk id="22" creationId="{3DD3D275-929D-4BAB-9EB0-6A886C127729}"/>
          </ac:picMkLst>
        </pc:picChg>
        <pc:picChg chg="add">
          <ac:chgData name="" userId="bc31c051181e15a3" providerId="LiveId" clId="{3BE7FC73-2E36-4134-AF9A-0C6E531C6BED}" dt="2023-04-06T08:11:16.274" v="7012"/>
          <ac:picMkLst>
            <pc:docMk/>
            <pc:sldMk cId="0" sldId="258"/>
            <ac:picMk id="23" creationId="{C1094896-C264-4364-8A66-B2688EEC979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B092A98F-5E19-4C21-A45A-9FA15F2AD779}"/>
              </a:ext>
            </a:extLst>
          </p:cNvPr>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pitchFamily="96" charset="-128"/>
                <a:cs typeface="+mn-cs"/>
              </a:defRPr>
            </a:lvl1pPr>
          </a:lstStyle>
          <a:p>
            <a:pPr>
              <a:defRPr/>
            </a:pPr>
            <a:endParaRPr lang="de-DE"/>
          </a:p>
        </p:txBody>
      </p:sp>
      <p:sp>
        <p:nvSpPr>
          <p:cNvPr id="5123" name="Rectangle 3">
            <a:extLst>
              <a:ext uri="{FF2B5EF4-FFF2-40B4-BE49-F238E27FC236}">
                <a16:creationId xmlns:a16="http://schemas.microsoft.com/office/drawing/2014/main" id="{7B628245-9340-4B34-83BF-CC1F342CF9C0}"/>
              </a:ext>
            </a:extLst>
          </p:cNvPr>
          <p:cNvSpPr>
            <a:spLocks noGrp="1" noChangeArrowheads="1"/>
          </p:cNvSpPr>
          <p:nvPr>
            <p:ph type="dt" sz="quarter"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pitchFamily="96" charset="-128"/>
                <a:cs typeface="+mn-cs"/>
              </a:defRPr>
            </a:lvl1pPr>
          </a:lstStyle>
          <a:p>
            <a:pPr>
              <a:defRPr/>
            </a:pPr>
            <a:endParaRPr lang="de-DE"/>
          </a:p>
        </p:txBody>
      </p:sp>
      <p:sp>
        <p:nvSpPr>
          <p:cNvPr id="5124" name="Rectangle 4">
            <a:extLst>
              <a:ext uri="{FF2B5EF4-FFF2-40B4-BE49-F238E27FC236}">
                <a16:creationId xmlns:a16="http://schemas.microsoft.com/office/drawing/2014/main" id="{C2B7DB87-8624-4C5A-A0F5-B924C6904BD5}"/>
              </a:ext>
            </a:extLst>
          </p:cNvPr>
          <p:cNvSpPr>
            <a:spLocks noGrp="1" noChangeArrowheads="1"/>
          </p:cNvSpPr>
          <p:nvPr>
            <p:ph type="ftr" sz="quarter" idx="2"/>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pitchFamily="96" charset="-128"/>
                <a:cs typeface="+mn-cs"/>
              </a:defRPr>
            </a:lvl1pPr>
          </a:lstStyle>
          <a:p>
            <a:pPr>
              <a:defRPr/>
            </a:pPr>
            <a:endParaRPr lang="de-DE"/>
          </a:p>
        </p:txBody>
      </p:sp>
      <p:sp>
        <p:nvSpPr>
          <p:cNvPr id="5125" name="Rectangle 5">
            <a:extLst>
              <a:ext uri="{FF2B5EF4-FFF2-40B4-BE49-F238E27FC236}">
                <a16:creationId xmlns:a16="http://schemas.microsoft.com/office/drawing/2014/main" id="{61ACDAA6-230C-49CD-9767-5B59A050E246}"/>
              </a:ext>
            </a:extLst>
          </p:cNvPr>
          <p:cNvSpPr>
            <a:spLocks noGrp="1" noChangeArrowheads="1"/>
          </p:cNvSpPr>
          <p:nvPr>
            <p:ph type="sldNum" sz="quarter" idx="3"/>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2C8B4FDE-4EC5-4D8F-A4D8-094837330282}" type="slidenum">
              <a:rPr lang="de-DE" altLang="de-DE"/>
              <a:pPr>
                <a:defRPr/>
              </a:pPr>
              <a:t>‹Nr.›</a:t>
            </a:fld>
            <a:endParaRPr lang="de-DE" altLang="de-DE"/>
          </a:p>
        </p:txBody>
      </p:sp>
    </p:spTree>
    <p:extLst>
      <p:ext uri="{BB962C8B-B14F-4D97-AF65-F5344CB8AC3E}">
        <p14:creationId xmlns:p14="http://schemas.microsoft.com/office/powerpoint/2010/main" val="1830239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C20A586-D7A8-4A32-BE8B-DDC00D0557FB}"/>
              </a:ext>
            </a:extLst>
          </p:cNvPr>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pitchFamily="96" charset="-128"/>
                <a:cs typeface="+mn-cs"/>
              </a:defRPr>
            </a:lvl1pPr>
          </a:lstStyle>
          <a:p>
            <a:pPr>
              <a:defRPr/>
            </a:pPr>
            <a:endParaRPr lang="de-DE"/>
          </a:p>
        </p:txBody>
      </p:sp>
      <p:sp>
        <p:nvSpPr>
          <p:cNvPr id="3075" name="Rectangle 3">
            <a:extLst>
              <a:ext uri="{FF2B5EF4-FFF2-40B4-BE49-F238E27FC236}">
                <a16:creationId xmlns:a16="http://schemas.microsoft.com/office/drawing/2014/main" id="{FC96FD7A-38E9-4255-8123-57BE12BE1B63}"/>
              </a:ext>
            </a:extLst>
          </p:cNvPr>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pitchFamily="96" charset="-128"/>
                <a:cs typeface="+mn-cs"/>
              </a:defRPr>
            </a:lvl1pPr>
          </a:lstStyle>
          <a:p>
            <a:pPr>
              <a:defRPr/>
            </a:pPr>
            <a:endParaRPr lang="de-DE"/>
          </a:p>
        </p:txBody>
      </p:sp>
      <p:sp>
        <p:nvSpPr>
          <p:cNvPr id="3076" name="Rectangle 4">
            <a:extLst>
              <a:ext uri="{FF2B5EF4-FFF2-40B4-BE49-F238E27FC236}">
                <a16:creationId xmlns:a16="http://schemas.microsoft.com/office/drawing/2014/main" id="{B274F2B2-BD92-424B-9408-A8C3C981F3E0}"/>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690FD076-7F0E-4DDD-9ABE-EBE0F69C7623}"/>
              </a:ext>
            </a:extLst>
          </p:cNvPr>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de-DE" altLang="de-DE" noProof="0"/>
              <a:t>Mastertextformat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3078" name="Rectangle 6">
            <a:extLst>
              <a:ext uri="{FF2B5EF4-FFF2-40B4-BE49-F238E27FC236}">
                <a16:creationId xmlns:a16="http://schemas.microsoft.com/office/drawing/2014/main" id="{C47242C7-1B86-4EE4-92B3-FAE9E1CFEB65}"/>
              </a:ext>
            </a:extLst>
          </p:cNvPr>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0" hangingPunct="0">
              <a:defRPr sz="900">
                <a:solidFill>
                  <a:srgbClr val="004D95"/>
                </a:solidFill>
                <a:latin typeface="Verdana" pitchFamily="96" charset="0"/>
                <a:ea typeface="ＭＳ Ｐゴシック" pitchFamily="96" charset="-128"/>
                <a:cs typeface="+mn-cs"/>
              </a:defRPr>
            </a:lvl1pPr>
          </a:lstStyle>
          <a:p>
            <a:pPr>
              <a:defRPr/>
            </a:pPr>
            <a:endParaRPr lang="de-DE"/>
          </a:p>
        </p:txBody>
      </p:sp>
      <p:sp>
        <p:nvSpPr>
          <p:cNvPr id="3079" name="Rectangle 7">
            <a:extLst>
              <a:ext uri="{FF2B5EF4-FFF2-40B4-BE49-F238E27FC236}">
                <a16:creationId xmlns:a16="http://schemas.microsoft.com/office/drawing/2014/main" id="{C40DCDF3-43EF-4882-B588-11644CA94E2B}"/>
              </a:ext>
            </a:extLst>
          </p:cNvPr>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eaLnBrk="0" hangingPunct="0">
              <a:defRPr sz="1000">
                <a:solidFill>
                  <a:srgbClr val="004D95"/>
                </a:solidFill>
                <a:latin typeface="Verdana" panose="020B0604030504040204" pitchFamily="34" charset="0"/>
              </a:defRPr>
            </a:lvl1pPr>
          </a:lstStyle>
          <a:p>
            <a:pPr>
              <a:defRPr/>
            </a:pPr>
            <a:fld id="{94ACB348-C2FD-4029-AEFE-F61C8BEC5E8C}" type="slidenum">
              <a:rPr lang="de-DE" altLang="de-DE"/>
              <a:pPr>
                <a:defRPr/>
              </a:pPr>
              <a:t>‹Nr.›</a:t>
            </a:fld>
            <a:endParaRPr lang="de-DE" altLang="de-DE"/>
          </a:p>
        </p:txBody>
      </p:sp>
    </p:spTree>
    <p:extLst>
      <p:ext uri="{BB962C8B-B14F-4D97-AF65-F5344CB8AC3E}">
        <p14:creationId xmlns:p14="http://schemas.microsoft.com/office/powerpoint/2010/main" val="7103046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96" charset="0"/>
        <a:ea typeface="ＭＳ Ｐゴシック" pitchFamily="96" charset="-128"/>
        <a:cs typeface="ＭＳ Ｐゴシック"/>
      </a:defRPr>
    </a:lvl1pPr>
    <a:lvl2pPr marL="457200" algn="l" rtl="0" eaLnBrk="0" fontAlgn="base" hangingPunct="0">
      <a:spcBef>
        <a:spcPct val="30000"/>
      </a:spcBef>
      <a:spcAft>
        <a:spcPct val="0"/>
      </a:spcAft>
      <a:defRPr sz="1200" kern="1200">
        <a:solidFill>
          <a:srgbClr val="004D95"/>
        </a:solidFill>
        <a:latin typeface="Verdana" pitchFamily="96" charset="0"/>
        <a:ea typeface="ＭＳ Ｐゴシック" pitchFamily="96" charset="-128"/>
        <a:cs typeface="ＭＳ Ｐゴシック"/>
      </a:defRPr>
    </a:lvl2pPr>
    <a:lvl3pPr marL="914400" algn="l" rtl="0" eaLnBrk="0" fontAlgn="base" hangingPunct="0">
      <a:spcBef>
        <a:spcPct val="30000"/>
      </a:spcBef>
      <a:spcAft>
        <a:spcPct val="0"/>
      </a:spcAft>
      <a:defRPr sz="1200" kern="1200">
        <a:solidFill>
          <a:schemeClr val="tx1"/>
        </a:solidFill>
        <a:latin typeface="Verdana" pitchFamily="96" charset="0"/>
        <a:ea typeface="ＭＳ Ｐゴシック" pitchFamily="96" charset="-128"/>
        <a:cs typeface="ＭＳ Ｐゴシック"/>
      </a:defRPr>
    </a:lvl3pPr>
    <a:lvl4pPr marL="1371600" algn="l" rtl="0" eaLnBrk="0" fontAlgn="base" hangingPunct="0">
      <a:spcBef>
        <a:spcPct val="30000"/>
      </a:spcBef>
      <a:spcAft>
        <a:spcPct val="0"/>
      </a:spcAft>
      <a:defRPr sz="1200" kern="1200">
        <a:solidFill>
          <a:schemeClr val="tx1"/>
        </a:solidFill>
        <a:latin typeface="Verdana" pitchFamily="96" charset="0"/>
        <a:ea typeface="ＭＳ Ｐゴシック" pitchFamily="96" charset="-128"/>
        <a:cs typeface="ＭＳ Ｐゴシック"/>
      </a:defRPr>
    </a:lvl4pPr>
    <a:lvl5pPr marL="1828800" algn="l" rtl="0" eaLnBrk="0" fontAlgn="base" hangingPunct="0">
      <a:spcBef>
        <a:spcPct val="30000"/>
      </a:spcBef>
      <a:spcAft>
        <a:spcPct val="0"/>
      </a:spcAft>
      <a:defRPr sz="1200" kern="1200">
        <a:solidFill>
          <a:schemeClr val="tx1"/>
        </a:solidFill>
        <a:latin typeface="Verdana" pitchFamily="96" charset="0"/>
        <a:ea typeface="ＭＳ Ｐゴシック" pitchFamily="96"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a:t>
            </a:r>
          </a:p>
        </p:txBody>
      </p:sp>
      <p:sp>
        <p:nvSpPr>
          <p:cNvPr id="4" name="Slide Number Placeholder 3"/>
          <p:cNvSpPr>
            <a:spLocks noGrp="1"/>
          </p:cNvSpPr>
          <p:nvPr>
            <p:ph type="sldNum" sz="quarter" idx="5"/>
          </p:nvPr>
        </p:nvSpPr>
        <p:spPr/>
        <p:txBody>
          <a:bodyPr/>
          <a:lstStyle/>
          <a:p>
            <a:fld id="{E552B328-1FC2-1C4B-B807-8716236A14CF}" type="slidenum">
              <a:rPr lang="en-GB" smtClean="0"/>
              <a:t>1</a:t>
            </a:fld>
            <a:endParaRPr lang="en-GB"/>
          </a:p>
        </p:txBody>
      </p:sp>
    </p:spTree>
    <p:extLst>
      <p:ext uri="{BB962C8B-B14F-4D97-AF65-F5344CB8AC3E}">
        <p14:creationId xmlns:p14="http://schemas.microsoft.com/office/powerpoint/2010/main" val="303734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Content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2B328-1FC2-1C4B-B807-8716236A14C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5138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 for large pictures, tables, maps, plots…</a:t>
            </a:r>
          </a:p>
        </p:txBody>
      </p:sp>
      <p:sp>
        <p:nvSpPr>
          <p:cNvPr id="4" name="Slide Number Placeholder 3"/>
          <p:cNvSpPr>
            <a:spLocks noGrp="1"/>
          </p:cNvSpPr>
          <p:nvPr>
            <p:ph type="sldNum" sz="quarter" idx="5"/>
          </p:nvPr>
        </p:nvSpPr>
        <p:spPr/>
        <p:txBody>
          <a:bodyPr/>
          <a:lstStyle/>
          <a:p>
            <a:fld id="{E552B328-1FC2-1C4B-B807-8716236A14CF}" type="slidenum">
              <a:rPr lang="en-GB" smtClean="0"/>
              <a:t>6</a:t>
            </a:fld>
            <a:endParaRPr lang="en-GB"/>
          </a:p>
        </p:txBody>
      </p:sp>
    </p:spTree>
    <p:extLst>
      <p:ext uri="{BB962C8B-B14F-4D97-AF65-F5344CB8AC3E}">
        <p14:creationId xmlns:p14="http://schemas.microsoft.com/office/powerpoint/2010/main" val="849840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94ACB348-C2FD-4029-AEFE-F61C8BEC5E8C}" type="slidenum">
              <a:rPr lang="de-DE" altLang="de-DE" smtClean="0"/>
              <a:pPr>
                <a:defRPr/>
              </a:pPr>
              <a:t>15</a:t>
            </a:fld>
            <a:endParaRPr lang="de-DE" altLang="de-DE"/>
          </a:p>
        </p:txBody>
      </p:sp>
    </p:spTree>
    <p:extLst>
      <p:ext uri="{BB962C8B-B14F-4D97-AF65-F5344CB8AC3E}">
        <p14:creationId xmlns:p14="http://schemas.microsoft.com/office/powerpoint/2010/main" val="1831295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94ACB348-C2FD-4029-AEFE-F61C8BEC5E8C}" type="slidenum">
              <a:rPr lang="de-DE" altLang="de-DE" smtClean="0"/>
              <a:pPr>
                <a:defRPr/>
              </a:pPr>
              <a:t>16</a:t>
            </a:fld>
            <a:endParaRPr lang="de-DE" altLang="de-DE"/>
          </a:p>
        </p:txBody>
      </p:sp>
    </p:spTree>
    <p:extLst>
      <p:ext uri="{BB962C8B-B14F-4D97-AF65-F5344CB8AC3E}">
        <p14:creationId xmlns:p14="http://schemas.microsoft.com/office/powerpoint/2010/main" val="3592218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94ACB348-C2FD-4029-AEFE-F61C8BEC5E8C}" type="slidenum">
              <a:rPr lang="de-DE" altLang="de-DE" smtClean="0"/>
              <a:pPr>
                <a:defRPr/>
              </a:pPr>
              <a:t>20</a:t>
            </a:fld>
            <a:endParaRPr lang="de-DE" altLang="de-DE"/>
          </a:p>
        </p:txBody>
      </p:sp>
    </p:spTree>
    <p:extLst>
      <p:ext uri="{BB962C8B-B14F-4D97-AF65-F5344CB8AC3E}">
        <p14:creationId xmlns:p14="http://schemas.microsoft.com/office/powerpoint/2010/main" val="3777531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94ACB348-C2FD-4029-AEFE-F61C8BEC5E8C}" type="slidenum">
              <a:rPr lang="de-DE" altLang="de-DE" smtClean="0"/>
              <a:pPr>
                <a:defRPr/>
              </a:pPr>
              <a:t>24</a:t>
            </a:fld>
            <a:endParaRPr lang="de-DE" altLang="de-DE"/>
          </a:p>
        </p:txBody>
      </p:sp>
    </p:spTree>
    <p:extLst>
      <p:ext uri="{BB962C8B-B14F-4D97-AF65-F5344CB8AC3E}">
        <p14:creationId xmlns:p14="http://schemas.microsoft.com/office/powerpoint/2010/main" val="32108228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id="{12C91B73-538A-4CFE-BADA-382F6954A16A}"/>
              </a:ext>
            </a:extLst>
          </p:cNvPr>
          <p:cNvSpPr>
            <a:spLocks noChangeArrowheads="1"/>
          </p:cNvSpPr>
          <p:nvPr/>
        </p:nvSpPr>
        <p:spPr bwMode="auto">
          <a:xfrm>
            <a:off x="0" y="3175"/>
            <a:ext cx="12192000" cy="6858000"/>
          </a:xfrm>
          <a:prstGeom prst="rect">
            <a:avLst/>
          </a:prstGeom>
          <a:solidFill>
            <a:srgbClr val="00589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endParaRPr lang="de-DE" altLang="de-DE" sz="2400"/>
          </a:p>
        </p:txBody>
      </p:sp>
      <p:sp>
        <p:nvSpPr>
          <p:cNvPr id="5" name="Line 18">
            <a:extLst>
              <a:ext uri="{FF2B5EF4-FFF2-40B4-BE49-F238E27FC236}">
                <a16:creationId xmlns:a16="http://schemas.microsoft.com/office/drawing/2014/main" id="{0CB32AE3-F45F-466D-86C4-C2F47C983962}"/>
              </a:ext>
            </a:extLst>
          </p:cNvPr>
          <p:cNvSpPr>
            <a:spLocks noChangeShapeType="1"/>
          </p:cNvSpPr>
          <p:nvPr/>
        </p:nvSpPr>
        <p:spPr bwMode="auto">
          <a:xfrm>
            <a:off x="-48682" y="6086475"/>
            <a:ext cx="12384617"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de-DE" sz="2400"/>
          </a:p>
        </p:txBody>
      </p:sp>
      <p:sp>
        <p:nvSpPr>
          <p:cNvPr id="8195" name="Rectangle 3"/>
          <p:cNvSpPr>
            <a:spLocks noGrp="1" noChangeArrowheads="1"/>
          </p:cNvSpPr>
          <p:nvPr>
            <p:ph type="ctrTitle"/>
          </p:nvPr>
        </p:nvSpPr>
        <p:spPr>
          <a:xfrm>
            <a:off x="203200" y="304800"/>
            <a:ext cx="11785600" cy="2057400"/>
          </a:xfrm>
        </p:spPr>
        <p:txBody>
          <a:bodyPr/>
          <a:lstStyle>
            <a:lvl1pPr>
              <a:defRPr>
                <a:solidFill>
                  <a:schemeClr val="bg1"/>
                </a:solidFill>
                <a:latin typeface="+mj-lt"/>
                <a:ea typeface="Arial Unicode MS" pitchFamily="34" charset="-128"/>
                <a:cs typeface="Arial Unicode MS" pitchFamily="34" charset="-128"/>
              </a:defRPr>
            </a:lvl1pPr>
          </a:lstStyle>
          <a:p>
            <a:pPr lvl="0"/>
            <a:r>
              <a:rPr lang="de-DE" noProof="0" dirty="0"/>
              <a:t>Titelmasterformat durch Klicken bearbeiten</a:t>
            </a:r>
          </a:p>
        </p:txBody>
      </p:sp>
      <p:sp>
        <p:nvSpPr>
          <p:cNvPr id="8196" name="Rectangle 4"/>
          <p:cNvSpPr>
            <a:spLocks noGrp="1" noChangeArrowheads="1"/>
          </p:cNvSpPr>
          <p:nvPr>
            <p:ph type="subTitle" idx="1"/>
          </p:nvPr>
        </p:nvSpPr>
        <p:spPr>
          <a:xfrm>
            <a:off x="203200" y="2362200"/>
            <a:ext cx="11785600" cy="1066800"/>
          </a:xfrm>
        </p:spPr>
        <p:txBody>
          <a:bodyPr/>
          <a:lstStyle>
            <a:lvl1pPr marL="0" indent="0" algn="ctr">
              <a:buFontTx/>
              <a:buNone/>
              <a:defRPr>
                <a:solidFill>
                  <a:schemeClr val="bg1"/>
                </a:solidFill>
                <a:latin typeface="+mj-lt"/>
                <a:ea typeface="Arial Unicode MS" pitchFamily="34" charset="-128"/>
                <a:cs typeface="Arial Unicode MS" pitchFamily="34" charset="-128"/>
              </a:defRPr>
            </a:lvl1pPr>
          </a:lstStyle>
          <a:p>
            <a:pPr lvl="0"/>
            <a:r>
              <a:rPr lang="de-DE" noProof="0" dirty="0"/>
              <a:t>Formatvorlage des Untertitelmasters durch Klicken bearbeiten</a:t>
            </a:r>
          </a:p>
        </p:txBody>
      </p:sp>
      <p:pic>
        <p:nvPicPr>
          <p:cNvPr id="8" name="Bild 5" descr="Helmholtz_Logo_CMYK_DE.eps">
            <a:extLst>
              <a:ext uri="{FF2B5EF4-FFF2-40B4-BE49-F238E27FC236}">
                <a16:creationId xmlns:a16="http://schemas.microsoft.com/office/drawing/2014/main" id="{1964CEF2-B8FA-4CA6-9E65-841B45E8FB1F}"/>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rcRect l="8" r="52588"/>
          <a:stretch>
            <a:fillRect/>
          </a:stretch>
        </p:blipFill>
        <p:spPr bwMode="auto">
          <a:xfrm>
            <a:off x="10763779" y="6381118"/>
            <a:ext cx="128428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119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6D37C6-37A9-FC58-9AF6-D333A9362216}"/>
              </a:ext>
            </a:extLst>
          </p:cNvPr>
          <p:cNvSpPr>
            <a:spLocks noGrp="1"/>
          </p:cNvSpPr>
          <p:nvPr>
            <p:ph type="sldNum" sz="quarter" idx="12"/>
          </p:nvPr>
        </p:nvSpPr>
        <p:spPr/>
        <p:txBody>
          <a:bodyPr/>
          <a:lstStyle/>
          <a:p>
            <a:fld id="{4DD777E7-DC69-634D-A570-B7417637B5CD}" type="slidenum">
              <a:rPr lang="en-GB" smtClean="0"/>
              <a:t>‹Nr.›</a:t>
            </a:fld>
            <a:endParaRPr lang="en-GB"/>
          </a:p>
        </p:txBody>
      </p:sp>
      <p:sp>
        <p:nvSpPr>
          <p:cNvPr id="7" name="Title 1">
            <a:extLst>
              <a:ext uri="{FF2B5EF4-FFF2-40B4-BE49-F238E27FC236}">
                <a16:creationId xmlns:a16="http://schemas.microsoft.com/office/drawing/2014/main" id="{0FEC658C-8513-1D13-120E-5618E4BE24CA}"/>
              </a:ext>
            </a:extLst>
          </p:cNvPr>
          <p:cNvSpPr>
            <a:spLocks noGrp="1"/>
          </p:cNvSpPr>
          <p:nvPr>
            <p:ph type="ctrTitle"/>
          </p:nvPr>
        </p:nvSpPr>
        <p:spPr>
          <a:xfrm>
            <a:off x="838200" y="1786241"/>
            <a:ext cx="10515600" cy="2387600"/>
          </a:xfrm>
        </p:spPr>
        <p:txBody>
          <a:bodyPr anchor="b">
            <a:noAutofit/>
          </a:bodyPr>
          <a:lstStyle>
            <a:lvl1pPr algn="ctr">
              <a:defRPr sz="3600" b="1" i="0">
                <a:solidFill>
                  <a:srgbClr val="1D4927"/>
                </a:solidFill>
                <a:latin typeface="Calibri Light" panose="020F0302020204030204" pitchFamily="34" charset="0"/>
                <a:cs typeface="Calibri Light" panose="020F0302020204030204" pitchFamily="34" charset="0"/>
              </a:defRPr>
            </a:lvl1pPr>
          </a:lstStyle>
          <a:p>
            <a:r>
              <a:rPr lang="en-GB" dirty="0"/>
              <a:t>Click to edit Master title style</a:t>
            </a:r>
          </a:p>
        </p:txBody>
      </p:sp>
    </p:spTree>
    <p:extLst>
      <p:ext uri="{BB962C8B-B14F-4D97-AF65-F5344CB8AC3E}">
        <p14:creationId xmlns:p14="http://schemas.microsoft.com/office/powerpoint/2010/main" val="294804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8C995-890A-2269-3D73-4D8355EFB7A6}"/>
              </a:ext>
            </a:extLst>
          </p:cNvPr>
          <p:cNvSpPr>
            <a:spLocks noGrp="1"/>
          </p:cNvSpPr>
          <p:nvPr>
            <p:ph type="title"/>
          </p:nvPr>
        </p:nvSpPr>
        <p:spPr/>
        <p:txBody>
          <a:bodyPr>
            <a:noAutofit/>
          </a:bodyPr>
          <a:lstStyle>
            <a:lvl1pPr algn="ctr">
              <a:defRPr sz="32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3" name="Content Placeholder 2">
            <a:extLst>
              <a:ext uri="{FF2B5EF4-FFF2-40B4-BE49-F238E27FC236}">
                <a16:creationId xmlns:a16="http://schemas.microsoft.com/office/drawing/2014/main" id="{DBE2AE17-442B-7AE4-1C2E-4A7E851307EB}"/>
              </a:ext>
            </a:extLst>
          </p:cNvPr>
          <p:cNvSpPr>
            <a:spLocks noGrp="1"/>
          </p:cNvSpPr>
          <p:nvPr>
            <p:ph idx="1"/>
          </p:nvPr>
        </p:nvSpPr>
        <p:spPr/>
        <p:txBody>
          <a:bodyPr/>
          <a:lstStyle>
            <a:lvl1pPr>
              <a:buClr>
                <a:schemeClr val="accent1"/>
              </a:buClr>
              <a:buSzPct val="100000"/>
              <a:defRPr/>
            </a:lvl1pPr>
            <a:lvl2pPr>
              <a:buClr>
                <a:schemeClr val="accent1"/>
              </a:buClr>
              <a:buSzPct val="100000"/>
              <a:defRPr/>
            </a:lvl2pPr>
            <a:lvl3pPr>
              <a:buClr>
                <a:schemeClr val="accent1"/>
              </a:buClr>
              <a:buSzPct val="100000"/>
              <a:defRPr/>
            </a:lvl3pPr>
            <a:lvl4pPr>
              <a:buClr>
                <a:schemeClr val="accent1"/>
              </a:buClr>
              <a:buSzPct val="100000"/>
              <a:defRPr/>
            </a:lvl4pPr>
            <a:lvl5pPr>
              <a:buClr>
                <a:schemeClr val="accent1"/>
              </a:buClr>
              <a:buSzPct val="1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0D8E4F80-7AD6-0524-4F9E-B070E47C8348}"/>
              </a:ext>
            </a:extLst>
          </p:cNvPr>
          <p:cNvSpPr>
            <a:spLocks noGrp="1"/>
          </p:cNvSpPr>
          <p:nvPr>
            <p:ph type="sldNum" sz="quarter" idx="12"/>
          </p:nvPr>
        </p:nvSpPr>
        <p:spPr/>
        <p:txBody>
          <a:bodyPr/>
          <a:lstStyle/>
          <a:p>
            <a:fld id="{4DD777E7-DC69-634D-A570-B7417637B5CD}" type="slidenum">
              <a:rPr lang="en-GB" smtClean="0"/>
              <a:t>‹Nr.›</a:t>
            </a:fld>
            <a:endParaRPr lang="en-GB"/>
          </a:p>
        </p:txBody>
      </p:sp>
    </p:spTree>
    <p:extLst>
      <p:ext uri="{BB962C8B-B14F-4D97-AF65-F5344CB8AC3E}">
        <p14:creationId xmlns:p14="http://schemas.microsoft.com/office/powerpoint/2010/main" val="2518431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FCD2C-25A7-0009-0DE7-FF10DDD32113}"/>
              </a:ext>
            </a:extLst>
          </p:cNvPr>
          <p:cNvSpPr>
            <a:spLocks noGrp="1"/>
          </p:cNvSpPr>
          <p:nvPr>
            <p:ph type="title"/>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0BB2CD1F-B4DE-F186-15BF-3ACC51A86FB6}"/>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AE05FDCE-E96D-D0A3-B2F3-CC048DE3A1C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B825FF14-E41A-03D6-0CFF-431FAA6D0473}"/>
              </a:ext>
            </a:extLst>
          </p:cNvPr>
          <p:cNvSpPr>
            <a:spLocks noGrp="1"/>
          </p:cNvSpPr>
          <p:nvPr>
            <p:ph type="sldNum" sz="quarter" idx="12"/>
          </p:nvPr>
        </p:nvSpPr>
        <p:spPr/>
        <p:txBody>
          <a:bodyPr/>
          <a:lstStyle/>
          <a:p>
            <a:fld id="{4DD777E7-DC69-634D-A570-B7417637B5CD}" type="slidenum">
              <a:rPr lang="en-GB" smtClean="0"/>
              <a:t>‹Nr.›</a:t>
            </a:fld>
            <a:endParaRPr lang="en-GB"/>
          </a:p>
        </p:txBody>
      </p:sp>
    </p:spTree>
    <p:extLst>
      <p:ext uri="{BB962C8B-B14F-4D97-AF65-F5344CB8AC3E}">
        <p14:creationId xmlns:p14="http://schemas.microsoft.com/office/powerpoint/2010/main" val="1322437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6187-525D-FC9D-6268-038CA9169622}"/>
              </a:ext>
            </a:extLst>
          </p:cNvPr>
          <p:cNvSpPr>
            <a:spLocks noGrp="1"/>
          </p:cNvSpPr>
          <p:nvPr>
            <p:ph type="title"/>
          </p:nvPr>
        </p:nvSpPr>
        <p:spPr>
          <a:xfrm>
            <a:off x="839788" y="365125"/>
            <a:ext cx="10515600" cy="1325563"/>
          </a:xfrm>
        </p:spPr>
        <p:txBody>
          <a:bodyPr/>
          <a:lstStyle/>
          <a:p>
            <a:r>
              <a:rPr lang="en-GB" dirty="0"/>
              <a:t>Click to edit Master title style</a:t>
            </a:r>
          </a:p>
        </p:txBody>
      </p:sp>
      <p:sp>
        <p:nvSpPr>
          <p:cNvPr id="3" name="Text Placeholder 2">
            <a:extLst>
              <a:ext uri="{FF2B5EF4-FFF2-40B4-BE49-F238E27FC236}">
                <a16:creationId xmlns:a16="http://schemas.microsoft.com/office/drawing/2014/main" id="{310ABA30-B701-D0DD-659E-2364EB1383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7CADE1E-85A6-6A6C-CED9-FCC256091267}"/>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a:extLst>
              <a:ext uri="{FF2B5EF4-FFF2-40B4-BE49-F238E27FC236}">
                <a16:creationId xmlns:a16="http://schemas.microsoft.com/office/drawing/2014/main" id="{369F195F-F785-29D9-6F2A-A904E61C43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FB42E28-9D36-BB1D-CAE0-A82E0B4463D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a:extLst>
              <a:ext uri="{FF2B5EF4-FFF2-40B4-BE49-F238E27FC236}">
                <a16:creationId xmlns:a16="http://schemas.microsoft.com/office/drawing/2014/main" id="{5C99D758-98C4-08C1-1FD4-49D4BC7BFBFE}"/>
              </a:ext>
            </a:extLst>
          </p:cNvPr>
          <p:cNvSpPr>
            <a:spLocks noGrp="1"/>
          </p:cNvSpPr>
          <p:nvPr>
            <p:ph type="sldNum" sz="quarter" idx="12"/>
          </p:nvPr>
        </p:nvSpPr>
        <p:spPr/>
        <p:txBody>
          <a:bodyPr/>
          <a:lstStyle/>
          <a:p>
            <a:fld id="{4DD777E7-DC69-634D-A570-B7417637B5CD}" type="slidenum">
              <a:rPr lang="en-GB" smtClean="0"/>
              <a:t>‹Nr.›</a:t>
            </a:fld>
            <a:endParaRPr lang="en-GB"/>
          </a:p>
        </p:txBody>
      </p:sp>
    </p:spTree>
    <p:extLst>
      <p:ext uri="{BB962C8B-B14F-4D97-AF65-F5344CB8AC3E}">
        <p14:creationId xmlns:p14="http://schemas.microsoft.com/office/powerpoint/2010/main" val="2306483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5EB9-7C87-997D-0D9B-4230A0E36235}"/>
              </a:ext>
            </a:extLst>
          </p:cNvPr>
          <p:cNvSpPr>
            <a:spLocks noGrp="1"/>
          </p:cNvSpPr>
          <p:nvPr>
            <p:ph type="title"/>
          </p:nvPr>
        </p:nvSpPr>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C7FC0BEB-4A91-75E1-4AA2-91C5F25C8FA9}"/>
              </a:ext>
            </a:extLst>
          </p:cNvPr>
          <p:cNvSpPr>
            <a:spLocks noGrp="1"/>
          </p:cNvSpPr>
          <p:nvPr>
            <p:ph type="sldNum" sz="quarter" idx="12"/>
          </p:nvPr>
        </p:nvSpPr>
        <p:spPr/>
        <p:txBody>
          <a:bodyPr/>
          <a:lstStyle/>
          <a:p>
            <a:fld id="{4DD777E7-DC69-634D-A570-B7417637B5CD}" type="slidenum">
              <a:rPr lang="en-GB" smtClean="0"/>
              <a:t>‹Nr.›</a:t>
            </a:fld>
            <a:endParaRPr lang="en-GB"/>
          </a:p>
        </p:txBody>
      </p:sp>
      <p:sp>
        <p:nvSpPr>
          <p:cNvPr id="6" name="Rectangle 5">
            <a:extLst>
              <a:ext uri="{FF2B5EF4-FFF2-40B4-BE49-F238E27FC236}">
                <a16:creationId xmlns:a16="http://schemas.microsoft.com/office/drawing/2014/main" id="{AB99F7FB-4F98-CC22-EF56-C838537A698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65580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E17A74-806D-922F-D35B-2E2052EBBD2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75816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7BCB465-085A-18BB-1BFB-4B757A7B174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8FCA87BE-2429-4EDA-5504-88A3C653FB1E}"/>
              </a:ext>
            </a:extLst>
          </p:cNvPr>
          <p:cNvSpPr>
            <a:spLocks noGrp="1"/>
          </p:cNvSpPr>
          <p:nvPr>
            <p:ph type="sldNum" sz="quarter" idx="12"/>
          </p:nvPr>
        </p:nvSpPr>
        <p:spPr/>
        <p:txBody>
          <a:bodyPr/>
          <a:lstStyle/>
          <a:p>
            <a:fld id="{4DD777E7-DC69-634D-A570-B7417637B5CD}" type="slidenum">
              <a:rPr lang="en-GB" smtClean="0"/>
              <a:t>‹Nr.›</a:t>
            </a:fld>
            <a:endParaRPr lang="en-GB"/>
          </a:p>
        </p:txBody>
      </p:sp>
      <p:sp>
        <p:nvSpPr>
          <p:cNvPr id="5" name="Rectangle 4">
            <a:extLst>
              <a:ext uri="{FF2B5EF4-FFF2-40B4-BE49-F238E27FC236}">
                <a16:creationId xmlns:a16="http://schemas.microsoft.com/office/drawing/2014/main" id="{BA496DC6-2342-8FDF-E9C9-00F143249044}"/>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51498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21788-CE9F-52FE-665E-8CFE9B55D26A}"/>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p>
        </p:txBody>
      </p:sp>
      <p:sp>
        <p:nvSpPr>
          <p:cNvPr id="3" name="Content Placeholder 2">
            <a:extLst>
              <a:ext uri="{FF2B5EF4-FFF2-40B4-BE49-F238E27FC236}">
                <a16:creationId xmlns:a16="http://schemas.microsoft.com/office/drawing/2014/main" id="{9426D4ED-5BEA-8E1E-6E67-1120F2686D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2B5F906-581B-2AB7-C1BB-AAC34966B0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E4B327-2A85-BEEB-43C5-2D62649B604A}"/>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23/06/2025</a:t>
            </a:fld>
            <a:endParaRPr lang="en-GB"/>
          </a:p>
        </p:txBody>
      </p:sp>
      <p:sp>
        <p:nvSpPr>
          <p:cNvPr id="6" name="Footer Placeholder 5">
            <a:extLst>
              <a:ext uri="{FF2B5EF4-FFF2-40B4-BE49-F238E27FC236}">
                <a16:creationId xmlns:a16="http://schemas.microsoft.com/office/drawing/2014/main" id="{D22016E6-5CF6-5D10-AA21-FCCDE0BDE75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7F6629B6-3633-DBBB-D1CB-7DF7A0CAF23F}"/>
              </a:ext>
            </a:extLst>
          </p:cNvPr>
          <p:cNvSpPr>
            <a:spLocks noGrp="1"/>
          </p:cNvSpPr>
          <p:nvPr>
            <p:ph type="sldNum" sz="quarter" idx="12"/>
          </p:nvPr>
        </p:nvSpPr>
        <p:spPr/>
        <p:txBody>
          <a:bodyPr/>
          <a:lstStyle/>
          <a:p>
            <a:fld id="{4DD777E7-DC69-634D-A570-B7417637B5CD}" type="slidenum">
              <a:rPr lang="en-GB" smtClean="0"/>
              <a:t>‹Nr.›</a:t>
            </a:fld>
            <a:endParaRPr lang="en-GB"/>
          </a:p>
        </p:txBody>
      </p:sp>
    </p:spTree>
    <p:extLst>
      <p:ext uri="{BB962C8B-B14F-4D97-AF65-F5344CB8AC3E}">
        <p14:creationId xmlns:p14="http://schemas.microsoft.com/office/powerpoint/2010/main" val="1925033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1361-43D4-E999-51A0-48E17C7315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60530A6-CFC2-EBE2-BD3F-01D3A29213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9A9549-B48F-0C6B-66DE-EECD02F637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060455-BCF8-E8A1-AEA9-10C01081CA0D}"/>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23/06/2025</a:t>
            </a:fld>
            <a:endParaRPr lang="en-GB"/>
          </a:p>
        </p:txBody>
      </p:sp>
      <p:sp>
        <p:nvSpPr>
          <p:cNvPr id="6" name="Footer Placeholder 5">
            <a:extLst>
              <a:ext uri="{FF2B5EF4-FFF2-40B4-BE49-F238E27FC236}">
                <a16:creationId xmlns:a16="http://schemas.microsoft.com/office/drawing/2014/main" id="{A6D346A4-21B3-4C3F-1602-FB45A1FEBD1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29B9D1B1-DA25-4C70-BCB9-CEA835D8CBD6}"/>
              </a:ext>
            </a:extLst>
          </p:cNvPr>
          <p:cNvSpPr>
            <a:spLocks noGrp="1"/>
          </p:cNvSpPr>
          <p:nvPr>
            <p:ph type="sldNum" sz="quarter" idx="12"/>
          </p:nvPr>
        </p:nvSpPr>
        <p:spPr/>
        <p:txBody>
          <a:bodyPr/>
          <a:lstStyle/>
          <a:p>
            <a:fld id="{4DD777E7-DC69-634D-A570-B7417637B5CD}" type="slidenum">
              <a:rPr lang="en-GB" smtClean="0"/>
              <a:t>‹Nr.›</a:t>
            </a:fld>
            <a:endParaRPr lang="en-GB"/>
          </a:p>
        </p:txBody>
      </p:sp>
    </p:spTree>
    <p:extLst>
      <p:ext uri="{BB962C8B-B14F-4D97-AF65-F5344CB8AC3E}">
        <p14:creationId xmlns:p14="http://schemas.microsoft.com/office/powerpoint/2010/main" val="6557345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510ED-1FAA-212C-3F7D-E802E93F587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BC52405-E0E1-AA8C-0077-9126C40CB8F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E48449C-146D-8CCC-B52B-AD4F79AC9D84}"/>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23/06/2025</a:t>
            </a:fld>
            <a:endParaRPr lang="en-GB"/>
          </a:p>
        </p:txBody>
      </p:sp>
      <p:sp>
        <p:nvSpPr>
          <p:cNvPr id="5" name="Footer Placeholder 4">
            <a:extLst>
              <a:ext uri="{FF2B5EF4-FFF2-40B4-BE49-F238E27FC236}">
                <a16:creationId xmlns:a16="http://schemas.microsoft.com/office/drawing/2014/main" id="{A385A59E-0F81-1858-69C4-8334EFC2C9E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930B559-3E4D-C08F-BCEF-524EFFB56810}"/>
              </a:ext>
            </a:extLst>
          </p:cNvPr>
          <p:cNvSpPr>
            <a:spLocks noGrp="1"/>
          </p:cNvSpPr>
          <p:nvPr>
            <p:ph type="sldNum" sz="quarter" idx="12"/>
          </p:nvPr>
        </p:nvSpPr>
        <p:spPr/>
        <p:txBody>
          <a:bodyPr/>
          <a:lstStyle/>
          <a:p>
            <a:fld id="{4DD777E7-DC69-634D-A570-B7417637B5CD}" type="slidenum">
              <a:rPr lang="en-GB" smtClean="0"/>
              <a:t>‹Nr.›</a:t>
            </a:fld>
            <a:endParaRPr lang="en-GB"/>
          </a:p>
        </p:txBody>
      </p:sp>
    </p:spTree>
    <p:extLst>
      <p:ext uri="{BB962C8B-B14F-4D97-AF65-F5344CB8AC3E}">
        <p14:creationId xmlns:p14="http://schemas.microsoft.com/office/powerpoint/2010/main" val="1682401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mj-lt"/>
                <a:ea typeface="Arial Unicode MS" pitchFamily="34" charset="-128"/>
                <a:cs typeface="Arial Unicode MS" pitchFamily="34" charset="-128"/>
              </a:defRPr>
            </a:lvl1pPr>
          </a:lstStyle>
          <a:p>
            <a:r>
              <a:rPr lang="de-DE" dirty="0"/>
              <a:t>Titelmasterformat durch Klicken bearbeiten</a:t>
            </a:r>
          </a:p>
        </p:txBody>
      </p:sp>
      <p:sp>
        <p:nvSpPr>
          <p:cNvPr id="3" name="Inhaltsplatzhalter 2"/>
          <p:cNvSpPr>
            <a:spLocks noGrp="1"/>
          </p:cNvSpPr>
          <p:nvPr>
            <p:ph idx="1"/>
          </p:nvPr>
        </p:nvSpPr>
        <p:spPr/>
        <p:txBody>
          <a:bodyPr/>
          <a:lstStyle>
            <a:lvl1pPr>
              <a:defRPr>
                <a:latin typeface="+mn-lt"/>
                <a:ea typeface="Arial Unicode MS" pitchFamily="34" charset="-128"/>
                <a:cs typeface="Arial Unicode MS" pitchFamily="34" charset="-128"/>
              </a:defRPr>
            </a:lvl1pPr>
            <a:lvl2pPr>
              <a:defRPr>
                <a:latin typeface="+mn-lt"/>
                <a:ea typeface="Arial Unicode MS" pitchFamily="34" charset="-128"/>
                <a:cs typeface="Arial Unicode MS" pitchFamily="34" charset="-128"/>
              </a:defRPr>
            </a:lvl2pPr>
            <a:lvl3pPr>
              <a:defRPr>
                <a:latin typeface="+mn-lt"/>
                <a:ea typeface="Arial Unicode MS" pitchFamily="34" charset="-128"/>
                <a:cs typeface="Arial Unicode MS" pitchFamily="34" charset="-128"/>
              </a:defRPr>
            </a:lvl3pPr>
            <a:lvl4pPr>
              <a:defRPr>
                <a:latin typeface="+mn-lt"/>
                <a:ea typeface="Arial Unicode MS" pitchFamily="34" charset="-128"/>
                <a:cs typeface="Arial Unicode MS" pitchFamily="34" charset="-128"/>
              </a:defRPr>
            </a:lvl4pPr>
            <a:lvl5pPr>
              <a:defRPr>
                <a:latin typeface="+mn-lt"/>
                <a:ea typeface="Arial Unicode MS" pitchFamily="34" charset="-128"/>
                <a:cs typeface="Arial Unicode MS" pitchFamily="34" charset="-128"/>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5">
            <a:extLst>
              <a:ext uri="{FF2B5EF4-FFF2-40B4-BE49-F238E27FC236}">
                <a16:creationId xmlns:a16="http://schemas.microsoft.com/office/drawing/2014/main" id="{E9662F7F-BDFE-4B21-8FBC-4E1F10168A64}"/>
              </a:ext>
            </a:extLst>
          </p:cNvPr>
          <p:cNvSpPr>
            <a:spLocks noGrp="1" noChangeArrowheads="1"/>
          </p:cNvSpPr>
          <p:nvPr>
            <p:ph type="ftr" sz="quarter" idx="10"/>
          </p:nvPr>
        </p:nvSpPr>
        <p:spPr>
          <a:ln/>
        </p:spPr>
        <p:txBody>
          <a:bodyPr/>
          <a:lstStyle>
            <a:lvl1pPr>
              <a:defRPr/>
            </a:lvl1pPr>
          </a:lstStyle>
          <a:p>
            <a:pPr>
              <a:defRPr/>
            </a:pPr>
            <a:endParaRPr lang="de-DE"/>
          </a:p>
        </p:txBody>
      </p:sp>
      <p:sp>
        <p:nvSpPr>
          <p:cNvPr id="5" name="Rectangle 6">
            <a:extLst>
              <a:ext uri="{FF2B5EF4-FFF2-40B4-BE49-F238E27FC236}">
                <a16:creationId xmlns:a16="http://schemas.microsoft.com/office/drawing/2014/main" id="{4790B145-62B6-446D-AAA5-5CB094BB24C3}"/>
              </a:ext>
            </a:extLst>
          </p:cNvPr>
          <p:cNvSpPr>
            <a:spLocks noGrp="1" noChangeArrowheads="1"/>
          </p:cNvSpPr>
          <p:nvPr>
            <p:ph type="sldNum" sz="quarter" idx="11"/>
          </p:nvPr>
        </p:nvSpPr>
        <p:spPr>
          <a:ln/>
        </p:spPr>
        <p:txBody>
          <a:bodyPr/>
          <a:lstStyle>
            <a:lvl1pPr>
              <a:defRPr/>
            </a:lvl1pPr>
          </a:lstStyle>
          <a:p>
            <a:pPr>
              <a:defRPr/>
            </a:pPr>
            <a:fld id="{6FB70C72-E697-40B8-97A4-E4013401D699}" type="slidenum">
              <a:rPr lang="de-DE" altLang="de-DE"/>
              <a:pPr>
                <a:defRPr/>
              </a:pPr>
              <a:t>‹Nr.›</a:t>
            </a:fld>
            <a:endParaRPr lang="de-DE" altLang="de-DE">
              <a:solidFill>
                <a:schemeClr val="tx1"/>
              </a:solidFill>
            </a:endParaRPr>
          </a:p>
        </p:txBody>
      </p:sp>
    </p:spTree>
    <p:extLst>
      <p:ext uri="{BB962C8B-B14F-4D97-AF65-F5344CB8AC3E}">
        <p14:creationId xmlns:p14="http://schemas.microsoft.com/office/powerpoint/2010/main" val="3762194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C1FFE8-78DC-BA6C-4E40-5B4AC35818D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3D011E0-44BD-B149-DF5B-7C4DBDB5D63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2BD0C63-73DB-57FE-37DF-13B66E95AFB3}"/>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23/06/2025</a:t>
            </a:fld>
            <a:endParaRPr lang="en-GB"/>
          </a:p>
        </p:txBody>
      </p:sp>
      <p:sp>
        <p:nvSpPr>
          <p:cNvPr id="5" name="Footer Placeholder 4">
            <a:extLst>
              <a:ext uri="{FF2B5EF4-FFF2-40B4-BE49-F238E27FC236}">
                <a16:creationId xmlns:a16="http://schemas.microsoft.com/office/drawing/2014/main" id="{CC0432F0-84ED-4DA7-9038-A2E7B371069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59AF9B7-D745-3CC3-5052-3E848C1D1FBB}"/>
              </a:ext>
            </a:extLst>
          </p:cNvPr>
          <p:cNvSpPr>
            <a:spLocks noGrp="1"/>
          </p:cNvSpPr>
          <p:nvPr>
            <p:ph type="sldNum" sz="quarter" idx="12"/>
          </p:nvPr>
        </p:nvSpPr>
        <p:spPr/>
        <p:txBody>
          <a:bodyPr/>
          <a:lstStyle/>
          <a:p>
            <a:fld id="{4DD777E7-DC69-634D-A570-B7417637B5CD}" type="slidenum">
              <a:rPr lang="en-GB" smtClean="0"/>
              <a:t>‹Nr.›</a:t>
            </a:fld>
            <a:endParaRPr lang="en-GB"/>
          </a:p>
        </p:txBody>
      </p:sp>
    </p:spTree>
    <p:extLst>
      <p:ext uri="{BB962C8B-B14F-4D97-AF65-F5344CB8AC3E}">
        <p14:creationId xmlns:p14="http://schemas.microsoft.com/office/powerpoint/2010/main" val="3627246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203200" y="1676400"/>
            <a:ext cx="5791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76400"/>
            <a:ext cx="5791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a:extLst>
              <a:ext uri="{FF2B5EF4-FFF2-40B4-BE49-F238E27FC236}">
                <a16:creationId xmlns:a16="http://schemas.microsoft.com/office/drawing/2014/main" id="{2C724FAD-5217-4875-AFE8-98BF9D222D7F}"/>
              </a:ext>
            </a:extLst>
          </p:cNvPr>
          <p:cNvSpPr>
            <a:spLocks noGrp="1" noChangeArrowheads="1"/>
          </p:cNvSpPr>
          <p:nvPr>
            <p:ph type="ftr" sz="quarter" idx="10"/>
          </p:nvPr>
        </p:nvSpPr>
        <p:spPr>
          <a:ln/>
        </p:spPr>
        <p:txBody>
          <a:bodyPr/>
          <a:lstStyle>
            <a:lvl1pPr>
              <a:defRPr/>
            </a:lvl1pPr>
          </a:lstStyle>
          <a:p>
            <a:pPr>
              <a:defRPr/>
            </a:pPr>
            <a:endParaRPr lang="de-DE"/>
          </a:p>
        </p:txBody>
      </p:sp>
      <p:sp>
        <p:nvSpPr>
          <p:cNvPr id="6" name="Rectangle 6">
            <a:extLst>
              <a:ext uri="{FF2B5EF4-FFF2-40B4-BE49-F238E27FC236}">
                <a16:creationId xmlns:a16="http://schemas.microsoft.com/office/drawing/2014/main" id="{95672C39-CEFA-48A9-B07F-7A6F538A1FE2}"/>
              </a:ext>
            </a:extLst>
          </p:cNvPr>
          <p:cNvSpPr>
            <a:spLocks noGrp="1" noChangeArrowheads="1"/>
          </p:cNvSpPr>
          <p:nvPr>
            <p:ph type="sldNum" sz="quarter" idx="11"/>
          </p:nvPr>
        </p:nvSpPr>
        <p:spPr>
          <a:ln/>
        </p:spPr>
        <p:txBody>
          <a:bodyPr/>
          <a:lstStyle>
            <a:lvl1pPr>
              <a:defRPr/>
            </a:lvl1pPr>
          </a:lstStyle>
          <a:p>
            <a:pPr>
              <a:defRPr/>
            </a:pPr>
            <a:fld id="{71BB632C-FCCA-4023-BCDC-E7E3729DF75C}" type="slidenum">
              <a:rPr lang="de-DE" altLang="de-DE"/>
              <a:pPr>
                <a:defRPr/>
              </a:pPr>
              <a:t>‹Nr.›</a:t>
            </a:fld>
            <a:endParaRPr lang="de-DE" altLang="de-DE">
              <a:solidFill>
                <a:schemeClr val="tx1"/>
              </a:solidFill>
            </a:endParaRPr>
          </a:p>
        </p:txBody>
      </p:sp>
    </p:spTree>
    <p:extLst>
      <p:ext uri="{BB962C8B-B14F-4D97-AF65-F5344CB8AC3E}">
        <p14:creationId xmlns:p14="http://schemas.microsoft.com/office/powerpoint/2010/main" val="1619984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5">
            <a:extLst>
              <a:ext uri="{FF2B5EF4-FFF2-40B4-BE49-F238E27FC236}">
                <a16:creationId xmlns:a16="http://schemas.microsoft.com/office/drawing/2014/main" id="{DFD1099C-0FE4-4927-9DB0-56755CDAF743}"/>
              </a:ext>
            </a:extLst>
          </p:cNvPr>
          <p:cNvSpPr>
            <a:spLocks noGrp="1" noChangeArrowheads="1"/>
          </p:cNvSpPr>
          <p:nvPr>
            <p:ph type="ftr" sz="quarter" idx="10"/>
          </p:nvPr>
        </p:nvSpPr>
        <p:spPr>
          <a:ln/>
        </p:spPr>
        <p:txBody>
          <a:bodyPr/>
          <a:lstStyle>
            <a:lvl1pPr>
              <a:defRPr/>
            </a:lvl1pPr>
          </a:lstStyle>
          <a:p>
            <a:pPr>
              <a:defRPr/>
            </a:pPr>
            <a:endParaRPr lang="de-DE"/>
          </a:p>
        </p:txBody>
      </p:sp>
      <p:sp>
        <p:nvSpPr>
          <p:cNvPr id="8" name="Rectangle 6">
            <a:extLst>
              <a:ext uri="{FF2B5EF4-FFF2-40B4-BE49-F238E27FC236}">
                <a16:creationId xmlns:a16="http://schemas.microsoft.com/office/drawing/2014/main" id="{F41A1CA1-2FD3-41F2-B009-566F32F8208B}"/>
              </a:ext>
            </a:extLst>
          </p:cNvPr>
          <p:cNvSpPr>
            <a:spLocks noGrp="1" noChangeArrowheads="1"/>
          </p:cNvSpPr>
          <p:nvPr>
            <p:ph type="sldNum" sz="quarter" idx="11"/>
          </p:nvPr>
        </p:nvSpPr>
        <p:spPr>
          <a:ln/>
        </p:spPr>
        <p:txBody>
          <a:bodyPr/>
          <a:lstStyle>
            <a:lvl1pPr>
              <a:defRPr/>
            </a:lvl1pPr>
          </a:lstStyle>
          <a:p>
            <a:pPr>
              <a:defRPr/>
            </a:pPr>
            <a:fld id="{549ECA60-253C-44F3-BBEF-FE5FDCB8C0BE}" type="slidenum">
              <a:rPr lang="de-DE" altLang="de-DE"/>
              <a:pPr>
                <a:defRPr/>
              </a:pPr>
              <a:t>‹Nr.›</a:t>
            </a:fld>
            <a:endParaRPr lang="de-DE" altLang="de-DE">
              <a:solidFill>
                <a:schemeClr val="tx1"/>
              </a:solidFill>
            </a:endParaRPr>
          </a:p>
        </p:txBody>
      </p:sp>
    </p:spTree>
    <p:extLst>
      <p:ext uri="{BB962C8B-B14F-4D97-AF65-F5344CB8AC3E}">
        <p14:creationId xmlns:p14="http://schemas.microsoft.com/office/powerpoint/2010/main" val="3610325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5">
            <a:extLst>
              <a:ext uri="{FF2B5EF4-FFF2-40B4-BE49-F238E27FC236}">
                <a16:creationId xmlns:a16="http://schemas.microsoft.com/office/drawing/2014/main" id="{E6106C75-CF30-4AD7-91FE-DDD7C54CE089}"/>
              </a:ext>
            </a:extLst>
          </p:cNvPr>
          <p:cNvSpPr>
            <a:spLocks noGrp="1" noChangeArrowheads="1"/>
          </p:cNvSpPr>
          <p:nvPr>
            <p:ph type="ftr" sz="quarter" idx="10"/>
          </p:nvPr>
        </p:nvSpPr>
        <p:spPr>
          <a:ln/>
        </p:spPr>
        <p:txBody>
          <a:bodyPr/>
          <a:lstStyle>
            <a:lvl1pPr>
              <a:defRPr/>
            </a:lvl1pPr>
          </a:lstStyle>
          <a:p>
            <a:pPr>
              <a:defRPr/>
            </a:pPr>
            <a:endParaRPr lang="de-DE"/>
          </a:p>
        </p:txBody>
      </p:sp>
      <p:sp>
        <p:nvSpPr>
          <p:cNvPr id="4" name="Rectangle 6">
            <a:extLst>
              <a:ext uri="{FF2B5EF4-FFF2-40B4-BE49-F238E27FC236}">
                <a16:creationId xmlns:a16="http://schemas.microsoft.com/office/drawing/2014/main" id="{DF3D27A4-CEDB-448E-B62D-5ABDA4F67145}"/>
              </a:ext>
            </a:extLst>
          </p:cNvPr>
          <p:cNvSpPr>
            <a:spLocks noGrp="1" noChangeArrowheads="1"/>
          </p:cNvSpPr>
          <p:nvPr>
            <p:ph type="sldNum" sz="quarter" idx="11"/>
          </p:nvPr>
        </p:nvSpPr>
        <p:spPr>
          <a:ln/>
        </p:spPr>
        <p:txBody>
          <a:bodyPr/>
          <a:lstStyle>
            <a:lvl1pPr>
              <a:defRPr/>
            </a:lvl1pPr>
          </a:lstStyle>
          <a:p>
            <a:pPr>
              <a:defRPr/>
            </a:pPr>
            <a:fld id="{2BA81646-0370-43F4-A1C9-500A6A746359}" type="slidenum">
              <a:rPr lang="de-DE" altLang="de-DE"/>
              <a:pPr>
                <a:defRPr/>
              </a:pPr>
              <a:t>‹Nr.›</a:t>
            </a:fld>
            <a:endParaRPr lang="de-DE" altLang="de-DE">
              <a:solidFill>
                <a:schemeClr val="tx1"/>
              </a:solidFill>
            </a:endParaRPr>
          </a:p>
        </p:txBody>
      </p:sp>
    </p:spTree>
    <p:extLst>
      <p:ext uri="{BB962C8B-B14F-4D97-AF65-F5344CB8AC3E}">
        <p14:creationId xmlns:p14="http://schemas.microsoft.com/office/powerpoint/2010/main" val="842063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6A8D8B2C-9613-4766-951F-5D8489AF16E4}"/>
              </a:ext>
            </a:extLst>
          </p:cNvPr>
          <p:cNvSpPr>
            <a:spLocks noGrp="1" noChangeArrowheads="1"/>
          </p:cNvSpPr>
          <p:nvPr>
            <p:ph type="ftr" sz="quarter" idx="10"/>
          </p:nvPr>
        </p:nvSpPr>
        <p:spPr>
          <a:ln/>
        </p:spPr>
        <p:txBody>
          <a:bodyPr/>
          <a:lstStyle>
            <a:lvl1pPr>
              <a:defRPr/>
            </a:lvl1pPr>
          </a:lstStyle>
          <a:p>
            <a:pPr>
              <a:defRPr/>
            </a:pPr>
            <a:endParaRPr lang="de-DE"/>
          </a:p>
        </p:txBody>
      </p:sp>
      <p:sp>
        <p:nvSpPr>
          <p:cNvPr id="3" name="Rectangle 6">
            <a:extLst>
              <a:ext uri="{FF2B5EF4-FFF2-40B4-BE49-F238E27FC236}">
                <a16:creationId xmlns:a16="http://schemas.microsoft.com/office/drawing/2014/main" id="{1177CF61-615D-4263-A50D-FB662A4B307E}"/>
              </a:ext>
            </a:extLst>
          </p:cNvPr>
          <p:cNvSpPr>
            <a:spLocks noGrp="1" noChangeArrowheads="1"/>
          </p:cNvSpPr>
          <p:nvPr>
            <p:ph type="sldNum" sz="quarter" idx="11"/>
          </p:nvPr>
        </p:nvSpPr>
        <p:spPr>
          <a:ln/>
        </p:spPr>
        <p:txBody>
          <a:bodyPr/>
          <a:lstStyle>
            <a:lvl1pPr>
              <a:defRPr/>
            </a:lvl1pPr>
          </a:lstStyle>
          <a:p>
            <a:pPr>
              <a:defRPr/>
            </a:pPr>
            <a:fld id="{02836A09-4D55-40A5-B289-2F619F42C33F}" type="slidenum">
              <a:rPr lang="de-DE" altLang="de-DE"/>
              <a:pPr>
                <a:defRPr/>
              </a:pPr>
              <a:t>‹Nr.›</a:t>
            </a:fld>
            <a:endParaRPr lang="de-DE" altLang="de-DE">
              <a:solidFill>
                <a:schemeClr val="tx1"/>
              </a:solidFill>
            </a:endParaRPr>
          </a:p>
        </p:txBody>
      </p:sp>
    </p:spTree>
    <p:extLst>
      <p:ext uri="{BB962C8B-B14F-4D97-AF65-F5344CB8AC3E}">
        <p14:creationId xmlns:p14="http://schemas.microsoft.com/office/powerpoint/2010/main" val="2250884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5">
            <a:extLst>
              <a:ext uri="{FF2B5EF4-FFF2-40B4-BE49-F238E27FC236}">
                <a16:creationId xmlns:a16="http://schemas.microsoft.com/office/drawing/2014/main" id="{9779D135-2132-4CEC-971C-A3ED64077DF6}"/>
              </a:ext>
            </a:extLst>
          </p:cNvPr>
          <p:cNvSpPr>
            <a:spLocks noGrp="1" noChangeArrowheads="1"/>
          </p:cNvSpPr>
          <p:nvPr>
            <p:ph type="ftr" sz="quarter" idx="10"/>
          </p:nvPr>
        </p:nvSpPr>
        <p:spPr>
          <a:ln/>
        </p:spPr>
        <p:txBody>
          <a:bodyPr/>
          <a:lstStyle>
            <a:lvl1pPr>
              <a:defRPr/>
            </a:lvl1pPr>
          </a:lstStyle>
          <a:p>
            <a:pPr>
              <a:defRPr/>
            </a:pPr>
            <a:endParaRPr lang="de-DE"/>
          </a:p>
        </p:txBody>
      </p:sp>
      <p:sp>
        <p:nvSpPr>
          <p:cNvPr id="6" name="Rectangle 6">
            <a:extLst>
              <a:ext uri="{FF2B5EF4-FFF2-40B4-BE49-F238E27FC236}">
                <a16:creationId xmlns:a16="http://schemas.microsoft.com/office/drawing/2014/main" id="{23F7B170-C045-4F08-9A48-D3B1759EEED0}"/>
              </a:ext>
            </a:extLst>
          </p:cNvPr>
          <p:cNvSpPr>
            <a:spLocks noGrp="1" noChangeArrowheads="1"/>
          </p:cNvSpPr>
          <p:nvPr>
            <p:ph type="sldNum" sz="quarter" idx="11"/>
          </p:nvPr>
        </p:nvSpPr>
        <p:spPr>
          <a:ln/>
        </p:spPr>
        <p:txBody>
          <a:bodyPr/>
          <a:lstStyle>
            <a:lvl1pPr>
              <a:defRPr/>
            </a:lvl1pPr>
          </a:lstStyle>
          <a:p>
            <a:pPr>
              <a:defRPr/>
            </a:pPr>
            <a:fld id="{9D893E5C-AE16-4873-9402-60763F61474F}" type="slidenum">
              <a:rPr lang="de-DE" altLang="de-DE"/>
              <a:pPr>
                <a:defRPr/>
              </a:pPr>
              <a:t>‹Nr.›</a:t>
            </a:fld>
            <a:endParaRPr lang="de-DE" altLang="de-DE">
              <a:solidFill>
                <a:schemeClr val="tx1"/>
              </a:solidFill>
            </a:endParaRPr>
          </a:p>
        </p:txBody>
      </p:sp>
    </p:spTree>
    <p:extLst>
      <p:ext uri="{BB962C8B-B14F-4D97-AF65-F5344CB8AC3E}">
        <p14:creationId xmlns:p14="http://schemas.microsoft.com/office/powerpoint/2010/main" val="2064198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6D37C6-37A9-FC58-9AF6-D333A9362216}"/>
              </a:ext>
            </a:extLst>
          </p:cNvPr>
          <p:cNvSpPr>
            <a:spLocks noGrp="1"/>
          </p:cNvSpPr>
          <p:nvPr>
            <p:ph type="sldNum" sz="quarter" idx="12"/>
          </p:nvPr>
        </p:nvSpPr>
        <p:spPr/>
        <p:txBody>
          <a:bodyPr/>
          <a:lstStyle/>
          <a:p>
            <a:fld id="{4DD777E7-DC69-634D-A570-B7417637B5CD}" type="slidenum">
              <a:rPr lang="en-GB" smtClean="0"/>
              <a:t>‹Nr.›</a:t>
            </a:fld>
            <a:endParaRPr lang="en-GB"/>
          </a:p>
        </p:txBody>
      </p:sp>
      <p:sp>
        <p:nvSpPr>
          <p:cNvPr id="7" name="Title 1">
            <a:extLst>
              <a:ext uri="{FF2B5EF4-FFF2-40B4-BE49-F238E27FC236}">
                <a16:creationId xmlns:a16="http://schemas.microsoft.com/office/drawing/2014/main" id="{0FEC658C-8513-1D13-120E-5618E4BE24CA}"/>
              </a:ext>
            </a:extLst>
          </p:cNvPr>
          <p:cNvSpPr>
            <a:spLocks noGrp="1"/>
          </p:cNvSpPr>
          <p:nvPr>
            <p:ph type="ctrTitle"/>
          </p:nvPr>
        </p:nvSpPr>
        <p:spPr>
          <a:xfrm>
            <a:off x="838200" y="1786241"/>
            <a:ext cx="10515600" cy="2387600"/>
          </a:xfrm>
        </p:spPr>
        <p:txBody>
          <a:bodyPr anchor="b">
            <a:noAutofit/>
          </a:bodyPr>
          <a:lstStyle>
            <a:lvl1pPr algn="ctr">
              <a:defRPr sz="3600" b="1" i="0">
                <a:solidFill>
                  <a:srgbClr val="1D4927"/>
                </a:solidFill>
                <a:latin typeface="Calibri Light" panose="020F0302020204030204" pitchFamily="34" charset="0"/>
                <a:cs typeface="Calibri Light" panose="020F0302020204030204" pitchFamily="34" charset="0"/>
              </a:defRPr>
            </a:lvl1pPr>
          </a:lstStyle>
          <a:p>
            <a:r>
              <a:rPr lang="en-GB" dirty="0"/>
              <a:t>Click to edit Master title style</a:t>
            </a:r>
          </a:p>
        </p:txBody>
      </p:sp>
    </p:spTree>
    <p:extLst>
      <p:ext uri="{BB962C8B-B14F-4D97-AF65-F5344CB8AC3E}">
        <p14:creationId xmlns:p14="http://schemas.microsoft.com/office/powerpoint/2010/main" val="2743484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CBD50F-A59F-57A6-E596-0A1FD6EA8457}"/>
              </a:ext>
            </a:extLst>
          </p:cNvPr>
          <p:cNvSpPr>
            <a:spLocks noGrp="1"/>
          </p:cNvSpPr>
          <p:nvPr>
            <p:ph type="ctrTitle"/>
          </p:nvPr>
        </p:nvSpPr>
        <p:spPr>
          <a:xfrm>
            <a:off x="838200" y="1786241"/>
            <a:ext cx="10515600" cy="2387600"/>
          </a:xfrm>
        </p:spPr>
        <p:txBody>
          <a:bodyPr anchor="b">
            <a:noAutofit/>
          </a:bodyPr>
          <a:lstStyle>
            <a:lvl1pPr algn="ctr">
              <a:defRPr sz="44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8" name="Subtitle 2">
            <a:extLst>
              <a:ext uri="{FF2B5EF4-FFF2-40B4-BE49-F238E27FC236}">
                <a16:creationId xmlns:a16="http://schemas.microsoft.com/office/drawing/2014/main" id="{78466707-3BE6-F538-A80C-03940B4D55EC}"/>
              </a:ext>
            </a:extLst>
          </p:cNvPr>
          <p:cNvSpPr>
            <a:spLocks noGrp="1"/>
          </p:cNvSpPr>
          <p:nvPr>
            <p:ph type="subTitle" idx="1"/>
          </p:nvPr>
        </p:nvSpPr>
        <p:spPr>
          <a:xfrm>
            <a:off x="838200" y="4510243"/>
            <a:ext cx="10515600" cy="944911"/>
          </a:xfrm>
        </p:spPr>
        <p:txBody>
          <a:bodyPr>
            <a:noAutofit/>
          </a:bodyPr>
          <a:lstStyle>
            <a:lvl1pPr marL="0" indent="0" algn="ctr">
              <a:buNone/>
              <a:defRPr sz="2000">
                <a:solidFill>
                  <a:srgbClr val="E5A11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3" name="TextBox 2">
            <a:extLst>
              <a:ext uri="{FF2B5EF4-FFF2-40B4-BE49-F238E27FC236}">
                <a16:creationId xmlns:a16="http://schemas.microsoft.com/office/drawing/2014/main" id="{BFFB75DE-815C-9A34-5846-222303B465A5}"/>
              </a:ext>
            </a:extLst>
          </p:cNvPr>
          <p:cNvSpPr txBox="1"/>
          <p:nvPr userDrawn="1"/>
        </p:nvSpPr>
        <p:spPr>
          <a:xfrm>
            <a:off x="838200" y="5549877"/>
            <a:ext cx="8220456" cy="430887"/>
          </a:xfrm>
          <a:prstGeom prst="rect">
            <a:avLst/>
          </a:prstGeom>
          <a:solidFill>
            <a:schemeClr val="bg1"/>
          </a:solidFill>
        </p:spPr>
        <p:txBody>
          <a:bodyPr wrap="square">
            <a:spAutoFit/>
          </a:bodyPr>
          <a:lstStyle/>
          <a:p>
            <a:pPr algn="just"/>
            <a:r>
              <a:rPr lang="en-GB" sz="1100" dirty="0">
                <a:solidFill>
                  <a:srgbClr val="002060"/>
                </a:solidFill>
                <a:effectLst/>
                <a:latin typeface="Calibri" panose="020F0502020204030204" pitchFamily="34" charset="0"/>
                <a:cs typeface="Calibri" panose="020F0502020204030204" pitchFamily="34" charset="0"/>
              </a:rPr>
              <a:t>EPOS ON is funded by the European Union. Views and opinions expressed in this presentation are however those of the Author(s) only and do not necessarily reflect those of the European Union. Neither the European Union nor the granting authority can be held responsible for them.</a:t>
            </a:r>
          </a:p>
        </p:txBody>
      </p:sp>
      <p:pic>
        <p:nvPicPr>
          <p:cNvPr id="24" name="Picture 23" descr="Blue text on a black background&#10;&#10;Description automatically generated">
            <a:extLst>
              <a:ext uri="{FF2B5EF4-FFF2-40B4-BE49-F238E27FC236}">
                <a16:creationId xmlns:a16="http://schemas.microsoft.com/office/drawing/2014/main" id="{157E8241-B576-552E-E30F-8FC1C69661B0}"/>
              </a:ext>
            </a:extLst>
          </p:cNvPr>
          <p:cNvPicPr>
            <a:picLocks noChangeAspect="1"/>
          </p:cNvPicPr>
          <p:nvPr userDrawn="1"/>
        </p:nvPicPr>
        <p:blipFill>
          <a:blip r:embed="rId3"/>
          <a:stretch>
            <a:fillRect/>
          </a:stretch>
        </p:blipFill>
        <p:spPr>
          <a:xfrm>
            <a:off x="9156192" y="5519932"/>
            <a:ext cx="2023872" cy="449749"/>
          </a:xfrm>
          <a:prstGeom prst="rect">
            <a:avLst/>
          </a:prstGeom>
        </p:spPr>
      </p:pic>
      <p:sp>
        <p:nvSpPr>
          <p:cNvPr id="25" name="Rectangle 24">
            <a:extLst>
              <a:ext uri="{FF2B5EF4-FFF2-40B4-BE49-F238E27FC236}">
                <a16:creationId xmlns:a16="http://schemas.microsoft.com/office/drawing/2014/main" id="{1DFA804A-105A-3FEB-B512-83803559731E}"/>
              </a:ext>
            </a:extLst>
          </p:cNvPr>
          <p:cNvSpPr/>
          <p:nvPr userDrawn="1"/>
        </p:nvSpPr>
        <p:spPr>
          <a:xfrm>
            <a:off x="292608" y="5969681"/>
            <a:ext cx="3133344" cy="635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93608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image" Target="../media/image4.png"/><Relationship Id="rId2" Type="http://schemas.openxmlformats.org/officeDocument/2006/relationships/slideLayout" Target="../slideLayouts/slideLayout10.xml"/><Relationship Id="rId16" Type="http://schemas.openxmlformats.org/officeDocument/2006/relationships/hyperlink" Target="http://www.epos-eu.org/on" TargetMode="Externa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hyperlink" Target="mailto:info@epos-eric.eu" TargetMode="Externa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E8EDE84-1EA8-43E8-9D6C-8C7453CA34BE}"/>
              </a:ext>
            </a:extLst>
          </p:cNvPr>
          <p:cNvSpPr>
            <a:spLocks noGrp="1" noChangeArrowheads="1"/>
          </p:cNvSpPr>
          <p:nvPr>
            <p:ph type="title"/>
          </p:nvPr>
        </p:nvSpPr>
        <p:spPr bwMode="auto">
          <a:xfrm>
            <a:off x="203200" y="304800"/>
            <a:ext cx="11785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Mastertitelformat bearbeiten</a:t>
            </a:r>
          </a:p>
        </p:txBody>
      </p:sp>
      <p:sp>
        <p:nvSpPr>
          <p:cNvPr id="1027" name="Rectangle 3">
            <a:extLst>
              <a:ext uri="{FF2B5EF4-FFF2-40B4-BE49-F238E27FC236}">
                <a16:creationId xmlns:a16="http://schemas.microsoft.com/office/drawing/2014/main" id="{0F5533BD-ADBD-4DA2-90AB-6F0495CDBAF2}"/>
              </a:ext>
            </a:extLst>
          </p:cNvPr>
          <p:cNvSpPr>
            <a:spLocks noGrp="1" noChangeArrowheads="1"/>
          </p:cNvSpPr>
          <p:nvPr>
            <p:ph type="body" idx="1"/>
          </p:nvPr>
        </p:nvSpPr>
        <p:spPr bwMode="auto">
          <a:xfrm>
            <a:off x="203200" y="1676400"/>
            <a:ext cx="11785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9" name="Rectangle 5">
            <a:extLst>
              <a:ext uri="{FF2B5EF4-FFF2-40B4-BE49-F238E27FC236}">
                <a16:creationId xmlns:a16="http://schemas.microsoft.com/office/drawing/2014/main" id="{1901DE22-0F57-4000-B527-F6ECB9BF15E5}"/>
              </a:ext>
            </a:extLst>
          </p:cNvPr>
          <p:cNvSpPr>
            <a:spLocks noGrp="1" noChangeArrowheads="1"/>
          </p:cNvSpPr>
          <p:nvPr>
            <p:ph type="ftr" sz="quarter" idx="3"/>
          </p:nvPr>
        </p:nvSpPr>
        <p:spPr bwMode="auto">
          <a:xfrm>
            <a:off x="1828800" y="6516688"/>
            <a:ext cx="7213600" cy="341312"/>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ＭＳ Ｐゴシック" pitchFamily="96" charset="-128"/>
                <a:cs typeface="+mn-cs"/>
              </a:defRPr>
            </a:lvl1pPr>
          </a:lstStyle>
          <a:p>
            <a:pPr>
              <a:defRPr/>
            </a:pPr>
            <a:endParaRPr lang="de-DE"/>
          </a:p>
        </p:txBody>
      </p:sp>
      <p:sp>
        <p:nvSpPr>
          <p:cNvPr id="1030" name="Rectangle 6">
            <a:extLst>
              <a:ext uri="{FF2B5EF4-FFF2-40B4-BE49-F238E27FC236}">
                <a16:creationId xmlns:a16="http://schemas.microsoft.com/office/drawing/2014/main" id="{C6AF3726-2387-4E5F-993D-69F04B2C8149}"/>
              </a:ext>
            </a:extLst>
          </p:cNvPr>
          <p:cNvSpPr>
            <a:spLocks noGrp="1" noChangeArrowheads="1"/>
          </p:cNvSpPr>
          <p:nvPr>
            <p:ph type="sldNum" sz="quarter" idx="4"/>
          </p:nvPr>
        </p:nvSpPr>
        <p:spPr bwMode="auto">
          <a:xfrm>
            <a:off x="9245600" y="6516688"/>
            <a:ext cx="1117600" cy="341312"/>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200">
                <a:solidFill>
                  <a:schemeClr val="bg2"/>
                </a:solidFill>
                <a:latin typeface="Verdana" panose="020B0604030504040204" pitchFamily="34" charset="0"/>
              </a:defRPr>
            </a:lvl1pPr>
          </a:lstStyle>
          <a:p>
            <a:pPr>
              <a:defRPr/>
            </a:pPr>
            <a:fld id="{35360FE4-4C96-448C-96C9-C7AED79263C9}" type="slidenum">
              <a:rPr lang="de-DE" altLang="de-DE"/>
              <a:pPr>
                <a:defRPr/>
              </a:pPr>
              <a:t>‹Nr.›</a:t>
            </a:fld>
            <a:endParaRPr lang="de-DE" altLang="de-DE">
              <a:solidFill>
                <a:schemeClr val="tx1"/>
              </a:solidFill>
            </a:endParaRPr>
          </a:p>
        </p:txBody>
      </p:sp>
      <p:sp>
        <p:nvSpPr>
          <p:cNvPr id="2" name="Line 12">
            <a:extLst>
              <a:ext uri="{FF2B5EF4-FFF2-40B4-BE49-F238E27FC236}">
                <a16:creationId xmlns:a16="http://schemas.microsoft.com/office/drawing/2014/main" id="{254457D1-3260-4B6D-A599-C5946CD7849A}"/>
              </a:ext>
            </a:extLst>
          </p:cNvPr>
          <p:cNvSpPr>
            <a:spLocks noChangeShapeType="1"/>
          </p:cNvSpPr>
          <p:nvPr/>
        </p:nvSpPr>
        <p:spPr bwMode="auto">
          <a:xfrm>
            <a:off x="0" y="6086475"/>
            <a:ext cx="12192000" cy="0"/>
          </a:xfrm>
          <a:prstGeom prst="line">
            <a:avLst/>
          </a:prstGeom>
          <a:noFill/>
          <a:ln w="6350">
            <a:solidFill>
              <a:srgbClr val="004D95"/>
            </a:solidFill>
            <a:round/>
            <a:headEnd/>
            <a:tailEnd/>
          </a:ln>
          <a:extLst>
            <a:ext uri="{909E8E84-426E-40DD-AFC4-6F175D3DCCD1}">
              <a14:hiddenFill xmlns:a14="http://schemas.microsoft.com/office/drawing/2010/main">
                <a:noFill/>
              </a14:hiddenFill>
            </a:ext>
          </a:extLst>
        </p:spPr>
        <p:txBody>
          <a:bodyPr wrap="none" anchor="ctr"/>
          <a:lstStyle/>
          <a:p>
            <a:endParaRPr lang="de-DE" sz="2400"/>
          </a:p>
        </p:txBody>
      </p:sp>
    </p:spTree>
  </p:cSld>
  <p:clrMap bg1="lt1" tx1="dk1" bg2="lt2" tx2="dk2" accent1="accent1" accent2="accent2" accent3="accent3" accent4="accent4" accent5="accent5" accent6="accent6" hlink="hlink" folHlink="folHlink"/>
  <p:sldLayoutIdLst>
    <p:sldLayoutId id="2147483728" r:id="rId1"/>
    <p:sldLayoutId id="2147483722" r:id="rId2"/>
    <p:sldLayoutId id="2147483723" r:id="rId3"/>
    <p:sldLayoutId id="2147483724" r:id="rId4"/>
    <p:sldLayoutId id="2147483725" r:id="rId5"/>
    <p:sldLayoutId id="2147483726" r:id="rId6"/>
    <p:sldLayoutId id="2147483727" r:id="rId7"/>
    <p:sldLayoutId id="2147483729" r:id="rId8"/>
  </p:sldLayoutIdLst>
  <p:txStyles>
    <p:titleStyle>
      <a:lvl1pPr algn="ctr" rtl="0" eaLnBrk="0" fontAlgn="base" hangingPunct="0">
        <a:spcBef>
          <a:spcPct val="0"/>
        </a:spcBef>
        <a:spcAft>
          <a:spcPct val="0"/>
        </a:spcAft>
        <a:defRPr sz="3200">
          <a:solidFill>
            <a:srgbClr val="00589C"/>
          </a:solidFill>
          <a:latin typeface="+mj-lt"/>
          <a:ea typeface="+mj-ea"/>
          <a:cs typeface="ＭＳ Ｐゴシック"/>
        </a:defRPr>
      </a:lvl1pPr>
      <a:lvl2pPr algn="ctr" rtl="0" eaLnBrk="0" fontAlgn="base" hangingPunct="0">
        <a:spcBef>
          <a:spcPct val="0"/>
        </a:spcBef>
        <a:spcAft>
          <a:spcPct val="0"/>
        </a:spcAft>
        <a:defRPr sz="3200">
          <a:solidFill>
            <a:srgbClr val="00589C"/>
          </a:solidFill>
          <a:latin typeface="Verdana" pitchFamily="96" charset="0"/>
          <a:ea typeface="ＭＳ Ｐゴシック" pitchFamily="96" charset="-128"/>
          <a:cs typeface="ＭＳ Ｐゴシック"/>
        </a:defRPr>
      </a:lvl2pPr>
      <a:lvl3pPr algn="ctr" rtl="0" eaLnBrk="0" fontAlgn="base" hangingPunct="0">
        <a:spcBef>
          <a:spcPct val="0"/>
        </a:spcBef>
        <a:spcAft>
          <a:spcPct val="0"/>
        </a:spcAft>
        <a:defRPr sz="3200">
          <a:solidFill>
            <a:srgbClr val="00589C"/>
          </a:solidFill>
          <a:latin typeface="Verdana" pitchFamily="96" charset="0"/>
          <a:ea typeface="ＭＳ Ｐゴシック" pitchFamily="96" charset="-128"/>
          <a:cs typeface="ＭＳ Ｐゴシック"/>
        </a:defRPr>
      </a:lvl3pPr>
      <a:lvl4pPr algn="ctr" rtl="0" eaLnBrk="0" fontAlgn="base" hangingPunct="0">
        <a:spcBef>
          <a:spcPct val="0"/>
        </a:spcBef>
        <a:spcAft>
          <a:spcPct val="0"/>
        </a:spcAft>
        <a:defRPr sz="3200">
          <a:solidFill>
            <a:srgbClr val="00589C"/>
          </a:solidFill>
          <a:latin typeface="Verdana" pitchFamily="96" charset="0"/>
          <a:ea typeface="ＭＳ Ｐゴシック" pitchFamily="96" charset="-128"/>
          <a:cs typeface="ＭＳ Ｐゴシック"/>
        </a:defRPr>
      </a:lvl4pPr>
      <a:lvl5pPr algn="ctr" rtl="0" eaLnBrk="0" fontAlgn="base" hangingPunct="0">
        <a:spcBef>
          <a:spcPct val="0"/>
        </a:spcBef>
        <a:spcAft>
          <a:spcPct val="0"/>
        </a:spcAft>
        <a:defRPr sz="3200">
          <a:solidFill>
            <a:srgbClr val="00589C"/>
          </a:solidFill>
          <a:latin typeface="Verdana" pitchFamily="96" charset="0"/>
          <a:ea typeface="ＭＳ Ｐゴシック" pitchFamily="96" charset="-128"/>
          <a:cs typeface="ＭＳ Ｐゴシック"/>
        </a:defRPr>
      </a:lvl5pPr>
      <a:lvl6pPr marL="4572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6pPr>
      <a:lvl7pPr marL="9144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7pPr>
      <a:lvl8pPr marL="13716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8pPr>
      <a:lvl9pPr marL="18288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a:defRPr>
      </a:lvl1pPr>
      <a:lvl2pPr marL="742950" indent="-285750" algn="l" rtl="0" eaLnBrk="0" fontAlgn="base" hangingPunct="0">
        <a:spcBef>
          <a:spcPct val="20000"/>
        </a:spcBef>
        <a:spcAft>
          <a:spcPct val="0"/>
        </a:spcAft>
        <a:buChar char="–"/>
        <a:defRPr sz="1400">
          <a:solidFill>
            <a:srgbClr val="00589C"/>
          </a:solidFill>
          <a:latin typeface="+mn-lt"/>
          <a:ea typeface="+mn-ea"/>
          <a:cs typeface="ＭＳ Ｐゴシック"/>
        </a:defRPr>
      </a:lvl2pPr>
      <a:lvl3pPr marL="1143000" indent="-228600" algn="l" rtl="0" eaLnBrk="0" fontAlgn="base" hangingPunct="0">
        <a:spcBef>
          <a:spcPct val="20000"/>
        </a:spcBef>
        <a:spcAft>
          <a:spcPct val="0"/>
        </a:spcAft>
        <a:buChar char="•"/>
        <a:defRPr sz="1400">
          <a:solidFill>
            <a:schemeClr val="tx1"/>
          </a:solidFill>
          <a:latin typeface="+mn-lt"/>
          <a:ea typeface="+mn-ea"/>
          <a:cs typeface="ＭＳ Ｐゴシック"/>
        </a:defRPr>
      </a:lvl3pPr>
      <a:lvl4pPr marL="1600200" indent="-228600" algn="l" rtl="0" eaLnBrk="0" fontAlgn="base" hangingPunct="0">
        <a:spcBef>
          <a:spcPct val="20000"/>
        </a:spcBef>
        <a:spcAft>
          <a:spcPct val="0"/>
        </a:spcAft>
        <a:buChar char="–"/>
        <a:defRPr sz="1200">
          <a:solidFill>
            <a:schemeClr val="tx1"/>
          </a:solidFill>
          <a:latin typeface="+mn-lt"/>
          <a:ea typeface="+mn-ea"/>
          <a:cs typeface="ＭＳ Ｐゴシック"/>
        </a:defRPr>
      </a:lvl4pPr>
      <a:lvl5pPr marL="2057400" indent="-228600" algn="l" rtl="0" eaLnBrk="0" fontAlgn="base" hangingPunct="0">
        <a:spcBef>
          <a:spcPct val="20000"/>
        </a:spcBef>
        <a:spcAft>
          <a:spcPct val="0"/>
        </a:spcAft>
        <a:buChar char="»"/>
        <a:defRPr sz="1000">
          <a:solidFill>
            <a:schemeClr val="bg2"/>
          </a:solidFill>
          <a:latin typeface="+mn-lt"/>
          <a:ea typeface="+mn-ea"/>
          <a:cs typeface="ＭＳ Ｐゴシック"/>
        </a:defRPr>
      </a:lvl5pPr>
      <a:lvl6pPr marL="2514600" indent="-228600" algn="l" rtl="0" eaLnBrk="1" fontAlgn="base" hangingPunct="1">
        <a:spcBef>
          <a:spcPct val="20000"/>
        </a:spcBef>
        <a:spcAft>
          <a:spcPct val="0"/>
        </a:spcAft>
        <a:buChar char="»"/>
        <a:defRPr sz="1000">
          <a:solidFill>
            <a:schemeClr val="bg2"/>
          </a:solidFill>
          <a:latin typeface="+mn-lt"/>
          <a:ea typeface="+mn-ea"/>
        </a:defRPr>
      </a:lvl6pPr>
      <a:lvl7pPr marL="2971800" indent="-228600" algn="l" rtl="0" eaLnBrk="1" fontAlgn="base" hangingPunct="1">
        <a:spcBef>
          <a:spcPct val="20000"/>
        </a:spcBef>
        <a:spcAft>
          <a:spcPct val="0"/>
        </a:spcAft>
        <a:buChar char="»"/>
        <a:defRPr sz="1000">
          <a:solidFill>
            <a:schemeClr val="bg2"/>
          </a:solidFill>
          <a:latin typeface="+mn-lt"/>
          <a:ea typeface="+mn-ea"/>
        </a:defRPr>
      </a:lvl7pPr>
      <a:lvl8pPr marL="3429000" indent="-228600" algn="l" rtl="0" eaLnBrk="1" fontAlgn="base" hangingPunct="1">
        <a:spcBef>
          <a:spcPct val="20000"/>
        </a:spcBef>
        <a:spcAft>
          <a:spcPct val="0"/>
        </a:spcAft>
        <a:buChar char="»"/>
        <a:defRPr sz="1000">
          <a:solidFill>
            <a:schemeClr val="bg2"/>
          </a:solidFill>
          <a:latin typeface="+mn-lt"/>
          <a:ea typeface="+mn-ea"/>
        </a:defRPr>
      </a:lvl8pPr>
      <a:lvl9pPr marL="3886200" indent="-228600" algn="l" rtl="0" eaLnBrk="1" fontAlgn="base" hangingPunct="1">
        <a:spcBef>
          <a:spcPct val="20000"/>
        </a:spcBef>
        <a:spcAft>
          <a:spcPct val="0"/>
        </a:spcAft>
        <a:buChar char="»"/>
        <a:defRPr sz="1000">
          <a:solidFill>
            <a:schemeClr val="bg2"/>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E0F8F-7144-4563-6BBC-5FBFDA6A0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93648523-4761-25C7-F28C-7B4AE851B12B}"/>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3F419D2E-9823-A0DD-30F5-97CD9F7A8108}"/>
              </a:ext>
            </a:extLst>
          </p:cNvPr>
          <p:cNvSpPr>
            <a:spLocks noGrp="1"/>
          </p:cNvSpPr>
          <p:nvPr>
            <p:ph type="sldNum" sz="quarter" idx="4"/>
          </p:nvPr>
        </p:nvSpPr>
        <p:spPr>
          <a:xfrm>
            <a:off x="11462660" y="6273872"/>
            <a:ext cx="583036" cy="365125"/>
          </a:xfrm>
          <a:prstGeom prst="rect">
            <a:avLst/>
          </a:prstGeom>
        </p:spPr>
        <p:txBody>
          <a:bodyPr vert="horz" lIns="91440" tIns="45720" rIns="91440" bIns="45720" rtlCol="0" anchor="ctr"/>
          <a:lstStyle>
            <a:lvl1pPr algn="ctr">
              <a:defRPr sz="1400" b="1" i="0">
                <a:solidFill>
                  <a:srgbClr val="E5A113"/>
                </a:solidFill>
                <a:latin typeface="Calibri" panose="020F0502020204030204" pitchFamily="34" charset="0"/>
                <a:cs typeface="Calibri" panose="020F0502020204030204" pitchFamily="34" charset="0"/>
              </a:defRPr>
            </a:lvl1pPr>
          </a:lstStyle>
          <a:p>
            <a:fld id="{4DD777E7-DC69-634D-A570-B7417637B5CD}" type="slidenum">
              <a:rPr lang="en-GB" smtClean="0"/>
              <a:pPr/>
              <a:t>‹Nr.›</a:t>
            </a:fld>
            <a:endParaRPr lang="en-GB" dirty="0"/>
          </a:p>
        </p:txBody>
      </p:sp>
      <p:sp>
        <p:nvSpPr>
          <p:cNvPr id="10" name="TextBox 9">
            <a:extLst>
              <a:ext uri="{FF2B5EF4-FFF2-40B4-BE49-F238E27FC236}">
                <a16:creationId xmlns:a16="http://schemas.microsoft.com/office/drawing/2014/main" id="{82A0F7D6-3616-8452-3ABD-138EA5A94E11}"/>
              </a:ext>
            </a:extLst>
          </p:cNvPr>
          <p:cNvSpPr txBox="1"/>
          <p:nvPr userDrawn="1"/>
        </p:nvSpPr>
        <p:spPr>
          <a:xfrm>
            <a:off x="9601203" y="6345464"/>
            <a:ext cx="1861457" cy="305725"/>
          </a:xfrm>
          <a:prstGeom prst="rect">
            <a:avLst/>
          </a:prstGeom>
          <a:noFill/>
        </p:spPr>
        <p:txBody>
          <a:bodyPr wrap="square">
            <a:spAutoFit/>
          </a:bodyPr>
          <a:lstStyle/>
          <a:p>
            <a:pPr>
              <a:lnSpc>
                <a:spcPts val="820"/>
              </a:lnSpc>
            </a:pPr>
            <a:r>
              <a:rPr lang="en-GB" sz="900" b="0" i="0" dirty="0">
                <a:solidFill>
                  <a:srgbClr val="E5A113"/>
                </a:solidFill>
                <a:effectLst/>
                <a:latin typeface="Calibri" panose="020F0502020204030204" pitchFamily="34" charset="0"/>
                <a:cs typeface="Calibri" panose="020F0502020204030204" pitchFamily="34" charset="0"/>
              </a:rPr>
              <a:t>This work is licensed under</a:t>
            </a:r>
            <a:br>
              <a:rPr lang="en-GB" sz="900" b="0" i="0" dirty="0">
                <a:solidFill>
                  <a:srgbClr val="E5A113"/>
                </a:solidFill>
                <a:effectLst/>
                <a:latin typeface="Calibri" panose="020F0502020204030204" pitchFamily="34" charset="0"/>
                <a:cs typeface="Calibri" panose="020F0502020204030204" pitchFamily="34" charset="0"/>
              </a:rPr>
            </a:br>
            <a:r>
              <a:rPr lang="en-GB" sz="900" b="0" i="0" dirty="0">
                <a:solidFill>
                  <a:srgbClr val="E5A113"/>
                </a:solidFill>
                <a:effectLst/>
                <a:latin typeface="Calibri" panose="020F0502020204030204" pitchFamily="34" charset="0"/>
                <a:cs typeface="Calibri" panose="020F0502020204030204" pitchFamily="34" charset="0"/>
              </a:rPr>
              <a:t> CC BY attribution 4.0 international </a:t>
            </a:r>
          </a:p>
        </p:txBody>
      </p:sp>
      <p:sp>
        <p:nvSpPr>
          <p:cNvPr id="14" name="TextBox 13">
            <a:extLst>
              <a:ext uri="{FF2B5EF4-FFF2-40B4-BE49-F238E27FC236}">
                <a16:creationId xmlns:a16="http://schemas.microsoft.com/office/drawing/2014/main" id="{0D06AA8F-CDC0-D23D-D2B0-3629F5A9E918}"/>
              </a:ext>
            </a:extLst>
          </p:cNvPr>
          <p:cNvSpPr txBox="1"/>
          <p:nvPr userDrawn="1"/>
        </p:nvSpPr>
        <p:spPr>
          <a:xfrm>
            <a:off x="4292345" y="6330320"/>
            <a:ext cx="3602331" cy="276999"/>
          </a:xfrm>
          <a:prstGeom prst="rect">
            <a:avLst/>
          </a:prstGeom>
          <a:noFill/>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hlinkClick r:id="rId15">
                  <a:extLst>
                    <a:ext uri="{A12FA001-AC4F-418D-AE19-62706E023703}">
                      <ahyp:hlinkClr xmlns:ahyp="http://schemas.microsoft.com/office/drawing/2018/hyperlinkcolor" val="tx"/>
                    </a:ext>
                  </a:extLst>
                </a:hlinkClick>
              </a:rPr>
              <a:t>info@epos-eric.eu</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a:solidFill>
                  <a:schemeClr val="tx1"/>
                </a:solidFill>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www.epos-eu.org/on</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err="1">
                <a:latin typeface="Calibri" panose="020F0502020204030204" pitchFamily="34" charset="0"/>
                <a:cs typeface="Calibri" panose="020F0502020204030204" pitchFamily="34" charset="0"/>
              </a:rPr>
              <a:t>EPOSon</a:t>
            </a:r>
            <a:endParaRPr lang="en-GB" sz="1200" dirty="0">
              <a:solidFill>
                <a:schemeClr val="tx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4E19406-F3C6-0D62-8A03-597E0FB94F09}"/>
              </a:ext>
            </a:extLst>
          </p:cNvPr>
          <p:cNvSpPr txBox="1"/>
          <p:nvPr userDrawn="1"/>
        </p:nvSpPr>
        <p:spPr>
          <a:xfrm>
            <a:off x="838200" y="6270943"/>
            <a:ext cx="2612136" cy="1061829"/>
          </a:xfrm>
          <a:prstGeom prst="rect">
            <a:avLst/>
          </a:prstGeom>
          <a:noFill/>
        </p:spPr>
        <p:txBody>
          <a:bodyPr wrap="square">
            <a:spAutoFit/>
          </a:bodyPr>
          <a:lstStyle>
            <a:defPPr>
              <a:defRPr lang="en-IT"/>
            </a:defPPr>
            <a:lvl1pPr>
              <a:defRPr sz="1200">
                <a:latin typeface="Calibri" panose="020F0502020204030204" pitchFamily="34" charset="0"/>
                <a:cs typeface="Calibri" panose="020F0502020204030204" pitchFamily="34" charset="0"/>
              </a:defRPr>
            </a:lvl1pPr>
          </a:lstStyle>
          <a:p>
            <a:pPr lvl="0" algn="just"/>
            <a:r>
              <a:rPr lang="en-GB" sz="1050" dirty="0">
                <a:solidFill>
                  <a:srgbClr val="002060"/>
                </a:solidFill>
              </a:rPr>
              <a:t>EPOS ON IS funded by the EC Horizon Europe programme under G.A. n 101131592</a:t>
            </a:r>
          </a:p>
          <a:p>
            <a:pPr lvl="0" algn="just"/>
            <a:endParaRPr lang="en-GB" sz="1050" dirty="0">
              <a:solidFill>
                <a:srgbClr val="002060"/>
              </a:solidFill>
            </a:endParaRPr>
          </a:p>
          <a:p>
            <a:pPr lvl="0" algn="just"/>
            <a:endParaRPr lang="en-GB" sz="1050" dirty="0">
              <a:solidFill>
                <a:srgbClr val="002060"/>
              </a:solidFill>
            </a:endParaRPr>
          </a:p>
          <a:p>
            <a:pPr lvl="0"/>
            <a:br>
              <a:rPr lang="en-GB" sz="1050" dirty="0">
                <a:solidFill>
                  <a:srgbClr val="002060"/>
                </a:solidFill>
              </a:rPr>
            </a:br>
            <a:endParaRPr lang="it-IT" sz="1050" dirty="0">
              <a:solidFill>
                <a:srgbClr val="002060"/>
              </a:solidFill>
            </a:endParaRPr>
          </a:p>
        </p:txBody>
      </p:sp>
      <p:pic>
        <p:nvPicPr>
          <p:cNvPr id="19" name="Picture 18" descr="A blue flag with yellow stars&#10;&#10;Description automatically generated">
            <a:extLst>
              <a:ext uri="{FF2B5EF4-FFF2-40B4-BE49-F238E27FC236}">
                <a16:creationId xmlns:a16="http://schemas.microsoft.com/office/drawing/2014/main" id="{4B30306E-480F-190C-B45A-C299F4833056}"/>
              </a:ext>
            </a:extLst>
          </p:cNvPr>
          <p:cNvPicPr>
            <a:picLocks noChangeAspect="1"/>
          </p:cNvPicPr>
          <p:nvPr userDrawn="1"/>
        </p:nvPicPr>
        <p:blipFill>
          <a:blip r:embed="rId17"/>
          <a:stretch>
            <a:fillRect/>
          </a:stretch>
        </p:blipFill>
        <p:spPr>
          <a:xfrm>
            <a:off x="367303" y="6176963"/>
            <a:ext cx="483000" cy="489647"/>
          </a:xfrm>
          <a:prstGeom prst="rect">
            <a:avLst/>
          </a:prstGeom>
        </p:spPr>
      </p:pic>
    </p:spTree>
    <p:extLst>
      <p:ext uri="{BB962C8B-B14F-4D97-AF65-F5344CB8AC3E}">
        <p14:creationId xmlns:p14="http://schemas.microsoft.com/office/powerpoint/2010/main" val="427531682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txStyles>
    <p:title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cfconventions.org/" TargetMode="External"/><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hyperlink" Target="https://www.fdsn.org/xml/station/" TargetMode="External"/><Relationship Id="rId2" Type="http://schemas.openxmlformats.org/officeDocument/2006/relationships/hyperlink" Target="https://www.ogc.org/standards/sensorml/" TargetMode="External"/><Relationship Id="rId1" Type="http://schemas.openxmlformats.org/officeDocument/2006/relationships/slideLayout" Target="../slideLayouts/slideLayout14.xml"/><Relationship Id="rId4" Type="http://schemas.openxmlformats.org/officeDocument/2006/relationships/hyperlink" Target="https://github.com/International-GNSS-Service/GeodesyML"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hyperlink" Target="https://fidgeo.de/en" TargetMode="External"/><Relationship Id="rId3" Type="http://schemas.openxmlformats.org/officeDocument/2006/relationships/hyperlink" Target="https://dataservices.gfz-potsdam.de/" TargetMode="External"/><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jp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hyperlink" Target="https://doi.org/10.5880/fidgeo.2021.049" TargetMode="External"/><Relationship Id="rId13" Type="http://schemas.openxmlformats.org/officeDocument/2006/relationships/hyperlink" Target="https://igsn.org/GFFJH00AD" TargetMode="External"/><Relationship Id="rId3" Type="http://schemas.openxmlformats.org/officeDocument/2006/relationships/image" Target="../media/image46.png"/><Relationship Id="rId7" Type="http://schemas.openxmlformats.org/officeDocument/2006/relationships/image" Target="../media/image50.svg"/><Relationship Id="rId12" Type="http://schemas.openxmlformats.org/officeDocument/2006/relationships/hyperlink" Target="https://hdl.handle.net/11708/37B4E3C1-3DCC-4B7B-B475-87A3177F6030" TargetMode="External"/><Relationship Id="rId2" Type="http://schemas.openxmlformats.org/officeDocument/2006/relationships/image" Target="../media/image43.png"/><Relationship Id="rId1" Type="http://schemas.openxmlformats.org/officeDocument/2006/relationships/slideLayout" Target="../slideLayouts/slideLayout14.xml"/><Relationship Id="rId6" Type="http://schemas.openxmlformats.org/officeDocument/2006/relationships/image" Target="../media/image49.png"/><Relationship Id="rId11" Type="http://schemas.openxmlformats.org/officeDocument/2006/relationships/hyperlink" Target="https://ror.org/04z8jg394" TargetMode="External"/><Relationship Id="rId5" Type="http://schemas.openxmlformats.org/officeDocument/2006/relationships/image" Target="../media/image48.png"/><Relationship Id="rId15" Type="http://schemas.openxmlformats.org/officeDocument/2006/relationships/image" Target="../media/image52.png"/><Relationship Id="rId10" Type="http://schemas.openxmlformats.org/officeDocument/2006/relationships/hyperlink" Target="http://doi.org/10.13039/501100001659" TargetMode="External"/><Relationship Id="rId4" Type="http://schemas.openxmlformats.org/officeDocument/2006/relationships/image" Target="../media/image47.png"/><Relationship Id="rId9" Type="http://schemas.openxmlformats.org/officeDocument/2006/relationships/hyperlink" Target="https://orcid.org/0000-0001-5140-8602" TargetMode="External"/><Relationship Id="rId1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2.jp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43.png"/><Relationship Id="rId2" Type="http://schemas.openxmlformats.org/officeDocument/2006/relationships/image" Target="../media/image53.png"/><Relationship Id="rId1" Type="http://schemas.openxmlformats.org/officeDocument/2006/relationships/slideLayout" Target="../slideLayouts/slideLayout14.xml"/><Relationship Id="rId6" Type="http://schemas.openxmlformats.org/officeDocument/2006/relationships/image" Target="../media/image57.png"/><Relationship Id="rId11" Type="http://schemas.openxmlformats.org/officeDocument/2006/relationships/image" Target="../media/image51.png"/><Relationship Id="rId5" Type="http://schemas.openxmlformats.org/officeDocument/2006/relationships/image" Target="../media/image56.png"/><Relationship Id="rId15" Type="http://schemas.openxmlformats.org/officeDocument/2006/relationships/image" Target="../media/image64.png"/><Relationship Id="rId10" Type="http://schemas.openxmlformats.org/officeDocument/2006/relationships/image" Target="../media/image61.png"/><Relationship Id="rId4" Type="http://schemas.openxmlformats.org/officeDocument/2006/relationships/image" Target="../media/image55.jpg"/><Relationship Id="rId9" Type="http://schemas.openxmlformats.org/officeDocument/2006/relationships/image" Target="../media/image60.jpeg"/><Relationship Id="rId14" Type="http://schemas.openxmlformats.org/officeDocument/2006/relationships/image" Target="../media/image63.png"/></Relationships>
</file>

<file path=ppt/slides/_rels/slide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1.png"/><Relationship Id="rId7" Type="http://schemas.openxmlformats.org/officeDocument/2006/relationships/hyperlink" Target="https://dataservices.gfz-potsdam.de/" TargetMode="External"/><Relationship Id="rId2" Type="http://schemas.openxmlformats.org/officeDocument/2006/relationships/image" Target="../media/image69.png"/><Relationship Id="rId1" Type="http://schemas.openxmlformats.org/officeDocument/2006/relationships/slideLayout" Target="../slideLayouts/slideLayout14.xml"/><Relationship Id="rId6" Type="http://schemas.openxmlformats.org/officeDocument/2006/relationships/image" Target="../media/image67.png"/><Relationship Id="rId5" Type="http://schemas.openxmlformats.org/officeDocument/2006/relationships/image" Target="../media/image72.png"/><Relationship Id="rId4" Type="http://schemas.openxmlformats.org/officeDocument/2006/relationships/image" Target="../media/image68.png"/><Relationship Id="rId9"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62.jpg"/><Relationship Id="rId2" Type="http://schemas.openxmlformats.org/officeDocument/2006/relationships/image" Target="../media/image75.png"/><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51.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dataservices.gfz-potsdam.de/" TargetMode="Externa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hyperlink" Target="https://blog.infuseai.io/everything-about-metadata-and-its-meaning-for-machine-learning-practitioners-cd353ca160d1" TargetMode="External"/><Relationship Id="rId2" Type="http://schemas.openxmlformats.org/officeDocument/2006/relationships/hyperlink" Target="https://groups.niso.org/apps/group_public/download.php/17443/understanding-metadata" TargetMode="Externa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groups.niso.org/apps/group_public/download.php/17443/understanding-metadata" TargetMode="Externa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hyperlink" Target="https://doi.org/10.1038/sdata.2016.18" TargetMode="Externa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hyperlink" Target="https://doi.org/10.1038/sdata.2016.18" TargetMode="Externa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groups.niso.org/apps/group_public/download.php/17443/understanding-metadata" TargetMode="External"/><Relationship Id="rId1" Type="http://schemas.openxmlformats.org/officeDocument/2006/relationships/slideLayout" Target="../slideLayouts/slideLayout1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A8294D-40E0-2FC5-3548-034E239677A8}"/>
              </a:ext>
            </a:extLst>
          </p:cNvPr>
          <p:cNvSpPr>
            <a:spLocks noGrp="1"/>
          </p:cNvSpPr>
          <p:nvPr>
            <p:ph type="ctrTitle"/>
          </p:nvPr>
        </p:nvSpPr>
        <p:spPr>
          <a:xfrm>
            <a:off x="838200" y="1786241"/>
            <a:ext cx="4953000" cy="3034996"/>
          </a:xfrm>
        </p:spPr>
        <p:txBody>
          <a:bodyPr/>
          <a:lstStyle/>
          <a:p>
            <a:pPr algn="l"/>
            <a:r>
              <a:rPr lang="de-DE" altLang="de-DE" dirty="0"/>
              <a:t>Stories </a:t>
            </a:r>
            <a:r>
              <a:rPr lang="de-DE" altLang="de-DE" dirty="0" err="1"/>
              <a:t>about</a:t>
            </a:r>
            <a:r>
              <a:rPr lang="de-DE" altLang="de-DE" dirty="0"/>
              <a:t> </a:t>
            </a:r>
            <a:r>
              <a:rPr lang="de-DE" altLang="de-DE" dirty="0" err="1"/>
              <a:t>Metadata</a:t>
            </a:r>
            <a:r>
              <a:rPr lang="de-DE" altLang="de-DE" sz="3600" dirty="0"/>
              <a:t>: </a:t>
            </a:r>
            <a:r>
              <a:rPr lang="de-DE" altLang="de-DE" sz="3600" b="0" dirty="0" err="1"/>
              <a:t>introduction</a:t>
            </a:r>
            <a:r>
              <a:rPr lang="de-DE" altLang="de-DE" sz="3600" b="0" dirty="0"/>
              <a:t>, </a:t>
            </a:r>
            <a:r>
              <a:rPr lang="de-DE" altLang="de-DE" sz="3600" b="0" dirty="0" err="1"/>
              <a:t>types</a:t>
            </a:r>
            <a:r>
              <a:rPr lang="de-DE" altLang="de-DE" sz="3600" b="0" dirty="0"/>
              <a:t>, </a:t>
            </a:r>
            <a:r>
              <a:rPr lang="de-DE" altLang="de-DE" sz="3600" b="0" dirty="0" err="1"/>
              <a:t>role</a:t>
            </a:r>
            <a:r>
              <a:rPr lang="de-DE" altLang="de-DE" sz="3600" b="0" dirty="0"/>
              <a:t>, </a:t>
            </a:r>
            <a:r>
              <a:rPr lang="de-DE" altLang="de-DE" sz="3600" b="0" dirty="0" err="1"/>
              <a:t>elements</a:t>
            </a:r>
            <a:endParaRPr lang="en-GB" b="0" dirty="0"/>
          </a:p>
        </p:txBody>
      </p:sp>
      <p:sp>
        <p:nvSpPr>
          <p:cNvPr id="3" name="Subtitle 2">
            <a:extLst>
              <a:ext uri="{FF2B5EF4-FFF2-40B4-BE49-F238E27FC236}">
                <a16:creationId xmlns:a16="http://schemas.microsoft.com/office/drawing/2014/main" id="{413A46CC-2792-3202-4219-C2C42095ED1D}"/>
              </a:ext>
            </a:extLst>
          </p:cNvPr>
          <p:cNvSpPr>
            <a:spLocks noGrp="1"/>
          </p:cNvSpPr>
          <p:nvPr>
            <p:ph type="subTitle" idx="4294967295"/>
          </p:nvPr>
        </p:nvSpPr>
        <p:spPr>
          <a:xfrm>
            <a:off x="838200" y="5054600"/>
            <a:ext cx="4953000" cy="889000"/>
          </a:xfrm>
        </p:spPr>
        <p:txBody>
          <a:bodyPr>
            <a:normAutofit/>
          </a:bodyPr>
          <a:lstStyle/>
          <a:p>
            <a:pPr marL="0" indent="0">
              <a:buNone/>
            </a:pPr>
            <a:r>
              <a:rPr lang="en-GB" dirty="0"/>
              <a:t>Kirsten Elger</a:t>
            </a:r>
            <a:r>
              <a:rPr lang="en-GB" dirty="0">
                <a:solidFill>
                  <a:srgbClr val="FEDC7F"/>
                </a:solidFill>
              </a:rPr>
              <a:t>|</a:t>
            </a:r>
            <a:r>
              <a:rPr lang="en-GB" dirty="0"/>
              <a:t> kelger@gfz.de</a:t>
            </a:r>
          </a:p>
        </p:txBody>
      </p:sp>
      <p:pic>
        <p:nvPicPr>
          <p:cNvPr id="9" name="Picture 8" descr="A group of people posing for a photo&#10;&#10;AI-generated content may be incorrect.">
            <a:extLst>
              <a:ext uri="{FF2B5EF4-FFF2-40B4-BE49-F238E27FC236}">
                <a16:creationId xmlns:a16="http://schemas.microsoft.com/office/drawing/2014/main" id="{AACBB9AB-0B3D-93CE-0997-20B81DFFB127}"/>
              </a:ext>
            </a:extLst>
          </p:cNvPr>
          <p:cNvPicPr>
            <a:picLocks noChangeAspect="1"/>
          </p:cNvPicPr>
          <p:nvPr/>
        </p:nvPicPr>
        <p:blipFill>
          <a:blip r:embed="rId3"/>
          <a:stretch>
            <a:fillRect/>
          </a:stretch>
        </p:blipFill>
        <p:spPr>
          <a:xfrm>
            <a:off x="5962650" y="395740"/>
            <a:ext cx="5781223" cy="5781223"/>
          </a:xfrm>
          <a:prstGeom prst="rect">
            <a:avLst/>
          </a:prstGeom>
        </p:spPr>
      </p:pic>
    </p:spTree>
    <p:extLst>
      <p:ext uri="{BB962C8B-B14F-4D97-AF65-F5344CB8AC3E}">
        <p14:creationId xmlns:p14="http://schemas.microsoft.com/office/powerpoint/2010/main" val="1336428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D93FD988-8F78-4717-96E9-48EF3DEB46D8}"/>
              </a:ext>
            </a:extLst>
          </p:cNvPr>
          <p:cNvGrpSpPr/>
          <p:nvPr/>
        </p:nvGrpSpPr>
        <p:grpSpPr>
          <a:xfrm rot="354506">
            <a:off x="190426" y="2403435"/>
            <a:ext cx="5001536" cy="4008566"/>
            <a:chOff x="104559" y="2989014"/>
            <a:chExt cx="5001536" cy="4008566"/>
          </a:xfrm>
        </p:grpSpPr>
        <p:pic>
          <p:nvPicPr>
            <p:cNvPr id="4" name="Grafik 8">
              <a:extLst>
                <a:ext uri="{FF2B5EF4-FFF2-40B4-BE49-F238E27FC236}">
                  <a16:creationId xmlns:a16="http://schemas.microsoft.com/office/drawing/2014/main" id="{3E3C3F18-7DAC-4568-815A-9C595CF610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597"/>
            <a:stretch/>
          </p:blipFill>
          <p:spPr bwMode="auto">
            <a:xfrm rot="21048696">
              <a:off x="509504" y="3146908"/>
              <a:ext cx="4596591" cy="3850672"/>
            </a:xfrm>
            <a:prstGeom prst="rect">
              <a:avLst/>
            </a:prstGeom>
            <a:noFill/>
            <a:ln>
              <a:noFill/>
            </a:ln>
            <a:effectLst>
              <a:outerShdw blurRad="228600" dist="127001" dir="2700000" algn="tl" rotWithShape="0">
                <a:srgbClr val="808080">
                  <a:alpha val="73000"/>
                </a:srgbClr>
              </a:outerShdw>
            </a:effectLst>
            <a:extLst>
              <a:ext uri="{909E8E84-426E-40DD-AFC4-6F175D3DCCD1}">
                <a14:hiddenFill xmlns:a14="http://schemas.microsoft.com/office/drawing/2010/main">
                  <a:solidFill>
                    <a:srgbClr val="FFFFFF"/>
                  </a:solidFill>
                </a14:hiddenFill>
              </a:ext>
            </a:extLst>
          </p:spPr>
        </p:pic>
        <p:sp>
          <p:nvSpPr>
            <p:cNvPr id="5" name="Rechteck 10">
              <a:extLst>
                <a:ext uri="{FF2B5EF4-FFF2-40B4-BE49-F238E27FC236}">
                  <a16:creationId xmlns:a16="http://schemas.microsoft.com/office/drawing/2014/main" id="{AC1E9B1E-FCCE-43FC-BE39-71515BAC7BD6}"/>
                </a:ext>
              </a:extLst>
            </p:cNvPr>
            <p:cNvSpPr>
              <a:spLocks noChangeArrowheads="1"/>
            </p:cNvSpPr>
            <p:nvPr/>
          </p:nvSpPr>
          <p:spPr bwMode="auto">
            <a:xfrm rot="21048696">
              <a:off x="104559" y="2989014"/>
              <a:ext cx="13045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b="1" dirty="0">
                  <a:latin typeface="Calibri" panose="020F0502020204030204" pitchFamily="34" charset="0"/>
                </a:rPr>
                <a:t>README</a:t>
              </a:r>
              <a:endParaRPr lang="de-DE" altLang="de-DE" b="1" dirty="0"/>
            </a:p>
          </p:txBody>
        </p:sp>
      </p:grpSp>
      <p:grpSp>
        <p:nvGrpSpPr>
          <p:cNvPr id="6" name="Gruppieren 5">
            <a:extLst>
              <a:ext uri="{FF2B5EF4-FFF2-40B4-BE49-F238E27FC236}">
                <a16:creationId xmlns:a16="http://schemas.microsoft.com/office/drawing/2014/main" id="{36C72A01-F9B1-4C20-AB63-86281C8029AC}"/>
              </a:ext>
            </a:extLst>
          </p:cNvPr>
          <p:cNvGrpSpPr/>
          <p:nvPr/>
        </p:nvGrpSpPr>
        <p:grpSpPr>
          <a:xfrm rot="312519">
            <a:off x="1851783" y="1718430"/>
            <a:ext cx="4264957" cy="3827517"/>
            <a:chOff x="2508103" y="2433508"/>
            <a:chExt cx="4264957" cy="3827517"/>
          </a:xfrm>
        </p:grpSpPr>
        <p:pic>
          <p:nvPicPr>
            <p:cNvPr id="7" name="Picture 4">
              <a:extLst>
                <a:ext uri="{FF2B5EF4-FFF2-40B4-BE49-F238E27FC236}">
                  <a16:creationId xmlns:a16="http://schemas.microsoft.com/office/drawing/2014/main" id="{3B9DCB7E-6FC1-449D-8649-65FD5C43F0D8}"/>
                </a:ext>
              </a:extLst>
            </p:cNvPr>
            <p:cNvPicPr>
              <a:picLocks noChangeAspect="1" noChangeArrowheads="1"/>
            </p:cNvPicPr>
            <p:nvPr/>
          </p:nvPicPr>
          <p:blipFill rotWithShape="1">
            <a:blip r:embed="rId3"/>
            <a:srcRect l="2234" b="20829"/>
            <a:stretch/>
          </p:blipFill>
          <p:spPr bwMode="auto">
            <a:xfrm>
              <a:off x="2508103" y="2768484"/>
              <a:ext cx="4264957" cy="3492541"/>
            </a:xfrm>
            <a:prstGeom prst="rect">
              <a:avLst/>
            </a:prstGeom>
            <a:noFill/>
            <a:ln>
              <a:noFill/>
            </a:ln>
            <a:effectLst>
              <a:outerShdw blurRad="228600" dist="127001" dir="2700000" algn="tl" rotWithShape="0">
                <a:srgbClr val="808080">
                  <a:alpha val="7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eck 10">
              <a:extLst>
                <a:ext uri="{FF2B5EF4-FFF2-40B4-BE49-F238E27FC236}">
                  <a16:creationId xmlns:a16="http://schemas.microsoft.com/office/drawing/2014/main" id="{D4CD2080-ED1D-4705-A09D-6B53AAE58675}"/>
                </a:ext>
              </a:extLst>
            </p:cNvPr>
            <p:cNvSpPr>
              <a:spLocks noChangeArrowheads="1"/>
            </p:cNvSpPr>
            <p:nvPr/>
          </p:nvSpPr>
          <p:spPr bwMode="auto">
            <a:xfrm>
              <a:off x="2508705" y="2433508"/>
              <a:ext cx="3343740" cy="46166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de-DE" altLang="de-DE" b="1" dirty="0">
                  <a:latin typeface="Calibri" panose="020F0502020204030204" pitchFamily="34" charset="0"/>
                </a:rPr>
                <a:t>Definition </a:t>
              </a:r>
              <a:r>
                <a:rPr lang="de-DE" altLang="de-DE" b="1" dirty="0" err="1">
                  <a:latin typeface="Calibri" panose="020F0502020204030204" pitchFamily="34" charset="0"/>
                </a:rPr>
                <a:t>of</a:t>
              </a:r>
              <a:r>
                <a:rPr lang="de-DE" altLang="de-DE" b="1" dirty="0">
                  <a:latin typeface="Calibri" panose="020F0502020204030204" pitchFamily="34" charset="0"/>
                </a:rPr>
                <a:t> </a:t>
              </a:r>
              <a:r>
                <a:rPr lang="de-DE" altLang="de-DE" b="1" dirty="0" err="1">
                  <a:latin typeface="Calibri" panose="020F0502020204030204" pitchFamily="34" charset="0"/>
                </a:rPr>
                <a:t>data</a:t>
              </a:r>
              <a:r>
                <a:rPr lang="de-DE" altLang="de-DE" b="1" dirty="0">
                  <a:latin typeface="Calibri" panose="020F0502020204030204" pitchFamily="34" charset="0"/>
                </a:rPr>
                <a:t> </a:t>
              </a:r>
              <a:r>
                <a:rPr lang="de-DE" altLang="de-DE" b="1" dirty="0" err="1">
                  <a:latin typeface="Calibri" panose="020F0502020204030204" pitchFamily="34" charset="0"/>
                </a:rPr>
                <a:t>labels</a:t>
              </a:r>
              <a:endParaRPr lang="de-DE" altLang="de-DE" b="1" dirty="0"/>
            </a:p>
          </p:txBody>
        </p:sp>
      </p:grpSp>
      <p:grpSp>
        <p:nvGrpSpPr>
          <p:cNvPr id="9" name="Gruppieren 8">
            <a:extLst>
              <a:ext uri="{FF2B5EF4-FFF2-40B4-BE49-F238E27FC236}">
                <a16:creationId xmlns:a16="http://schemas.microsoft.com/office/drawing/2014/main" id="{AA312B46-9197-44B0-BE34-33B154F82F7F}"/>
              </a:ext>
            </a:extLst>
          </p:cNvPr>
          <p:cNvGrpSpPr/>
          <p:nvPr/>
        </p:nvGrpSpPr>
        <p:grpSpPr>
          <a:xfrm>
            <a:off x="6321365" y="2017436"/>
            <a:ext cx="2881198" cy="4332202"/>
            <a:chOff x="6266935" y="1956720"/>
            <a:chExt cx="2881198" cy="4332202"/>
          </a:xfrm>
        </p:grpSpPr>
        <p:pic>
          <p:nvPicPr>
            <p:cNvPr id="10" name="Picture 2" descr="ESSD cover enlarged">
              <a:extLst>
                <a:ext uri="{FF2B5EF4-FFF2-40B4-BE49-F238E27FC236}">
                  <a16:creationId xmlns:a16="http://schemas.microsoft.com/office/drawing/2014/main" id="{05267DA7-FF95-4303-8E85-E4EFFD31FECF}"/>
                </a:ext>
              </a:extLst>
            </p:cNvPr>
            <p:cNvPicPr>
              <a:picLocks noChangeAspect="1" noChangeArrowheads="1"/>
            </p:cNvPicPr>
            <p:nvPr/>
          </p:nvPicPr>
          <p:blipFill>
            <a:blip r:embed="rId4"/>
            <a:srcRect/>
            <a:stretch>
              <a:fillRect/>
            </a:stretch>
          </p:blipFill>
          <p:spPr bwMode="auto">
            <a:xfrm>
              <a:off x="6944290" y="2842165"/>
              <a:ext cx="1624467" cy="2159706"/>
            </a:xfrm>
            <a:prstGeom prst="rect">
              <a:avLst/>
            </a:prstGeom>
            <a:noFill/>
            <a:ln>
              <a:noFill/>
            </a:ln>
            <a:effectLst>
              <a:outerShdw blurRad="228600" dist="127001" dir="2700000" algn="tl" rotWithShape="0">
                <a:srgbClr val="808080">
                  <a:alpha val="7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extLst>
                <a:ext uri="{FF2B5EF4-FFF2-40B4-BE49-F238E27FC236}">
                  <a16:creationId xmlns:a16="http://schemas.microsoft.com/office/drawing/2014/main" id="{B3F924A3-7135-46DC-997F-E25D7BDA9492}"/>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rot="21341979">
              <a:off x="6266935" y="3790497"/>
              <a:ext cx="1655605" cy="2005640"/>
            </a:xfrm>
            <a:prstGeom prst="rect">
              <a:avLst/>
            </a:prstGeom>
            <a:effectLst>
              <a:outerShdw blurRad="228600" dist="127001" dir="2700000" algn="tl" rotWithShape="0">
                <a:srgbClr val="808080">
                  <a:alpha val="7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a:extLst>
                <a:ext uri="{FF2B5EF4-FFF2-40B4-BE49-F238E27FC236}">
                  <a16:creationId xmlns:a16="http://schemas.microsoft.com/office/drawing/2014/main" id="{8D16F0D6-EE6C-4D70-8B72-81E13D775DFF}"/>
                </a:ext>
              </a:extLst>
            </p:cNvPr>
            <p:cNvPicPr>
              <a:picLocks noChangeAspect="1" noChangeArrowheads="1"/>
            </p:cNvPicPr>
            <p:nvPr/>
          </p:nvPicPr>
          <p:blipFill>
            <a:blip r:embed="rId6"/>
            <a:srcRect/>
            <a:stretch>
              <a:fillRect/>
            </a:stretch>
          </p:blipFill>
          <p:spPr bwMode="auto">
            <a:xfrm rot="431300">
              <a:off x="7067275" y="3934474"/>
              <a:ext cx="1655605" cy="2354448"/>
            </a:xfrm>
            <a:prstGeom prst="rect">
              <a:avLst/>
            </a:prstGeom>
            <a:effectLst>
              <a:outerShdw blurRad="228600" dist="127001" dir="2700000" algn="tl" rotWithShape="0">
                <a:srgbClr val="808080">
                  <a:alpha val="7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feld 12">
              <a:extLst>
                <a:ext uri="{FF2B5EF4-FFF2-40B4-BE49-F238E27FC236}">
                  <a16:creationId xmlns:a16="http://schemas.microsoft.com/office/drawing/2014/main" id="{6336AAC2-669C-424B-BD0F-5CBEC072DE32}"/>
                </a:ext>
              </a:extLst>
            </p:cNvPr>
            <p:cNvSpPr txBox="1"/>
            <p:nvPr/>
          </p:nvSpPr>
          <p:spPr>
            <a:xfrm>
              <a:off x="6842678" y="1956720"/>
              <a:ext cx="2305455" cy="830997"/>
            </a:xfrm>
            <a:prstGeom prst="rect">
              <a:avLst/>
            </a:prstGeom>
            <a:noFill/>
          </p:spPr>
          <p:txBody>
            <a:bodyPr wrap="square" rtlCol="0">
              <a:spAutoFit/>
            </a:bodyPr>
            <a:lstStyle/>
            <a:p>
              <a:r>
                <a:rPr lang="de-DE" b="1" dirty="0">
                  <a:latin typeface="Calibri" panose="020F0502020204030204" pitchFamily="34" charset="0"/>
                </a:rPr>
                <a:t>Data </a:t>
              </a:r>
              <a:r>
                <a:rPr lang="de-DE" b="1" dirty="0" err="1">
                  <a:latin typeface="Calibri" panose="020F0502020204030204" pitchFamily="34" charset="0"/>
                </a:rPr>
                <a:t>Articles</a:t>
              </a:r>
              <a:r>
                <a:rPr lang="de-DE" b="1" dirty="0">
                  <a:latin typeface="Calibri" panose="020F0502020204030204" pitchFamily="34" charset="0"/>
                </a:rPr>
                <a:t>/ Reports</a:t>
              </a:r>
            </a:p>
          </p:txBody>
        </p:sp>
      </p:grpSp>
      <p:sp>
        <p:nvSpPr>
          <p:cNvPr id="14" name="Rechteck 13">
            <a:extLst>
              <a:ext uri="{FF2B5EF4-FFF2-40B4-BE49-F238E27FC236}">
                <a16:creationId xmlns:a16="http://schemas.microsoft.com/office/drawing/2014/main" id="{0C7AA34A-50E9-4226-9B9C-3E393AFCA061}"/>
              </a:ext>
            </a:extLst>
          </p:cNvPr>
          <p:cNvSpPr/>
          <p:nvPr/>
        </p:nvSpPr>
        <p:spPr>
          <a:xfrm>
            <a:off x="9352175" y="1696078"/>
            <a:ext cx="2709746" cy="2292935"/>
          </a:xfrm>
          <a:prstGeom prst="rect">
            <a:avLst/>
          </a:prstGeom>
          <a:solidFill>
            <a:srgbClr val="1D4927"/>
          </a:solidFill>
          <a:ln>
            <a:noFill/>
          </a:ln>
          <a:effectLst/>
          <a:scene3d>
            <a:camera prst="orthographicFront">
              <a:rot lat="0" lon="0" rev="0"/>
            </a:camera>
            <a:lightRig rig="contrasting" dir="t">
              <a:rot lat="0" lon="0" rev="7800000"/>
            </a:lightRig>
          </a:scene3d>
          <a:sp3d>
            <a:bevelT w="139700" h="139700"/>
          </a:sp3d>
        </p:spPr>
        <p:style>
          <a:lnRef idx="1">
            <a:schemeClr val="dk1"/>
          </a:lnRef>
          <a:fillRef idx="2">
            <a:schemeClr val="dk1"/>
          </a:fillRef>
          <a:effectRef idx="1">
            <a:schemeClr val="dk1"/>
          </a:effectRef>
          <a:fontRef idx="minor">
            <a:schemeClr val="dk1"/>
          </a:fontRef>
        </p:style>
        <p:txBody>
          <a:bodyPr wrap="square">
            <a:spAutoFit/>
          </a:bodyPr>
          <a:lstStyle/>
          <a:p>
            <a:pPr marL="0" lvl="1" algn="ctr">
              <a:lnSpc>
                <a:spcPct val="110000"/>
              </a:lnSpc>
              <a:spcBef>
                <a:spcPts val="600"/>
              </a:spcBef>
              <a:spcAft>
                <a:spcPts val="600"/>
              </a:spcAft>
              <a:buNone/>
            </a:pP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highly</a:t>
            </a:r>
            <a:r>
              <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rPr>
              <a:t> variable </a:t>
            </a: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between</a:t>
            </a:r>
            <a:r>
              <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rPr>
              <a:t> </a:t>
            </a: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the</a:t>
            </a:r>
            <a:r>
              <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rPr>
              <a:t> </a:t>
            </a: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disciplines</a:t>
            </a:r>
            <a:r>
              <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rPr>
              <a:t> but </a:t>
            </a: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key</a:t>
            </a:r>
            <a:r>
              <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rPr>
              <a:t> </a:t>
            </a: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information</a:t>
            </a:r>
            <a:r>
              <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rPr>
              <a:t> </a:t>
            </a: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for</a:t>
            </a:r>
            <a:r>
              <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rPr>
              <a:t> </a:t>
            </a: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data</a:t>
            </a:r>
            <a:r>
              <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rPr>
              <a:t> </a:t>
            </a: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reuse</a:t>
            </a:r>
            <a:endPar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endParaRPr>
          </a:p>
        </p:txBody>
      </p:sp>
      <p:sp>
        <p:nvSpPr>
          <p:cNvPr id="15" name="Titel 1">
            <a:extLst>
              <a:ext uri="{FF2B5EF4-FFF2-40B4-BE49-F238E27FC236}">
                <a16:creationId xmlns:a16="http://schemas.microsoft.com/office/drawing/2014/main" id="{63AC5E21-70DC-466D-A17F-6327867311B6}"/>
              </a:ext>
            </a:extLst>
          </p:cNvPr>
          <p:cNvSpPr>
            <a:spLocks noGrp="1"/>
          </p:cNvSpPr>
          <p:nvPr>
            <p:ph type="title"/>
          </p:nvPr>
        </p:nvSpPr>
        <p:spPr>
          <a:xfrm>
            <a:off x="1639308" y="14556"/>
            <a:ext cx="10515600" cy="1325563"/>
          </a:xfrm>
        </p:spPr>
        <p:txBody>
          <a:bodyPr>
            <a:normAutofit/>
          </a:bodyPr>
          <a:lstStyle/>
          <a:p>
            <a:r>
              <a:rPr lang="de-DE" sz="3600" dirty="0" err="1">
                <a:solidFill>
                  <a:srgbClr val="1D4927"/>
                </a:solidFill>
              </a:rPr>
              <a:t>Descriptive</a:t>
            </a:r>
            <a:r>
              <a:rPr lang="de-DE" sz="3600" dirty="0">
                <a:solidFill>
                  <a:srgbClr val="1D4927"/>
                </a:solidFill>
              </a:rPr>
              <a:t> </a:t>
            </a:r>
            <a:r>
              <a:rPr lang="de-DE" sz="3600" dirty="0" err="1">
                <a:solidFill>
                  <a:srgbClr val="1D4927"/>
                </a:solidFill>
              </a:rPr>
              <a:t>Metadata</a:t>
            </a:r>
            <a:r>
              <a:rPr lang="de-DE" sz="3600" dirty="0">
                <a:solidFill>
                  <a:srgbClr val="1D4927"/>
                </a:solidFill>
              </a:rPr>
              <a:t> 1: </a:t>
            </a:r>
            <a:r>
              <a:rPr lang="de-DE" sz="3600" dirty="0" err="1">
                <a:solidFill>
                  <a:srgbClr val="1D4927"/>
                </a:solidFill>
              </a:rPr>
              <a:t>Contextual</a:t>
            </a:r>
            <a:r>
              <a:rPr lang="de-DE" sz="3600" dirty="0">
                <a:solidFill>
                  <a:srgbClr val="1D4927"/>
                </a:solidFill>
              </a:rPr>
              <a:t> </a:t>
            </a:r>
            <a:r>
              <a:rPr lang="de-DE" sz="3600" dirty="0" err="1">
                <a:solidFill>
                  <a:srgbClr val="1D4927"/>
                </a:solidFill>
              </a:rPr>
              <a:t>Metadata</a:t>
            </a:r>
            <a:endParaRPr lang="en-GB" sz="3600" dirty="0">
              <a:solidFill>
                <a:srgbClr val="1D4927"/>
              </a:solidFill>
            </a:endParaRPr>
          </a:p>
        </p:txBody>
      </p:sp>
    </p:spTree>
    <p:extLst>
      <p:ext uri="{BB962C8B-B14F-4D97-AF65-F5344CB8AC3E}">
        <p14:creationId xmlns:p14="http://schemas.microsoft.com/office/powerpoint/2010/main" val="111958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4F46BA-C046-4125-8BEA-4BA2B8EC6DE9}"/>
              </a:ext>
            </a:extLst>
          </p:cNvPr>
          <p:cNvSpPr>
            <a:spLocks noGrp="1"/>
          </p:cNvSpPr>
          <p:nvPr>
            <p:ph type="title"/>
          </p:nvPr>
        </p:nvSpPr>
        <p:spPr>
          <a:xfrm>
            <a:off x="2304788" y="315357"/>
            <a:ext cx="9457152" cy="789359"/>
          </a:xfrm>
        </p:spPr>
        <p:txBody>
          <a:bodyPr anchor="ctr">
            <a:noAutofit/>
          </a:bodyPr>
          <a:lstStyle/>
          <a:p>
            <a:r>
              <a:rPr lang="pt-BR" dirty="0">
                <a:solidFill>
                  <a:srgbClr val="1D4927"/>
                </a:solidFill>
              </a:rPr>
              <a:t>Descriptive Metadata 2: Metadata for data discovery</a:t>
            </a:r>
            <a:br>
              <a:rPr lang="pt-BR" dirty="0">
                <a:solidFill>
                  <a:srgbClr val="1D4927"/>
                </a:solidFill>
              </a:rPr>
            </a:br>
            <a:endParaRPr lang="de-DE" dirty="0">
              <a:solidFill>
                <a:srgbClr val="1D4927"/>
              </a:solidFill>
            </a:endParaRPr>
          </a:p>
        </p:txBody>
      </p:sp>
      <p:sp>
        <p:nvSpPr>
          <p:cNvPr id="3" name="Rechteck 2">
            <a:extLst>
              <a:ext uri="{FF2B5EF4-FFF2-40B4-BE49-F238E27FC236}">
                <a16:creationId xmlns:a16="http://schemas.microsoft.com/office/drawing/2014/main" id="{BF095213-8858-432A-B7B5-EE98ACE1E1F2}"/>
              </a:ext>
            </a:extLst>
          </p:cNvPr>
          <p:cNvSpPr/>
          <p:nvPr/>
        </p:nvSpPr>
        <p:spPr bwMode="auto">
          <a:xfrm>
            <a:off x="0" y="6020790"/>
            <a:ext cx="12192000" cy="8372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4" name="Textfeld 10">
            <a:extLst>
              <a:ext uri="{FF2B5EF4-FFF2-40B4-BE49-F238E27FC236}">
                <a16:creationId xmlns:a16="http://schemas.microsoft.com/office/drawing/2014/main" id="{12340A5B-8210-46EC-B655-DB7E132319F5}"/>
              </a:ext>
            </a:extLst>
          </p:cNvPr>
          <p:cNvSpPr txBox="1">
            <a:spLocks noChangeArrowheads="1"/>
          </p:cNvSpPr>
          <p:nvPr/>
        </p:nvSpPr>
        <p:spPr bwMode="auto">
          <a:xfrm>
            <a:off x="8690394" y="3972209"/>
            <a:ext cx="350160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49263" eaLnBrk="0" fontAlgn="base" hangingPunct="0">
              <a:spcBef>
                <a:spcPct val="0"/>
              </a:spcBef>
              <a:spcAft>
                <a:spcPct val="0"/>
              </a:spcAft>
            </a:pPr>
            <a:r>
              <a:rPr lang="de-DE" altLang="de-DE" dirty="0" err="1">
                <a:latin typeface="Calibri" pitchFamily="34" charset="0"/>
              </a:rPr>
              <a:t>Typical</a:t>
            </a:r>
            <a:r>
              <a:rPr lang="de-DE" altLang="de-DE" dirty="0">
                <a:latin typeface="Calibri" pitchFamily="34" charset="0"/>
              </a:rPr>
              <a:t> </a:t>
            </a:r>
            <a:r>
              <a:rPr lang="de-DE" altLang="de-DE" dirty="0" err="1">
                <a:latin typeface="Calibri" pitchFamily="34" charset="0"/>
              </a:rPr>
              <a:t>metadata</a:t>
            </a:r>
            <a:r>
              <a:rPr lang="de-DE" altLang="de-DE" dirty="0">
                <a:latin typeface="Calibri" pitchFamily="34" charset="0"/>
              </a:rPr>
              <a:t> </a:t>
            </a:r>
            <a:r>
              <a:rPr lang="de-DE" altLang="de-DE" dirty="0" err="1">
                <a:latin typeface="Calibri" pitchFamily="34" charset="0"/>
              </a:rPr>
              <a:t>standards</a:t>
            </a:r>
            <a:r>
              <a:rPr lang="de-DE" altLang="de-DE" dirty="0">
                <a:latin typeface="Calibri" pitchFamily="34" charset="0"/>
              </a:rPr>
              <a:t> </a:t>
            </a:r>
            <a:r>
              <a:rPr lang="de-DE" altLang="de-DE" dirty="0" err="1">
                <a:latin typeface="Calibri" pitchFamily="34" charset="0"/>
              </a:rPr>
              <a:t>for</a:t>
            </a:r>
            <a:r>
              <a:rPr lang="de-DE" altLang="de-DE" dirty="0">
                <a:latin typeface="Calibri" pitchFamily="34" charset="0"/>
              </a:rPr>
              <a:t> </a:t>
            </a:r>
            <a:r>
              <a:rPr lang="de-DE" altLang="de-DE" dirty="0" err="1">
                <a:latin typeface="Calibri" pitchFamily="34" charset="0"/>
              </a:rPr>
              <a:t>data</a:t>
            </a:r>
            <a:r>
              <a:rPr lang="de-DE" altLang="de-DE" dirty="0">
                <a:latin typeface="Calibri" pitchFamily="34" charset="0"/>
              </a:rPr>
              <a:t> </a:t>
            </a:r>
            <a:r>
              <a:rPr lang="de-DE" altLang="de-DE" dirty="0" err="1">
                <a:latin typeface="Calibri" pitchFamily="34" charset="0"/>
              </a:rPr>
              <a:t>discovery</a:t>
            </a:r>
            <a:r>
              <a:rPr lang="de-DE" altLang="de-DE" dirty="0">
                <a:latin typeface="Calibri" pitchFamily="34" charset="0"/>
              </a:rPr>
              <a:t>: </a:t>
            </a:r>
            <a:r>
              <a:rPr lang="de-DE" altLang="de-DE" b="1" dirty="0" err="1">
                <a:latin typeface="Calibri" pitchFamily="34" charset="0"/>
              </a:rPr>
              <a:t>DataCite</a:t>
            </a:r>
            <a:r>
              <a:rPr lang="de-DE" altLang="de-DE" b="1" dirty="0">
                <a:latin typeface="Calibri" pitchFamily="34" charset="0"/>
              </a:rPr>
              <a:t>, ISO19115, Dublin Core</a:t>
            </a:r>
          </a:p>
        </p:txBody>
      </p:sp>
      <p:sp>
        <p:nvSpPr>
          <p:cNvPr id="5" name="Rechteck 4">
            <a:extLst>
              <a:ext uri="{FF2B5EF4-FFF2-40B4-BE49-F238E27FC236}">
                <a16:creationId xmlns:a16="http://schemas.microsoft.com/office/drawing/2014/main" id="{0B25730B-14AD-4083-A40C-4AD9AA86B7BA}"/>
              </a:ext>
            </a:extLst>
          </p:cNvPr>
          <p:cNvSpPr/>
          <p:nvPr/>
        </p:nvSpPr>
        <p:spPr>
          <a:xfrm>
            <a:off x="8748198" y="957821"/>
            <a:ext cx="3233854" cy="2733056"/>
          </a:xfrm>
          <a:prstGeom prst="rect">
            <a:avLst/>
          </a:prstGeom>
          <a:solidFill>
            <a:srgbClr val="1D4927"/>
          </a:solidFill>
          <a:ln>
            <a:noFill/>
          </a:ln>
          <a:effectLst/>
          <a:scene3d>
            <a:camera prst="orthographicFront">
              <a:rot lat="0" lon="0" rev="0"/>
            </a:camera>
            <a:lightRig rig="contrasting" dir="t">
              <a:rot lat="0" lon="0" rev="7800000"/>
            </a:lightRig>
          </a:scene3d>
          <a:sp3d>
            <a:bevelT w="139700" h="139700"/>
          </a:sp3d>
        </p:spPr>
        <p:style>
          <a:lnRef idx="1">
            <a:schemeClr val="dk1"/>
          </a:lnRef>
          <a:fillRef idx="2">
            <a:schemeClr val="dk1"/>
          </a:fillRef>
          <a:effectRef idx="1">
            <a:schemeClr val="dk1"/>
          </a:effectRef>
          <a:fontRef idx="minor">
            <a:schemeClr val="dk1"/>
          </a:fontRef>
        </p:style>
        <p:txBody>
          <a:bodyPr wrap="square">
            <a:spAutoFit/>
          </a:bodyPr>
          <a:lstStyle/>
          <a:p>
            <a:pPr marL="0" lvl="1" algn="ctr">
              <a:lnSpc>
                <a:spcPct val="110000"/>
              </a:lnSpc>
              <a:spcBef>
                <a:spcPts val="600"/>
              </a:spcBef>
              <a:spcAft>
                <a:spcPts val="600"/>
              </a:spcAft>
              <a:buNone/>
            </a:pPr>
            <a:r>
              <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rPr>
              <a:t>Essential </a:t>
            </a: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for</a:t>
            </a:r>
            <a:r>
              <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rPr>
              <a:t> </a:t>
            </a: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data</a:t>
            </a:r>
            <a:r>
              <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rPr>
              <a:t> </a:t>
            </a: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discovery</a:t>
            </a:r>
            <a:r>
              <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rPr>
              <a:t>, DOI </a:t>
            </a: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registration</a:t>
            </a:r>
            <a:r>
              <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rPr>
              <a:t>, </a:t>
            </a: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etc</a:t>
            </a:r>
            <a:r>
              <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rPr>
              <a:t>: international </a:t>
            </a: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standards</a:t>
            </a:r>
            <a:r>
              <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rPr>
              <a:t> </a:t>
            </a: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across</a:t>
            </a:r>
            <a:r>
              <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rPr>
              <a:t> all </a:t>
            </a:r>
            <a:r>
              <a:rPr lang="de-DE" sz="2600" dirty="0" err="1">
                <a:solidFill>
                  <a:schemeClr val="bg1"/>
                </a:solidFill>
                <a:latin typeface="Calibri" panose="020F0502020204030204" pitchFamily="34" charset="0"/>
                <a:cs typeface="Calibri" panose="020F0502020204030204" pitchFamily="34" charset="0"/>
                <a:sym typeface="Wingdings" panose="05000000000000000000" pitchFamily="2" charset="2"/>
              </a:rPr>
              <a:t>disciplines</a:t>
            </a:r>
            <a:endParaRPr lang="de-DE" sz="2600" dirty="0">
              <a:solidFill>
                <a:schemeClr val="bg1"/>
              </a:solidFill>
              <a:latin typeface="Calibri" panose="020F0502020204030204" pitchFamily="34" charset="0"/>
              <a:cs typeface="Calibri" panose="020F0502020204030204" pitchFamily="34" charset="0"/>
              <a:sym typeface="Wingdings" panose="05000000000000000000" pitchFamily="2" charset="2"/>
            </a:endParaRPr>
          </a:p>
        </p:txBody>
      </p:sp>
      <p:grpSp>
        <p:nvGrpSpPr>
          <p:cNvPr id="6" name="Gruppieren 5">
            <a:extLst>
              <a:ext uri="{FF2B5EF4-FFF2-40B4-BE49-F238E27FC236}">
                <a16:creationId xmlns:a16="http://schemas.microsoft.com/office/drawing/2014/main" id="{61CD1CB5-BC1E-4A61-8CB4-95AB0CD9F77D}"/>
              </a:ext>
            </a:extLst>
          </p:cNvPr>
          <p:cNvGrpSpPr/>
          <p:nvPr/>
        </p:nvGrpSpPr>
        <p:grpSpPr>
          <a:xfrm>
            <a:off x="371356" y="1034880"/>
            <a:ext cx="7719014" cy="1846037"/>
            <a:chOff x="531010" y="1034880"/>
            <a:chExt cx="7719014" cy="1846037"/>
          </a:xfrm>
        </p:grpSpPr>
        <p:grpSp>
          <p:nvGrpSpPr>
            <p:cNvPr id="7" name="Gruppieren 6">
              <a:extLst>
                <a:ext uri="{FF2B5EF4-FFF2-40B4-BE49-F238E27FC236}">
                  <a16:creationId xmlns:a16="http://schemas.microsoft.com/office/drawing/2014/main" id="{173A6358-51D5-4654-8301-9B4BEF7FCE5F}"/>
                </a:ext>
              </a:extLst>
            </p:cNvPr>
            <p:cNvGrpSpPr/>
            <p:nvPr/>
          </p:nvGrpSpPr>
          <p:grpSpPr>
            <a:xfrm>
              <a:off x="531010" y="1034880"/>
              <a:ext cx="7711945" cy="1846037"/>
              <a:chOff x="531010" y="1034880"/>
              <a:chExt cx="7711945" cy="1846037"/>
            </a:xfrm>
          </p:grpSpPr>
          <p:sp>
            <p:nvSpPr>
              <p:cNvPr id="9" name="Rechteck 8">
                <a:extLst>
                  <a:ext uri="{FF2B5EF4-FFF2-40B4-BE49-F238E27FC236}">
                    <a16:creationId xmlns:a16="http://schemas.microsoft.com/office/drawing/2014/main" id="{AD88A7CB-419C-4F72-91D2-426F04AA88D3}"/>
                  </a:ext>
                </a:extLst>
              </p:cNvPr>
              <p:cNvSpPr/>
              <p:nvPr/>
            </p:nvSpPr>
            <p:spPr>
              <a:xfrm>
                <a:off x="531010" y="1034880"/>
                <a:ext cx="5724644" cy="523220"/>
              </a:xfrm>
              <a:prstGeom prst="rect">
                <a:avLst/>
              </a:prstGeom>
            </p:spPr>
            <p:txBody>
              <a:bodyPr wrap="none">
                <a:spAutoFit/>
              </a:bodyPr>
              <a:lstStyle/>
              <a:p>
                <a:r>
                  <a:rPr lang="de-DE" sz="2800" b="1" kern="0" dirty="0">
                    <a:latin typeface="Calibri" panose="020F0502020204030204" pitchFamily="34" charset="0"/>
                    <a:sym typeface="Wingdings" panose="05000000000000000000" pitchFamily="2" charset="2"/>
                  </a:rPr>
                  <a:t>Who? </a:t>
                </a:r>
                <a:r>
                  <a:rPr lang="de-DE" sz="2800" b="1" kern="0" dirty="0" err="1">
                    <a:latin typeface="Calibri" panose="020F0502020204030204" pitchFamily="34" charset="0"/>
                    <a:sym typeface="Wingdings" panose="05000000000000000000" pitchFamily="2" charset="2"/>
                  </a:rPr>
                  <a:t>What</a:t>
                </a:r>
                <a:r>
                  <a:rPr lang="de-DE" sz="2800" b="1" kern="0" dirty="0">
                    <a:latin typeface="Calibri" panose="020F0502020204030204" pitchFamily="34" charset="0"/>
                    <a:sym typeface="Wingdings" panose="05000000000000000000" pitchFamily="2" charset="2"/>
                  </a:rPr>
                  <a:t>? </a:t>
                </a:r>
                <a:r>
                  <a:rPr lang="de-DE" sz="2800" b="1" kern="0" dirty="0" err="1">
                    <a:latin typeface="Calibri" panose="020F0502020204030204" pitchFamily="34" charset="0"/>
                    <a:sym typeface="Wingdings" panose="05000000000000000000" pitchFamily="2" charset="2"/>
                  </a:rPr>
                  <a:t>When</a:t>
                </a:r>
                <a:r>
                  <a:rPr lang="de-DE" sz="2800" b="1" kern="0" dirty="0">
                    <a:latin typeface="Calibri" panose="020F0502020204030204" pitchFamily="34" charset="0"/>
                    <a:sym typeface="Wingdings" panose="05000000000000000000" pitchFamily="2" charset="2"/>
                  </a:rPr>
                  <a:t>? </a:t>
                </a:r>
                <a:r>
                  <a:rPr lang="de-DE" sz="2800" b="1" kern="0" dirty="0" err="1">
                    <a:latin typeface="Calibri" panose="020F0502020204030204" pitchFamily="34" charset="0"/>
                    <a:sym typeface="Wingdings" panose="05000000000000000000" pitchFamily="2" charset="2"/>
                  </a:rPr>
                  <a:t>Where</a:t>
                </a:r>
                <a:r>
                  <a:rPr lang="de-DE" sz="2800" b="1" kern="0" dirty="0">
                    <a:latin typeface="Calibri" panose="020F0502020204030204" pitchFamily="34" charset="0"/>
                    <a:sym typeface="Wingdings" panose="05000000000000000000" pitchFamily="2" charset="2"/>
                  </a:rPr>
                  <a:t>? </a:t>
                </a:r>
                <a:r>
                  <a:rPr lang="de-DE" sz="2800" b="1" kern="0" dirty="0" err="1">
                    <a:latin typeface="Calibri" panose="020F0502020204030204" pitchFamily="34" charset="0"/>
                    <a:sym typeface="Wingdings" panose="05000000000000000000" pitchFamily="2" charset="2"/>
                  </a:rPr>
                  <a:t>Why</a:t>
                </a:r>
                <a:r>
                  <a:rPr lang="de-DE" sz="2800" b="1" kern="0" dirty="0">
                    <a:latin typeface="Calibri" panose="020F0502020204030204" pitchFamily="34" charset="0"/>
                    <a:sym typeface="Wingdings" panose="05000000000000000000" pitchFamily="2" charset="2"/>
                  </a:rPr>
                  <a:t>? </a:t>
                </a:r>
                <a:endParaRPr lang="de-DE" sz="2800" b="1" dirty="0"/>
              </a:p>
            </p:txBody>
          </p:sp>
          <p:pic>
            <p:nvPicPr>
              <p:cNvPr id="10" name="Grafik 9">
                <a:extLst>
                  <a:ext uri="{FF2B5EF4-FFF2-40B4-BE49-F238E27FC236}">
                    <a16:creationId xmlns:a16="http://schemas.microsoft.com/office/drawing/2014/main" id="{9590F473-8805-4CEA-AA55-5A6D0A391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4893" y="1102855"/>
                <a:ext cx="1778062" cy="1778062"/>
              </a:xfrm>
              <a:prstGeom prst="rect">
                <a:avLst/>
              </a:prstGeom>
            </p:spPr>
          </p:pic>
        </p:grpSp>
        <p:pic>
          <p:nvPicPr>
            <p:cNvPr id="8" name="Grafik 7">
              <a:extLst>
                <a:ext uri="{FF2B5EF4-FFF2-40B4-BE49-F238E27FC236}">
                  <a16:creationId xmlns:a16="http://schemas.microsoft.com/office/drawing/2014/main" id="{42F64778-48A8-456F-B572-A5CCCF84B46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42068" y="2429991"/>
              <a:ext cx="1207956" cy="450926"/>
            </a:xfrm>
            <a:prstGeom prst="rect">
              <a:avLst/>
            </a:prstGeom>
          </p:spPr>
        </p:pic>
      </p:grpSp>
      <p:grpSp>
        <p:nvGrpSpPr>
          <p:cNvPr id="11" name="Gruppieren 10">
            <a:extLst>
              <a:ext uri="{FF2B5EF4-FFF2-40B4-BE49-F238E27FC236}">
                <a16:creationId xmlns:a16="http://schemas.microsoft.com/office/drawing/2014/main" id="{9899A244-0D71-4388-8D25-99A79B856923}"/>
              </a:ext>
            </a:extLst>
          </p:cNvPr>
          <p:cNvGrpSpPr/>
          <p:nvPr/>
        </p:nvGrpSpPr>
        <p:grpSpPr>
          <a:xfrm>
            <a:off x="53490" y="1726422"/>
            <a:ext cx="8477250" cy="5678870"/>
            <a:chOff x="213144" y="1726422"/>
            <a:chExt cx="8477250" cy="5678870"/>
          </a:xfrm>
        </p:grpSpPr>
        <p:grpSp>
          <p:nvGrpSpPr>
            <p:cNvPr id="12" name="Gruppieren 11">
              <a:extLst>
                <a:ext uri="{FF2B5EF4-FFF2-40B4-BE49-F238E27FC236}">
                  <a16:creationId xmlns:a16="http://schemas.microsoft.com/office/drawing/2014/main" id="{020D3915-5F7B-4D89-89D4-F4932046F0AF}"/>
                </a:ext>
              </a:extLst>
            </p:cNvPr>
            <p:cNvGrpSpPr/>
            <p:nvPr/>
          </p:nvGrpSpPr>
          <p:grpSpPr>
            <a:xfrm>
              <a:off x="213144" y="1726422"/>
              <a:ext cx="8477250" cy="5678870"/>
              <a:chOff x="213144" y="1560172"/>
              <a:chExt cx="8477250" cy="5678870"/>
            </a:xfrm>
          </p:grpSpPr>
          <p:sp>
            <p:nvSpPr>
              <p:cNvPr id="14" name="Rechteck 13">
                <a:extLst>
                  <a:ext uri="{FF2B5EF4-FFF2-40B4-BE49-F238E27FC236}">
                    <a16:creationId xmlns:a16="http://schemas.microsoft.com/office/drawing/2014/main" id="{6B8D6071-5674-492A-9007-4741BDE7E32A}"/>
                  </a:ext>
                </a:extLst>
              </p:cNvPr>
              <p:cNvSpPr/>
              <p:nvPr/>
            </p:nvSpPr>
            <p:spPr>
              <a:xfrm>
                <a:off x="6302833" y="4366404"/>
                <a:ext cx="2387561" cy="707886"/>
              </a:xfrm>
              <a:prstGeom prst="rect">
                <a:avLst/>
              </a:prstGeom>
            </p:spPr>
            <p:txBody>
              <a:bodyPr wrap="square">
                <a:spAutoFit/>
              </a:bodyPr>
              <a:lstStyle/>
              <a:p>
                <a:pPr defTabSz="449263"/>
                <a:r>
                  <a:rPr lang="de-DE" altLang="de-DE" sz="2000" b="1" dirty="0" err="1">
                    <a:solidFill>
                      <a:srgbClr val="000066"/>
                    </a:solidFill>
                    <a:latin typeface="Calibri" pitchFamily="34" charset="0"/>
                  </a:rPr>
                  <a:t>keywords</a:t>
                </a:r>
                <a:r>
                  <a:rPr lang="de-DE" altLang="de-DE" sz="2000" b="1" dirty="0">
                    <a:solidFill>
                      <a:srgbClr val="000066"/>
                    </a:solidFill>
                    <a:latin typeface="Calibri" pitchFamily="34" charset="0"/>
                  </a:rPr>
                  <a:t>/</a:t>
                </a:r>
                <a:r>
                  <a:rPr lang="de-DE" altLang="de-DE" sz="2000" b="1" dirty="0" err="1">
                    <a:solidFill>
                      <a:srgbClr val="000066"/>
                    </a:solidFill>
                    <a:latin typeface="Calibri" pitchFamily="34" charset="0"/>
                  </a:rPr>
                  <a:t>control-led</a:t>
                </a:r>
                <a:r>
                  <a:rPr lang="de-DE" altLang="de-DE" sz="2000" b="1" dirty="0">
                    <a:solidFill>
                      <a:srgbClr val="000066"/>
                    </a:solidFill>
                    <a:latin typeface="Calibri" pitchFamily="34" charset="0"/>
                  </a:rPr>
                  <a:t> </a:t>
                </a:r>
                <a:r>
                  <a:rPr lang="de-DE" altLang="de-DE" sz="2000" b="1" dirty="0" err="1">
                    <a:solidFill>
                      <a:srgbClr val="000066"/>
                    </a:solidFill>
                    <a:latin typeface="Calibri" pitchFamily="34" charset="0"/>
                  </a:rPr>
                  <a:t>vocabularies</a:t>
                </a:r>
                <a:endParaRPr lang="de-DE" altLang="de-DE" sz="2000" b="1" dirty="0">
                  <a:solidFill>
                    <a:srgbClr val="000066"/>
                  </a:solidFill>
                  <a:latin typeface="Calibri" pitchFamily="34" charset="0"/>
                </a:endParaRPr>
              </a:p>
            </p:txBody>
          </p:sp>
          <p:grpSp>
            <p:nvGrpSpPr>
              <p:cNvPr id="15" name="Gruppieren 14">
                <a:extLst>
                  <a:ext uri="{FF2B5EF4-FFF2-40B4-BE49-F238E27FC236}">
                    <a16:creationId xmlns:a16="http://schemas.microsoft.com/office/drawing/2014/main" id="{DF5E9B8D-1795-4189-B8D2-4A73785F2204}"/>
                  </a:ext>
                </a:extLst>
              </p:cNvPr>
              <p:cNvGrpSpPr/>
              <p:nvPr/>
            </p:nvGrpSpPr>
            <p:grpSpPr>
              <a:xfrm>
                <a:off x="213144" y="1560172"/>
                <a:ext cx="8407176" cy="5678870"/>
                <a:chOff x="213144" y="1524547"/>
                <a:chExt cx="8407176" cy="5678870"/>
              </a:xfrm>
            </p:grpSpPr>
            <p:sp>
              <p:nvSpPr>
                <p:cNvPr id="16" name="Textfeld 7">
                  <a:extLst>
                    <a:ext uri="{FF2B5EF4-FFF2-40B4-BE49-F238E27FC236}">
                      <a16:creationId xmlns:a16="http://schemas.microsoft.com/office/drawing/2014/main" id="{42DABD80-AA2A-45AA-BEA3-ABFA1D55CB8C}"/>
                    </a:ext>
                  </a:extLst>
                </p:cNvPr>
                <p:cNvSpPr txBox="1">
                  <a:spLocks noChangeArrowheads="1"/>
                </p:cNvSpPr>
                <p:nvPr/>
              </p:nvSpPr>
              <p:spPr bwMode="auto">
                <a:xfrm>
                  <a:off x="213144" y="2007960"/>
                  <a:ext cx="16959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defTabSz="449263" eaLnBrk="0" fontAlgn="base" hangingPunct="0">
                    <a:spcBef>
                      <a:spcPct val="0"/>
                    </a:spcBef>
                    <a:spcAft>
                      <a:spcPct val="0"/>
                    </a:spcAft>
                  </a:pPr>
                  <a:r>
                    <a:rPr lang="de-DE" altLang="de-DE" sz="2000" b="1" dirty="0">
                      <a:solidFill>
                        <a:srgbClr val="004D95"/>
                      </a:solidFill>
                      <a:latin typeface="Calibri" pitchFamily="34" charset="0"/>
                    </a:rPr>
                    <a:t>title </a:t>
                  </a:r>
                  <a:r>
                    <a:rPr lang="de-DE" altLang="de-DE" sz="2000" b="1" dirty="0" err="1">
                      <a:solidFill>
                        <a:srgbClr val="004D95"/>
                      </a:solidFill>
                      <a:latin typeface="Calibri" pitchFamily="34" charset="0"/>
                    </a:rPr>
                    <a:t>citation</a:t>
                  </a:r>
                  <a:endParaRPr lang="de-DE" altLang="de-DE" sz="2000" b="1" dirty="0">
                    <a:solidFill>
                      <a:srgbClr val="004D95"/>
                    </a:solidFill>
                    <a:latin typeface="Calibri" pitchFamily="34" charset="0"/>
                  </a:endParaRPr>
                </a:p>
              </p:txBody>
            </p:sp>
            <p:sp>
              <p:nvSpPr>
                <p:cNvPr id="17" name="Textfeld 9">
                  <a:extLst>
                    <a:ext uri="{FF2B5EF4-FFF2-40B4-BE49-F238E27FC236}">
                      <a16:creationId xmlns:a16="http://schemas.microsoft.com/office/drawing/2014/main" id="{E2849778-67A5-4F0C-A1A5-16FF6E5868E8}"/>
                    </a:ext>
                  </a:extLst>
                </p:cNvPr>
                <p:cNvSpPr txBox="1">
                  <a:spLocks noChangeArrowheads="1"/>
                </p:cNvSpPr>
                <p:nvPr/>
              </p:nvSpPr>
              <p:spPr bwMode="auto">
                <a:xfrm>
                  <a:off x="6276404" y="2965092"/>
                  <a:ext cx="23439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49263" eaLnBrk="0" fontAlgn="base" hangingPunct="0">
                    <a:spcBef>
                      <a:spcPct val="0"/>
                    </a:spcBef>
                    <a:spcAft>
                      <a:spcPct val="0"/>
                    </a:spcAft>
                  </a:pPr>
                  <a:r>
                    <a:rPr lang="de-DE" altLang="de-DE" sz="2000" b="1" dirty="0" err="1">
                      <a:solidFill>
                        <a:srgbClr val="000066"/>
                      </a:solidFill>
                      <a:latin typeface="Calibri" pitchFamily="34" charset="0"/>
                    </a:rPr>
                    <a:t>description</a:t>
                  </a:r>
                  <a:r>
                    <a:rPr lang="de-DE" altLang="de-DE" sz="2000" b="1" dirty="0">
                      <a:solidFill>
                        <a:srgbClr val="000066"/>
                      </a:solidFill>
                      <a:latin typeface="Calibri" pitchFamily="34" charset="0"/>
                    </a:rPr>
                    <a:t>/</a:t>
                  </a:r>
                  <a:r>
                    <a:rPr lang="de-DE" altLang="de-DE" sz="2000" b="1" dirty="0" err="1">
                      <a:solidFill>
                        <a:srgbClr val="000066"/>
                      </a:solidFill>
                      <a:latin typeface="Calibri" pitchFamily="34" charset="0"/>
                    </a:rPr>
                    <a:t>abstract</a:t>
                  </a:r>
                  <a:endParaRPr lang="de-DE" altLang="de-DE" sz="2000" b="1" dirty="0">
                    <a:solidFill>
                      <a:srgbClr val="000066"/>
                    </a:solidFill>
                    <a:latin typeface="Calibri" pitchFamily="34" charset="0"/>
                  </a:endParaRPr>
                </a:p>
              </p:txBody>
            </p:sp>
            <p:sp>
              <p:nvSpPr>
                <p:cNvPr id="18" name="Textfeld 10">
                  <a:extLst>
                    <a:ext uri="{FF2B5EF4-FFF2-40B4-BE49-F238E27FC236}">
                      <a16:creationId xmlns:a16="http://schemas.microsoft.com/office/drawing/2014/main" id="{76E409F4-CB22-4C55-AA12-98EF8C0AFE06}"/>
                    </a:ext>
                  </a:extLst>
                </p:cNvPr>
                <p:cNvSpPr txBox="1">
                  <a:spLocks noChangeArrowheads="1"/>
                </p:cNvSpPr>
                <p:nvPr/>
              </p:nvSpPr>
              <p:spPr bwMode="auto">
                <a:xfrm>
                  <a:off x="6317643" y="5889897"/>
                  <a:ext cx="20291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49263" eaLnBrk="0" fontAlgn="base" hangingPunct="0">
                    <a:spcBef>
                      <a:spcPct val="0"/>
                    </a:spcBef>
                    <a:spcAft>
                      <a:spcPct val="0"/>
                    </a:spcAft>
                  </a:pPr>
                  <a:r>
                    <a:rPr lang="de-DE" altLang="de-DE" sz="2000" b="1" dirty="0" err="1">
                      <a:solidFill>
                        <a:srgbClr val="8A4500"/>
                      </a:solidFill>
                      <a:latin typeface="Calibri" pitchFamily="34" charset="0"/>
                    </a:rPr>
                    <a:t>spatial</a:t>
                  </a:r>
                  <a:r>
                    <a:rPr lang="de-DE" altLang="de-DE" sz="2000" b="1" dirty="0">
                      <a:solidFill>
                        <a:srgbClr val="8A4500"/>
                      </a:solidFill>
                      <a:latin typeface="Calibri" pitchFamily="34" charset="0"/>
                    </a:rPr>
                    <a:t>  </a:t>
                  </a:r>
                  <a:r>
                    <a:rPr lang="de-DE" altLang="de-DE" sz="2000" b="1" dirty="0" err="1">
                      <a:solidFill>
                        <a:srgbClr val="8A4500"/>
                      </a:solidFill>
                      <a:latin typeface="Calibri" pitchFamily="34" charset="0"/>
                    </a:rPr>
                    <a:t>coverage</a:t>
                  </a:r>
                  <a:endParaRPr lang="de-DE" altLang="de-DE" sz="2000" b="1" dirty="0">
                    <a:solidFill>
                      <a:srgbClr val="8A4500"/>
                    </a:solidFill>
                    <a:latin typeface="Calibri" pitchFamily="34" charset="0"/>
                  </a:endParaRPr>
                </a:p>
              </p:txBody>
            </p:sp>
            <p:sp>
              <p:nvSpPr>
                <p:cNvPr id="19" name="Textfeld 11">
                  <a:extLst>
                    <a:ext uri="{FF2B5EF4-FFF2-40B4-BE49-F238E27FC236}">
                      <a16:creationId xmlns:a16="http://schemas.microsoft.com/office/drawing/2014/main" id="{FD0616D1-639E-4DBF-9C4D-2527EAECDC1C}"/>
                    </a:ext>
                  </a:extLst>
                </p:cNvPr>
                <p:cNvSpPr txBox="1">
                  <a:spLocks noChangeArrowheads="1"/>
                </p:cNvSpPr>
                <p:nvPr/>
              </p:nvSpPr>
              <p:spPr bwMode="auto">
                <a:xfrm>
                  <a:off x="459045" y="4503144"/>
                  <a:ext cx="1551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defTabSz="449263" eaLnBrk="0" fontAlgn="base" hangingPunct="0">
                    <a:spcBef>
                      <a:spcPct val="0"/>
                    </a:spcBef>
                    <a:spcAft>
                      <a:spcPct val="0"/>
                    </a:spcAft>
                  </a:pPr>
                  <a:r>
                    <a:rPr lang="de-DE" altLang="de-DE" sz="2000" b="1" dirty="0" err="1">
                      <a:solidFill>
                        <a:srgbClr val="FF982F"/>
                      </a:solidFill>
                      <a:latin typeface="Calibri" pitchFamily="34" charset="0"/>
                    </a:rPr>
                    <a:t>related</a:t>
                  </a:r>
                  <a:r>
                    <a:rPr lang="de-DE" altLang="de-DE" sz="2000" b="1" dirty="0">
                      <a:solidFill>
                        <a:srgbClr val="FF982F"/>
                      </a:solidFill>
                      <a:latin typeface="Calibri" pitchFamily="34" charset="0"/>
                    </a:rPr>
                    <a:t> </a:t>
                  </a:r>
                  <a:r>
                    <a:rPr lang="de-DE" altLang="de-DE" sz="2000" b="1" dirty="0" err="1">
                      <a:solidFill>
                        <a:srgbClr val="FF982F"/>
                      </a:solidFill>
                      <a:latin typeface="Calibri" pitchFamily="34" charset="0"/>
                    </a:rPr>
                    <a:t>work</a:t>
                  </a:r>
                  <a:endParaRPr lang="de-DE" altLang="de-DE" sz="2000" b="1" dirty="0">
                    <a:solidFill>
                      <a:srgbClr val="FF982F"/>
                    </a:solidFill>
                    <a:latin typeface="Calibri" pitchFamily="34" charset="0"/>
                  </a:endParaRPr>
                </a:p>
              </p:txBody>
            </p:sp>
            <p:sp>
              <p:nvSpPr>
                <p:cNvPr id="20" name="Textfeld 19">
                  <a:extLst>
                    <a:ext uri="{FF2B5EF4-FFF2-40B4-BE49-F238E27FC236}">
                      <a16:creationId xmlns:a16="http://schemas.microsoft.com/office/drawing/2014/main" id="{41D1F9B1-926D-4C2E-80C7-D05BD6D9CF29}"/>
                    </a:ext>
                  </a:extLst>
                </p:cNvPr>
                <p:cNvSpPr txBox="1">
                  <a:spLocks noChangeArrowheads="1"/>
                </p:cNvSpPr>
                <p:nvPr/>
              </p:nvSpPr>
              <p:spPr bwMode="auto">
                <a:xfrm>
                  <a:off x="235876" y="2897025"/>
                  <a:ext cx="17835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defTabSz="449263" eaLnBrk="0" fontAlgn="base" hangingPunct="0">
                    <a:spcBef>
                      <a:spcPct val="0"/>
                    </a:spcBef>
                    <a:spcAft>
                      <a:spcPct val="0"/>
                    </a:spcAft>
                  </a:pPr>
                  <a:r>
                    <a:rPr lang="de-DE" altLang="de-DE" sz="2000" b="1" dirty="0" err="1">
                      <a:solidFill>
                        <a:srgbClr val="DE2828"/>
                      </a:solidFill>
                      <a:latin typeface="Calibri" pitchFamily="34" charset="0"/>
                    </a:rPr>
                    <a:t>download</a:t>
                  </a:r>
                  <a:r>
                    <a:rPr lang="de-DE" altLang="de-DE" sz="2000" b="1" dirty="0">
                      <a:solidFill>
                        <a:srgbClr val="DE2828"/>
                      </a:solidFill>
                      <a:latin typeface="Calibri" pitchFamily="34" charset="0"/>
                    </a:rPr>
                    <a:t> </a:t>
                  </a:r>
                  <a:r>
                    <a:rPr lang="de-DE" altLang="de-DE" sz="2000" b="1" dirty="0" err="1">
                      <a:solidFill>
                        <a:srgbClr val="DE2828"/>
                      </a:solidFill>
                      <a:latin typeface="Calibri" pitchFamily="34" charset="0"/>
                    </a:rPr>
                    <a:t>data</a:t>
                  </a:r>
                  <a:endParaRPr lang="de-DE" altLang="de-DE" sz="2000" b="1" dirty="0">
                    <a:solidFill>
                      <a:srgbClr val="DE2828"/>
                    </a:solidFill>
                    <a:latin typeface="Calibri" pitchFamily="34" charset="0"/>
                  </a:endParaRPr>
                </a:p>
              </p:txBody>
            </p:sp>
            <p:pic>
              <p:nvPicPr>
                <p:cNvPr id="21" name="Grafik 20">
                  <a:extLst>
                    <a:ext uri="{FF2B5EF4-FFF2-40B4-BE49-F238E27FC236}">
                      <a16:creationId xmlns:a16="http://schemas.microsoft.com/office/drawing/2014/main" id="{0568BF27-EA7D-4AA7-AC5D-B623F2CA50B9}"/>
                    </a:ext>
                  </a:extLst>
                </p:cNvPr>
                <p:cNvPicPr>
                  <a:picLocks noChangeAspect="1"/>
                </p:cNvPicPr>
                <p:nvPr/>
              </p:nvPicPr>
              <p:blipFill rotWithShape="1">
                <a:blip r:embed="rId4"/>
                <a:srcRect l="14479" t="580" r="14458" b="16613"/>
                <a:stretch/>
              </p:blipFill>
              <p:spPr>
                <a:xfrm>
                  <a:off x="2147327" y="1524547"/>
                  <a:ext cx="4001199" cy="5678870"/>
                </a:xfrm>
                <a:prstGeom prst="rect">
                  <a:avLst/>
                </a:prstGeom>
                <a:effectLst>
                  <a:outerShdw blurRad="228600" dist="127001" dir="2700000" algn="tl" rotWithShape="0">
                    <a:srgbClr val="808080">
                      <a:alpha val="73000"/>
                    </a:srgbClr>
                  </a:outerShdw>
                </a:effectLst>
              </p:spPr>
            </p:pic>
            <p:sp>
              <p:nvSpPr>
                <p:cNvPr id="22" name="Textfeld 9">
                  <a:extLst>
                    <a:ext uri="{FF2B5EF4-FFF2-40B4-BE49-F238E27FC236}">
                      <a16:creationId xmlns:a16="http://schemas.microsoft.com/office/drawing/2014/main" id="{FE92A693-C1C3-44BC-84D2-B37C9308CA9E}"/>
                    </a:ext>
                  </a:extLst>
                </p:cNvPr>
                <p:cNvSpPr txBox="1">
                  <a:spLocks noChangeArrowheads="1"/>
                </p:cNvSpPr>
                <p:nvPr/>
              </p:nvSpPr>
              <p:spPr bwMode="auto">
                <a:xfrm>
                  <a:off x="6317643" y="3395713"/>
                  <a:ext cx="1880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49263" eaLnBrk="0" fontAlgn="base" hangingPunct="0">
                    <a:spcBef>
                      <a:spcPct val="0"/>
                    </a:spcBef>
                    <a:spcAft>
                      <a:spcPct val="0"/>
                    </a:spcAft>
                  </a:pPr>
                  <a:r>
                    <a:rPr lang="de-DE" altLang="de-DE" sz="2000" b="1" dirty="0" err="1">
                      <a:solidFill>
                        <a:srgbClr val="000066"/>
                      </a:solidFill>
                      <a:latin typeface="Calibri" pitchFamily="34" charset="0"/>
                    </a:rPr>
                    <a:t>authors</a:t>
                  </a:r>
                  <a:r>
                    <a:rPr lang="de-DE" altLang="de-DE" sz="2000" b="1" dirty="0">
                      <a:solidFill>
                        <a:srgbClr val="000066"/>
                      </a:solidFill>
                      <a:latin typeface="Calibri" pitchFamily="34" charset="0"/>
                    </a:rPr>
                    <a:t>/ ORCID</a:t>
                  </a:r>
                </a:p>
              </p:txBody>
            </p:sp>
            <p:pic>
              <p:nvPicPr>
                <p:cNvPr id="23" name="Grafik 22">
                  <a:extLst>
                    <a:ext uri="{FF2B5EF4-FFF2-40B4-BE49-F238E27FC236}">
                      <a16:creationId xmlns:a16="http://schemas.microsoft.com/office/drawing/2014/main" id="{C22DC331-9265-476C-8C74-A0D43884B4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9772" y="3433153"/>
                  <a:ext cx="362670" cy="362670"/>
                </a:xfrm>
                <a:prstGeom prst="rect">
                  <a:avLst/>
                </a:prstGeom>
              </p:spPr>
            </p:pic>
            <p:sp>
              <p:nvSpPr>
                <p:cNvPr id="24" name="Textfeld 11">
                  <a:extLst>
                    <a:ext uri="{FF2B5EF4-FFF2-40B4-BE49-F238E27FC236}">
                      <a16:creationId xmlns:a16="http://schemas.microsoft.com/office/drawing/2014/main" id="{DE764046-0573-46B8-99F9-2CE9F2421CE6}"/>
                    </a:ext>
                  </a:extLst>
                </p:cNvPr>
                <p:cNvSpPr txBox="1">
                  <a:spLocks noChangeArrowheads="1"/>
                </p:cNvSpPr>
                <p:nvPr/>
              </p:nvSpPr>
              <p:spPr bwMode="auto">
                <a:xfrm>
                  <a:off x="426673" y="3619926"/>
                  <a:ext cx="1551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defTabSz="449263" eaLnBrk="0" fontAlgn="base" hangingPunct="0">
                    <a:spcBef>
                      <a:spcPct val="0"/>
                    </a:spcBef>
                    <a:spcAft>
                      <a:spcPct val="0"/>
                    </a:spcAft>
                  </a:pPr>
                  <a:r>
                    <a:rPr lang="de-DE" altLang="de-DE" sz="2000" b="1" dirty="0" err="1">
                      <a:solidFill>
                        <a:srgbClr val="DE2828"/>
                      </a:solidFill>
                      <a:latin typeface="Calibri" pitchFamily="34" charset="0"/>
                    </a:rPr>
                    <a:t>key</a:t>
                  </a:r>
                  <a:r>
                    <a:rPr lang="de-DE" altLang="de-DE" sz="2000" b="1" dirty="0">
                      <a:solidFill>
                        <a:srgbClr val="DE2828"/>
                      </a:solidFill>
                      <a:latin typeface="Calibri" pitchFamily="34" charset="0"/>
                    </a:rPr>
                    <a:t> </a:t>
                  </a:r>
                  <a:r>
                    <a:rPr lang="de-DE" altLang="de-DE" sz="2000" b="1" dirty="0" err="1">
                      <a:solidFill>
                        <a:srgbClr val="DE2828"/>
                      </a:solidFill>
                      <a:latin typeface="Calibri" pitchFamily="34" charset="0"/>
                    </a:rPr>
                    <a:t>paper</a:t>
                  </a:r>
                  <a:endParaRPr lang="de-DE" altLang="de-DE" sz="2000" b="1" dirty="0">
                    <a:solidFill>
                      <a:srgbClr val="DE2828"/>
                    </a:solidFill>
                    <a:latin typeface="Calibri" pitchFamily="34" charset="0"/>
                  </a:endParaRPr>
                </a:p>
              </p:txBody>
            </p:sp>
            <p:sp>
              <p:nvSpPr>
                <p:cNvPr id="25" name="Ellipse 24">
                  <a:extLst>
                    <a:ext uri="{FF2B5EF4-FFF2-40B4-BE49-F238E27FC236}">
                      <a16:creationId xmlns:a16="http://schemas.microsoft.com/office/drawing/2014/main" id="{4F2A3320-85FB-4FF6-8941-6E44038A16B3}"/>
                    </a:ext>
                  </a:extLst>
                </p:cNvPr>
                <p:cNvSpPr/>
                <p:nvPr/>
              </p:nvSpPr>
              <p:spPr bwMode="auto">
                <a:xfrm>
                  <a:off x="4771292" y="6375215"/>
                  <a:ext cx="117231" cy="117231"/>
                </a:xfrm>
                <a:prstGeom prst="ellipse">
                  <a:avLst/>
                </a:prstGeom>
                <a:solidFill>
                  <a:srgbClr val="FFC000"/>
                </a:solidFill>
                <a:ln w="9525"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26" name="Textfeld 9">
                  <a:extLst>
                    <a:ext uri="{FF2B5EF4-FFF2-40B4-BE49-F238E27FC236}">
                      <a16:creationId xmlns:a16="http://schemas.microsoft.com/office/drawing/2014/main" id="{AEF70105-01E4-4B0A-AEE4-3D687E1F2A8E}"/>
                    </a:ext>
                  </a:extLst>
                </p:cNvPr>
                <p:cNvSpPr txBox="1">
                  <a:spLocks noChangeArrowheads="1"/>
                </p:cNvSpPr>
                <p:nvPr/>
              </p:nvSpPr>
              <p:spPr bwMode="auto">
                <a:xfrm>
                  <a:off x="6464893" y="3789085"/>
                  <a:ext cx="1880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49263" eaLnBrk="0" fontAlgn="base" hangingPunct="0">
                    <a:spcBef>
                      <a:spcPct val="0"/>
                    </a:spcBef>
                    <a:spcAft>
                      <a:spcPct val="0"/>
                    </a:spcAft>
                  </a:pPr>
                  <a:r>
                    <a:rPr lang="de-DE" altLang="de-DE" sz="2000" b="1" dirty="0" err="1">
                      <a:solidFill>
                        <a:srgbClr val="000066"/>
                      </a:solidFill>
                      <a:latin typeface="Calibri" pitchFamily="34" charset="0"/>
                    </a:rPr>
                    <a:t>affiliations</a:t>
                  </a:r>
                  <a:r>
                    <a:rPr lang="de-DE" altLang="de-DE" sz="2000" b="1" dirty="0">
                      <a:solidFill>
                        <a:srgbClr val="000066"/>
                      </a:solidFill>
                      <a:latin typeface="Calibri" pitchFamily="34" charset="0"/>
                    </a:rPr>
                    <a:t>/ROR</a:t>
                  </a:r>
                </a:p>
              </p:txBody>
            </p:sp>
          </p:grpSp>
        </p:grpSp>
        <p:sp>
          <p:nvSpPr>
            <p:cNvPr id="13" name="Rechteck 12">
              <a:extLst>
                <a:ext uri="{FF2B5EF4-FFF2-40B4-BE49-F238E27FC236}">
                  <a16:creationId xmlns:a16="http://schemas.microsoft.com/office/drawing/2014/main" id="{956E1D6E-BF1F-4FCA-9774-2C2487151651}"/>
                </a:ext>
              </a:extLst>
            </p:cNvPr>
            <p:cNvSpPr/>
            <p:nvPr/>
          </p:nvSpPr>
          <p:spPr>
            <a:xfrm>
              <a:off x="2147327" y="5333306"/>
              <a:ext cx="1363962" cy="1569660"/>
            </a:xfrm>
            <a:prstGeom prst="rect">
              <a:avLst/>
            </a:prstGeom>
          </p:spPr>
          <p:txBody>
            <a:bodyPr wrap="square">
              <a:spAutoFit/>
            </a:bodyPr>
            <a:lstStyle/>
            <a:p>
              <a:pPr algn="ctr"/>
              <a:r>
                <a:rPr lang="de-DE" altLang="de-DE" dirty="0" err="1">
                  <a:latin typeface="Calibri" pitchFamily="34" charset="0"/>
                </a:rPr>
                <a:t>Example</a:t>
              </a:r>
              <a:r>
                <a:rPr lang="de-DE" altLang="de-DE" dirty="0">
                  <a:latin typeface="Calibri" pitchFamily="34" charset="0"/>
                </a:rPr>
                <a:t>: DOI Landing Page</a:t>
              </a:r>
              <a:endParaRPr lang="de-DE" dirty="0"/>
            </a:p>
          </p:txBody>
        </p:sp>
      </p:grpSp>
      <p:sp>
        <p:nvSpPr>
          <p:cNvPr id="27" name="Rechteck 26">
            <a:extLst>
              <a:ext uri="{FF2B5EF4-FFF2-40B4-BE49-F238E27FC236}">
                <a16:creationId xmlns:a16="http://schemas.microsoft.com/office/drawing/2014/main" id="{FE9C3012-1EDE-4863-B86C-41EBB704ECFA}"/>
              </a:ext>
            </a:extLst>
          </p:cNvPr>
          <p:cNvSpPr/>
          <p:nvPr/>
        </p:nvSpPr>
        <p:spPr>
          <a:xfrm>
            <a:off x="6542771" y="6603485"/>
            <a:ext cx="5649229" cy="276999"/>
          </a:xfrm>
          <a:prstGeom prst="rect">
            <a:avLst/>
          </a:prstGeom>
        </p:spPr>
        <p:txBody>
          <a:bodyPr wrap="square">
            <a:spAutoFit/>
          </a:bodyPr>
          <a:lstStyle/>
          <a:p>
            <a:pPr algn="r"/>
            <a:r>
              <a:rPr lang="de-DE" sz="1200" dirty="0">
                <a:latin typeface="Calibri" panose="020F0502020204030204" pitchFamily="34" charset="0"/>
                <a:cs typeface="Calibri" panose="020F0502020204030204" pitchFamily="34" charset="0"/>
              </a:rPr>
              <a:t>Image source: https://www.pnp.de/archiv/1/wer-ist-wer-in-der-sesamstrasse-6851597</a:t>
            </a:r>
          </a:p>
        </p:txBody>
      </p:sp>
    </p:spTree>
    <p:extLst>
      <p:ext uri="{BB962C8B-B14F-4D97-AF65-F5344CB8AC3E}">
        <p14:creationId xmlns:p14="http://schemas.microsoft.com/office/powerpoint/2010/main" val="373933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AB351A-C0B3-42ED-AA44-DFDFB2FF9307}"/>
              </a:ext>
            </a:extLst>
          </p:cNvPr>
          <p:cNvSpPr>
            <a:spLocks noGrp="1"/>
          </p:cNvSpPr>
          <p:nvPr>
            <p:ph type="title"/>
          </p:nvPr>
        </p:nvSpPr>
        <p:spPr>
          <a:xfrm>
            <a:off x="838200" y="2766218"/>
            <a:ext cx="10515600" cy="1325563"/>
          </a:xfrm>
        </p:spPr>
        <p:txBody>
          <a:bodyPr/>
          <a:lstStyle/>
          <a:p>
            <a:r>
              <a:rPr lang="en-US" sz="4000" dirty="0">
                <a:latin typeface="Calibri" panose="020F0502020204030204" pitchFamily="34" charset="0"/>
                <a:cs typeface="Calibri" panose="020F0502020204030204" pitchFamily="34" charset="0"/>
              </a:rPr>
              <a:t>The importance of metadata schemas, formats and standards</a:t>
            </a:r>
            <a:endParaRPr lang="de-DE" sz="4000" dirty="0"/>
          </a:p>
        </p:txBody>
      </p:sp>
    </p:spTree>
    <p:extLst>
      <p:ext uri="{BB962C8B-B14F-4D97-AF65-F5344CB8AC3E}">
        <p14:creationId xmlns:p14="http://schemas.microsoft.com/office/powerpoint/2010/main" val="3595816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29B698-26E5-40B0-80C3-9EEE7CE79222}"/>
              </a:ext>
            </a:extLst>
          </p:cNvPr>
          <p:cNvSpPr>
            <a:spLocks noGrp="1"/>
          </p:cNvSpPr>
          <p:nvPr>
            <p:ph type="title"/>
          </p:nvPr>
        </p:nvSpPr>
        <p:spPr>
          <a:xfrm>
            <a:off x="838200" y="0"/>
            <a:ext cx="10515600" cy="1325563"/>
          </a:xfrm>
        </p:spPr>
        <p:txBody>
          <a:bodyPr/>
          <a:lstStyle/>
          <a:p>
            <a:r>
              <a:rPr lang="de-DE" sz="3600" dirty="0">
                <a:solidFill>
                  <a:srgbClr val="1D4927"/>
                </a:solidFill>
              </a:rPr>
              <a:t>The </a:t>
            </a:r>
            <a:r>
              <a:rPr lang="de-DE" sz="3600" dirty="0" err="1">
                <a:solidFill>
                  <a:srgbClr val="1D4927"/>
                </a:solidFill>
              </a:rPr>
              <a:t>role</a:t>
            </a:r>
            <a:r>
              <a:rPr lang="de-DE" sz="3600" dirty="0">
                <a:solidFill>
                  <a:srgbClr val="1D4927"/>
                </a:solidFill>
              </a:rPr>
              <a:t> </a:t>
            </a:r>
            <a:r>
              <a:rPr lang="de-DE" sz="3600" dirty="0" err="1">
                <a:solidFill>
                  <a:srgbClr val="1D4927"/>
                </a:solidFill>
              </a:rPr>
              <a:t>of</a:t>
            </a:r>
            <a:r>
              <a:rPr lang="de-DE" sz="3600" dirty="0">
                <a:solidFill>
                  <a:srgbClr val="1D4927"/>
                </a:solidFill>
              </a:rPr>
              <a:t> </a:t>
            </a:r>
            <a:r>
              <a:rPr lang="de-DE" sz="3600" dirty="0" err="1">
                <a:solidFill>
                  <a:srgbClr val="1D4927"/>
                </a:solidFill>
              </a:rPr>
              <a:t>metadata</a:t>
            </a:r>
            <a:r>
              <a:rPr lang="de-DE" sz="3600" dirty="0">
                <a:solidFill>
                  <a:srgbClr val="1D4927"/>
                </a:solidFill>
              </a:rPr>
              <a:t> </a:t>
            </a:r>
            <a:r>
              <a:rPr lang="de-DE" sz="3600" dirty="0" err="1">
                <a:solidFill>
                  <a:srgbClr val="1D4927"/>
                </a:solidFill>
              </a:rPr>
              <a:t>schemes</a:t>
            </a:r>
            <a:endParaRPr lang="de-DE" sz="3600" dirty="0">
              <a:solidFill>
                <a:srgbClr val="1D4927"/>
              </a:solidFill>
            </a:endParaRPr>
          </a:p>
        </p:txBody>
      </p:sp>
      <p:sp>
        <p:nvSpPr>
          <p:cNvPr id="4" name="Inhaltsplatzhalter 2">
            <a:extLst>
              <a:ext uri="{FF2B5EF4-FFF2-40B4-BE49-F238E27FC236}">
                <a16:creationId xmlns:a16="http://schemas.microsoft.com/office/drawing/2014/main" id="{CFF555F6-00DA-4330-BE1B-D911F574BA79}"/>
              </a:ext>
            </a:extLst>
          </p:cNvPr>
          <p:cNvSpPr>
            <a:spLocks noGrp="1"/>
          </p:cNvSpPr>
          <p:nvPr>
            <p:ph idx="1"/>
          </p:nvPr>
        </p:nvSpPr>
        <p:spPr>
          <a:xfrm>
            <a:off x="838200" y="1559407"/>
            <a:ext cx="10515600" cy="4351338"/>
          </a:xfrm>
        </p:spPr>
        <p:txBody>
          <a:bodyPr/>
          <a:lstStyle/>
          <a:p>
            <a:pPr>
              <a:spcBef>
                <a:spcPts val="0"/>
              </a:spcBef>
              <a:spcAft>
                <a:spcPts val="600"/>
              </a:spcAft>
            </a:pPr>
            <a:r>
              <a:rPr lang="de-DE" sz="2800" dirty="0" err="1"/>
              <a:t>Metadata</a:t>
            </a:r>
            <a:r>
              <a:rPr lang="de-DE" sz="2800" dirty="0"/>
              <a:t> </a:t>
            </a:r>
            <a:r>
              <a:rPr lang="de-DE" sz="2800" dirty="0" err="1"/>
              <a:t>schemes</a:t>
            </a:r>
            <a:r>
              <a:rPr lang="de-DE" sz="2800" dirty="0"/>
              <a:t> </a:t>
            </a:r>
            <a:r>
              <a:rPr lang="de-DE" sz="2800" dirty="0" err="1"/>
              <a:t>define</a:t>
            </a:r>
            <a:r>
              <a:rPr lang="de-DE" sz="2800" dirty="0"/>
              <a:t> </a:t>
            </a:r>
            <a:r>
              <a:rPr lang="de-DE" sz="2800" dirty="0" err="1"/>
              <a:t>standards</a:t>
            </a:r>
            <a:r>
              <a:rPr lang="de-DE" sz="2800" dirty="0"/>
              <a:t> to and </a:t>
            </a:r>
            <a:r>
              <a:rPr lang="de-DE" sz="2800" dirty="0" err="1"/>
              <a:t>provide</a:t>
            </a:r>
            <a:r>
              <a:rPr lang="de-DE" sz="2800" dirty="0"/>
              <a:t> and </a:t>
            </a:r>
            <a:r>
              <a:rPr lang="de-DE" sz="2800" dirty="0" err="1"/>
              <a:t>exchange</a:t>
            </a:r>
            <a:r>
              <a:rPr lang="de-DE" sz="2800" dirty="0"/>
              <a:t> </a:t>
            </a:r>
            <a:r>
              <a:rPr lang="de-DE" sz="2800" dirty="0" err="1"/>
              <a:t>information</a:t>
            </a:r>
            <a:r>
              <a:rPr lang="de-DE" sz="2800" dirty="0"/>
              <a:t> </a:t>
            </a:r>
            <a:r>
              <a:rPr lang="de-DE" sz="2800" dirty="0" err="1"/>
              <a:t>about</a:t>
            </a:r>
            <a:r>
              <a:rPr lang="de-DE" sz="2800" dirty="0"/>
              <a:t> </a:t>
            </a:r>
            <a:r>
              <a:rPr lang="de-DE" sz="2800" dirty="0" err="1"/>
              <a:t>data</a:t>
            </a:r>
            <a:r>
              <a:rPr lang="de-DE" sz="2800" dirty="0"/>
              <a:t> (</a:t>
            </a:r>
            <a:r>
              <a:rPr lang="de-DE" sz="2800" dirty="0" err="1"/>
              <a:t>metadata</a:t>
            </a:r>
            <a:r>
              <a:rPr lang="de-DE" sz="2800" dirty="0"/>
              <a:t>)</a:t>
            </a:r>
          </a:p>
          <a:p>
            <a:pPr>
              <a:spcBef>
                <a:spcPts val="0"/>
              </a:spcBef>
              <a:spcAft>
                <a:spcPts val="600"/>
              </a:spcAft>
            </a:pPr>
            <a:r>
              <a:rPr lang="de-DE" sz="2800" dirty="0"/>
              <a:t>Information </a:t>
            </a:r>
            <a:r>
              <a:rPr lang="de-DE" sz="2800" dirty="0" err="1"/>
              <a:t>is</a:t>
            </a:r>
            <a:r>
              <a:rPr lang="de-DE" sz="2800" dirty="0"/>
              <a:t> </a:t>
            </a:r>
            <a:r>
              <a:rPr lang="de-DE" sz="2800" dirty="0" err="1"/>
              <a:t>provided</a:t>
            </a:r>
            <a:r>
              <a:rPr lang="de-DE" sz="2800" dirty="0"/>
              <a:t> in </a:t>
            </a:r>
            <a:r>
              <a:rPr lang="de-DE" sz="2800" dirty="0" err="1"/>
              <a:t>machine-readable</a:t>
            </a:r>
            <a:r>
              <a:rPr lang="de-DE" sz="2800" dirty="0"/>
              <a:t> </a:t>
            </a:r>
            <a:r>
              <a:rPr lang="de-DE" sz="2800" dirty="0" err="1"/>
              <a:t>formats</a:t>
            </a:r>
            <a:r>
              <a:rPr lang="de-DE" sz="2800" dirty="0"/>
              <a:t> (e.g., XML, JSON) </a:t>
            </a:r>
          </a:p>
          <a:p>
            <a:pPr>
              <a:spcBef>
                <a:spcPts val="0"/>
              </a:spcBef>
              <a:spcAft>
                <a:spcPts val="600"/>
              </a:spcAft>
            </a:pPr>
            <a:r>
              <a:rPr lang="de-DE" sz="2800" dirty="0"/>
              <a:t>The </a:t>
            </a:r>
            <a:r>
              <a:rPr lang="de-DE" sz="2800" dirty="0" err="1"/>
              <a:t>definition</a:t>
            </a:r>
            <a:r>
              <a:rPr lang="de-DE" sz="2800" dirty="0"/>
              <a:t> and </a:t>
            </a:r>
            <a:r>
              <a:rPr lang="de-DE" sz="2800" dirty="0" err="1"/>
              <a:t>construction</a:t>
            </a:r>
            <a:r>
              <a:rPr lang="de-DE" sz="2800" dirty="0"/>
              <a:t> plan </a:t>
            </a:r>
            <a:r>
              <a:rPr lang="de-DE" sz="2800" dirty="0" err="1"/>
              <a:t>of</a:t>
            </a:r>
            <a:r>
              <a:rPr lang="de-DE" sz="2800" dirty="0"/>
              <a:t> XML </a:t>
            </a:r>
            <a:r>
              <a:rPr lang="de-DE" sz="2800" dirty="0" err="1"/>
              <a:t>metadata</a:t>
            </a:r>
            <a:r>
              <a:rPr lang="de-DE" sz="2800" dirty="0"/>
              <a:t> </a:t>
            </a:r>
            <a:r>
              <a:rPr lang="de-DE" sz="2800" dirty="0" err="1"/>
              <a:t>schemes</a:t>
            </a:r>
            <a:r>
              <a:rPr lang="de-DE" sz="2800" dirty="0"/>
              <a:t> </a:t>
            </a:r>
            <a:r>
              <a:rPr lang="de-DE" sz="2800" dirty="0" err="1"/>
              <a:t>are</a:t>
            </a:r>
            <a:r>
              <a:rPr lang="de-DE" sz="2800" dirty="0"/>
              <a:t> </a:t>
            </a:r>
            <a:r>
              <a:rPr lang="de-DE" sz="2800" dirty="0" err="1"/>
              <a:t>provided</a:t>
            </a:r>
            <a:r>
              <a:rPr lang="de-DE" sz="2800" dirty="0"/>
              <a:t> </a:t>
            </a:r>
            <a:r>
              <a:rPr lang="de-DE" sz="2800" dirty="0" err="1"/>
              <a:t>as</a:t>
            </a:r>
            <a:r>
              <a:rPr lang="de-DE" sz="2800" dirty="0"/>
              <a:t> XSD (</a:t>
            </a:r>
            <a:r>
              <a:rPr lang="de-DE" sz="2800" b="1" dirty="0"/>
              <a:t>X</a:t>
            </a:r>
            <a:r>
              <a:rPr lang="de-DE" sz="2800" dirty="0"/>
              <a:t>ML </a:t>
            </a:r>
            <a:r>
              <a:rPr lang="de-DE" sz="2800" b="1" dirty="0"/>
              <a:t>S</a:t>
            </a:r>
            <a:r>
              <a:rPr lang="de-DE" sz="2800" dirty="0"/>
              <a:t>chema </a:t>
            </a:r>
            <a:r>
              <a:rPr lang="de-DE" sz="2800" b="1" dirty="0"/>
              <a:t>D</a:t>
            </a:r>
            <a:r>
              <a:rPr lang="de-DE" sz="2800" dirty="0"/>
              <a:t>efinition)</a:t>
            </a:r>
          </a:p>
          <a:p>
            <a:pPr>
              <a:spcBef>
                <a:spcPts val="0"/>
              </a:spcBef>
              <a:spcAft>
                <a:spcPts val="600"/>
              </a:spcAft>
            </a:pPr>
            <a:r>
              <a:rPr lang="de-DE" sz="2800" dirty="0" err="1"/>
              <a:t>Automated</a:t>
            </a:r>
            <a:r>
              <a:rPr lang="de-DE" sz="2800" dirty="0"/>
              <a:t> </a:t>
            </a:r>
            <a:r>
              <a:rPr lang="de-DE" sz="2800" dirty="0" err="1"/>
              <a:t>metadata</a:t>
            </a:r>
            <a:r>
              <a:rPr lang="de-DE" sz="2800" dirty="0"/>
              <a:t> </a:t>
            </a:r>
            <a:r>
              <a:rPr lang="de-DE" sz="2800" dirty="0" err="1"/>
              <a:t>exchange</a:t>
            </a:r>
            <a:r>
              <a:rPr lang="de-DE" sz="2800" dirty="0"/>
              <a:t> via </a:t>
            </a:r>
            <a:r>
              <a:rPr lang="de-DE" sz="2800" dirty="0" err="1"/>
              <a:t>standard</a:t>
            </a:r>
            <a:r>
              <a:rPr lang="de-DE" sz="2800" dirty="0"/>
              <a:t> </a:t>
            </a:r>
            <a:r>
              <a:rPr lang="de-DE" sz="2800" dirty="0" err="1"/>
              <a:t>application</a:t>
            </a:r>
            <a:r>
              <a:rPr lang="de-DE" sz="2800" dirty="0"/>
              <a:t> </a:t>
            </a:r>
            <a:r>
              <a:rPr lang="de-DE" sz="2800" dirty="0" err="1"/>
              <a:t>programming</a:t>
            </a:r>
            <a:r>
              <a:rPr lang="de-DE" sz="2800" dirty="0"/>
              <a:t> </a:t>
            </a:r>
            <a:r>
              <a:rPr lang="de-DE" sz="2800" dirty="0" err="1"/>
              <a:t>interfaces</a:t>
            </a:r>
            <a:r>
              <a:rPr lang="de-DE" sz="2800" dirty="0"/>
              <a:t> (API)</a:t>
            </a:r>
          </a:p>
          <a:p>
            <a:pPr>
              <a:spcBef>
                <a:spcPts val="0"/>
              </a:spcBef>
              <a:spcAft>
                <a:spcPts val="600"/>
              </a:spcAft>
            </a:pPr>
            <a:endParaRPr lang="de-DE" sz="2800" dirty="0"/>
          </a:p>
        </p:txBody>
      </p:sp>
    </p:spTree>
    <p:extLst>
      <p:ext uri="{BB962C8B-B14F-4D97-AF65-F5344CB8AC3E}">
        <p14:creationId xmlns:p14="http://schemas.microsoft.com/office/powerpoint/2010/main" val="10522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AA66D30-B921-46A0-B631-5D56EDBDA83A}"/>
              </a:ext>
            </a:extLst>
          </p:cNvPr>
          <p:cNvSpPr txBox="1">
            <a:spLocks/>
          </p:cNvSpPr>
          <p:nvPr/>
        </p:nvSpPr>
        <p:spPr>
          <a:xfrm>
            <a:off x="6522180" y="116042"/>
            <a:ext cx="5482199" cy="77020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algn="r" fontAlgn="auto">
              <a:spcAft>
                <a:spcPts val="0"/>
              </a:spcAft>
            </a:pPr>
            <a:r>
              <a:rPr lang="de-DE" sz="3400" dirty="0">
                <a:solidFill>
                  <a:srgbClr val="1D4927"/>
                </a:solidFill>
              </a:rPr>
              <a:t>Discovery </a:t>
            </a:r>
            <a:r>
              <a:rPr lang="de-DE" sz="3400" dirty="0" err="1">
                <a:solidFill>
                  <a:srgbClr val="1D4927"/>
                </a:solidFill>
              </a:rPr>
              <a:t>Metadata</a:t>
            </a:r>
            <a:r>
              <a:rPr lang="de-DE" sz="3400" dirty="0">
                <a:solidFill>
                  <a:srgbClr val="1D4927"/>
                </a:solidFill>
              </a:rPr>
              <a:t> Schema</a:t>
            </a:r>
          </a:p>
        </p:txBody>
      </p:sp>
      <p:grpSp>
        <p:nvGrpSpPr>
          <p:cNvPr id="5" name="Gruppieren 4">
            <a:extLst>
              <a:ext uri="{FF2B5EF4-FFF2-40B4-BE49-F238E27FC236}">
                <a16:creationId xmlns:a16="http://schemas.microsoft.com/office/drawing/2014/main" id="{E5170AD1-77CC-45D7-94AE-076F3FE290A0}"/>
              </a:ext>
            </a:extLst>
          </p:cNvPr>
          <p:cNvGrpSpPr/>
          <p:nvPr/>
        </p:nvGrpSpPr>
        <p:grpSpPr>
          <a:xfrm>
            <a:off x="354255" y="140676"/>
            <a:ext cx="11500350" cy="6197845"/>
            <a:chOff x="354255" y="140676"/>
            <a:chExt cx="11500350" cy="6197845"/>
          </a:xfrm>
        </p:grpSpPr>
        <p:sp>
          <p:nvSpPr>
            <p:cNvPr id="6" name="Textfeld 5">
              <a:extLst>
                <a:ext uri="{FF2B5EF4-FFF2-40B4-BE49-F238E27FC236}">
                  <a16:creationId xmlns:a16="http://schemas.microsoft.com/office/drawing/2014/main" id="{C2205338-BFB8-4A32-92AF-DF5D1AB84142}"/>
                </a:ext>
              </a:extLst>
            </p:cNvPr>
            <p:cNvSpPr txBox="1"/>
            <p:nvPr/>
          </p:nvSpPr>
          <p:spPr>
            <a:xfrm>
              <a:off x="6522180" y="858500"/>
              <a:ext cx="5332425" cy="461665"/>
            </a:xfrm>
            <a:prstGeom prst="rect">
              <a:avLst/>
            </a:prstGeom>
            <a:noFill/>
          </p:spPr>
          <p:txBody>
            <a:bodyPr wrap="square" rtlCol="0">
              <a:spAutoFit/>
            </a:bodyPr>
            <a:lstStyle/>
            <a:p>
              <a:pPr>
                <a:spcAft>
                  <a:spcPts val="600"/>
                </a:spcAft>
              </a:pPr>
              <a:r>
                <a:rPr lang="de-DE" dirty="0">
                  <a:latin typeface="Calibri" panose="020F0502020204030204" pitchFamily="34" charset="0"/>
                </a:rPr>
                <a:t>Dublin Core – </a:t>
              </a:r>
              <a:r>
                <a:rPr lang="de-DE" sz="2000" dirty="0">
                  <a:latin typeface="Calibri" panose="020F0502020204030204" pitchFamily="34" charset="0"/>
                </a:rPr>
                <a:t>least </a:t>
              </a:r>
              <a:r>
                <a:rPr lang="de-DE" sz="2000" dirty="0" err="1">
                  <a:latin typeface="Calibri" panose="020F0502020204030204" pitchFamily="34" charset="0"/>
                </a:rPr>
                <a:t>common</a:t>
              </a:r>
              <a:r>
                <a:rPr lang="de-DE" sz="2000" dirty="0">
                  <a:latin typeface="Calibri" panose="020F0502020204030204" pitchFamily="34" charset="0"/>
                </a:rPr>
                <a:t> </a:t>
              </a:r>
              <a:r>
                <a:rPr lang="de-DE" sz="2000" dirty="0" err="1">
                  <a:latin typeface="Calibri" panose="020F0502020204030204" pitchFamily="34" charset="0"/>
                </a:rPr>
                <a:t>denominator</a:t>
              </a:r>
              <a:endParaRPr lang="de-DE" sz="2000" dirty="0">
                <a:latin typeface="Calibri" panose="020F0502020204030204" pitchFamily="34" charset="0"/>
              </a:endParaRPr>
            </a:p>
          </p:txBody>
        </p:sp>
        <p:grpSp>
          <p:nvGrpSpPr>
            <p:cNvPr id="7" name="Gruppieren 6">
              <a:extLst>
                <a:ext uri="{FF2B5EF4-FFF2-40B4-BE49-F238E27FC236}">
                  <a16:creationId xmlns:a16="http://schemas.microsoft.com/office/drawing/2014/main" id="{33C4F922-933B-4A5A-80AB-74C1F1D7029C}"/>
                </a:ext>
              </a:extLst>
            </p:cNvPr>
            <p:cNvGrpSpPr/>
            <p:nvPr/>
          </p:nvGrpSpPr>
          <p:grpSpPr>
            <a:xfrm>
              <a:off x="354255" y="140676"/>
              <a:ext cx="5964483" cy="6197845"/>
              <a:chOff x="354255" y="140676"/>
              <a:chExt cx="5964483" cy="6197845"/>
            </a:xfrm>
          </p:grpSpPr>
          <p:pic>
            <p:nvPicPr>
              <p:cNvPr id="9" name="Picture 2">
                <a:extLst>
                  <a:ext uri="{FF2B5EF4-FFF2-40B4-BE49-F238E27FC236}">
                    <a16:creationId xmlns:a16="http://schemas.microsoft.com/office/drawing/2014/main" id="{3B98E21A-BB2E-48BA-8369-8C26BCA883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97" b="64066"/>
              <a:stretch/>
            </p:blipFill>
            <p:spPr bwMode="auto">
              <a:xfrm>
                <a:off x="354255" y="140676"/>
                <a:ext cx="5964483" cy="2426677"/>
              </a:xfrm>
              <a:prstGeom prst="rect">
                <a:avLst/>
              </a:prstGeom>
              <a:effectLst>
                <a:outerShdw blurRad="228600" dist="127001" dir="2700000" algn="tl" rotWithShape="0">
                  <a:srgbClr val="808080">
                    <a:alpha val="7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a:extLst>
                  <a:ext uri="{FF2B5EF4-FFF2-40B4-BE49-F238E27FC236}">
                    <a16:creationId xmlns:a16="http://schemas.microsoft.com/office/drawing/2014/main" id="{C432AC96-B60A-47A0-94DD-85FEBD1762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050" r="1697" b="50617"/>
              <a:stretch/>
            </p:blipFill>
            <p:spPr bwMode="auto">
              <a:xfrm>
                <a:off x="354255" y="2567353"/>
                <a:ext cx="5964483" cy="562709"/>
              </a:xfrm>
              <a:prstGeom prst="rect">
                <a:avLst/>
              </a:prstGeom>
              <a:effectLst>
                <a:outerShdw blurRad="228600" dist="127001" dir="2700000" algn="tl" rotWithShape="0">
                  <a:srgbClr val="808080">
                    <a:alpha val="7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extLst>
                  <a:ext uri="{FF2B5EF4-FFF2-40B4-BE49-F238E27FC236}">
                    <a16:creationId xmlns:a16="http://schemas.microsoft.com/office/drawing/2014/main" id="{7133E43D-4EC6-463C-A634-453D4CB043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957" r="1697" b="14061"/>
              <a:stretch/>
            </p:blipFill>
            <p:spPr bwMode="auto">
              <a:xfrm>
                <a:off x="354255" y="3130063"/>
                <a:ext cx="5964483" cy="2227384"/>
              </a:xfrm>
              <a:prstGeom prst="rect">
                <a:avLst/>
              </a:prstGeom>
              <a:effectLst>
                <a:outerShdw blurRad="228600" dist="127001" dir="2700000" algn="tl" rotWithShape="0">
                  <a:srgbClr val="808080">
                    <a:alpha val="7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a:extLst>
                  <a:ext uri="{FF2B5EF4-FFF2-40B4-BE49-F238E27FC236}">
                    <a16:creationId xmlns:a16="http://schemas.microsoft.com/office/drawing/2014/main" id="{30514748-06FB-4C2B-976A-F654DE16A0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216"/>
              <a:stretch/>
            </p:blipFill>
            <p:spPr bwMode="auto">
              <a:xfrm>
                <a:off x="354255" y="5357446"/>
                <a:ext cx="5964483" cy="981075"/>
              </a:xfrm>
              <a:prstGeom prst="rect">
                <a:avLst/>
              </a:prstGeom>
              <a:effectLst>
                <a:outerShdw blurRad="228600" dist="127001" dir="2700000" algn="tl" rotWithShape="0">
                  <a:srgbClr val="808080">
                    <a:alpha val="7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8" name="Gerade Verbindung mit Pfeil 7">
              <a:extLst>
                <a:ext uri="{FF2B5EF4-FFF2-40B4-BE49-F238E27FC236}">
                  <a16:creationId xmlns:a16="http://schemas.microsoft.com/office/drawing/2014/main" id="{14B162BA-AAAD-4C7E-93FC-8148998AB98C}"/>
                </a:ext>
              </a:extLst>
            </p:cNvPr>
            <p:cNvCxnSpPr/>
            <p:nvPr/>
          </p:nvCxnSpPr>
          <p:spPr bwMode="auto">
            <a:xfrm flipH="1">
              <a:off x="5657850" y="1089332"/>
              <a:ext cx="895350" cy="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 name="Gruppieren 12">
            <a:extLst>
              <a:ext uri="{FF2B5EF4-FFF2-40B4-BE49-F238E27FC236}">
                <a16:creationId xmlns:a16="http://schemas.microsoft.com/office/drawing/2014/main" id="{E316C7C1-0D1B-472E-AC70-9BCAF79CBBF6}"/>
              </a:ext>
            </a:extLst>
          </p:cNvPr>
          <p:cNvGrpSpPr/>
          <p:nvPr/>
        </p:nvGrpSpPr>
        <p:grpSpPr>
          <a:xfrm>
            <a:off x="354255" y="1040130"/>
            <a:ext cx="5964483" cy="1354014"/>
            <a:chOff x="354255" y="1040130"/>
            <a:chExt cx="5964483" cy="1354014"/>
          </a:xfrm>
        </p:grpSpPr>
        <p:sp>
          <p:nvSpPr>
            <p:cNvPr id="14" name="Ellipse 13">
              <a:extLst>
                <a:ext uri="{FF2B5EF4-FFF2-40B4-BE49-F238E27FC236}">
                  <a16:creationId xmlns:a16="http://schemas.microsoft.com/office/drawing/2014/main" id="{9DE714F9-C58C-4FB8-9E37-B0BD703D1019}"/>
                </a:ext>
              </a:extLst>
            </p:cNvPr>
            <p:cNvSpPr/>
            <p:nvPr/>
          </p:nvSpPr>
          <p:spPr bwMode="auto">
            <a:xfrm>
              <a:off x="354255" y="1040130"/>
              <a:ext cx="2343225" cy="445770"/>
            </a:xfrm>
            <a:prstGeom prst="ellipse">
              <a:avLst/>
            </a:prstGeom>
            <a:no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cxnSp>
          <p:nvCxnSpPr>
            <p:cNvPr id="15" name="Gerade Verbindung mit Pfeil 14">
              <a:extLst>
                <a:ext uri="{FF2B5EF4-FFF2-40B4-BE49-F238E27FC236}">
                  <a16:creationId xmlns:a16="http://schemas.microsoft.com/office/drawing/2014/main" id="{5D80D3DF-1A2E-464F-9C3C-43185457AA88}"/>
                </a:ext>
              </a:extLst>
            </p:cNvPr>
            <p:cNvCxnSpPr/>
            <p:nvPr/>
          </p:nvCxnSpPr>
          <p:spPr bwMode="auto">
            <a:xfrm>
              <a:off x="2697480" y="1296864"/>
              <a:ext cx="3621258" cy="1097280"/>
            </a:xfrm>
            <a:prstGeom prst="straightConnector1">
              <a:avLst/>
            </a:prstGeom>
            <a:noFill/>
            <a:ln w="19050" cap="flat" cmpd="sng" algn="ctr">
              <a:solidFill>
                <a:srgbClr val="C00000"/>
              </a:solidFill>
              <a:prstDash val="solid"/>
              <a:round/>
              <a:headEnd type="none" w="med" len="med"/>
              <a:tailEnd type="arrow" w="med" len="med"/>
            </a:ln>
            <a:effectLst/>
          </p:spPr>
        </p:cxnSp>
      </p:grpSp>
      <p:grpSp>
        <p:nvGrpSpPr>
          <p:cNvPr id="16" name="Gruppieren 15">
            <a:extLst>
              <a:ext uri="{FF2B5EF4-FFF2-40B4-BE49-F238E27FC236}">
                <a16:creationId xmlns:a16="http://schemas.microsoft.com/office/drawing/2014/main" id="{93C810A5-EA68-44A7-91EB-7C4ACEA27C1A}"/>
              </a:ext>
            </a:extLst>
          </p:cNvPr>
          <p:cNvGrpSpPr/>
          <p:nvPr/>
        </p:nvGrpSpPr>
        <p:grpSpPr>
          <a:xfrm>
            <a:off x="615167" y="2497600"/>
            <a:ext cx="5591323" cy="1810631"/>
            <a:chOff x="615167" y="2497600"/>
            <a:chExt cx="5591323" cy="1810631"/>
          </a:xfrm>
        </p:grpSpPr>
        <p:sp>
          <p:nvSpPr>
            <p:cNvPr id="17" name="Ellipse 16">
              <a:extLst>
                <a:ext uri="{FF2B5EF4-FFF2-40B4-BE49-F238E27FC236}">
                  <a16:creationId xmlns:a16="http://schemas.microsoft.com/office/drawing/2014/main" id="{61164F5A-1EC4-4A9C-8380-05CBAC0068A5}"/>
                </a:ext>
              </a:extLst>
            </p:cNvPr>
            <p:cNvSpPr/>
            <p:nvPr/>
          </p:nvSpPr>
          <p:spPr bwMode="auto">
            <a:xfrm>
              <a:off x="615167" y="2497600"/>
              <a:ext cx="3892942" cy="583958"/>
            </a:xfrm>
            <a:prstGeom prst="ellipse">
              <a:avLst/>
            </a:prstGeom>
            <a:noFill/>
            <a:ln w="19050" cap="flat" cmpd="sng" algn="ctr">
              <a:solidFill>
                <a:srgbClr val="004D9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cxnSp>
          <p:nvCxnSpPr>
            <p:cNvPr id="18" name="Gerade Verbindung mit Pfeil 17">
              <a:extLst>
                <a:ext uri="{FF2B5EF4-FFF2-40B4-BE49-F238E27FC236}">
                  <a16:creationId xmlns:a16="http://schemas.microsoft.com/office/drawing/2014/main" id="{5944EE39-A1DC-408B-BDE3-85CECF2EEEAB}"/>
                </a:ext>
              </a:extLst>
            </p:cNvPr>
            <p:cNvCxnSpPr/>
            <p:nvPr/>
          </p:nvCxnSpPr>
          <p:spPr bwMode="auto">
            <a:xfrm>
              <a:off x="4508109" y="2789579"/>
              <a:ext cx="1698381" cy="1518652"/>
            </a:xfrm>
            <a:prstGeom prst="straightConnector1">
              <a:avLst/>
            </a:prstGeom>
            <a:noFill/>
            <a:ln w="19050" cap="flat" cmpd="sng" algn="ctr">
              <a:solidFill>
                <a:srgbClr val="004D95"/>
              </a:solidFill>
              <a:prstDash val="solid"/>
              <a:round/>
              <a:headEnd type="none" w="med" len="med"/>
              <a:tailEnd type="arrow" w="med" len="med"/>
            </a:ln>
            <a:effectLst/>
          </p:spPr>
        </p:cxnSp>
      </p:grpSp>
      <p:sp>
        <p:nvSpPr>
          <p:cNvPr id="19" name="Rechteck 18">
            <a:extLst>
              <a:ext uri="{FF2B5EF4-FFF2-40B4-BE49-F238E27FC236}">
                <a16:creationId xmlns:a16="http://schemas.microsoft.com/office/drawing/2014/main" id="{E78C63BB-738B-4A4C-8937-3ECC429E8BD0}"/>
              </a:ext>
            </a:extLst>
          </p:cNvPr>
          <p:cNvSpPr/>
          <p:nvPr/>
        </p:nvSpPr>
        <p:spPr>
          <a:xfrm>
            <a:off x="6759598" y="6187758"/>
            <a:ext cx="51826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de-DE" sz="3200" dirty="0" err="1">
                <a:latin typeface="Calibri" panose="020F0502020204030204" pitchFamily="34" charset="0"/>
                <a:ea typeface="Arial Unicode MS" pitchFamily="34" charset="-128"/>
                <a:cs typeface="Calibri" panose="020F0502020204030204" pitchFamily="34" charset="0"/>
              </a:rPr>
              <a:t>machine-readable</a:t>
            </a:r>
            <a:r>
              <a:rPr lang="de-DE" sz="3200" dirty="0">
                <a:latin typeface="Calibri" panose="020F0502020204030204" pitchFamily="34" charset="0"/>
                <a:ea typeface="Arial Unicode MS" pitchFamily="34" charset="-128"/>
                <a:cs typeface="Calibri" panose="020F0502020204030204" pitchFamily="34" charset="0"/>
              </a:rPr>
              <a:t>!! </a:t>
            </a:r>
          </a:p>
        </p:txBody>
      </p:sp>
      <p:grpSp>
        <p:nvGrpSpPr>
          <p:cNvPr id="20" name="Gruppieren 19">
            <a:extLst>
              <a:ext uri="{FF2B5EF4-FFF2-40B4-BE49-F238E27FC236}">
                <a16:creationId xmlns:a16="http://schemas.microsoft.com/office/drawing/2014/main" id="{A390D9F4-6437-413B-BAF9-AF97E806181E}"/>
              </a:ext>
            </a:extLst>
          </p:cNvPr>
          <p:cNvGrpSpPr/>
          <p:nvPr/>
        </p:nvGrpSpPr>
        <p:grpSpPr>
          <a:xfrm>
            <a:off x="6459416" y="1264669"/>
            <a:ext cx="5618490" cy="4092777"/>
            <a:chOff x="6459416" y="1264669"/>
            <a:chExt cx="5618490" cy="4092777"/>
          </a:xfrm>
        </p:grpSpPr>
        <p:pic>
          <p:nvPicPr>
            <p:cNvPr id="21" name="Picture 8">
              <a:extLst>
                <a:ext uri="{FF2B5EF4-FFF2-40B4-BE49-F238E27FC236}">
                  <a16:creationId xmlns:a16="http://schemas.microsoft.com/office/drawing/2014/main" id="{B10AC7D4-E7E9-46DF-8D26-FBDA5AA506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2112"/>
            <a:stretch/>
          </p:blipFill>
          <p:spPr bwMode="auto">
            <a:xfrm>
              <a:off x="6459416" y="4050323"/>
              <a:ext cx="5270386" cy="1307123"/>
            </a:xfrm>
            <a:prstGeom prst="rect">
              <a:avLst/>
            </a:prstGeom>
            <a:effectLst>
              <a:outerShdw blurRad="228600" dist="127001" dir="2700000" algn="tl" rotWithShape="0">
                <a:srgbClr val="808080">
                  <a:alpha val="7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9">
              <a:extLst>
                <a:ext uri="{FF2B5EF4-FFF2-40B4-BE49-F238E27FC236}">
                  <a16:creationId xmlns:a16="http://schemas.microsoft.com/office/drawing/2014/main" id="{941961FA-A029-4875-92E8-6DDCA61714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9416" y="2058277"/>
              <a:ext cx="5618490" cy="1707467"/>
            </a:xfrm>
            <a:prstGeom prst="rect">
              <a:avLst/>
            </a:prstGeom>
            <a:effectLst>
              <a:outerShdw blurRad="228600" dist="127001" dir="2700000" algn="tl" rotWithShape="0">
                <a:srgbClr val="808080">
                  <a:alpha val="7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 name="Gerade Verbindung mit Pfeil 22">
              <a:extLst>
                <a:ext uri="{FF2B5EF4-FFF2-40B4-BE49-F238E27FC236}">
                  <a16:creationId xmlns:a16="http://schemas.microsoft.com/office/drawing/2014/main" id="{4C227D18-2FF3-42E9-8B2F-C2E2F71E619C}"/>
                </a:ext>
              </a:extLst>
            </p:cNvPr>
            <p:cNvCxnSpPr/>
            <p:nvPr/>
          </p:nvCxnSpPr>
          <p:spPr bwMode="auto">
            <a:xfrm>
              <a:off x="7582120" y="1676248"/>
              <a:ext cx="0" cy="463356"/>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Rechteck 23">
              <a:extLst>
                <a:ext uri="{FF2B5EF4-FFF2-40B4-BE49-F238E27FC236}">
                  <a16:creationId xmlns:a16="http://schemas.microsoft.com/office/drawing/2014/main" id="{532814FE-D137-4BCF-B97F-A144BDEEF859}"/>
                </a:ext>
              </a:extLst>
            </p:cNvPr>
            <p:cNvSpPr/>
            <p:nvPr/>
          </p:nvSpPr>
          <p:spPr>
            <a:xfrm>
              <a:off x="6522180" y="1264669"/>
              <a:ext cx="4834400" cy="461665"/>
            </a:xfrm>
            <a:prstGeom prst="rect">
              <a:avLst/>
            </a:prstGeom>
          </p:spPr>
          <p:txBody>
            <a:bodyPr wrap="none">
              <a:spAutoFit/>
            </a:bodyPr>
            <a:lstStyle/>
            <a:p>
              <a:pPr>
                <a:spcAft>
                  <a:spcPts val="600"/>
                </a:spcAft>
              </a:pPr>
              <a:r>
                <a:rPr lang="de-DE" dirty="0" err="1">
                  <a:latin typeface="Calibri" panose="020F0502020204030204" pitchFamily="34" charset="0"/>
                </a:rPr>
                <a:t>DataCite</a:t>
              </a:r>
              <a:r>
                <a:rPr lang="de-DE" dirty="0">
                  <a:latin typeface="Calibri" panose="020F0502020204030204" pitchFamily="34" charset="0"/>
                </a:rPr>
                <a:t> – </a:t>
              </a:r>
              <a:r>
                <a:rPr lang="de-DE" sz="2000" dirty="0">
                  <a:latin typeface="Calibri" panose="020F0502020204030204" pitchFamily="34" charset="0"/>
                </a:rPr>
                <a:t>„</a:t>
              </a:r>
              <a:r>
                <a:rPr lang="de-DE" sz="2000" dirty="0" err="1">
                  <a:latin typeface="Calibri" panose="020F0502020204030204" pitchFamily="34" charset="0"/>
                </a:rPr>
                <a:t>enriched</a:t>
              </a:r>
              <a:r>
                <a:rPr lang="de-DE" sz="2000" dirty="0">
                  <a:latin typeface="Calibri" panose="020F0502020204030204" pitchFamily="34" charset="0"/>
                </a:rPr>
                <a:t>“ Dublin Core Schema</a:t>
              </a:r>
            </a:p>
          </p:txBody>
        </p:sp>
      </p:grpSp>
    </p:spTree>
    <p:extLst>
      <p:ext uri="{BB962C8B-B14F-4D97-AF65-F5344CB8AC3E}">
        <p14:creationId xmlns:p14="http://schemas.microsoft.com/office/powerpoint/2010/main" val="2583347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75A900-BADB-462E-8315-35334CBD9617}"/>
              </a:ext>
            </a:extLst>
          </p:cNvPr>
          <p:cNvSpPr>
            <a:spLocks noGrp="1"/>
          </p:cNvSpPr>
          <p:nvPr>
            <p:ph type="title"/>
          </p:nvPr>
        </p:nvSpPr>
        <p:spPr>
          <a:xfrm>
            <a:off x="1676400" y="-84517"/>
            <a:ext cx="10515600" cy="1325563"/>
          </a:xfrm>
        </p:spPr>
        <p:txBody>
          <a:bodyPr>
            <a:normAutofit/>
          </a:bodyPr>
          <a:lstStyle/>
          <a:p>
            <a:r>
              <a:rPr lang="en-US" sz="3600" dirty="0">
                <a:solidFill>
                  <a:srgbClr val="1D4927"/>
                </a:solidFill>
              </a:rPr>
              <a:t>Connecting data and literature via metadata</a:t>
            </a:r>
            <a:endParaRPr lang="de-DE" sz="3600" dirty="0">
              <a:solidFill>
                <a:srgbClr val="1D4927"/>
              </a:solidFill>
            </a:endParaRPr>
          </a:p>
        </p:txBody>
      </p:sp>
      <p:sp>
        <p:nvSpPr>
          <p:cNvPr id="3" name="Inhaltsplatzhalter 2">
            <a:extLst>
              <a:ext uri="{FF2B5EF4-FFF2-40B4-BE49-F238E27FC236}">
                <a16:creationId xmlns:a16="http://schemas.microsoft.com/office/drawing/2014/main" id="{2AD881D3-8CEB-4672-B844-16A3F7AE2827}"/>
              </a:ext>
            </a:extLst>
          </p:cNvPr>
          <p:cNvSpPr txBox="1">
            <a:spLocks/>
          </p:cNvSpPr>
          <p:nvPr/>
        </p:nvSpPr>
        <p:spPr>
          <a:xfrm>
            <a:off x="581024" y="1173970"/>
            <a:ext cx="11029951" cy="1787539"/>
          </a:xfrm>
          <a:prstGeom prst="rect">
            <a:avLst/>
          </a:prstGeom>
        </p:spPr>
        <p:txBody>
          <a:bodyPr/>
          <a:lst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t>To make digital connections between data publications and literature, repositories, data </a:t>
            </a:r>
            <a:r>
              <a:rPr lang="en-US" dirty="0" err="1"/>
              <a:t>centres</a:t>
            </a:r>
            <a:r>
              <a:rPr lang="en-US" dirty="0"/>
              <a:t>, and journals </a:t>
            </a:r>
            <a:r>
              <a:rPr lang="en-US" b="1" dirty="0">
                <a:solidFill>
                  <a:srgbClr val="1D4927"/>
                </a:solidFill>
              </a:rPr>
              <a:t>provide information about the links between literature and data</a:t>
            </a:r>
            <a:r>
              <a:rPr lang="en-US" dirty="0"/>
              <a:t> that they hold to community 'hubs' such as </a:t>
            </a:r>
            <a:r>
              <a:rPr lang="en-US" dirty="0" err="1"/>
              <a:t>OpenAire</a:t>
            </a:r>
            <a:r>
              <a:rPr lang="en-US" dirty="0"/>
              <a:t>, </a:t>
            </a:r>
            <a:r>
              <a:rPr lang="en-US" dirty="0" err="1"/>
              <a:t>Crossref</a:t>
            </a:r>
            <a:r>
              <a:rPr lang="en-US" dirty="0"/>
              <a:t> and </a:t>
            </a:r>
            <a:r>
              <a:rPr lang="en-US" dirty="0" err="1"/>
              <a:t>DataCite</a:t>
            </a:r>
            <a:r>
              <a:rPr lang="en-US" dirty="0"/>
              <a:t> – </a:t>
            </a:r>
            <a:r>
              <a:rPr lang="en-US" b="1" dirty="0">
                <a:solidFill>
                  <a:srgbClr val="1D4927"/>
                </a:solidFill>
              </a:rPr>
              <a:t>in the machine-readable metadata (XML, JSON)</a:t>
            </a:r>
          </a:p>
        </p:txBody>
      </p:sp>
      <p:grpSp>
        <p:nvGrpSpPr>
          <p:cNvPr id="4" name="Gruppieren 3">
            <a:extLst>
              <a:ext uri="{FF2B5EF4-FFF2-40B4-BE49-F238E27FC236}">
                <a16:creationId xmlns:a16="http://schemas.microsoft.com/office/drawing/2014/main" id="{8BED444E-2D52-4599-AF67-5FCB20D4B490}"/>
              </a:ext>
            </a:extLst>
          </p:cNvPr>
          <p:cNvGrpSpPr/>
          <p:nvPr/>
        </p:nvGrpSpPr>
        <p:grpSpPr>
          <a:xfrm>
            <a:off x="581024" y="2695800"/>
            <a:ext cx="11179177" cy="3582710"/>
            <a:chOff x="581024" y="2476480"/>
            <a:chExt cx="11179177" cy="3582710"/>
          </a:xfrm>
        </p:grpSpPr>
        <p:pic>
          <p:nvPicPr>
            <p:cNvPr id="5" name="Grafik 4">
              <a:extLst>
                <a:ext uri="{FF2B5EF4-FFF2-40B4-BE49-F238E27FC236}">
                  <a16:creationId xmlns:a16="http://schemas.microsoft.com/office/drawing/2014/main" id="{6963ED5B-1E7C-40D3-885F-DB1F98CAD318}"/>
                </a:ext>
              </a:extLst>
            </p:cNvPr>
            <p:cNvPicPr>
              <a:picLocks noChangeAspect="1"/>
            </p:cNvPicPr>
            <p:nvPr/>
          </p:nvPicPr>
          <p:blipFill rotWithShape="1">
            <a:blip r:embed="rId3"/>
            <a:srcRect l="1274" r="2372"/>
            <a:stretch/>
          </p:blipFill>
          <p:spPr>
            <a:xfrm>
              <a:off x="6473827" y="3211215"/>
              <a:ext cx="5286374" cy="2847975"/>
            </a:xfrm>
            <a:prstGeom prst="rect">
              <a:avLst/>
            </a:prstGeom>
          </p:spPr>
        </p:pic>
        <p:grpSp>
          <p:nvGrpSpPr>
            <p:cNvPr id="6" name="Gruppieren 5">
              <a:extLst>
                <a:ext uri="{FF2B5EF4-FFF2-40B4-BE49-F238E27FC236}">
                  <a16:creationId xmlns:a16="http://schemas.microsoft.com/office/drawing/2014/main" id="{E87FD9AE-5DE9-4443-A3AF-5B26CBD86631}"/>
                </a:ext>
              </a:extLst>
            </p:cNvPr>
            <p:cNvGrpSpPr/>
            <p:nvPr/>
          </p:nvGrpSpPr>
          <p:grpSpPr>
            <a:xfrm>
              <a:off x="581024" y="2894628"/>
              <a:ext cx="5286374" cy="2879347"/>
              <a:chOff x="581024" y="2894628"/>
              <a:chExt cx="5286374" cy="2879347"/>
            </a:xfrm>
          </p:grpSpPr>
          <p:sp>
            <p:nvSpPr>
              <p:cNvPr id="10" name="Rechteck 9">
                <a:extLst>
                  <a:ext uri="{FF2B5EF4-FFF2-40B4-BE49-F238E27FC236}">
                    <a16:creationId xmlns:a16="http://schemas.microsoft.com/office/drawing/2014/main" id="{C495A59C-5513-441C-8795-FE77949F5887}"/>
                  </a:ext>
                </a:extLst>
              </p:cNvPr>
              <p:cNvSpPr/>
              <p:nvPr/>
            </p:nvSpPr>
            <p:spPr>
              <a:xfrm>
                <a:off x="581024" y="3496428"/>
                <a:ext cx="5286374" cy="2277547"/>
              </a:xfrm>
              <a:prstGeom prst="rect">
                <a:avLst/>
              </a:prstGeom>
              <a:ln w="12700">
                <a:solidFill>
                  <a:schemeClr val="tx1"/>
                </a:solidFill>
              </a:ln>
            </p:spPr>
            <p:txBody>
              <a:bodyPr wrap="square">
                <a:spAutoFit/>
              </a:bodyPr>
              <a:lstStyle/>
              <a:p>
                <a:pPr>
                  <a:spcAft>
                    <a:spcPts val="1200"/>
                  </a:spcAft>
                </a:pPr>
                <a:r>
                  <a:rPr lang="de-DE" sz="1400" spc="100" dirty="0">
                    <a:latin typeface="Calibri" panose="020F0502020204030204" pitchFamily="34" charset="0"/>
                    <a:cs typeface="Calibri" panose="020F0502020204030204" pitchFamily="34" charset="0"/>
                  </a:rPr>
                  <a:t>&lt;</a:t>
                </a:r>
                <a:r>
                  <a:rPr lang="de-DE" sz="1400" spc="100" dirty="0" err="1">
                    <a:solidFill>
                      <a:srgbClr val="4988CC"/>
                    </a:solidFill>
                    <a:latin typeface="Calibri" panose="020F0502020204030204" pitchFamily="34" charset="0"/>
                    <a:cs typeface="Calibri" panose="020F0502020204030204" pitchFamily="34" charset="0"/>
                  </a:rPr>
                  <a:t>relatedIdentifiers</a:t>
                </a:r>
                <a:r>
                  <a:rPr lang="de-DE" sz="1400" spc="100" dirty="0">
                    <a:latin typeface="Calibri" panose="020F0502020204030204" pitchFamily="34" charset="0"/>
                    <a:cs typeface="Calibri" panose="020F0502020204030204" pitchFamily="34" charset="0"/>
                  </a:rPr>
                  <a:t>&gt;</a:t>
                </a:r>
              </a:p>
              <a:p>
                <a:pPr marL="358775">
                  <a:spcAft>
                    <a:spcPts val="1200"/>
                  </a:spcAft>
                  <a:tabLst>
                    <a:tab pos="361950" algn="l"/>
                  </a:tabLst>
                </a:pPr>
                <a:r>
                  <a:rPr lang="de-DE" sz="1400" spc="100" dirty="0">
                    <a:latin typeface="Calibri" panose="020F0502020204030204" pitchFamily="34" charset="0"/>
                    <a:cs typeface="Calibri" panose="020F0502020204030204" pitchFamily="34" charset="0"/>
                  </a:rPr>
                  <a:t>	&lt;</a:t>
                </a:r>
                <a:r>
                  <a:rPr lang="de-DE" sz="1400" spc="100" dirty="0" err="1">
                    <a:solidFill>
                      <a:srgbClr val="4988CC"/>
                    </a:solidFill>
                    <a:latin typeface="Calibri" panose="020F0502020204030204" pitchFamily="34" charset="0"/>
                    <a:cs typeface="Calibri" panose="020F0502020204030204" pitchFamily="34" charset="0"/>
                  </a:rPr>
                  <a:t>relatedIdentifier</a:t>
                </a:r>
                <a:r>
                  <a:rPr lang="de-DE" sz="1400" spc="100" dirty="0">
                    <a:latin typeface="Calibri" panose="020F0502020204030204" pitchFamily="34" charset="0"/>
                    <a:cs typeface="Calibri" panose="020F0502020204030204" pitchFamily="34" charset="0"/>
                  </a:rPr>
                  <a:t> </a:t>
                </a:r>
                <a:r>
                  <a:rPr lang="de-DE" sz="1400" spc="100" dirty="0" err="1">
                    <a:solidFill>
                      <a:srgbClr val="856626"/>
                    </a:solidFill>
                    <a:latin typeface="Calibri" panose="020F0502020204030204" pitchFamily="34" charset="0"/>
                    <a:cs typeface="Calibri" panose="020F0502020204030204" pitchFamily="34" charset="0"/>
                  </a:rPr>
                  <a:t>relatedIdentifierType</a:t>
                </a:r>
                <a:r>
                  <a:rPr lang="de-DE" sz="1400" spc="100" dirty="0">
                    <a:solidFill>
                      <a:srgbClr val="856626"/>
                    </a:solidFill>
                    <a:latin typeface="Calibri" panose="020F0502020204030204" pitchFamily="34" charset="0"/>
                    <a:cs typeface="Calibri" panose="020F0502020204030204" pitchFamily="34" charset="0"/>
                  </a:rPr>
                  <a:t>="</a:t>
                </a:r>
                <a:r>
                  <a:rPr lang="de-DE" sz="1400" spc="100" dirty="0">
                    <a:solidFill>
                      <a:srgbClr val="C52452"/>
                    </a:solidFill>
                    <a:latin typeface="Calibri" panose="020F0502020204030204" pitchFamily="34" charset="0"/>
                    <a:cs typeface="Calibri" panose="020F0502020204030204" pitchFamily="34" charset="0"/>
                  </a:rPr>
                  <a:t>DOI</a:t>
                </a:r>
                <a:r>
                  <a:rPr lang="de-DE" sz="1400" spc="100" dirty="0">
                    <a:latin typeface="Calibri" panose="020F0502020204030204" pitchFamily="34" charset="0"/>
                    <a:cs typeface="Calibri" panose="020F0502020204030204" pitchFamily="34" charset="0"/>
                  </a:rPr>
                  <a:t>" 	</a:t>
                </a:r>
                <a:r>
                  <a:rPr lang="de-DE" sz="1400" spc="100" dirty="0" err="1">
                    <a:solidFill>
                      <a:srgbClr val="856626"/>
                    </a:solidFill>
                    <a:latin typeface="Calibri" panose="020F0502020204030204" pitchFamily="34" charset="0"/>
                    <a:cs typeface="Calibri" panose="020F0502020204030204" pitchFamily="34" charset="0"/>
                  </a:rPr>
                  <a:t>relationType</a:t>
                </a:r>
                <a:r>
                  <a:rPr lang="de-DE" sz="1400" spc="100" dirty="0">
                    <a:solidFill>
                      <a:srgbClr val="856626"/>
                    </a:solidFill>
                    <a:latin typeface="Calibri" panose="020F0502020204030204" pitchFamily="34" charset="0"/>
                    <a:cs typeface="Calibri" panose="020F0502020204030204" pitchFamily="34" charset="0"/>
                  </a:rPr>
                  <a:t>="</a:t>
                </a:r>
                <a:r>
                  <a:rPr lang="de-DE" sz="1400" spc="100" dirty="0" err="1">
                    <a:solidFill>
                      <a:srgbClr val="C52452"/>
                    </a:solidFill>
                    <a:latin typeface="Calibri" panose="020F0502020204030204" pitchFamily="34" charset="0"/>
                    <a:cs typeface="Calibri" panose="020F0502020204030204" pitchFamily="34" charset="0"/>
                  </a:rPr>
                  <a:t>Cites</a:t>
                </a:r>
                <a:r>
                  <a:rPr lang="de-DE" sz="1400" spc="100" dirty="0">
                    <a:latin typeface="Calibri" panose="020F0502020204030204" pitchFamily="34" charset="0"/>
                    <a:cs typeface="Calibri" panose="020F0502020204030204" pitchFamily="34" charset="0"/>
                  </a:rPr>
                  <a:t>"&gt;10.1016/j.quaint.2015.03.007</a:t>
                </a:r>
                <a:br>
                  <a:rPr lang="de-DE" sz="1400" spc="100" dirty="0">
                    <a:latin typeface="Calibri" panose="020F0502020204030204" pitchFamily="34" charset="0"/>
                    <a:cs typeface="Calibri" panose="020F0502020204030204" pitchFamily="34" charset="0"/>
                  </a:rPr>
                </a:br>
                <a:r>
                  <a:rPr lang="de-DE" sz="1400" spc="100" dirty="0">
                    <a:latin typeface="Calibri" panose="020F0502020204030204" pitchFamily="34" charset="0"/>
                    <a:cs typeface="Calibri" panose="020F0502020204030204" pitchFamily="34" charset="0"/>
                  </a:rPr>
                  <a:t>&lt;/</a:t>
                </a:r>
                <a:r>
                  <a:rPr lang="de-DE" sz="1400" spc="100" dirty="0" err="1">
                    <a:solidFill>
                      <a:srgbClr val="4988CC"/>
                    </a:solidFill>
                    <a:latin typeface="Calibri" panose="020F0502020204030204" pitchFamily="34" charset="0"/>
                    <a:cs typeface="Calibri" panose="020F0502020204030204" pitchFamily="34" charset="0"/>
                  </a:rPr>
                  <a:t>relatedIdentifier</a:t>
                </a:r>
                <a:r>
                  <a:rPr lang="de-DE" sz="1400" spc="100" dirty="0">
                    <a:latin typeface="Calibri" panose="020F0502020204030204" pitchFamily="34" charset="0"/>
                    <a:cs typeface="Calibri" panose="020F0502020204030204" pitchFamily="34" charset="0"/>
                  </a:rPr>
                  <a:t>&gt;</a:t>
                </a:r>
              </a:p>
              <a:p>
                <a:pPr marL="358775">
                  <a:spcAft>
                    <a:spcPts val="1200"/>
                  </a:spcAft>
                  <a:tabLst>
                    <a:tab pos="361950" algn="l"/>
                  </a:tabLst>
                </a:pPr>
                <a:r>
                  <a:rPr lang="de-DE" sz="1400" spc="100" dirty="0">
                    <a:latin typeface="Calibri" panose="020F0502020204030204" pitchFamily="34" charset="0"/>
                    <a:cs typeface="Calibri" panose="020F0502020204030204" pitchFamily="34" charset="0"/>
                  </a:rPr>
                  <a:t>	&lt;</a:t>
                </a:r>
                <a:r>
                  <a:rPr lang="de-DE" sz="1400" spc="100" dirty="0" err="1">
                    <a:solidFill>
                      <a:srgbClr val="4988CC"/>
                    </a:solidFill>
                    <a:latin typeface="Calibri" panose="020F0502020204030204" pitchFamily="34" charset="0"/>
                    <a:cs typeface="Calibri" panose="020F0502020204030204" pitchFamily="34" charset="0"/>
                  </a:rPr>
                  <a:t>relatedIdentifier</a:t>
                </a:r>
                <a:r>
                  <a:rPr lang="de-DE" sz="1400" spc="100" dirty="0">
                    <a:latin typeface="Calibri" panose="020F0502020204030204" pitchFamily="34" charset="0"/>
                    <a:cs typeface="Calibri" panose="020F0502020204030204" pitchFamily="34" charset="0"/>
                  </a:rPr>
                  <a:t> </a:t>
                </a:r>
                <a:r>
                  <a:rPr lang="de-DE" sz="1400" spc="100" dirty="0" err="1">
                    <a:solidFill>
                      <a:srgbClr val="856626"/>
                    </a:solidFill>
                    <a:latin typeface="Calibri" panose="020F0502020204030204" pitchFamily="34" charset="0"/>
                    <a:cs typeface="Calibri" panose="020F0502020204030204" pitchFamily="34" charset="0"/>
                  </a:rPr>
                  <a:t>relatedIdentifierType</a:t>
                </a:r>
                <a:r>
                  <a:rPr lang="de-DE" sz="1400" spc="100" dirty="0">
                    <a:solidFill>
                      <a:srgbClr val="856626"/>
                    </a:solidFill>
                    <a:latin typeface="Calibri" panose="020F0502020204030204" pitchFamily="34" charset="0"/>
                    <a:cs typeface="Calibri" panose="020F0502020204030204" pitchFamily="34" charset="0"/>
                  </a:rPr>
                  <a:t>="</a:t>
                </a:r>
                <a:r>
                  <a:rPr lang="de-DE" sz="1400" spc="100" dirty="0">
                    <a:solidFill>
                      <a:srgbClr val="C52452"/>
                    </a:solidFill>
                    <a:latin typeface="Calibri" panose="020F0502020204030204" pitchFamily="34" charset="0"/>
                    <a:cs typeface="Calibri" panose="020F0502020204030204" pitchFamily="34" charset="0"/>
                  </a:rPr>
                  <a:t>DOI</a:t>
                </a:r>
                <a:r>
                  <a:rPr lang="de-DE" sz="1400" spc="100" dirty="0">
                    <a:latin typeface="Calibri" panose="020F0502020204030204" pitchFamily="34" charset="0"/>
                    <a:cs typeface="Calibri" panose="020F0502020204030204" pitchFamily="34" charset="0"/>
                  </a:rPr>
                  <a:t>" 	</a:t>
                </a:r>
                <a:r>
                  <a:rPr lang="de-DE" sz="1400" spc="100" dirty="0" err="1">
                    <a:solidFill>
                      <a:srgbClr val="856626"/>
                    </a:solidFill>
                    <a:latin typeface="Calibri" panose="020F0502020204030204" pitchFamily="34" charset="0"/>
                    <a:cs typeface="Calibri" panose="020F0502020204030204" pitchFamily="34" charset="0"/>
                  </a:rPr>
                  <a:t>relationType</a:t>
                </a:r>
                <a:r>
                  <a:rPr lang="de-DE" sz="1400" spc="100" dirty="0">
                    <a:solidFill>
                      <a:srgbClr val="856626"/>
                    </a:solidFill>
                    <a:latin typeface="Calibri" panose="020F0502020204030204" pitchFamily="34" charset="0"/>
                    <a:cs typeface="Calibri" panose="020F0502020204030204" pitchFamily="34" charset="0"/>
                  </a:rPr>
                  <a:t>=„</a:t>
                </a:r>
                <a:r>
                  <a:rPr lang="de-DE" sz="1400" spc="100" dirty="0" err="1">
                    <a:solidFill>
                      <a:srgbClr val="C52452"/>
                    </a:solidFill>
                    <a:latin typeface="Calibri" panose="020F0502020204030204" pitchFamily="34" charset="0"/>
                    <a:cs typeface="Calibri" panose="020F0502020204030204" pitchFamily="34" charset="0"/>
                  </a:rPr>
                  <a:t>IsSupplementTo</a:t>
                </a:r>
                <a:r>
                  <a:rPr lang="de-DE" sz="1400" spc="100" dirty="0">
                    <a:latin typeface="Calibri" panose="020F0502020204030204" pitchFamily="34" charset="0"/>
                    <a:cs typeface="Calibri" panose="020F0502020204030204" pitchFamily="34" charset="0"/>
                  </a:rPr>
                  <a:t>"&gt;10.2113/gsjfr.47.2.175</a:t>
                </a:r>
                <a:br>
                  <a:rPr lang="de-DE" sz="1400" spc="100" dirty="0">
                    <a:latin typeface="Calibri" panose="020F0502020204030204" pitchFamily="34" charset="0"/>
                    <a:cs typeface="Calibri" panose="020F0502020204030204" pitchFamily="34" charset="0"/>
                  </a:rPr>
                </a:br>
                <a:r>
                  <a:rPr lang="de-DE" sz="1400" spc="100" dirty="0">
                    <a:latin typeface="Calibri" panose="020F0502020204030204" pitchFamily="34" charset="0"/>
                    <a:cs typeface="Calibri" panose="020F0502020204030204" pitchFamily="34" charset="0"/>
                  </a:rPr>
                  <a:t>&lt;/</a:t>
                </a:r>
                <a:r>
                  <a:rPr lang="de-DE" sz="1400" spc="100" dirty="0" err="1">
                    <a:solidFill>
                      <a:srgbClr val="4988CC"/>
                    </a:solidFill>
                    <a:latin typeface="Calibri" panose="020F0502020204030204" pitchFamily="34" charset="0"/>
                    <a:cs typeface="Calibri" panose="020F0502020204030204" pitchFamily="34" charset="0"/>
                  </a:rPr>
                  <a:t>relatedIdentifier</a:t>
                </a:r>
                <a:r>
                  <a:rPr lang="de-DE" sz="1400" spc="100" dirty="0">
                    <a:latin typeface="Calibri" panose="020F0502020204030204" pitchFamily="34" charset="0"/>
                    <a:cs typeface="Calibri" panose="020F0502020204030204" pitchFamily="34" charset="0"/>
                  </a:rPr>
                  <a:t>&gt;</a:t>
                </a:r>
              </a:p>
              <a:p>
                <a:pPr>
                  <a:spcAft>
                    <a:spcPts val="1200"/>
                  </a:spcAft>
                </a:pPr>
                <a:r>
                  <a:rPr lang="de-DE" sz="1400" spc="100" dirty="0">
                    <a:latin typeface="Calibri" panose="020F0502020204030204" pitchFamily="34" charset="0"/>
                    <a:cs typeface="Calibri" panose="020F0502020204030204" pitchFamily="34" charset="0"/>
                  </a:rPr>
                  <a:t>&lt;/</a:t>
                </a:r>
                <a:r>
                  <a:rPr lang="de-DE" sz="1400" spc="100" dirty="0" err="1">
                    <a:solidFill>
                      <a:srgbClr val="4988CC"/>
                    </a:solidFill>
                    <a:latin typeface="Calibri" panose="020F0502020204030204" pitchFamily="34" charset="0"/>
                    <a:cs typeface="Calibri" panose="020F0502020204030204" pitchFamily="34" charset="0"/>
                  </a:rPr>
                  <a:t>relatedIdentifiers</a:t>
                </a:r>
                <a:r>
                  <a:rPr lang="de-DE" sz="1400" spc="100" dirty="0">
                    <a:latin typeface="Calibri" panose="020F0502020204030204" pitchFamily="34" charset="0"/>
                    <a:cs typeface="Calibri" panose="020F0502020204030204" pitchFamily="34" charset="0"/>
                  </a:rPr>
                  <a:t>&gt;</a:t>
                </a:r>
              </a:p>
            </p:txBody>
          </p:sp>
          <p:grpSp>
            <p:nvGrpSpPr>
              <p:cNvPr id="11" name="Gruppieren 10">
                <a:extLst>
                  <a:ext uri="{FF2B5EF4-FFF2-40B4-BE49-F238E27FC236}">
                    <a16:creationId xmlns:a16="http://schemas.microsoft.com/office/drawing/2014/main" id="{E9D41C4F-30FA-4B5C-96AF-80D073FE6E24}"/>
                  </a:ext>
                </a:extLst>
              </p:cNvPr>
              <p:cNvGrpSpPr/>
              <p:nvPr/>
            </p:nvGrpSpPr>
            <p:grpSpPr>
              <a:xfrm>
                <a:off x="1096825" y="2894628"/>
                <a:ext cx="4208022" cy="484805"/>
                <a:chOff x="1147808" y="2883058"/>
                <a:chExt cx="4208022" cy="484805"/>
              </a:xfrm>
            </p:grpSpPr>
            <p:sp>
              <p:nvSpPr>
                <p:cNvPr id="12" name="Textfeld 11">
                  <a:extLst>
                    <a:ext uri="{FF2B5EF4-FFF2-40B4-BE49-F238E27FC236}">
                      <a16:creationId xmlns:a16="http://schemas.microsoft.com/office/drawing/2014/main" id="{5CD4B747-27A2-4A22-8D50-CACAC96CC62A}"/>
                    </a:ext>
                  </a:extLst>
                </p:cNvPr>
                <p:cNvSpPr txBox="1"/>
                <p:nvPr/>
              </p:nvSpPr>
              <p:spPr>
                <a:xfrm>
                  <a:off x="2868852" y="2899189"/>
                  <a:ext cx="2486978" cy="461665"/>
                </a:xfrm>
                <a:prstGeom prst="rect">
                  <a:avLst/>
                </a:prstGeom>
                <a:noFill/>
              </p:spPr>
              <p:txBody>
                <a:bodyPr wrap="square" rtlCol="0">
                  <a:spAutoFit/>
                </a:bodyPr>
                <a:lstStyle/>
                <a:p>
                  <a:pPr algn="r"/>
                  <a:r>
                    <a:rPr lang="de-DE" dirty="0" err="1">
                      <a:latin typeface="Calibri" panose="020F0502020204030204" pitchFamily="34" charset="0"/>
                      <a:ea typeface="Arial Unicode MS" pitchFamily="34" charset="-128"/>
                      <a:cs typeface="Calibri" panose="020F0502020204030204" pitchFamily="34" charset="0"/>
                    </a:rPr>
                    <a:t>metadata</a:t>
                  </a:r>
                  <a:r>
                    <a:rPr lang="de-DE" dirty="0">
                      <a:latin typeface="Calibri" panose="020F0502020204030204" pitchFamily="34" charset="0"/>
                      <a:ea typeface="Arial Unicode MS" pitchFamily="34" charset="-128"/>
                      <a:cs typeface="Calibri" panose="020F0502020204030204" pitchFamily="34" charset="0"/>
                    </a:rPr>
                    <a:t> </a:t>
                  </a:r>
                  <a:r>
                    <a:rPr lang="de-DE" dirty="0" err="1">
                      <a:latin typeface="Calibri" panose="020F0502020204030204" pitchFamily="34" charset="0"/>
                      <a:ea typeface="Arial Unicode MS" pitchFamily="34" charset="-128"/>
                      <a:cs typeface="Calibri" panose="020F0502020204030204" pitchFamily="34" charset="0"/>
                    </a:rPr>
                    <a:t>schema</a:t>
                  </a:r>
                  <a:endParaRPr lang="de-DE" dirty="0">
                    <a:latin typeface="Calibri" panose="020F0502020204030204" pitchFamily="34" charset="0"/>
                    <a:ea typeface="Arial Unicode MS" pitchFamily="34" charset="-128"/>
                    <a:cs typeface="Calibri" panose="020F0502020204030204" pitchFamily="34" charset="0"/>
                  </a:endParaRPr>
                </a:p>
              </p:txBody>
            </p:sp>
            <p:pic>
              <p:nvPicPr>
                <p:cNvPr id="13" name="Grafik 12">
                  <a:extLst>
                    <a:ext uri="{FF2B5EF4-FFF2-40B4-BE49-F238E27FC236}">
                      <a16:creationId xmlns:a16="http://schemas.microsoft.com/office/drawing/2014/main" id="{039451AE-BB4E-495C-B0CB-AEC169E528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808" y="2883058"/>
                  <a:ext cx="1870663" cy="484805"/>
                </a:xfrm>
                <a:prstGeom prst="rect">
                  <a:avLst/>
                </a:prstGeom>
              </p:spPr>
            </p:pic>
          </p:grpSp>
        </p:grpSp>
        <p:grpSp>
          <p:nvGrpSpPr>
            <p:cNvPr id="7" name="Gruppieren 6">
              <a:extLst>
                <a:ext uri="{FF2B5EF4-FFF2-40B4-BE49-F238E27FC236}">
                  <a16:creationId xmlns:a16="http://schemas.microsoft.com/office/drawing/2014/main" id="{7497A99F-74B5-44DB-B5D1-C2299824BC36}"/>
                </a:ext>
              </a:extLst>
            </p:cNvPr>
            <p:cNvGrpSpPr/>
            <p:nvPr/>
          </p:nvGrpSpPr>
          <p:grpSpPr>
            <a:xfrm>
              <a:off x="7279482" y="2476480"/>
              <a:ext cx="3675063" cy="891523"/>
              <a:chOff x="7786689" y="2550113"/>
              <a:chExt cx="3675063" cy="891523"/>
            </a:xfrm>
          </p:grpSpPr>
          <p:sp>
            <p:nvSpPr>
              <p:cNvPr id="8" name="Textfeld 7">
                <a:extLst>
                  <a:ext uri="{FF2B5EF4-FFF2-40B4-BE49-F238E27FC236}">
                    <a16:creationId xmlns:a16="http://schemas.microsoft.com/office/drawing/2014/main" id="{69AA516D-7608-44CD-8149-F33493742298}"/>
                  </a:ext>
                </a:extLst>
              </p:cNvPr>
              <p:cNvSpPr txBox="1"/>
              <p:nvPr/>
            </p:nvSpPr>
            <p:spPr>
              <a:xfrm>
                <a:off x="8967791" y="2979971"/>
                <a:ext cx="2493961" cy="461665"/>
              </a:xfrm>
              <a:prstGeom prst="rect">
                <a:avLst/>
              </a:prstGeom>
              <a:noFill/>
            </p:spPr>
            <p:txBody>
              <a:bodyPr wrap="square" rtlCol="0">
                <a:spAutoFit/>
              </a:bodyPr>
              <a:lstStyle/>
              <a:p>
                <a:pPr algn="r"/>
                <a:r>
                  <a:rPr lang="de-DE" dirty="0" err="1">
                    <a:latin typeface="Calibri" panose="020F0502020204030204" pitchFamily="34" charset="0"/>
                    <a:ea typeface="Arial Unicode MS" pitchFamily="34" charset="-128"/>
                    <a:cs typeface="Calibri" panose="020F0502020204030204" pitchFamily="34" charset="0"/>
                  </a:rPr>
                  <a:t>metadata</a:t>
                </a:r>
                <a:r>
                  <a:rPr lang="de-DE" dirty="0">
                    <a:latin typeface="Calibri" panose="020F0502020204030204" pitchFamily="34" charset="0"/>
                    <a:ea typeface="Arial Unicode MS" pitchFamily="34" charset="-128"/>
                    <a:cs typeface="Calibri" panose="020F0502020204030204" pitchFamily="34" charset="0"/>
                  </a:rPr>
                  <a:t> </a:t>
                </a:r>
                <a:r>
                  <a:rPr lang="de-DE" dirty="0" err="1">
                    <a:latin typeface="Calibri" panose="020F0502020204030204" pitchFamily="34" charset="0"/>
                    <a:ea typeface="Arial Unicode MS" pitchFamily="34" charset="-128"/>
                    <a:cs typeface="Calibri" panose="020F0502020204030204" pitchFamily="34" charset="0"/>
                  </a:rPr>
                  <a:t>schema</a:t>
                </a:r>
                <a:endParaRPr lang="de-DE" dirty="0">
                  <a:latin typeface="Calibri" panose="020F0502020204030204" pitchFamily="34" charset="0"/>
                  <a:ea typeface="Arial Unicode MS" pitchFamily="34" charset="-128"/>
                  <a:cs typeface="Calibri" panose="020F0502020204030204" pitchFamily="34" charset="0"/>
                </a:endParaRPr>
              </a:p>
            </p:txBody>
          </p:sp>
          <p:pic>
            <p:nvPicPr>
              <p:cNvPr id="9" name="Grafik 8">
                <a:extLst>
                  <a:ext uri="{FF2B5EF4-FFF2-40B4-BE49-F238E27FC236}">
                    <a16:creationId xmlns:a16="http://schemas.microsoft.com/office/drawing/2014/main" id="{87B8F07E-501D-407A-A43A-D531934BC2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86689" y="2550113"/>
                <a:ext cx="1181102" cy="767716"/>
              </a:xfrm>
              <a:prstGeom prst="rect">
                <a:avLst/>
              </a:prstGeom>
            </p:spPr>
          </p:pic>
        </p:grpSp>
      </p:grpSp>
      <p:sp>
        <p:nvSpPr>
          <p:cNvPr id="14" name="Textfeld 13">
            <a:extLst>
              <a:ext uri="{FF2B5EF4-FFF2-40B4-BE49-F238E27FC236}">
                <a16:creationId xmlns:a16="http://schemas.microsoft.com/office/drawing/2014/main" id="{AA80E7F0-5816-45B8-8569-7E14B59BD80F}"/>
              </a:ext>
            </a:extLst>
          </p:cNvPr>
          <p:cNvSpPr txBox="1"/>
          <p:nvPr/>
        </p:nvSpPr>
        <p:spPr>
          <a:xfrm>
            <a:off x="581024" y="6117299"/>
            <a:ext cx="5286374" cy="461665"/>
          </a:xfrm>
          <a:prstGeom prst="rect">
            <a:avLst/>
          </a:prstGeom>
          <a:noFill/>
        </p:spPr>
        <p:txBody>
          <a:bodyPr wrap="square" rtlCol="0">
            <a:spAutoFit/>
          </a:bodyPr>
          <a:lstStyle/>
          <a:p>
            <a:pPr algn="ctr"/>
            <a:r>
              <a:rPr lang="de-DE" b="1" dirty="0">
                <a:solidFill>
                  <a:srgbClr val="1D4927"/>
                </a:solidFill>
                <a:latin typeface="Calibri" panose="020F0502020204030204" pitchFamily="34" charset="0"/>
                <a:cs typeface="Calibri" panose="020F0502020204030204" pitchFamily="34" charset="0"/>
              </a:rPr>
              <a:t>Paper </a:t>
            </a:r>
            <a:r>
              <a:rPr lang="de-DE" b="1" dirty="0" err="1">
                <a:solidFill>
                  <a:srgbClr val="1D4927"/>
                </a:solidFill>
                <a:latin typeface="Calibri" panose="020F0502020204030204" pitchFamily="34" charset="0"/>
                <a:cs typeface="Calibri" panose="020F0502020204030204" pitchFamily="34" charset="0"/>
              </a:rPr>
              <a:t>citation</a:t>
            </a:r>
            <a:r>
              <a:rPr lang="de-DE" b="1" dirty="0">
                <a:solidFill>
                  <a:srgbClr val="1D4927"/>
                </a:solidFill>
                <a:latin typeface="Calibri" panose="020F0502020204030204" pitchFamily="34" charset="0"/>
                <a:cs typeface="Calibri" panose="020F0502020204030204" pitchFamily="34" charset="0"/>
              </a:rPr>
              <a:t> in a </a:t>
            </a:r>
            <a:r>
              <a:rPr lang="de-DE" b="1" dirty="0" err="1">
                <a:solidFill>
                  <a:srgbClr val="1D4927"/>
                </a:solidFill>
                <a:latin typeface="Calibri" panose="020F0502020204030204" pitchFamily="34" charset="0"/>
                <a:cs typeface="Calibri" panose="020F0502020204030204" pitchFamily="34" charset="0"/>
              </a:rPr>
              <a:t>data</a:t>
            </a:r>
            <a:r>
              <a:rPr lang="de-DE" b="1" dirty="0">
                <a:solidFill>
                  <a:srgbClr val="1D4927"/>
                </a:solidFill>
                <a:latin typeface="Calibri" panose="020F0502020204030204" pitchFamily="34" charset="0"/>
                <a:cs typeface="Calibri" panose="020F0502020204030204" pitchFamily="34" charset="0"/>
              </a:rPr>
              <a:t> publication</a:t>
            </a:r>
          </a:p>
        </p:txBody>
      </p:sp>
      <p:sp>
        <p:nvSpPr>
          <p:cNvPr id="15" name="Textfeld 14">
            <a:extLst>
              <a:ext uri="{FF2B5EF4-FFF2-40B4-BE49-F238E27FC236}">
                <a16:creationId xmlns:a16="http://schemas.microsoft.com/office/drawing/2014/main" id="{E31D1649-07DD-4710-9B5B-DE96DCD9AD57}"/>
              </a:ext>
            </a:extLst>
          </p:cNvPr>
          <p:cNvSpPr txBox="1"/>
          <p:nvPr/>
        </p:nvSpPr>
        <p:spPr>
          <a:xfrm>
            <a:off x="6473827" y="6193499"/>
            <a:ext cx="5286374" cy="461665"/>
          </a:xfrm>
          <a:prstGeom prst="rect">
            <a:avLst/>
          </a:prstGeom>
          <a:noFill/>
        </p:spPr>
        <p:txBody>
          <a:bodyPr wrap="square" rtlCol="0">
            <a:spAutoFit/>
          </a:bodyPr>
          <a:lstStyle/>
          <a:p>
            <a:pPr algn="ctr"/>
            <a:r>
              <a:rPr lang="de-DE" b="1" dirty="0" err="1">
                <a:solidFill>
                  <a:srgbClr val="1D4927"/>
                </a:solidFill>
                <a:latin typeface="Calibri" panose="020F0502020204030204" pitchFamily="34" charset="0"/>
                <a:cs typeface="Calibri" panose="020F0502020204030204" pitchFamily="34" charset="0"/>
              </a:rPr>
              <a:t>data</a:t>
            </a:r>
            <a:r>
              <a:rPr lang="de-DE" b="1" dirty="0">
                <a:solidFill>
                  <a:srgbClr val="1D4927"/>
                </a:solidFill>
                <a:latin typeface="Calibri" panose="020F0502020204030204" pitchFamily="34" charset="0"/>
                <a:cs typeface="Calibri" panose="020F0502020204030204" pitchFamily="34" charset="0"/>
              </a:rPr>
              <a:t> </a:t>
            </a:r>
            <a:r>
              <a:rPr lang="de-DE" b="1" dirty="0" err="1">
                <a:solidFill>
                  <a:srgbClr val="1D4927"/>
                </a:solidFill>
                <a:latin typeface="Calibri" panose="020F0502020204030204" pitchFamily="34" charset="0"/>
                <a:cs typeface="Calibri" panose="020F0502020204030204" pitchFamily="34" charset="0"/>
              </a:rPr>
              <a:t>citation</a:t>
            </a:r>
            <a:r>
              <a:rPr lang="de-DE" b="1" dirty="0">
                <a:solidFill>
                  <a:srgbClr val="1D4927"/>
                </a:solidFill>
                <a:latin typeface="Calibri" panose="020F0502020204030204" pitchFamily="34" charset="0"/>
                <a:cs typeface="Calibri" panose="020F0502020204030204" pitchFamily="34" charset="0"/>
              </a:rPr>
              <a:t> in a </a:t>
            </a:r>
            <a:r>
              <a:rPr lang="de-DE" b="1" dirty="0" err="1">
                <a:solidFill>
                  <a:srgbClr val="1D4927"/>
                </a:solidFill>
                <a:latin typeface="Calibri" panose="020F0502020204030204" pitchFamily="34" charset="0"/>
                <a:cs typeface="Calibri" panose="020F0502020204030204" pitchFamily="34" charset="0"/>
              </a:rPr>
              <a:t>paper</a:t>
            </a:r>
            <a:endParaRPr lang="de-DE" b="1" dirty="0">
              <a:solidFill>
                <a:srgbClr val="1D492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690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83A0F7-3191-4F4D-A442-BFB8C6448F4C}"/>
              </a:ext>
            </a:extLst>
          </p:cNvPr>
          <p:cNvSpPr>
            <a:spLocks noGrp="1"/>
          </p:cNvSpPr>
          <p:nvPr>
            <p:ph type="title"/>
          </p:nvPr>
        </p:nvSpPr>
        <p:spPr>
          <a:xfrm>
            <a:off x="1676400" y="3942"/>
            <a:ext cx="10515600" cy="1325563"/>
          </a:xfrm>
        </p:spPr>
        <p:txBody>
          <a:bodyPr>
            <a:normAutofit/>
          </a:bodyPr>
          <a:lstStyle/>
          <a:p>
            <a:r>
              <a:rPr lang="de-DE" sz="3600" dirty="0">
                <a:solidFill>
                  <a:srgbClr val="1D4927"/>
                </a:solidFill>
              </a:rPr>
              <a:t>Data </a:t>
            </a:r>
            <a:r>
              <a:rPr lang="de-DE" sz="3600" dirty="0" err="1">
                <a:solidFill>
                  <a:srgbClr val="1D4927"/>
                </a:solidFill>
              </a:rPr>
              <a:t>formats</a:t>
            </a:r>
            <a:r>
              <a:rPr lang="de-DE" sz="3600" dirty="0">
                <a:solidFill>
                  <a:srgbClr val="1D4927"/>
                </a:solidFill>
              </a:rPr>
              <a:t> with </a:t>
            </a:r>
            <a:r>
              <a:rPr lang="de-DE" sz="3600" dirty="0" err="1">
                <a:solidFill>
                  <a:srgbClr val="1D4927"/>
                </a:solidFill>
              </a:rPr>
              <a:t>metadata</a:t>
            </a:r>
            <a:r>
              <a:rPr lang="de-DE" sz="3600" dirty="0">
                <a:solidFill>
                  <a:srgbClr val="1D4927"/>
                </a:solidFill>
              </a:rPr>
              <a:t> - </a:t>
            </a:r>
            <a:r>
              <a:rPr lang="de-DE" sz="3600" dirty="0" err="1">
                <a:solidFill>
                  <a:srgbClr val="1D4927"/>
                </a:solidFill>
              </a:rPr>
              <a:t>NetCDF</a:t>
            </a:r>
            <a:endParaRPr lang="de-DE" sz="3600" dirty="0">
              <a:solidFill>
                <a:srgbClr val="1D4927"/>
              </a:solidFill>
            </a:endParaRPr>
          </a:p>
        </p:txBody>
      </p:sp>
      <p:sp>
        <p:nvSpPr>
          <p:cNvPr id="3" name="Rechteck 2">
            <a:extLst>
              <a:ext uri="{FF2B5EF4-FFF2-40B4-BE49-F238E27FC236}">
                <a16:creationId xmlns:a16="http://schemas.microsoft.com/office/drawing/2014/main" id="{78B40F91-709E-4C97-BAAC-B47CA1970DF4}"/>
              </a:ext>
            </a:extLst>
          </p:cNvPr>
          <p:cNvSpPr/>
          <p:nvPr/>
        </p:nvSpPr>
        <p:spPr bwMode="auto">
          <a:xfrm>
            <a:off x="0" y="6020790"/>
            <a:ext cx="12192000" cy="8372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pic>
        <p:nvPicPr>
          <p:cNvPr id="4" name="Grafik 3">
            <a:extLst>
              <a:ext uri="{FF2B5EF4-FFF2-40B4-BE49-F238E27FC236}">
                <a16:creationId xmlns:a16="http://schemas.microsoft.com/office/drawing/2014/main" id="{C1E9C174-0EF4-4070-AD80-7BC38A72CD92}"/>
              </a:ext>
            </a:extLst>
          </p:cNvPr>
          <p:cNvPicPr>
            <a:picLocks noChangeAspect="1"/>
          </p:cNvPicPr>
          <p:nvPr/>
        </p:nvPicPr>
        <p:blipFill>
          <a:blip r:embed="rId3"/>
          <a:stretch>
            <a:fillRect/>
          </a:stretch>
        </p:blipFill>
        <p:spPr>
          <a:xfrm>
            <a:off x="827314" y="1356756"/>
            <a:ext cx="4431555" cy="4880758"/>
          </a:xfrm>
          <a:prstGeom prst="rect">
            <a:avLst/>
          </a:prstGeom>
        </p:spPr>
      </p:pic>
      <p:sp>
        <p:nvSpPr>
          <p:cNvPr id="5" name="Textfeld 4">
            <a:extLst>
              <a:ext uri="{FF2B5EF4-FFF2-40B4-BE49-F238E27FC236}">
                <a16:creationId xmlns:a16="http://schemas.microsoft.com/office/drawing/2014/main" id="{F8E0C8C9-8C18-4323-9423-D738B2911735}"/>
              </a:ext>
            </a:extLst>
          </p:cNvPr>
          <p:cNvSpPr txBox="1"/>
          <p:nvPr/>
        </p:nvSpPr>
        <p:spPr>
          <a:xfrm>
            <a:off x="5712031" y="1255058"/>
            <a:ext cx="5652655" cy="830997"/>
          </a:xfrm>
          <a:prstGeom prst="rect">
            <a:avLst/>
          </a:prstGeom>
          <a:noFill/>
        </p:spPr>
        <p:txBody>
          <a:bodyPr wrap="square" rtlCol="0">
            <a:spAutoFit/>
          </a:bodyPr>
          <a:lstStyle/>
          <a:p>
            <a:pPr marL="342900" indent="-342900">
              <a:buFont typeface="Arial" panose="020B0604020202020204" pitchFamily="34" charset="0"/>
              <a:buChar char="•"/>
            </a:pPr>
            <a:r>
              <a:rPr lang="de-DE" dirty="0">
                <a:latin typeface="Calibri" panose="020F0502020204030204" pitchFamily="34" charset="0"/>
                <a:cs typeface="Calibri" panose="020F0502020204030204" pitchFamily="34" charset="0"/>
              </a:rPr>
              <a:t>Flexible </a:t>
            </a:r>
            <a:r>
              <a:rPr lang="de-DE" dirty="0" err="1">
                <a:latin typeface="Calibri" panose="020F0502020204030204" pitchFamily="34" charset="0"/>
                <a:cs typeface="Calibri" panose="020F0502020204030204" pitchFamily="34" charset="0"/>
              </a:rPr>
              <a:t>header</a:t>
            </a:r>
            <a:r>
              <a:rPr lang="de-DE" dirty="0">
                <a:latin typeface="Calibri" panose="020F0502020204030204" pitchFamily="34" charset="0"/>
                <a:cs typeface="Calibri" panose="020F0502020204030204" pitchFamily="34" charset="0"/>
              </a:rPr>
              <a:t> plus </a:t>
            </a:r>
            <a:r>
              <a:rPr lang="de-DE" dirty="0" err="1">
                <a:latin typeface="Calibri" panose="020F0502020204030204" pitchFamily="34" charset="0"/>
                <a:cs typeface="Calibri" panose="020F0502020204030204" pitchFamily="34" charset="0"/>
              </a:rPr>
              <a:t>gridded</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data</a:t>
            </a:r>
            <a:endParaRPr lang="de-DE"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dirty="0">
                <a:latin typeface="Calibri" panose="020F0502020204030204" pitchFamily="34" charset="0"/>
                <a:cs typeface="Calibri" panose="020F0502020204030204" pitchFamily="34" charset="0"/>
              </a:rPr>
              <a:t>multidimensional, multi-variables</a:t>
            </a:r>
          </a:p>
        </p:txBody>
      </p:sp>
      <p:sp>
        <p:nvSpPr>
          <p:cNvPr id="6" name="Rechteck 5">
            <a:extLst>
              <a:ext uri="{FF2B5EF4-FFF2-40B4-BE49-F238E27FC236}">
                <a16:creationId xmlns:a16="http://schemas.microsoft.com/office/drawing/2014/main" id="{F85F7ACE-B871-4041-A7AE-6643AD5B7715}"/>
              </a:ext>
            </a:extLst>
          </p:cNvPr>
          <p:cNvSpPr/>
          <p:nvPr/>
        </p:nvSpPr>
        <p:spPr>
          <a:xfrm rot="16200000">
            <a:off x="-1863036" y="3581689"/>
            <a:ext cx="4880759" cy="430887"/>
          </a:xfrm>
          <a:prstGeom prst="rect">
            <a:avLst/>
          </a:prstGeom>
        </p:spPr>
        <p:txBody>
          <a:bodyPr wrap="square">
            <a:spAutoFit/>
          </a:bodyPr>
          <a:lstStyle/>
          <a:p>
            <a:r>
              <a:rPr lang="de-DE" sz="1100" dirty="0">
                <a:latin typeface="Calibri" panose="020F0502020204030204" pitchFamily="34" charset="0"/>
                <a:cs typeface="Calibri" panose="020F0502020204030204" pitchFamily="34" charset="0"/>
              </a:rPr>
              <a:t>Source: https://pro.arcgis.com/de/pro-app/latest/help/data/multidimensional/fundamentals-of-netcdf-data-storage.htm</a:t>
            </a:r>
          </a:p>
        </p:txBody>
      </p:sp>
      <p:sp>
        <p:nvSpPr>
          <p:cNvPr id="7" name="Textfeld 6">
            <a:extLst>
              <a:ext uri="{FF2B5EF4-FFF2-40B4-BE49-F238E27FC236}">
                <a16:creationId xmlns:a16="http://schemas.microsoft.com/office/drawing/2014/main" id="{0CCC369B-F6ED-480C-93EF-DD3084A9E045}"/>
              </a:ext>
            </a:extLst>
          </p:cNvPr>
          <p:cNvSpPr txBox="1"/>
          <p:nvPr/>
        </p:nvSpPr>
        <p:spPr>
          <a:xfrm>
            <a:off x="5712031" y="2222665"/>
            <a:ext cx="5652655" cy="1200329"/>
          </a:xfrm>
          <a:prstGeom prst="rect">
            <a:avLst/>
          </a:prstGeom>
          <a:noFill/>
        </p:spPr>
        <p:txBody>
          <a:bodyPr wrap="square" rtlCol="0">
            <a:spAutoFit/>
          </a:bodyPr>
          <a:lstStyle/>
          <a:p>
            <a:r>
              <a:rPr lang="de-DE" i="1" dirty="0">
                <a:solidFill>
                  <a:srgbClr val="00589C"/>
                </a:solidFill>
                <a:latin typeface="Calibri" panose="020F0502020204030204" pitchFamily="34" charset="0"/>
                <a:cs typeface="Calibri" panose="020F0502020204030204" pitchFamily="34" charset="0"/>
              </a:rPr>
              <a:t>„</a:t>
            </a:r>
            <a:r>
              <a:rPr lang="de-DE" i="1" dirty="0" err="1">
                <a:solidFill>
                  <a:srgbClr val="00589C"/>
                </a:solidFill>
                <a:latin typeface="Calibri" panose="020F0502020204030204" pitchFamily="34" charset="0"/>
                <a:cs typeface="Calibri" panose="020F0502020204030204" pitchFamily="34" charset="0"/>
              </a:rPr>
              <a:t>NetCDF</a:t>
            </a:r>
            <a:r>
              <a:rPr lang="de-DE" i="1" dirty="0">
                <a:solidFill>
                  <a:srgbClr val="00589C"/>
                </a:solidFill>
                <a:latin typeface="Calibri" panose="020F0502020204030204" pitchFamily="34" charset="0"/>
                <a:cs typeface="Calibri" panose="020F0502020204030204" pitchFamily="34" charset="0"/>
              </a:rPr>
              <a:t> </a:t>
            </a:r>
            <a:r>
              <a:rPr lang="de-DE" i="1" dirty="0" err="1">
                <a:solidFill>
                  <a:srgbClr val="00589C"/>
                </a:solidFill>
                <a:latin typeface="Calibri" panose="020F0502020204030204" pitchFamily="34" charset="0"/>
                <a:cs typeface="Calibri" panose="020F0502020204030204" pitchFamily="34" charset="0"/>
              </a:rPr>
              <a:t>is</a:t>
            </a:r>
            <a:r>
              <a:rPr lang="de-DE" i="1" dirty="0">
                <a:solidFill>
                  <a:srgbClr val="00589C"/>
                </a:solidFill>
                <a:latin typeface="Calibri" panose="020F0502020204030204" pitchFamily="34" charset="0"/>
                <a:cs typeface="Calibri" panose="020F0502020204030204" pitchFamily="34" charset="0"/>
              </a:rPr>
              <a:t> a </a:t>
            </a:r>
            <a:r>
              <a:rPr lang="de-DE" i="1" dirty="0" err="1">
                <a:solidFill>
                  <a:srgbClr val="00589C"/>
                </a:solidFill>
                <a:latin typeface="Calibri" panose="020F0502020204030204" pitchFamily="34" charset="0"/>
                <a:cs typeface="Calibri" panose="020F0502020204030204" pitchFamily="34" charset="0"/>
              </a:rPr>
              <a:t>great</a:t>
            </a:r>
            <a:r>
              <a:rPr lang="de-DE" i="1" dirty="0">
                <a:solidFill>
                  <a:srgbClr val="00589C"/>
                </a:solidFill>
                <a:latin typeface="Calibri" panose="020F0502020204030204" pitchFamily="34" charset="0"/>
                <a:cs typeface="Calibri" panose="020F0502020204030204" pitchFamily="34" charset="0"/>
              </a:rPr>
              <a:t> </a:t>
            </a:r>
            <a:r>
              <a:rPr lang="de-DE" i="1" dirty="0" err="1">
                <a:solidFill>
                  <a:srgbClr val="00589C"/>
                </a:solidFill>
                <a:latin typeface="Calibri" panose="020F0502020204030204" pitchFamily="34" charset="0"/>
                <a:cs typeface="Calibri" panose="020F0502020204030204" pitchFamily="34" charset="0"/>
              </a:rPr>
              <a:t>format</a:t>
            </a:r>
            <a:r>
              <a:rPr lang="de-DE" i="1" dirty="0">
                <a:solidFill>
                  <a:srgbClr val="00589C"/>
                </a:solidFill>
                <a:latin typeface="Calibri" panose="020F0502020204030204" pitchFamily="34" charset="0"/>
                <a:cs typeface="Calibri" panose="020F0502020204030204" pitchFamily="34" charset="0"/>
              </a:rPr>
              <a:t>, I </a:t>
            </a:r>
            <a:r>
              <a:rPr lang="de-DE" i="1" dirty="0" err="1">
                <a:solidFill>
                  <a:srgbClr val="00589C"/>
                </a:solidFill>
                <a:latin typeface="Calibri" panose="020F0502020204030204" pitchFamily="34" charset="0"/>
                <a:cs typeface="Calibri" panose="020F0502020204030204" pitchFamily="34" charset="0"/>
              </a:rPr>
              <a:t>can</a:t>
            </a:r>
            <a:r>
              <a:rPr lang="de-DE" i="1" dirty="0">
                <a:solidFill>
                  <a:srgbClr val="00589C"/>
                </a:solidFill>
                <a:latin typeface="Calibri" panose="020F0502020204030204" pitchFamily="34" charset="0"/>
                <a:cs typeface="Calibri" panose="020F0502020204030204" pitchFamily="34" charset="0"/>
              </a:rPr>
              <a:t> </a:t>
            </a:r>
            <a:r>
              <a:rPr lang="de-DE" i="1" dirty="0" err="1">
                <a:solidFill>
                  <a:srgbClr val="00589C"/>
                </a:solidFill>
                <a:latin typeface="Calibri" panose="020F0502020204030204" pitchFamily="34" charset="0"/>
                <a:cs typeface="Calibri" panose="020F0502020204030204" pitchFamily="34" charset="0"/>
              </a:rPr>
              <a:t>freely</a:t>
            </a:r>
            <a:r>
              <a:rPr lang="de-DE" i="1" dirty="0">
                <a:solidFill>
                  <a:srgbClr val="00589C"/>
                </a:solidFill>
                <a:latin typeface="Calibri" panose="020F0502020204030204" pitchFamily="34" charset="0"/>
                <a:cs typeface="Calibri" panose="020F0502020204030204" pitchFamily="34" charset="0"/>
              </a:rPr>
              <a:t> </a:t>
            </a:r>
            <a:r>
              <a:rPr lang="de-DE" i="1" dirty="0" err="1">
                <a:solidFill>
                  <a:srgbClr val="00589C"/>
                </a:solidFill>
                <a:latin typeface="Calibri" panose="020F0502020204030204" pitchFamily="34" charset="0"/>
                <a:cs typeface="Calibri" panose="020F0502020204030204" pitchFamily="34" charset="0"/>
              </a:rPr>
              <a:t>compose</a:t>
            </a:r>
            <a:r>
              <a:rPr lang="de-DE" i="1" dirty="0">
                <a:solidFill>
                  <a:srgbClr val="00589C"/>
                </a:solidFill>
                <a:latin typeface="Calibri" panose="020F0502020204030204" pitchFamily="34" charset="0"/>
                <a:cs typeface="Calibri" panose="020F0502020204030204" pitchFamily="34" charset="0"/>
              </a:rPr>
              <a:t> </a:t>
            </a:r>
            <a:r>
              <a:rPr lang="de-DE" i="1" dirty="0" err="1">
                <a:solidFill>
                  <a:srgbClr val="00589C"/>
                </a:solidFill>
                <a:latin typeface="Calibri" panose="020F0502020204030204" pitchFamily="34" charset="0"/>
                <a:cs typeface="Calibri" panose="020F0502020204030204" pitchFamily="34" charset="0"/>
              </a:rPr>
              <a:t>the</a:t>
            </a:r>
            <a:r>
              <a:rPr lang="de-DE" i="1" dirty="0">
                <a:solidFill>
                  <a:srgbClr val="00589C"/>
                </a:solidFill>
                <a:latin typeface="Calibri" panose="020F0502020204030204" pitchFamily="34" charset="0"/>
                <a:cs typeface="Calibri" panose="020F0502020204030204" pitchFamily="34" charset="0"/>
              </a:rPr>
              <a:t> </a:t>
            </a:r>
            <a:r>
              <a:rPr lang="de-DE" i="1" dirty="0" err="1">
                <a:solidFill>
                  <a:srgbClr val="00589C"/>
                </a:solidFill>
                <a:latin typeface="Calibri" panose="020F0502020204030204" pitchFamily="34" charset="0"/>
                <a:cs typeface="Calibri" panose="020F0502020204030204" pitchFamily="34" charset="0"/>
              </a:rPr>
              <a:t>header</a:t>
            </a:r>
            <a:r>
              <a:rPr lang="de-DE" i="1" dirty="0">
                <a:solidFill>
                  <a:srgbClr val="00589C"/>
                </a:solidFill>
                <a:latin typeface="Calibri" panose="020F0502020204030204" pitchFamily="34" charset="0"/>
                <a:cs typeface="Calibri" panose="020F0502020204030204" pitchFamily="34" charset="0"/>
              </a:rPr>
              <a:t> and </a:t>
            </a:r>
            <a:r>
              <a:rPr lang="de-DE" i="1" dirty="0" err="1">
                <a:solidFill>
                  <a:srgbClr val="00589C"/>
                </a:solidFill>
                <a:latin typeface="Calibri" panose="020F0502020204030204" pitchFamily="34" charset="0"/>
                <a:cs typeface="Calibri" panose="020F0502020204030204" pitchFamily="34" charset="0"/>
              </a:rPr>
              <a:t>use</a:t>
            </a:r>
            <a:r>
              <a:rPr lang="de-DE" i="1" dirty="0">
                <a:solidFill>
                  <a:srgbClr val="00589C"/>
                </a:solidFill>
                <a:latin typeface="Calibri" panose="020F0502020204030204" pitchFamily="34" charset="0"/>
                <a:cs typeface="Calibri" panose="020F0502020204030204" pitchFamily="34" charset="0"/>
              </a:rPr>
              <a:t> </a:t>
            </a:r>
            <a:r>
              <a:rPr lang="de-DE" i="1" dirty="0" err="1">
                <a:solidFill>
                  <a:srgbClr val="00589C"/>
                </a:solidFill>
                <a:latin typeface="Calibri" panose="020F0502020204030204" pitchFamily="34" charset="0"/>
                <a:cs typeface="Calibri" panose="020F0502020204030204" pitchFamily="34" charset="0"/>
              </a:rPr>
              <a:t>it</a:t>
            </a:r>
            <a:r>
              <a:rPr lang="de-DE" i="1" dirty="0">
                <a:solidFill>
                  <a:srgbClr val="00589C"/>
                </a:solidFill>
                <a:latin typeface="Calibri" panose="020F0502020204030204" pitchFamily="34" charset="0"/>
                <a:cs typeface="Calibri" panose="020F0502020204030204" pitchFamily="34" charset="0"/>
              </a:rPr>
              <a:t> </a:t>
            </a:r>
            <a:r>
              <a:rPr lang="de-DE" i="1" dirty="0" err="1">
                <a:solidFill>
                  <a:srgbClr val="00589C"/>
                </a:solidFill>
                <a:latin typeface="Calibri" panose="020F0502020204030204" pitchFamily="34" charset="0"/>
                <a:cs typeface="Calibri" panose="020F0502020204030204" pitchFamily="34" charset="0"/>
              </a:rPr>
              <a:t>for</a:t>
            </a:r>
            <a:r>
              <a:rPr lang="de-DE" i="1" dirty="0">
                <a:solidFill>
                  <a:srgbClr val="00589C"/>
                </a:solidFill>
                <a:latin typeface="Calibri" panose="020F0502020204030204" pitchFamily="34" charset="0"/>
                <a:cs typeface="Calibri" panose="020F0502020204030204" pitchFamily="34" charset="0"/>
              </a:rPr>
              <a:t> so </a:t>
            </a:r>
            <a:r>
              <a:rPr lang="de-DE" i="1" dirty="0" err="1">
                <a:solidFill>
                  <a:srgbClr val="00589C"/>
                </a:solidFill>
                <a:latin typeface="Calibri" panose="020F0502020204030204" pitchFamily="34" charset="0"/>
                <a:cs typeface="Calibri" panose="020F0502020204030204" pitchFamily="34" charset="0"/>
              </a:rPr>
              <a:t>many</a:t>
            </a:r>
            <a:r>
              <a:rPr lang="de-DE" i="1" dirty="0">
                <a:solidFill>
                  <a:srgbClr val="00589C"/>
                </a:solidFill>
                <a:latin typeface="Calibri" panose="020F0502020204030204" pitchFamily="34" charset="0"/>
                <a:cs typeface="Calibri" panose="020F0502020204030204" pitchFamily="34" charset="0"/>
              </a:rPr>
              <a:t> </a:t>
            </a:r>
            <a:r>
              <a:rPr lang="de-DE" i="1" dirty="0" err="1">
                <a:solidFill>
                  <a:srgbClr val="00589C"/>
                </a:solidFill>
                <a:latin typeface="Calibri" panose="020F0502020204030204" pitchFamily="34" charset="0"/>
                <a:cs typeface="Calibri" panose="020F0502020204030204" pitchFamily="34" charset="0"/>
              </a:rPr>
              <a:t>data</a:t>
            </a:r>
            <a:r>
              <a:rPr lang="de-DE" i="1" dirty="0">
                <a:solidFill>
                  <a:srgbClr val="00589C"/>
                </a:solidFill>
                <a:latin typeface="Calibri" panose="020F0502020204030204" pitchFamily="34" charset="0"/>
                <a:cs typeface="Calibri" panose="020F0502020204030204" pitchFamily="34" charset="0"/>
              </a:rPr>
              <a:t> </a:t>
            </a:r>
            <a:r>
              <a:rPr lang="de-DE" i="1" dirty="0" err="1">
                <a:solidFill>
                  <a:srgbClr val="00589C"/>
                </a:solidFill>
                <a:latin typeface="Calibri" panose="020F0502020204030204" pitchFamily="34" charset="0"/>
                <a:cs typeface="Calibri" panose="020F0502020204030204" pitchFamily="34" charset="0"/>
              </a:rPr>
              <a:t>types</a:t>
            </a:r>
            <a:r>
              <a:rPr lang="de-DE" i="1" dirty="0">
                <a:solidFill>
                  <a:srgbClr val="00589C"/>
                </a:solidFill>
                <a:latin typeface="Calibri" panose="020F0502020204030204" pitchFamily="34" charset="0"/>
                <a:cs typeface="Calibri" panose="020F0502020204030204" pitchFamily="34" charset="0"/>
              </a:rPr>
              <a:t>“</a:t>
            </a:r>
          </a:p>
        </p:txBody>
      </p:sp>
      <p:sp>
        <p:nvSpPr>
          <p:cNvPr id="8" name="Textfeld 7">
            <a:extLst>
              <a:ext uri="{FF2B5EF4-FFF2-40B4-BE49-F238E27FC236}">
                <a16:creationId xmlns:a16="http://schemas.microsoft.com/office/drawing/2014/main" id="{69A2E411-0912-4BBC-83C6-3D8AABD3F47F}"/>
              </a:ext>
            </a:extLst>
          </p:cNvPr>
          <p:cNvSpPr txBox="1"/>
          <p:nvPr/>
        </p:nvSpPr>
        <p:spPr>
          <a:xfrm>
            <a:off x="5712031" y="3674632"/>
            <a:ext cx="5652655" cy="2677656"/>
          </a:xfrm>
          <a:prstGeom prst="rect">
            <a:avLst/>
          </a:prstGeom>
          <a:noFill/>
        </p:spPr>
        <p:txBody>
          <a:bodyPr wrap="square" rtlCol="0">
            <a:spAutoFit/>
          </a:bodyPr>
          <a:lstStyle/>
          <a:p>
            <a:r>
              <a:rPr lang="de-DE" dirty="0" err="1">
                <a:latin typeface="Calibri" panose="020F0502020204030204" pitchFamily="34" charset="0"/>
                <a:cs typeface="Calibri" panose="020F0502020204030204" pitchFamily="34" charset="0"/>
              </a:rPr>
              <a:t>However</a:t>
            </a:r>
            <a:r>
              <a:rPr lang="de-DE" dirty="0">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de-DE" dirty="0" err="1">
                <a:latin typeface="Calibri" panose="020F0502020204030204" pitchFamily="34" charset="0"/>
                <a:cs typeface="Calibri" panose="020F0502020204030204" pitchFamily="34" charset="0"/>
              </a:rPr>
              <a:t>How</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much</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flexibility</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is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reasonable</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for</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interdisciplinary</a:t>
            </a:r>
            <a:r>
              <a:rPr lang="de-DE" dirty="0">
                <a:latin typeface="Calibri" panose="020F0502020204030204" pitchFamily="34" charset="0"/>
                <a:cs typeface="Calibri" panose="020F0502020204030204" pitchFamily="34" charset="0"/>
              </a:rPr>
              <a:t>, computer-</a:t>
            </a:r>
            <a:r>
              <a:rPr lang="de-DE" dirty="0" err="1">
                <a:latin typeface="Calibri" panose="020F0502020204030204" pitchFamily="34" charset="0"/>
                <a:cs typeface="Calibri" panose="020F0502020204030204" pitchFamily="34" charset="0"/>
              </a:rPr>
              <a:t>driven</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data</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analyses</a:t>
            </a:r>
            <a:r>
              <a:rPr lang="de-DE"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r>
              <a:rPr lang="de-DE" dirty="0" err="1">
                <a:latin typeface="Calibri" panose="020F0502020204030204" pitchFamily="34" charset="0"/>
                <a:cs typeface="Calibri" panose="020F0502020204030204" pitchFamily="34" charset="0"/>
              </a:rPr>
              <a:t>How</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much</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experience</a:t>
            </a:r>
            <a:r>
              <a:rPr lang="de-DE" dirty="0">
                <a:latin typeface="Calibri" panose="020F0502020204030204" pitchFamily="34" charset="0"/>
                <a:cs typeface="Calibri" panose="020F0502020204030204" pitchFamily="34" charset="0"/>
              </a:rPr>
              <a:t> do </a:t>
            </a:r>
            <a:r>
              <a:rPr lang="de-DE" dirty="0" err="1">
                <a:latin typeface="Calibri" panose="020F0502020204030204" pitchFamily="34" charset="0"/>
                <a:cs typeface="Calibri" panose="020F0502020204030204" pitchFamily="34" charset="0"/>
              </a:rPr>
              <a:t>researchers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have</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with</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describing</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their</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data</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for</a:t>
            </a:r>
            <a:r>
              <a:rPr lang="de-DE" dirty="0">
                <a:latin typeface="Calibri" panose="020F0502020204030204" pitchFamily="34" charset="0"/>
                <a:cs typeface="Calibri" panose="020F0502020204030204" pitchFamily="34" charset="0"/>
              </a:rPr>
              <a:t> external </a:t>
            </a:r>
            <a:r>
              <a:rPr lang="de-DE" dirty="0" err="1">
                <a:latin typeface="Calibri" panose="020F0502020204030204" pitchFamily="34" charset="0"/>
                <a:cs typeface="Calibri" panose="020F0502020204030204" pitchFamily="34" charset="0"/>
              </a:rPr>
              <a:t>use</a:t>
            </a:r>
            <a:r>
              <a:rPr lang="de-DE"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61310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A3CA73-3FBF-44B7-A8F2-27288AB033B8}"/>
              </a:ext>
            </a:extLst>
          </p:cNvPr>
          <p:cNvSpPr>
            <a:spLocks noGrp="1"/>
          </p:cNvSpPr>
          <p:nvPr>
            <p:ph type="title"/>
          </p:nvPr>
        </p:nvSpPr>
        <p:spPr>
          <a:xfrm>
            <a:off x="2019100" y="71782"/>
            <a:ext cx="10050049" cy="1325563"/>
          </a:xfrm>
        </p:spPr>
        <p:txBody>
          <a:bodyPr anchor="t">
            <a:normAutofit fontScale="90000"/>
          </a:bodyPr>
          <a:lstStyle/>
          <a:p>
            <a:pPr>
              <a:lnSpc>
                <a:spcPct val="130000"/>
              </a:lnSpc>
            </a:pPr>
            <a:r>
              <a:rPr lang="en-US" sz="4000" kern="0" dirty="0">
                <a:solidFill>
                  <a:srgbClr val="1D4927"/>
                </a:solidFill>
              </a:rPr>
              <a:t>Standards for </a:t>
            </a:r>
            <a:r>
              <a:rPr lang="en-US" sz="4000" kern="0" dirty="0" err="1">
                <a:solidFill>
                  <a:srgbClr val="1D4927"/>
                </a:solidFill>
              </a:rPr>
              <a:t>NetCDF</a:t>
            </a:r>
            <a:br>
              <a:rPr lang="en-US" kern="0" dirty="0">
                <a:solidFill>
                  <a:srgbClr val="1D4927"/>
                </a:solidFill>
              </a:rPr>
            </a:br>
            <a:r>
              <a:rPr lang="en-US" kern="0" dirty="0" err="1">
                <a:solidFill>
                  <a:srgbClr val="1D4927"/>
                </a:solidFill>
              </a:rPr>
              <a:t>NetCDF</a:t>
            </a:r>
            <a:r>
              <a:rPr lang="en-US" kern="0" dirty="0">
                <a:solidFill>
                  <a:srgbClr val="1D4927"/>
                </a:solidFill>
              </a:rPr>
              <a:t> Climate and Forecast (CF) Metadata Conventions</a:t>
            </a:r>
            <a:br>
              <a:rPr lang="de-DE" kern="0" dirty="0">
                <a:solidFill>
                  <a:srgbClr val="1D4927"/>
                </a:solidFill>
              </a:rPr>
            </a:br>
            <a:endParaRPr lang="de-DE" dirty="0">
              <a:solidFill>
                <a:srgbClr val="1D4927"/>
              </a:solidFill>
            </a:endParaRPr>
          </a:p>
        </p:txBody>
      </p:sp>
      <p:sp>
        <p:nvSpPr>
          <p:cNvPr id="3" name="Rechteck 2">
            <a:extLst>
              <a:ext uri="{FF2B5EF4-FFF2-40B4-BE49-F238E27FC236}">
                <a16:creationId xmlns:a16="http://schemas.microsoft.com/office/drawing/2014/main" id="{0E04FBCE-EDFD-4C27-9788-4460F04A7C16}"/>
              </a:ext>
            </a:extLst>
          </p:cNvPr>
          <p:cNvSpPr/>
          <p:nvPr/>
        </p:nvSpPr>
        <p:spPr bwMode="auto">
          <a:xfrm>
            <a:off x="0" y="6020790"/>
            <a:ext cx="12192000" cy="8372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pitchFamily="96" charset="-128"/>
            </a:endParaRPr>
          </a:p>
        </p:txBody>
      </p:sp>
      <p:sp>
        <p:nvSpPr>
          <p:cNvPr id="5" name="Rechteck 4">
            <a:extLst>
              <a:ext uri="{FF2B5EF4-FFF2-40B4-BE49-F238E27FC236}">
                <a16:creationId xmlns:a16="http://schemas.microsoft.com/office/drawing/2014/main" id="{96CE4FF3-D460-4E69-A72D-DCB70EA8C590}"/>
              </a:ext>
            </a:extLst>
          </p:cNvPr>
          <p:cNvSpPr/>
          <p:nvPr/>
        </p:nvSpPr>
        <p:spPr>
          <a:xfrm>
            <a:off x="425532" y="1481251"/>
            <a:ext cx="11340936" cy="1938992"/>
          </a:xfrm>
          <a:prstGeom prst="rect">
            <a:avLst/>
          </a:prstGeom>
        </p:spPr>
        <p:txBody>
          <a:bodyPr wrap="square">
            <a:spAutoFit/>
          </a:bodyPr>
          <a:lstStyle/>
          <a:p>
            <a:r>
              <a:rPr lang="en-US" sz="2000" dirty="0">
                <a:latin typeface="Calibri" panose="020F0502020204030204" pitchFamily="34" charset="0"/>
                <a:cs typeface="Calibri" panose="020F0502020204030204" pitchFamily="34" charset="0"/>
              </a:rPr>
              <a:t>The CF metadata conventions are designed to promote the processing and sharing of files created with the </a:t>
            </a:r>
            <a:r>
              <a:rPr lang="en-US" sz="2000" dirty="0" err="1">
                <a:latin typeface="Calibri" panose="020F0502020204030204" pitchFamily="34" charset="0"/>
                <a:cs typeface="Calibri" panose="020F0502020204030204" pitchFamily="34" charset="0"/>
              </a:rPr>
              <a:t>NetCDF</a:t>
            </a:r>
            <a:r>
              <a:rPr lang="en-US" sz="2000" dirty="0">
                <a:latin typeface="Calibri" panose="020F0502020204030204" pitchFamily="34" charset="0"/>
                <a:cs typeface="Calibri" panose="020F0502020204030204" pitchFamily="34" charset="0"/>
              </a:rPr>
              <a:t> API. The conventions </a:t>
            </a:r>
            <a:r>
              <a:rPr lang="en-US" sz="2000" b="1" dirty="0">
                <a:solidFill>
                  <a:srgbClr val="1D4927"/>
                </a:solidFill>
                <a:latin typeface="Calibri" panose="020F0502020204030204" pitchFamily="34" charset="0"/>
                <a:cs typeface="Calibri" panose="020F0502020204030204" pitchFamily="34" charset="0"/>
              </a:rPr>
              <a:t>define metadata that provide a definitive description of what the data in each variable represents</a:t>
            </a:r>
            <a:r>
              <a:rPr lang="en-US" sz="2000" dirty="0">
                <a:latin typeface="Calibri" panose="020F0502020204030204" pitchFamily="34" charset="0"/>
                <a:cs typeface="Calibri" panose="020F0502020204030204" pitchFamily="34" charset="0"/>
              </a:rPr>
              <a:t>, and the spatial and temporal properties of the data. This enables users of data from different sources to decide </a:t>
            </a:r>
            <a:r>
              <a:rPr lang="en-US" sz="2000" b="1" dirty="0">
                <a:solidFill>
                  <a:srgbClr val="1D4927"/>
                </a:solidFill>
                <a:latin typeface="Calibri" panose="020F0502020204030204" pitchFamily="34" charset="0"/>
                <a:cs typeface="Calibri" panose="020F0502020204030204" pitchFamily="34" charset="0"/>
              </a:rPr>
              <a:t>which quantities are comparable, and facilitates building applications with powerful extraction, </a:t>
            </a:r>
            <a:r>
              <a:rPr lang="en-US" sz="2000" b="1" dirty="0" err="1">
                <a:solidFill>
                  <a:srgbClr val="1D4927"/>
                </a:solidFill>
                <a:latin typeface="Calibri" panose="020F0502020204030204" pitchFamily="34" charset="0"/>
                <a:cs typeface="Calibri" panose="020F0502020204030204" pitchFamily="34" charset="0"/>
              </a:rPr>
              <a:t>regridding</a:t>
            </a:r>
            <a:r>
              <a:rPr lang="en-US" sz="2000" b="1" dirty="0">
                <a:solidFill>
                  <a:srgbClr val="1D4927"/>
                </a:solidFill>
                <a:latin typeface="Calibri" panose="020F0502020204030204" pitchFamily="34" charset="0"/>
                <a:cs typeface="Calibri" panose="020F0502020204030204" pitchFamily="34" charset="0"/>
              </a:rPr>
              <a:t>, and display capabilities</a:t>
            </a:r>
            <a:r>
              <a:rPr lang="en-US" sz="2000" dirty="0">
                <a:latin typeface="Calibri" panose="020F0502020204030204" pitchFamily="34" charset="0"/>
                <a:cs typeface="Calibri" panose="020F0502020204030204" pitchFamily="34" charset="0"/>
              </a:rPr>
              <a:t>. The CF convention includes a standard name table, which defines strings that identify physical quantities.</a:t>
            </a:r>
            <a:endParaRPr lang="de-DE" sz="2000" dirty="0">
              <a:latin typeface="Calibri" panose="020F0502020204030204" pitchFamily="34" charset="0"/>
              <a:cs typeface="Calibri" panose="020F0502020204030204" pitchFamily="34" charset="0"/>
            </a:endParaRPr>
          </a:p>
        </p:txBody>
      </p:sp>
      <p:sp>
        <p:nvSpPr>
          <p:cNvPr id="6" name="Rechteck 5">
            <a:extLst>
              <a:ext uri="{FF2B5EF4-FFF2-40B4-BE49-F238E27FC236}">
                <a16:creationId xmlns:a16="http://schemas.microsoft.com/office/drawing/2014/main" id="{0E00D11E-C1C2-4C49-88B8-2A437AF0E381}"/>
              </a:ext>
            </a:extLst>
          </p:cNvPr>
          <p:cNvSpPr/>
          <p:nvPr/>
        </p:nvSpPr>
        <p:spPr>
          <a:xfrm>
            <a:off x="2122013" y="6459053"/>
            <a:ext cx="2723118" cy="276999"/>
          </a:xfrm>
          <a:prstGeom prst="rect">
            <a:avLst/>
          </a:prstGeom>
        </p:spPr>
        <p:txBody>
          <a:bodyPr wrap="none">
            <a:spAutoFit/>
          </a:bodyPr>
          <a:lstStyle/>
          <a:p>
            <a:r>
              <a:rPr lang="de-DE" sz="1200" dirty="0">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https://cfconventions.org/</a:t>
            </a:r>
            <a:r>
              <a:rPr lang="de-DE" sz="1200" dirty="0">
                <a:latin typeface="Calibri" panose="020F0502020204030204" pitchFamily="34" charset="0"/>
                <a:cs typeface="Calibri" panose="020F0502020204030204" pitchFamily="34" charset="0"/>
              </a:rPr>
              <a:t> and </a:t>
            </a:r>
            <a:r>
              <a:rPr lang="de-DE" sz="1200" dirty="0" err="1">
                <a:latin typeface="Calibri" panose="020F0502020204030204" pitchFamily="34" charset="0"/>
                <a:cs typeface="Calibri" panose="020F0502020204030204" pitchFamily="34" charset="0"/>
              </a:rPr>
              <a:t>subpages</a:t>
            </a:r>
            <a:endParaRPr lang="de-DE" sz="1200" dirty="0">
              <a:latin typeface="Calibri" panose="020F0502020204030204" pitchFamily="34" charset="0"/>
              <a:cs typeface="Calibri" panose="020F0502020204030204" pitchFamily="34" charset="0"/>
            </a:endParaRPr>
          </a:p>
        </p:txBody>
      </p:sp>
      <p:grpSp>
        <p:nvGrpSpPr>
          <p:cNvPr id="7" name="Gruppieren 6">
            <a:extLst>
              <a:ext uri="{FF2B5EF4-FFF2-40B4-BE49-F238E27FC236}">
                <a16:creationId xmlns:a16="http://schemas.microsoft.com/office/drawing/2014/main" id="{1B6C3DA2-8A9D-440E-B58D-CC979EAD18D2}"/>
              </a:ext>
            </a:extLst>
          </p:cNvPr>
          <p:cNvGrpSpPr/>
          <p:nvPr/>
        </p:nvGrpSpPr>
        <p:grpSpPr>
          <a:xfrm>
            <a:off x="5271657" y="3434282"/>
            <a:ext cx="2500746" cy="3183775"/>
            <a:chOff x="5098932" y="3296381"/>
            <a:chExt cx="2183739" cy="2780184"/>
          </a:xfrm>
        </p:grpSpPr>
        <p:sp>
          <p:nvSpPr>
            <p:cNvPr id="8" name="Rechteck 7">
              <a:extLst>
                <a:ext uri="{FF2B5EF4-FFF2-40B4-BE49-F238E27FC236}">
                  <a16:creationId xmlns:a16="http://schemas.microsoft.com/office/drawing/2014/main" id="{90D991AC-EE48-4C70-8F0F-BC59E9884A7A}"/>
                </a:ext>
              </a:extLst>
            </p:cNvPr>
            <p:cNvSpPr/>
            <p:nvPr/>
          </p:nvSpPr>
          <p:spPr>
            <a:xfrm>
              <a:off x="5098932" y="3296381"/>
              <a:ext cx="2183739" cy="400110"/>
            </a:xfrm>
            <a:prstGeom prst="rect">
              <a:avLst/>
            </a:prstGeom>
          </p:spPr>
          <p:txBody>
            <a:bodyPr wrap="none">
              <a:spAutoFit/>
            </a:bodyPr>
            <a:lstStyle/>
            <a:p>
              <a:r>
                <a:rPr lang="en-US" sz="2000" b="1" dirty="0">
                  <a:latin typeface="Calibri" panose="020F0502020204030204" pitchFamily="34" charset="0"/>
                  <a:cs typeface="Calibri" panose="020F0502020204030204" pitchFamily="34" charset="0"/>
                </a:rPr>
                <a:t>CF Area Type Table</a:t>
              </a:r>
              <a:endParaRPr lang="de-DE" sz="2000" b="1" dirty="0">
                <a:latin typeface="Calibri" panose="020F0502020204030204" pitchFamily="34" charset="0"/>
                <a:cs typeface="Calibri" panose="020F0502020204030204" pitchFamily="34" charset="0"/>
              </a:endParaRPr>
            </a:p>
          </p:txBody>
        </p:sp>
        <p:pic>
          <p:nvPicPr>
            <p:cNvPr id="9" name="Grafik 8">
              <a:extLst>
                <a:ext uri="{FF2B5EF4-FFF2-40B4-BE49-F238E27FC236}">
                  <a16:creationId xmlns:a16="http://schemas.microsoft.com/office/drawing/2014/main" id="{580D4AF5-7CF3-4178-8341-740A58CC153A}"/>
                </a:ext>
              </a:extLst>
            </p:cNvPr>
            <p:cNvPicPr>
              <a:picLocks noChangeAspect="1"/>
            </p:cNvPicPr>
            <p:nvPr/>
          </p:nvPicPr>
          <p:blipFill rotWithShape="1">
            <a:blip r:embed="rId3"/>
            <a:srcRect t="4262" r="34496"/>
            <a:stretch/>
          </p:blipFill>
          <p:spPr>
            <a:xfrm>
              <a:off x="5098932" y="3696491"/>
              <a:ext cx="2183739" cy="2380074"/>
            </a:xfrm>
            <a:prstGeom prst="rect">
              <a:avLst/>
            </a:prstGeom>
          </p:spPr>
        </p:pic>
      </p:grpSp>
      <p:grpSp>
        <p:nvGrpSpPr>
          <p:cNvPr id="10" name="Gruppieren 9">
            <a:extLst>
              <a:ext uri="{FF2B5EF4-FFF2-40B4-BE49-F238E27FC236}">
                <a16:creationId xmlns:a16="http://schemas.microsoft.com/office/drawing/2014/main" id="{D0163612-8F89-4FB0-B83F-C0E5BFED2231}"/>
              </a:ext>
            </a:extLst>
          </p:cNvPr>
          <p:cNvGrpSpPr/>
          <p:nvPr/>
        </p:nvGrpSpPr>
        <p:grpSpPr>
          <a:xfrm>
            <a:off x="425532" y="3540485"/>
            <a:ext cx="3994067" cy="3075780"/>
            <a:chOff x="636564" y="3349766"/>
            <a:chExt cx="3301964" cy="2671024"/>
          </a:xfrm>
        </p:grpSpPr>
        <p:sp>
          <p:nvSpPr>
            <p:cNvPr id="11" name="Rechteck 10">
              <a:extLst>
                <a:ext uri="{FF2B5EF4-FFF2-40B4-BE49-F238E27FC236}">
                  <a16:creationId xmlns:a16="http://schemas.microsoft.com/office/drawing/2014/main" id="{107F8881-3B6E-4640-9503-962DF2919E8A}"/>
                </a:ext>
              </a:extLst>
            </p:cNvPr>
            <p:cNvSpPr/>
            <p:nvPr/>
          </p:nvSpPr>
          <p:spPr>
            <a:xfrm>
              <a:off x="636564" y="3349766"/>
              <a:ext cx="2828595" cy="400110"/>
            </a:xfrm>
            <a:prstGeom prst="rect">
              <a:avLst/>
            </a:prstGeom>
          </p:spPr>
          <p:txBody>
            <a:bodyPr wrap="none">
              <a:spAutoFit/>
            </a:bodyPr>
            <a:lstStyle/>
            <a:p>
              <a:r>
                <a:rPr lang="en-US" sz="2000" b="1" dirty="0">
                  <a:latin typeface="Calibri" panose="020F0502020204030204" pitchFamily="34" charset="0"/>
                  <a:cs typeface="Calibri" panose="020F0502020204030204" pitchFamily="34" charset="0"/>
                </a:rPr>
                <a:t>CF Standard Name Table</a:t>
              </a:r>
              <a:endParaRPr lang="de-DE" sz="2000" b="1" dirty="0">
                <a:latin typeface="Calibri" panose="020F0502020204030204" pitchFamily="34" charset="0"/>
                <a:cs typeface="Calibri" panose="020F0502020204030204" pitchFamily="34" charset="0"/>
              </a:endParaRPr>
            </a:p>
          </p:txBody>
        </p:sp>
        <p:pic>
          <p:nvPicPr>
            <p:cNvPr id="12" name="Grafik 11">
              <a:extLst>
                <a:ext uri="{FF2B5EF4-FFF2-40B4-BE49-F238E27FC236}">
                  <a16:creationId xmlns:a16="http://schemas.microsoft.com/office/drawing/2014/main" id="{D68C8801-3A27-4493-A946-1BBB94AADE91}"/>
                </a:ext>
              </a:extLst>
            </p:cNvPr>
            <p:cNvPicPr>
              <a:picLocks noChangeAspect="1"/>
            </p:cNvPicPr>
            <p:nvPr/>
          </p:nvPicPr>
          <p:blipFill rotWithShape="1">
            <a:blip r:embed="rId4"/>
            <a:srcRect t="8831" r="15241" b="17864"/>
            <a:stretch/>
          </p:blipFill>
          <p:spPr>
            <a:xfrm>
              <a:off x="636564" y="3723615"/>
              <a:ext cx="3301964" cy="2297175"/>
            </a:xfrm>
            <a:prstGeom prst="rect">
              <a:avLst/>
            </a:prstGeom>
          </p:spPr>
        </p:pic>
      </p:grpSp>
      <p:grpSp>
        <p:nvGrpSpPr>
          <p:cNvPr id="13" name="Gruppieren 12">
            <a:extLst>
              <a:ext uri="{FF2B5EF4-FFF2-40B4-BE49-F238E27FC236}">
                <a16:creationId xmlns:a16="http://schemas.microsoft.com/office/drawing/2014/main" id="{C552DEBC-E0B9-4538-94A9-6779157258DC}"/>
              </a:ext>
            </a:extLst>
          </p:cNvPr>
          <p:cNvGrpSpPr/>
          <p:nvPr/>
        </p:nvGrpSpPr>
        <p:grpSpPr>
          <a:xfrm>
            <a:off x="8552459" y="3422962"/>
            <a:ext cx="3426775" cy="3224341"/>
            <a:chOff x="8831334" y="3297920"/>
            <a:chExt cx="3091487" cy="2908860"/>
          </a:xfrm>
        </p:grpSpPr>
        <p:sp>
          <p:nvSpPr>
            <p:cNvPr id="14" name="Rechteck 13">
              <a:extLst>
                <a:ext uri="{FF2B5EF4-FFF2-40B4-BE49-F238E27FC236}">
                  <a16:creationId xmlns:a16="http://schemas.microsoft.com/office/drawing/2014/main" id="{A89D39AB-42D8-4156-B7D4-C25B48C263F9}"/>
                </a:ext>
              </a:extLst>
            </p:cNvPr>
            <p:cNvSpPr/>
            <p:nvPr/>
          </p:nvSpPr>
          <p:spPr>
            <a:xfrm>
              <a:off x="8831334" y="3297920"/>
              <a:ext cx="3091487" cy="707886"/>
            </a:xfrm>
            <a:prstGeom prst="rect">
              <a:avLst/>
            </a:prstGeom>
          </p:spPr>
          <p:txBody>
            <a:bodyPr wrap="none">
              <a:spAutoFit/>
            </a:bodyPr>
            <a:lstStyle/>
            <a:p>
              <a:r>
                <a:rPr lang="en-US" sz="2000" b="1" dirty="0">
                  <a:latin typeface="Calibri" panose="020F0502020204030204" pitchFamily="34" charset="0"/>
                  <a:cs typeface="Calibri" panose="020F0502020204030204" pitchFamily="34" charset="0"/>
                </a:rPr>
                <a:t>CF </a:t>
              </a:r>
              <a:r>
                <a:rPr lang="de-DE" sz="2000" b="1" dirty="0" err="1">
                  <a:latin typeface="Calibri" panose="020F0502020204030204" pitchFamily="34" charset="0"/>
                  <a:cs typeface="Calibri" panose="020F0502020204030204" pitchFamily="34" charset="0"/>
                </a:rPr>
                <a:t>Standardized</a:t>
              </a:r>
              <a:r>
                <a:rPr lang="de-DE" sz="2000" b="1" dirty="0">
                  <a:latin typeface="Calibri" panose="020F0502020204030204" pitchFamily="34" charset="0"/>
                  <a:cs typeface="Calibri" panose="020F0502020204030204" pitchFamily="34" charset="0"/>
                </a:rPr>
                <a:t> Region List</a:t>
              </a:r>
            </a:p>
            <a:p>
              <a:endParaRPr lang="de-DE" sz="2000" b="1" dirty="0">
                <a:latin typeface="Calibri" panose="020F0502020204030204" pitchFamily="34" charset="0"/>
                <a:cs typeface="Calibri" panose="020F0502020204030204" pitchFamily="34" charset="0"/>
              </a:endParaRPr>
            </a:p>
          </p:txBody>
        </p:sp>
        <p:pic>
          <p:nvPicPr>
            <p:cNvPr id="15" name="Grafik 14">
              <a:extLst>
                <a:ext uri="{FF2B5EF4-FFF2-40B4-BE49-F238E27FC236}">
                  <a16:creationId xmlns:a16="http://schemas.microsoft.com/office/drawing/2014/main" id="{44AE98BF-4F6C-4594-A6C2-3E92E5FA6000}"/>
                </a:ext>
              </a:extLst>
            </p:cNvPr>
            <p:cNvPicPr>
              <a:picLocks noChangeAspect="1"/>
            </p:cNvPicPr>
            <p:nvPr/>
          </p:nvPicPr>
          <p:blipFill rotWithShape="1">
            <a:blip r:embed="rId5"/>
            <a:srcRect b="50421"/>
            <a:stretch/>
          </p:blipFill>
          <p:spPr>
            <a:xfrm>
              <a:off x="8831334" y="3708137"/>
              <a:ext cx="2459879" cy="2498643"/>
            </a:xfrm>
            <a:prstGeom prst="rect">
              <a:avLst/>
            </a:prstGeom>
          </p:spPr>
        </p:pic>
      </p:grpSp>
    </p:spTree>
    <p:extLst>
      <p:ext uri="{BB962C8B-B14F-4D97-AF65-F5344CB8AC3E}">
        <p14:creationId xmlns:p14="http://schemas.microsoft.com/office/powerpoint/2010/main" val="1912716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8A3D9A-E243-45E6-A9AE-D8A0A7CAE259}"/>
              </a:ext>
            </a:extLst>
          </p:cNvPr>
          <p:cNvSpPr>
            <a:spLocks noGrp="1"/>
          </p:cNvSpPr>
          <p:nvPr>
            <p:ph type="title"/>
          </p:nvPr>
        </p:nvSpPr>
        <p:spPr>
          <a:xfrm>
            <a:off x="2142066" y="0"/>
            <a:ext cx="10049933" cy="1325563"/>
          </a:xfrm>
        </p:spPr>
        <p:txBody>
          <a:bodyPr/>
          <a:lstStyle/>
          <a:p>
            <a:r>
              <a:rPr lang="de-DE" dirty="0">
                <a:solidFill>
                  <a:srgbClr val="1D4927"/>
                </a:solidFill>
              </a:rPr>
              <a:t>Community-</a:t>
            </a:r>
            <a:r>
              <a:rPr lang="de-DE" dirty="0" err="1">
                <a:solidFill>
                  <a:srgbClr val="1D4927"/>
                </a:solidFill>
              </a:rPr>
              <a:t>derived</a:t>
            </a:r>
            <a:r>
              <a:rPr lang="de-DE" dirty="0">
                <a:solidFill>
                  <a:srgbClr val="1D4927"/>
                </a:solidFill>
              </a:rPr>
              <a:t> </a:t>
            </a:r>
            <a:r>
              <a:rPr lang="de-DE" dirty="0" err="1">
                <a:solidFill>
                  <a:srgbClr val="1D4927"/>
                </a:solidFill>
              </a:rPr>
              <a:t>metadata</a:t>
            </a:r>
            <a:r>
              <a:rPr lang="de-DE" dirty="0">
                <a:solidFill>
                  <a:srgbClr val="1D4927"/>
                </a:solidFill>
              </a:rPr>
              <a:t> </a:t>
            </a:r>
            <a:r>
              <a:rPr lang="de-DE" dirty="0" err="1">
                <a:solidFill>
                  <a:srgbClr val="1D4927"/>
                </a:solidFill>
              </a:rPr>
              <a:t>standards</a:t>
            </a:r>
            <a:endParaRPr lang="de-DE" dirty="0">
              <a:solidFill>
                <a:srgbClr val="1D4927"/>
              </a:solidFill>
            </a:endParaRPr>
          </a:p>
        </p:txBody>
      </p:sp>
      <p:sp>
        <p:nvSpPr>
          <p:cNvPr id="3" name="Textfeld 2">
            <a:extLst>
              <a:ext uri="{FF2B5EF4-FFF2-40B4-BE49-F238E27FC236}">
                <a16:creationId xmlns:a16="http://schemas.microsoft.com/office/drawing/2014/main" id="{E9810B67-D783-4089-9BFE-52F242754E2D}"/>
              </a:ext>
            </a:extLst>
          </p:cNvPr>
          <p:cNvSpPr txBox="1"/>
          <p:nvPr/>
        </p:nvSpPr>
        <p:spPr>
          <a:xfrm>
            <a:off x="548291" y="1747829"/>
            <a:ext cx="10840233" cy="4050340"/>
          </a:xfrm>
          <a:prstGeom prst="rect">
            <a:avLst/>
          </a:prstGeom>
          <a:noFill/>
        </p:spPr>
        <p:txBody>
          <a:bodyPr wrap="square" rtlCol="0">
            <a:spAutoFit/>
          </a:bodyPr>
          <a:lstStyle/>
          <a:p>
            <a:pPr marL="342900" indent="-342900">
              <a:lnSpc>
                <a:spcPct val="108000"/>
              </a:lnSpc>
              <a:spcAft>
                <a:spcPts val="1000"/>
              </a:spcAft>
              <a:buFont typeface="Arial" panose="020B0604020202020204" pitchFamily="34" charset="0"/>
              <a:buChar char="•"/>
            </a:pPr>
            <a:r>
              <a:rPr lang="de-DE" sz="2800" b="1" dirty="0" err="1">
                <a:latin typeface="Calibri" panose="020F0502020204030204" pitchFamily="34" charset="0"/>
                <a:cs typeface="Calibri" panose="020F0502020204030204" pitchFamily="34" charset="0"/>
              </a:rPr>
              <a:t>SensorML</a:t>
            </a:r>
            <a:r>
              <a:rPr lang="de-DE" sz="2800" dirty="0">
                <a:latin typeface="Calibri" panose="020F0502020204030204" pitchFamily="34" charset="0"/>
                <a:cs typeface="Calibri" panose="020F0502020204030204" pitchFamily="34" charset="0"/>
              </a:rPr>
              <a:t> = OGC Sensor Model Language Standard: </a:t>
            </a:r>
            <a:r>
              <a:rPr lang="de-DE" sz="2800" dirty="0" err="1">
                <a:latin typeface="Calibri" panose="020F0502020204030204" pitchFamily="34" charset="0"/>
                <a:cs typeface="Calibri" panose="020F0502020204030204" pitchFamily="34" charset="0"/>
              </a:rPr>
              <a:t>structured</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description</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of</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sensors</a:t>
            </a:r>
            <a:r>
              <a:rPr lang="de-DE" sz="2800" dirty="0">
                <a:latin typeface="Calibri" panose="020F0502020204030204" pitchFamily="34" charset="0"/>
                <a:cs typeface="Calibri" panose="020F0502020204030204" pitchFamily="34" charset="0"/>
              </a:rPr>
              <a:t> and </a:t>
            </a:r>
            <a:r>
              <a:rPr lang="de-DE" sz="2800" dirty="0" err="1">
                <a:latin typeface="Calibri" panose="020F0502020204030204" pitchFamily="34" charset="0"/>
                <a:cs typeface="Calibri" panose="020F0502020204030204" pitchFamily="34" charset="0"/>
              </a:rPr>
              <a:t>their</a:t>
            </a:r>
            <a:r>
              <a:rPr lang="de-DE" sz="2800" dirty="0">
                <a:latin typeface="Calibri" panose="020F0502020204030204" pitchFamily="34" charset="0"/>
                <a:cs typeface="Calibri" panose="020F0502020204030204" pitchFamily="34" charset="0"/>
              </a:rPr>
              <a:t> variables (e.g. </a:t>
            </a:r>
            <a:r>
              <a:rPr lang="de-DE" sz="2800" dirty="0" err="1">
                <a:latin typeface="Calibri" panose="020F0502020204030204" pitchFamily="34" charset="0"/>
                <a:cs typeface="Calibri" panose="020F0502020204030204" pitchFamily="34" charset="0"/>
              </a:rPr>
              <a:t>hydrology</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climate</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stations</a:t>
            </a:r>
            <a:r>
              <a:rPr lang="de-DE" sz="2800" dirty="0">
                <a:latin typeface="Calibri" panose="020F0502020204030204" pitchFamily="34" charset="0"/>
                <a:cs typeface="Calibri" panose="020F0502020204030204" pitchFamily="34" charset="0"/>
              </a:rPr>
              <a:t>…) </a:t>
            </a:r>
            <a:r>
              <a:rPr lang="de-DE" sz="2000" dirty="0">
                <a:solidFill>
                  <a:srgbClr val="1D492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https://www.ogc.org/standards/sensorml/</a:t>
            </a:r>
            <a:r>
              <a:rPr lang="de-DE" sz="2000" dirty="0">
                <a:solidFill>
                  <a:srgbClr val="1D4927"/>
                </a:solidFill>
                <a:latin typeface="Calibri" panose="020F0502020204030204" pitchFamily="34" charset="0"/>
                <a:cs typeface="Calibri" panose="020F0502020204030204" pitchFamily="34" charset="0"/>
              </a:rPr>
              <a:t> </a:t>
            </a:r>
          </a:p>
          <a:p>
            <a:pPr marL="342900" indent="-342900">
              <a:lnSpc>
                <a:spcPct val="108000"/>
              </a:lnSpc>
              <a:spcAft>
                <a:spcPts val="1000"/>
              </a:spcAft>
              <a:buFont typeface="Arial" panose="020B0604020202020204" pitchFamily="34" charset="0"/>
              <a:buChar char="•"/>
            </a:pPr>
            <a:r>
              <a:rPr lang="de-DE" sz="2800" b="1" dirty="0">
                <a:latin typeface="Calibri" panose="020F0502020204030204" pitchFamily="34" charset="0"/>
                <a:cs typeface="Calibri" panose="020F0502020204030204" pitchFamily="34" charset="0"/>
              </a:rPr>
              <a:t>FDSN </a:t>
            </a:r>
            <a:r>
              <a:rPr lang="de-DE" sz="2800" b="1" dirty="0" err="1">
                <a:latin typeface="Calibri" panose="020F0502020204030204" pitchFamily="34" charset="0"/>
                <a:cs typeface="Calibri" panose="020F0502020204030204" pitchFamily="34" charset="0"/>
              </a:rPr>
              <a:t>StationXML</a:t>
            </a:r>
            <a:r>
              <a:rPr lang="de-DE" sz="2800" b="1" dirty="0">
                <a:latin typeface="Calibri" panose="020F0502020204030204" pitchFamily="34" charset="0"/>
                <a:cs typeface="Calibri" panose="020F0502020204030204" pitchFamily="34" charset="0"/>
              </a:rPr>
              <a:t> </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structured</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description</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of</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seismic</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stations</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according</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to</a:t>
            </a:r>
            <a:r>
              <a:rPr lang="de-DE" sz="2800" dirty="0">
                <a:latin typeface="Calibri" panose="020F0502020204030204" pitchFamily="34" charset="0"/>
                <a:cs typeface="Calibri" panose="020F0502020204030204" pitchFamily="34" charset="0"/>
              </a:rPr>
              <a:t> international </a:t>
            </a:r>
            <a:r>
              <a:rPr lang="de-DE" sz="2800" dirty="0" err="1">
                <a:latin typeface="Calibri" panose="020F0502020204030204" pitchFamily="34" charset="0"/>
                <a:cs typeface="Calibri" panose="020F0502020204030204" pitchFamily="34" charset="0"/>
              </a:rPr>
              <a:t>conventions</a:t>
            </a:r>
            <a:r>
              <a:rPr lang="de-DE" sz="2800" dirty="0">
                <a:latin typeface="Calibri" panose="020F0502020204030204" pitchFamily="34" charset="0"/>
                <a:cs typeface="Calibri" panose="020F0502020204030204" pitchFamily="34" charset="0"/>
              </a:rPr>
              <a:t> (FDSN = </a:t>
            </a:r>
            <a:r>
              <a:rPr lang="de-DE" sz="2800" dirty="0" err="1">
                <a:latin typeface="Calibri" panose="020F0502020204030204" pitchFamily="34" charset="0"/>
                <a:cs typeface="Calibri" panose="020F0502020204030204" pitchFamily="34" charset="0"/>
              </a:rPr>
              <a:t>Federation</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of</a:t>
            </a:r>
            <a:r>
              <a:rPr lang="de-DE" sz="2800" dirty="0">
                <a:latin typeface="Calibri" panose="020F0502020204030204" pitchFamily="34" charset="0"/>
                <a:cs typeface="Calibri" panose="020F0502020204030204" pitchFamily="34" charset="0"/>
              </a:rPr>
              <a:t> Digital </a:t>
            </a:r>
            <a:r>
              <a:rPr lang="de-DE" sz="2800" dirty="0" err="1">
                <a:latin typeface="Calibri" panose="020F0502020204030204" pitchFamily="34" charset="0"/>
                <a:cs typeface="Calibri" panose="020F0502020204030204" pitchFamily="34" charset="0"/>
              </a:rPr>
              <a:t>Seismic</a:t>
            </a:r>
            <a:r>
              <a:rPr lang="de-DE" sz="2800" dirty="0">
                <a:latin typeface="Calibri" panose="020F0502020204030204" pitchFamily="34" charset="0"/>
                <a:cs typeface="Calibri" panose="020F0502020204030204" pitchFamily="34" charset="0"/>
              </a:rPr>
              <a:t> Networks) </a:t>
            </a:r>
            <a:r>
              <a:rPr lang="de-DE" sz="2000" dirty="0">
                <a:solidFill>
                  <a:srgbClr val="1D492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https://www.fdsn.org/xml/station/</a:t>
            </a:r>
            <a:r>
              <a:rPr lang="de-DE" sz="2000" dirty="0">
                <a:solidFill>
                  <a:srgbClr val="1D4927"/>
                </a:solidFill>
                <a:latin typeface="Calibri" panose="020F0502020204030204" pitchFamily="34" charset="0"/>
                <a:cs typeface="Calibri" panose="020F0502020204030204" pitchFamily="34" charset="0"/>
              </a:rPr>
              <a:t> </a:t>
            </a:r>
          </a:p>
          <a:p>
            <a:pPr marL="342900" indent="-342900">
              <a:lnSpc>
                <a:spcPct val="108000"/>
              </a:lnSpc>
              <a:spcAft>
                <a:spcPts val="1000"/>
              </a:spcAft>
              <a:buFont typeface="Arial" panose="020B0604020202020204" pitchFamily="34" charset="0"/>
              <a:buChar char="•"/>
            </a:pPr>
            <a:r>
              <a:rPr lang="de-DE" sz="2800" b="1" dirty="0" err="1">
                <a:latin typeface="Calibri" panose="020F0502020204030204" pitchFamily="34" charset="0"/>
                <a:cs typeface="Calibri" panose="020F0502020204030204" pitchFamily="34" charset="0"/>
              </a:rPr>
              <a:t>GeodesyML</a:t>
            </a:r>
            <a:r>
              <a:rPr lang="de-DE" sz="2800" b="1" dirty="0">
                <a:latin typeface="Calibri" panose="020F0502020204030204" pitchFamily="34" charset="0"/>
                <a:cs typeface="Calibri" panose="020F0502020204030204" pitchFamily="34" charset="0"/>
              </a:rPr>
              <a:t> </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structured</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description</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of</a:t>
            </a:r>
            <a:r>
              <a:rPr lang="de-DE" sz="2800" dirty="0">
                <a:latin typeface="Calibri" panose="020F0502020204030204" pitchFamily="34" charset="0"/>
                <a:cs typeface="Calibri" panose="020F0502020204030204" pitchFamily="34" charset="0"/>
              </a:rPr>
              <a:t> GNSS </a:t>
            </a:r>
            <a:r>
              <a:rPr lang="de-DE" sz="2800" dirty="0" err="1">
                <a:latin typeface="Calibri" panose="020F0502020204030204" pitchFamily="34" charset="0"/>
                <a:cs typeface="Calibri" panose="020F0502020204030204" pitchFamily="34" charset="0"/>
              </a:rPr>
              <a:t>Stations</a:t>
            </a:r>
            <a:r>
              <a:rPr lang="de-DE" sz="2800" dirty="0">
                <a:latin typeface="Calibri" panose="020F0502020204030204" pitchFamily="34" charset="0"/>
                <a:cs typeface="Calibri" panose="020F0502020204030204" pitchFamily="34" charset="0"/>
              </a:rPr>
              <a:t> (will </a:t>
            </a:r>
            <a:r>
              <a:rPr lang="de-DE" sz="2800" dirty="0" err="1">
                <a:latin typeface="Calibri" panose="020F0502020204030204" pitchFamily="34" charset="0"/>
                <a:cs typeface="Calibri" panose="020F0502020204030204" pitchFamily="34" charset="0"/>
              </a:rPr>
              <a:t>replace</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existing</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sitelogs</a:t>
            </a:r>
            <a:r>
              <a:rPr lang="de-DE" sz="2800" dirty="0">
                <a:latin typeface="Calibri" panose="020F0502020204030204" pitchFamily="34" charset="0"/>
                <a:cs typeface="Calibri" panose="020F0502020204030204" pitchFamily="34" charset="0"/>
              </a:rPr>
              <a:t>) </a:t>
            </a:r>
            <a:r>
              <a:rPr lang="de-DE" sz="2000" dirty="0">
                <a:solidFill>
                  <a:srgbClr val="1D4927"/>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https://github.com/International-GNSS-Service/GeodesyML</a:t>
            </a:r>
            <a:r>
              <a:rPr lang="de-DE" sz="2000" dirty="0">
                <a:solidFill>
                  <a:srgbClr val="1D4927"/>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612223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10B56E-E8B9-4504-8212-83F98B854B4C}"/>
              </a:ext>
            </a:extLst>
          </p:cNvPr>
          <p:cNvSpPr>
            <a:spLocks noGrp="1"/>
          </p:cNvSpPr>
          <p:nvPr>
            <p:ph type="title"/>
          </p:nvPr>
        </p:nvSpPr>
        <p:spPr>
          <a:xfrm>
            <a:off x="838200" y="2483293"/>
            <a:ext cx="10515600" cy="1325563"/>
          </a:xfrm>
        </p:spPr>
        <p:txBody>
          <a:bodyPr/>
          <a:lstStyle/>
          <a:p>
            <a:pPr>
              <a:lnSpc>
                <a:spcPct val="120000"/>
              </a:lnSpc>
            </a:pPr>
            <a:r>
              <a:rPr lang="en-US" sz="3600" dirty="0">
                <a:solidFill>
                  <a:srgbClr val="1D4927"/>
                </a:solidFill>
                <a:latin typeface="Calibri" panose="020F0502020204030204" pitchFamily="34" charset="0"/>
                <a:cs typeface="Calibri" panose="020F0502020204030204" pitchFamily="34" charset="0"/>
              </a:rPr>
              <a:t>Metadata elements: PIDs, vocabularies and how do these help for making data more visible and reusable?</a:t>
            </a:r>
            <a:endParaRPr lang="de-DE" sz="3600" dirty="0">
              <a:solidFill>
                <a:srgbClr val="1D4927"/>
              </a:solidFill>
            </a:endParaRPr>
          </a:p>
        </p:txBody>
      </p:sp>
    </p:spTree>
    <p:extLst>
      <p:ext uri="{BB962C8B-B14F-4D97-AF65-F5344CB8AC3E}">
        <p14:creationId xmlns:p14="http://schemas.microsoft.com/office/powerpoint/2010/main" val="341654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0645C-6A71-3B60-8035-CF71013F35A2}"/>
              </a:ext>
            </a:extLst>
          </p:cNvPr>
          <p:cNvSpPr>
            <a:spLocks noGrp="1"/>
          </p:cNvSpPr>
          <p:nvPr>
            <p:ph type="title"/>
          </p:nvPr>
        </p:nvSpPr>
        <p:spPr>
          <a:xfrm>
            <a:off x="2603048" y="45699"/>
            <a:ext cx="8760912" cy="1325563"/>
          </a:xfrm>
        </p:spPr>
        <p:txBody>
          <a:bodyPr/>
          <a:lstStyle/>
          <a:p>
            <a:pPr algn="l"/>
            <a:r>
              <a:rPr lang="it-IT" sz="3600" dirty="0">
                <a:solidFill>
                  <a:srgbClr val="1D4927"/>
                </a:solidFill>
              </a:rPr>
              <a:t>Who </a:t>
            </a:r>
            <a:r>
              <a:rPr lang="it-IT" sz="3600" dirty="0" err="1">
                <a:solidFill>
                  <a:srgbClr val="1D4927"/>
                </a:solidFill>
              </a:rPr>
              <a:t>am</a:t>
            </a:r>
            <a:r>
              <a:rPr lang="it-IT" sz="3600" dirty="0">
                <a:solidFill>
                  <a:srgbClr val="1D4927"/>
                </a:solidFill>
              </a:rPr>
              <a:t> I?</a:t>
            </a:r>
          </a:p>
        </p:txBody>
      </p:sp>
      <p:sp>
        <p:nvSpPr>
          <p:cNvPr id="4" name="Rechteck 3">
            <a:extLst>
              <a:ext uri="{FF2B5EF4-FFF2-40B4-BE49-F238E27FC236}">
                <a16:creationId xmlns:a16="http://schemas.microsoft.com/office/drawing/2014/main" id="{DDC28B6B-D9AF-4FC5-884E-7E3CEA022BBB}"/>
              </a:ext>
            </a:extLst>
          </p:cNvPr>
          <p:cNvSpPr/>
          <p:nvPr/>
        </p:nvSpPr>
        <p:spPr bwMode="auto">
          <a:xfrm>
            <a:off x="0" y="6018963"/>
            <a:ext cx="12192000" cy="83903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11" name="Textfeld 10">
            <a:extLst>
              <a:ext uri="{FF2B5EF4-FFF2-40B4-BE49-F238E27FC236}">
                <a16:creationId xmlns:a16="http://schemas.microsoft.com/office/drawing/2014/main" id="{4B9E2C3D-D0A1-4760-854F-85B67A3CA7EA}"/>
              </a:ext>
            </a:extLst>
          </p:cNvPr>
          <p:cNvSpPr txBox="1"/>
          <p:nvPr/>
        </p:nvSpPr>
        <p:spPr>
          <a:xfrm>
            <a:off x="1936922" y="1977223"/>
            <a:ext cx="3637844" cy="707886"/>
          </a:xfrm>
          <a:prstGeom prst="rect">
            <a:avLst/>
          </a:prstGeom>
          <a:noFill/>
        </p:spPr>
        <p:txBody>
          <a:bodyPr wrap="square" rtlCol="0">
            <a:spAutoFit/>
          </a:bodyPr>
          <a:lstStyle/>
          <a:p>
            <a:r>
              <a:rPr lang="de-DE" sz="2000" b="1" dirty="0">
                <a:solidFill>
                  <a:srgbClr val="0C2A63"/>
                </a:solidFill>
                <a:latin typeface="Calibri" panose="020F0502020204030204" pitchFamily="34" charset="0"/>
                <a:cs typeface="Calibri" panose="020F0502020204030204" pitchFamily="34" charset="0"/>
              </a:rPr>
              <a:t>Kirsten Elger</a:t>
            </a:r>
            <a:r>
              <a:rPr lang="de-DE" sz="2000" dirty="0">
                <a:solidFill>
                  <a:srgbClr val="0C2A63"/>
                </a:solidFill>
                <a:latin typeface="Calibri" panose="020F0502020204030204" pitchFamily="34" charset="0"/>
                <a:cs typeface="Calibri" panose="020F0502020204030204" pitchFamily="34" charset="0"/>
              </a:rPr>
              <a:t>: </a:t>
            </a:r>
            <a:r>
              <a:rPr lang="de-DE" sz="2000" dirty="0" err="1">
                <a:solidFill>
                  <a:srgbClr val="0C2A63"/>
                </a:solidFill>
                <a:latin typeface="Calibri" panose="020F0502020204030204" pitchFamily="34" charset="0"/>
                <a:cs typeface="Calibri" panose="020F0502020204030204" pitchFamily="34" charset="0"/>
              </a:rPr>
              <a:t>geologist</a:t>
            </a:r>
            <a:r>
              <a:rPr lang="de-DE" sz="2000" dirty="0">
                <a:solidFill>
                  <a:srgbClr val="0C2A63"/>
                </a:solidFill>
                <a:latin typeface="Calibri" panose="020F0502020204030204" pitchFamily="34" charset="0"/>
                <a:cs typeface="Calibri" panose="020F0502020204030204" pitchFamily="34" charset="0"/>
              </a:rPr>
              <a:t>, </a:t>
            </a:r>
            <a:r>
              <a:rPr lang="de-DE" sz="2000" dirty="0" err="1">
                <a:solidFill>
                  <a:srgbClr val="0C2A63"/>
                </a:solidFill>
                <a:latin typeface="Calibri" panose="020F0502020204030204" pitchFamily="34" charset="0"/>
                <a:cs typeface="Calibri" panose="020F0502020204030204" pitchFamily="34" charset="0"/>
              </a:rPr>
              <a:t>data</a:t>
            </a:r>
            <a:r>
              <a:rPr lang="de-DE" sz="2000" dirty="0">
                <a:solidFill>
                  <a:srgbClr val="0C2A63"/>
                </a:solidFill>
                <a:latin typeface="Calibri" panose="020F0502020204030204" pitchFamily="34" charset="0"/>
                <a:cs typeface="Calibri" panose="020F0502020204030204" pitchFamily="34" charset="0"/>
              </a:rPr>
              <a:t> and </a:t>
            </a:r>
            <a:r>
              <a:rPr lang="de-DE" sz="2000" dirty="0" err="1">
                <a:solidFill>
                  <a:srgbClr val="0C2A63"/>
                </a:solidFill>
                <a:latin typeface="Calibri" panose="020F0502020204030204" pitchFamily="34" charset="0"/>
                <a:cs typeface="Calibri" panose="020F0502020204030204" pitchFamily="34" charset="0"/>
              </a:rPr>
              <a:t>repository</a:t>
            </a:r>
            <a:r>
              <a:rPr lang="de-DE" sz="2000" dirty="0">
                <a:solidFill>
                  <a:srgbClr val="0C2A63"/>
                </a:solidFill>
                <a:latin typeface="Calibri" panose="020F0502020204030204" pitchFamily="34" charset="0"/>
                <a:cs typeface="Calibri" panose="020F0502020204030204" pitchFamily="34" charset="0"/>
              </a:rPr>
              <a:t> </a:t>
            </a:r>
            <a:r>
              <a:rPr lang="de-DE" sz="2000" dirty="0" err="1">
                <a:solidFill>
                  <a:srgbClr val="0C2A63"/>
                </a:solidFill>
                <a:latin typeface="Calibri" panose="020F0502020204030204" pitchFamily="34" charset="0"/>
                <a:cs typeface="Calibri" panose="020F0502020204030204" pitchFamily="34" charset="0"/>
              </a:rPr>
              <a:t>manager</a:t>
            </a:r>
            <a:r>
              <a:rPr lang="de-DE" sz="2000" dirty="0">
                <a:solidFill>
                  <a:srgbClr val="0C2A63"/>
                </a:solidFill>
                <a:latin typeface="Calibri" panose="020F0502020204030204" pitchFamily="34" charset="0"/>
                <a:cs typeface="Calibri" panose="020F0502020204030204" pitchFamily="34" charset="0"/>
              </a:rPr>
              <a:t>, </a:t>
            </a:r>
            <a:r>
              <a:rPr lang="de-DE" sz="2000" dirty="0" err="1">
                <a:solidFill>
                  <a:srgbClr val="0C2A63"/>
                </a:solidFill>
                <a:latin typeface="Calibri" panose="020F0502020204030204" pitchFamily="34" charset="0"/>
                <a:cs typeface="Calibri" panose="020F0502020204030204" pitchFamily="34" charset="0"/>
              </a:rPr>
              <a:t>editor</a:t>
            </a:r>
            <a:endParaRPr lang="de-DE" sz="2000" dirty="0">
              <a:solidFill>
                <a:srgbClr val="0C2A63"/>
              </a:solidFill>
              <a:latin typeface="Calibri" panose="020F0502020204030204" pitchFamily="34" charset="0"/>
              <a:cs typeface="Calibri" panose="020F0502020204030204" pitchFamily="34" charset="0"/>
            </a:endParaRPr>
          </a:p>
        </p:txBody>
      </p:sp>
      <p:grpSp>
        <p:nvGrpSpPr>
          <p:cNvPr id="15" name="Gruppieren 14">
            <a:extLst>
              <a:ext uri="{FF2B5EF4-FFF2-40B4-BE49-F238E27FC236}">
                <a16:creationId xmlns:a16="http://schemas.microsoft.com/office/drawing/2014/main" id="{4262B79A-CF35-4286-B8FF-57F96E458249}"/>
              </a:ext>
            </a:extLst>
          </p:cNvPr>
          <p:cNvGrpSpPr/>
          <p:nvPr/>
        </p:nvGrpSpPr>
        <p:grpSpPr>
          <a:xfrm>
            <a:off x="607865" y="2933611"/>
            <a:ext cx="4953408" cy="3504870"/>
            <a:chOff x="1142592" y="2015040"/>
            <a:chExt cx="4953408" cy="3504870"/>
          </a:xfrm>
        </p:grpSpPr>
        <p:pic>
          <p:nvPicPr>
            <p:cNvPr id="16" name="Grafik 15">
              <a:hlinkClick r:id="rId3"/>
              <a:extLst>
                <a:ext uri="{FF2B5EF4-FFF2-40B4-BE49-F238E27FC236}">
                  <a16:creationId xmlns:a16="http://schemas.microsoft.com/office/drawing/2014/main" id="{E0B0292C-9C6A-4A1B-8B3A-1D695808E594}"/>
                </a:ext>
              </a:extLst>
            </p:cNvPr>
            <p:cNvPicPr>
              <a:picLocks noChangeAspect="1"/>
            </p:cNvPicPr>
            <p:nvPr/>
          </p:nvPicPr>
          <p:blipFill rotWithShape="1">
            <a:blip r:embed="rId4"/>
            <a:srcRect l="14221" t="13090" r="14999" b="49969"/>
            <a:stretch/>
          </p:blipFill>
          <p:spPr>
            <a:xfrm>
              <a:off x="1142592" y="2015040"/>
              <a:ext cx="4953408" cy="3504870"/>
            </a:xfrm>
            <a:prstGeom prst="rect">
              <a:avLst/>
            </a:prstGeom>
            <a:effectLst>
              <a:outerShdw blurRad="228600" dist="127001" dir="2700000" algn="tl" rotWithShape="0">
                <a:srgbClr val="808080">
                  <a:alpha val="73000"/>
                </a:srgbClr>
              </a:outerShdw>
            </a:effectLst>
          </p:spPr>
        </p:pic>
        <p:pic>
          <p:nvPicPr>
            <p:cNvPr id="17" name="Grafik 16">
              <a:extLst>
                <a:ext uri="{FF2B5EF4-FFF2-40B4-BE49-F238E27FC236}">
                  <a16:creationId xmlns:a16="http://schemas.microsoft.com/office/drawing/2014/main" id="{32C79D83-8803-4038-A220-522C4BC35DB6}"/>
                </a:ext>
              </a:extLst>
            </p:cNvPr>
            <p:cNvPicPr>
              <a:picLocks noChangeAspect="1"/>
            </p:cNvPicPr>
            <p:nvPr/>
          </p:nvPicPr>
          <p:blipFill rotWithShape="1">
            <a:blip r:embed="rId4"/>
            <a:srcRect l="14221" r="14999" b="94008"/>
            <a:stretch/>
          </p:blipFill>
          <p:spPr>
            <a:xfrm>
              <a:off x="1142592" y="2015040"/>
              <a:ext cx="4953408" cy="568555"/>
            </a:xfrm>
            <a:prstGeom prst="rect">
              <a:avLst/>
            </a:prstGeom>
            <a:effectLst/>
          </p:spPr>
        </p:pic>
      </p:grpSp>
      <p:pic>
        <p:nvPicPr>
          <p:cNvPr id="18" name="Grafik 17">
            <a:extLst>
              <a:ext uri="{FF2B5EF4-FFF2-40B4-BE49-F238E27FC236}">
                <a16:creationId xmlns:a16="http://schemas.microsoft.com/office/drawing/2014/main" id="{7CC9D284-0BE6-4A2D-9E31-AE29F8C64D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865" y="1187621"/>
            <a:ext cx="1187068" cy="1501292"/>
          </a:xfrm>
          <a:prstGeom prst="rect">
            <a:avLst/>
          </a:prstGeom>
          <a:effectLst>
            <a:outerShdw blurRad="228600" dist="127001" dir="2700000" algn="tl" rotWithShape="0">
              <a:srgbClr val="808080">
                <a:alpha val="73000"/>
              </a:srgbClr>
            </a:outerShdw>
          </a:effectLst>
        </p:spPr>
      </p:pic>
      <p:grpSp>
        <p:nvGrpSpPr>
          <p:cNvPr id="3" name="Gruppieren 2">
            <a:extLst>
              <a:ext uri="{FF2B5EF4-FFF2-40B4-BE49-F238E27FC236}">
                <a16:creationId xmlns:a16="http://schemas.microsoft.com/office/drawing/2014/main" id="{8AEAACA4-4ADF-485B-B3AF-09E1404886D0}"/>
              </a:ext>
            </a:extLst>
          </p:cNvPr>
          <p:cNvGrpSpPr/>
          <p:nvPr/>
        </p:nvGrpSpPr>
        <p:grpSpPr>
          <a:xfrm>
            <a:off x="6134907" y="776218"/>
            <a:ext cx="5777307" cy="5576498"/>
            <a:chOff x="6134907" y="776218"/>
            <a:chExt cx="5777307" cy="5576498"/>
          </a:xfrm>
        </p:grpSpPr>
        <p:pic>
          <p:nvPicPr>
            <p:cNvPr id="6" name="SUB_links_blau.pdf" descr="SUB_links_blau.pdf">
              <a:extLst>
                <a:ext uri="{FF2B5EF4-FFF2-40B4-BE49-F238E27FC236}">
                  <a16:creationId xmlns:a16="http://schemas.microsoft.com/office/drawing/2014/main" id="{471F0B90-441C-4C59-95B1-8C4BA7E5AE8C}"/>
                </a:ext>
              </a:extLst>
            </p:cNvPr>
            <p:cNvPicPr>
              <a:picLocks noChangeAspect="1"/>
            </p:cNvPicPr>
            <p:nvPr/>
          </p:nvPicPr>
          <p:blipFill>
            <a:blip r:embed="rId6"/>
            <a:stretch>
              <a:fillRect/>
            </a:stretch>
          </p:blipFill>
          <p:spPr>
            <a:xfrm>
              <a:off x="7440286" y="6020148"/>
              <a:ext cx="3460953" cy="293164"/>
            </a:xfrm>
            <a:prstGeom prst="rect">
              <a:avLst/>
            </a:prstGeom>
            <a:ln w="3175" cap="flat">
              <a:noFill/>
              <a:miter lim="400000"/>
            </a:ln>
            <a:effectLst/>
          </p:spPr>
        </p:pic>
        <p:pic>
          <p:nvPicPr>
            <p:cNvPr id="8" name="dfg_logo_blau_4c.pdf" descr="dfg_logo_blau_4c.pdf">
              <a:extLst>
                <a:ext uri="{FF2B5EF4-FFF2-40B4-BE49-F238E27FC236}">
                  <a16:creationId xmlns:a16="http://schemas.microsoft.com/office/drawing/2014/main" id="{242EDBFC-155C-4A60-ACA7-827767EEAF0D}"/>
                </a:ext>
              </a:extLst>
            </p:cNvPr>
            <p:cNvPicPr>
              <a:picLocks noChangeAspect="1"/>
            </p:cNvPicPr>
            <p:nvPr/>
          </p:nvPicPr>
          <p:blipFill>
            <a:blip r:embed="rId7"/>
            <a:stretch>
              <a:fillRect/>
            </a:stretch>
          </p:blipFill>
          <p:spPr>
            <a:xfrm>
              <a:off x="11109667" y="6023418"/>
              <a:ext cx="802547" cy="286625"/>
            </a:xfrm>
            <a:prstGeom prst="rect">
              <a:avLst/>
            </a:prstGeom>
            <a:ln w="3175" cap="flat">
              <a:noFill/>
              <a:miter lim="400000"/>
            </a:ln>
            <a:effectLst/>
          </p:spPr>
        </p:pic>
        <p:grpSp>
          <p:nvGrpSpPr>
            <p:cNvPr id="12" name="Gruppieren 11">
              <a:extLst>
                <a:ext uri="{FF2B5EF4-FFF2-40B4-BE49-F238E27FC236}">
                  <a16:creationId xmlns:a16="http://schemas.microsoft.com/office/drawing/2014/main" id="{AEC05839-3583-4173-90A8-5483831335FE}"/>
                </a:ext>
              </a:extLst>
            </p:cNvPr>
            <p:cNvGrpSpPr/>
            <p:nvPr/>
          </p:nvGrpSpPr>
          <p:grpSpPr>
            <a:xfrm>
              <a:off x="6274476" y="776218"/>
              <a:ext cx="5442906" cy="4746852"/>
              <a:chOff x="6452601" y="1237331"/>
              <a:chExt cx="5442906" cy="4746852"/>
            </a:xfrm>
          </p:grpSpPr>
          <p:pic>
            <p:nvPicPr>
              <p:cNvPr id="13" name="Grafik 12">
                <a:hlinkClick r:id="rId8"/>
                <a:extLst>
                  <a:ext uri="{FF2B5EF4-FFF2-40B4-BE49-F238E27FC236}">
                    <a16:creationId xmlns:a16="http://schemas.microsoft.com/office/drawing/2014/main" id="{40D4CF6B-8F97-425A-B5E0-B560934C0C29}"/>
                  </a:ext>
                </a:extLst>
              </p:cNvPr>
              <p:cNvPicPr>
                <a:picLocks noChangeAspect="1"/>
              </p:cNvPicPr>
              <p:nvPr/>
            </p:nvPicPr>
            <p:blipFill>
              <a:blip r:embed="rId9"/>
              <a:stretch>
                <a:fillRect/>
              </a:stretch>
            </p:blipFill>
            <p:spPr>
              <a:xfrm>
                <a:off x="6452602" y="1237331"/>
                <a:ext cx="5442905" cy="4746852"/>
              </a:xfrm>
              <a:prstGeom prst="rect">
                <a:avLst/>
              </a:prstGeom>
              <a:effectLst>
                <a:outerShdw blurRad="228600" dist="127001" dir="2700000" algn="tl" rotWithShape="0">
                  <a:srgbClr val="808080">
                    <a:alpha val="73000"/>
                  </a:srgbClr>
                </a:outerShdw>
              </a:effectLst>
            </p:spPr>
          </p:pic>
          <p:pic>
            <p:nvPicPr>
              <p:cNvPr id="14" name="Grafik 13">
                <a:extLst>
                  <a:ext uri="{FF2B5EF4-FFF2-40B4-BE49-F238E27FC236}">
                    <a16:creationId xmlns:a16="http://schemas.microsoft.com/office/drawing/2014/main" id="{6F37A18A-6AEF-4354-9BBD-E8D72CBB1885}"/>
                  </a:ext>
                </a:extLst>
              </p:cNvPr>
              <p:cNvPicPr>
                <a:picLocks noChangeAspect="1"/>
              </p:cNvPicPr>
              <p:nvPr/>
            </p:nvPicPr>
            <p:blipFill rotWithShape="1">
              <a:blip r:embed="rId10"/>
              <a:srcRect r="37919"/>
              <a:stretch/>
            </p:blipFill>
            <p:spPr>
              <a:xfrm>
                <a:off x="6452601" y="1296601"/>
                <a:ext cx="5442905" cy="1241982"/>
              </a:xfrm>
              <a:prstGeom prst="rect">
                <a:avLst/>
              </a:prstGeom>
            </p:spPr>
          </p:pic>
        </p:grpSp>
        <p:pic>
          <p:nvPicPr>
            <p:cNvPr id="5" name="Grafik 4">
              <a:extLst>
                <a:ext uri="{FF2B5EF4-FFF2-40B4-BE49-F238E27FC236}">
                  <a16:creationId xmlns:a16="http://schemas.microsoft.com/office/drawing/2014/main" id="{8B6123D3-585C-4016-9747-943B2F4A300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34907" y="5980744"/>
              <a:ext cx="1096951" cy="371972"/>
            </a:xfrm>
            <a:prstGeom prst="rect">
              <a:avLst/>
            </a:prstGeom>
          </p:spPr>
        </p:pic>
      </p:grpSp>
      <p:pic>
        <p:nvPicPr>
          <p:cNvPr id="20" name="Grafik 19">
            <a:extLst>
              <a:ext uri="{FF2B5EF4-FFF2-40B4-BE49-F238E27FC236}">
                <a16:creationId xmlns:a16="http://schemas.microsoft.com/office/drawing/2014/main" id="{D3AF75D4-BB35-4AB5-8780-650A363C370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36922" y="1242389"/>
            <a:ext cx="3178503" cy="543915"/>
          </a:xfrm>
          <a:prstGeom prst="rect">
            <a:avLst/>
          </a:prstGeom>
        </p:spPr>
      </p:pic>
    </p:spTree>
    <p:extLst>
      <p:ext uri="{BB962C8B-B14F-4D97-AF65-F5344CB8AC3E}">
        <p14:creationId xmlns:p14="http://schemas.microsoft.com/office/powerpoint/2010/main" val="79840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8BCDA-44A0-465D-8DE2-10097480EF32}"/>
              </a:ext>
            </a:extLst>
          </p:cNvPr>
          <p:cNvSpPr>
            <a:spLocks noGrp="1"/>
          </p:cNvSpPr>
          <p:nvPr>
            <p:ph type="title"/>
          </p:nvPr>
        </p:nvSpPr>
        <p:spPr>
          <a:xfrm>
            <a:off x="1676400" y="0"/>
            <a:ext cx="10515600" cy="1325563"/>
          </a:xfrm>
        </p:spPr>
        <p:txBody>
          <a:bodyPr>
            <a:normAutofit/>
          </a:bodyPr>
          <a:lstStyle/>
          <a:p>
            <a:r>
              <a:rPr lang="de-DE" sz="3600" dirty="0">
                <a:solidFill>
                  <a:srgbClr val="1D4927"/>
                </a:solidFill>
              </a:rPr>
              <a:t>What </a:t>
            </a:r>
            <a:r>
              <a:rPr lang="de-DE" sz="3600" dirty="0" err="1">
                <a:solidFill>
                  <a:srgbClr val="1D4927"/>
                </a:solidFill>
              </a:rPr>
              <a:t>is</a:t>
            </a:r>
            <a:r>
              <a:rPr lang="de-DE" sz="3600" dirty="0">
                <a:solidFill>
                  <a:srgbClr val="1D4927"/>
                </a:solidFill>
              </a:rPr>
              <a:t> a PID?</a:t>
            </a:r>
          </a:p>
        </p:txBody>
      </p:sp>
      <p:sp>
        <p:nvSpPr>
          <p:cNvPr id="3" name="Textfeld 2">
            <a:extLst>
              <a:ext uri="{FF2B5EF4-FFF2-40B4-BE49-F238E27FC236}">
                <a16:creationId xmlns:a16="http://schemas.microsoft.com/office/drawing/2014/main" id="{6DD3230F-C1DC-4AB2-9203-E3D4B2BAB637}"/>
              </a:ext>
            </a:extLst>
          </p:cNvPr>
          <p:cNvSpPr txBox="1"/>
          <p:nvPr/>
        </p:nvSpPr>
        <p:spPr>
          <a:xfrm>
            <a:off x="370821" y="1315256"/>
            <a:ext cx="11194645" cy="2126095"/>
          </a:xfrm>
          <a:prstGeom prst="rect">
            <a:avLst/>
          </a:prstGeom>
          <a:noFill/>
          <a:ln>
            <a:noFill/>
          </a:ln>
        </p:spPr>
        <p:txBody>
          <a:bodyPr wrap="square">
            <a:spAutoFit/>
          </a:bodyPr>
          <a:lstStyle/>
          <a:p>
            <a:pPr>
              <a:lnSpc>
                <a:spcPct val="120000"/>
              </a:lnSpc>
            </a:pPr>
            <a:r>
              <a:rPr lang="en-US" sz="2800" dirty="0">
                <a:latin typeface="Calibri" panose="020F0502020204030204" pitchFamily="34" charset="0"/>
                <a:cs typeface="Calibri" panose="020F0502020204030204" pitchFamily="34" charset="0"/>
              </a:rPr>
              <a:t>A persistent identifier (</a:t>
            </a:r>
            <a:r>
              <a:rPr lang="en-US" sz="2800" b="1" dirty="0">
                <a:solidFill>
                  <a:srgbClr val="1D4927"/>
                </a:solidFill>
                <a:latin typeface="Calibri" panose="020F0502020204030204" pitchFamily="34" charset="0"/>
                <a:cs typeface="Calibri" panose="020F0502020204030204" pitchFamily="34" charset="0"/>
              </a:rPr>
              <a:t>PID</a:t>
            </a:r>
            <a:r>
              <a:rPr lang="en-US" sz="2800" dirty="0">
                <a:latin typeface="Calibri" panose="020F0502020204030204" pitchFamily="34" charset="0"/>
                <a:cs typeface="Calibri" panose="020F0502020204030204" pitchFamily="34" charset="0"/>
              </a:rPr>
              <a:t>) is a </a:t>
            </a:r>
            <a:r>
              <a:rPr lang="en-US" sz="2800" b="1" dirty="0">
                <a:solidFill>
                  <a:srgbClr val="1D4927"/>
                </a:solidFill>
                <a:latin typeface="Calibri" panose="020F0502020204030204" pitchFamily="34" charset="0"/>
                <a:cs typeface="Calibri" panose="020F0502020204030204" pitchFamily="34" charset="0"/>
              </a:rPr>
              <a:t>unique code of a digital resource </a:t>
            </a:r>
            <a:r>
              <a:rPr lang="en-US" sz="2800" dirty="0">
                <a:latin typeface="Calibri" panose="020F0502020204030204" pitchFamily="34" charset="0"/>
                <a:cs typeface="Calibri" panose="020F0502020204030204" pitchFamily="34" charset="0"/>
              </a:rPr>
              <a:t>that can be </a:t>
            </a:r>
            <a:r>
              <a:rPr lang="en-US" sz="2800" b="1" dirty="0">
                <a:solidFill>
                  <a:srgbClr val="1D4927"/>
                </a:solidFill>
                <a:latin typeface="Calibri" panose="020F0502020204030204" pitchFamily="34" charset="0"/>
                <a:cs typeface="Calibri" panose="020F0502020204030204" pitchFamily="34" charset="0"/>
              </a:rPr>
              <a:t>permanently</a:t>
            </a:r>
            <a:r>
              <a:rPr lang="en-US" sz="2800" dirty="0">
                <a:latin typeface="Calibri" panose="020F0502020204030204" pitchFamily="34" charset="0"/>
                <a:cs typeface="Calibri" panose="020F0502020204030204" pitchFamily="34" charset="0"/>
              </a:rPr>
              <a:t> referenced on the Internet. This </a:t>
            </a:r>
            <a:r>
              <a:rPr lang="en-US" sz="2800" b="1" dirty="0">
                <a:solidFill>
                  <a:srgbClr val="1D4927"/>
                </a:solidFill>
                <a:latin typeface="Calibri" panose="020F0502020204030204" pitchFamily="34" charset="0"/>
                <a:cs typeface="Calibri" panose="020F0502020204030204" pitchFamily="34" charset="0"/>
              </a:rPr>
              <a:t>prevents dead links</a:t>
            </a:r>
            <a:r>
              <a:rPr lang="en-US" sz="2800" dirty="0">
                <a:solidFill>
                  <a:srgbClr val="1D4927"/>
                </a:solidFill>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from being created if, for example, publishers change the Internet address of a server.  </a:t>
            </a:r>
            <a:r>
              <a:rPr lang="en-US" sz="2000" dirty="0">
                <a:latin typeface="Calibri" panose="020F0502020204030204" pitchFamily="34" charset="0"/>
                <a:cs typeface="Calibri" panose="020F0502020204030204" pitchFamily="34" charset="0"/>
              </a:rPr>
              <a:t>(modified from Forschungsdaten.info)</a:t>
            </a:r>
            <a:endParaRPr lang="de-DE" dirty="0">
              <a:latin typeface="Calibri" panose="020F0502020204030204" pitchFamily="34" charset="0"/>
              <a:cs typeface="Calibri" panose="020F0502020204030204" pitchFamily="34" charset="0"/>
            </a:endParaRPr>
          </a:p>
        </p:txBody>
      </p:sp>
      <p:grpSp>
        <p:nvGrpSpPr>
          <p:cNvPr id="17" name="Gruppieren 16">
            <a:extLst>
              <a:ext uri="{FF2B5EF4-FFF2-40B4-BE49-F238E27FC236}">
                <a16:creationId xmlns:a16="http://schemas.microsoft.com/office/drawing/2014/main" id="{47ECE22B-5A5A-4744-9C63-E25612CE7AC5}"/>
              </a:ext>
            </a:extLst>
          </p:cNvPr>
          <p:cNvGrpSpPr/>
          <p:nvPr/>
        </p:nvGrpSpPr>
        <p:grpSpPr>
          <a:xfrm>
            <a:off x="370822" y="4910826"/>
            <a:ext cx="11516379" cy="1789931"/>
            <a:chOff x="370822" y="4910826"/>
            <a:chExt cx="11516379" cy="1789931"/>
          </a:xfrm>
        </p:grpSpPr>
        <p:pic>
          <p:nvPicPr>
            <p:cNvPr id="13" name="Inhaltsplatzhalter 4">
              <a:extLst>
                <a:ext uri="{FF2B5EF4-FFF2-40B4-BE49-F238E27FC236}">
                  <a16:creationId xmlns:a16="http://schemas.microsoft.com/office/drawing/2014/main" id="{47C68C39-A1DA-478A-AE83-E4000B03F9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7934" y="6048406"/>
              <a:ext cx="625532" cy="652351"/>
            </a:xfrm>
            <a:prstGeom prst="rect">
              <a:avLst/>
            </a:prstGeom>
          </p:spPr>
        </p:pic>
        <p:sp>
          <p:nvSpPr>
            <p:cNvPr id="14" name="Textfeld 13">
              <a:extLst>
                <a:ext uri="{FF2B5EF4-FFF2-40B4-BE49-F238E27FC236}">
                  <a16:creationId xmlns:a16="http://schemas.microsoft.com/office/drawing/2014/main" id="{CCC68E32-E039-4EA0-87E2-FE2E2FE6335A}"/>
                </a:ext>
              </a:extLst>
            </p:cNvPr>
            <p:cNvSpPr txBox="1"/>
            <p:nvPr/>
          </p:nvSpPr>
          <p:spPr>
            <a:xfrm>
              <a:off x="3953226" y="5444360"/>
              <a:ext cx="7933974" cy="430887"/>
            </a:xfrm>
            <a:prstGeom prst="rect">
              <a:avLst/>
            </a:prstGeom>
            <a:noFill/>
          </p:spPr>
          <p:txBody>
            <a:bodyPr wrap="square">
              <a:spAutoFit/>
            </a:bodyPr>
            <a:lstStyle/>
            <a:p>
              <a:r>
                <a:rPr lang="de-DE" sz="2200" dirty="0">
                  <a:latin typeface="Calibri" panose="020F0502020204030204" pitchFamily="34" charset="0"/>
                  <a:cs typeface="Calibri" panose="020F0502020204030204" pitchFamily="34" charset="0"/>
                </a:rPr>
                <a:t>https://dataservices.</a:t>
              </a:r>
              <a:r>
                <a:rPr lang="de-DE" sz="2200" dirty="0">
                  <a:solidFill>
                    <a:srgbClr val="C00000"/>
                  </a:solidFill>
                  <a:latin typeface="Calibri" panose="020F0502020204030204" pitchFamily="34" charset="0"/>
                  <a:cs typeface="Calibri" panose="020F0502020204030204" pitchFamily="34" charset="0"/>
                </a:rPr>
                <a:t>gfz-potsdam</a:t>
              </a:r>
              <a:r>
                <a:rPr lang="de-DE" sz="2200" dirty="0">
                  <a:latin typeface="Calibri" panose="020F0502020204030204" pitchFamily="34" charset="0"/>
                  <a:cs typeface="Calibri" panose="020F0502020204030204" pitchFamily="34" charset="0"/>
                </a:rPr>
                <a:t>.de/gipp/showshort.php?id=828c...</a:t>
              </a:r>
            </a:p>
          </p:txBody>
        </p:sp>
        <p:sp>
          <p:nvSpPr>
            <p:cNvPr id="27" name="Textfeld 26">
              <a:extLst>
                <a:ext uri="{FF2B5EF4-FFF2-40B4-BE49-F238E27FC236}">
                  <a16:creationId xmlns:a16="http://schemas.microsoft.com/office/drawing/2014/main" id="{CD384E1F-EEC3-4D12-B876-4C04228DD822}"/>
                </a:ext>
              </a:extLst>
            </p:cNvPr>
            <p:cNvSpPr txBox="1"/>
            <p:nvPr/>
          </p:nvSpPr>
          <p:spPr>
            <a:xfrm>
              <a:off x="3953226" y="5832962"/>
              <a:ext cx="6842140" cy="430887"/>
            </a:xfrm>
            <a:prstGeom prst="rect">
              <a:avLst/>
            </a:prstGeom>
            <a:noFill/>
          </p:spPr>
          <p:txBody>
            <a:bodyPr wrap="square">
              <a:spAutoFit/>
            </a:bodyPr>
            <a:lstStyle/>
            <a:p>
              <a:r>
                <a:rPr lang="de-DE" sz="2200" dirty="0">
                  <a:latin typeface="Calibri" panose="020F0502020204030204" pitchFamily="34" charset="0"/>
                  <a:cs typeface="Calibri" panose="020F0502020204030204" pitchFamily="34" charset="0"/>
                </a:rPr>
                <a:t>https://dataservices.</a:t>
              </a:r>
              <a:r>
                <a:rPr lang="de-DE" sz="2200" dirty="0">
                  <a:solidFill>
                    <a:srgbClr val="C00000"/>
                  </a:solidFill>
                  <a:latin typeface="Calibri" panose="020F0502020204030204" pitchFamily="34" charset="0"/>
                  <a:cs typeface="Calibri" panose="020F0502020204030204" pitchFamily="34" charset="0"/>
                </a:rPr>
                <a:t>gfz.de</a:t>
              </a:r>
              <a:r>
                <a:rPr lang="de-DE" sz="2200" dirty="0">
                  <a:latin typeface="Calibri" panose="020F0502020204030204" pitchFamily="34" charset="0"/>
                  <a:cs typeface="Calibri" panose="020F0502020204030204" pitchFamily="34" charset="0"/>
                </a:rPr>
                <a:t>/gipp/showshort.php?id=828c...</a:t>
              </a:r>
            </a:p>
          </p:txBody>
        </p:sp>
        <p:sp>
          <p:nvSpPr>
            <p:cNvPr id="29" name="Textfeld 28">
              <a:extLst>
                <a:ext uri="{FF2B5EF4-FFF2-40B4-BE49-F238E27FC236}">
                  <a16:creationId xmlns:a16="http://schemas.microsoft.com/office/drawing/2014/main" id="{848EBCF5-C5AE-45B0-87AA-5CA8ADB031BF}"/>
                </a:ext>
              </a:extLst>
            </p:cNvPr>
            <p:cNvSpPr txBox="1"/>
            <p:nvPr/>
          </p:nvSpPr>
          <p:spPr>
            <a:xfrm>
              <a:off x="370822" y="5523932"/>
              <a:ext cx="3034171" cy="769441"/>
            </a:xfrm>
            <a:prstGeom prst="rect">
              <a:avLst/>
            </a:prstGeom>
            <a:noFill/>
          </p:spPr>
          <p:txBody>
            <a:bodyPr wrap="square">
              <a:spAutoFit/>
            </a:bodyPr>
            <a:lstStyle/>
            <a:p>
              <a:r>
                <a:rPr lang="de-DE" sz="2200" dirty="0">
                  <a:latin typeface="Calibri" panose="020F0502020204030204" pitchFamily="34" charset="0"/>
                  <a:cs typeface="Calibri" panose="020F0502020204030204" pitchFamily="34" charset="0"/>
                </a:rPr>
                <a:t>https://doi.org/10.5880/GIPP.201712.1</a:t>
              </a:r>
            </a:p>
          </p:txBody>
        </p:sp>
        <p:sp>
          <p:nvSpPr>
            <p:cNvPr id="15" name="Pfeil: nach rechts gekrümmt 14">
              <a:extLst>
                <a:ext uri="{FF2B5EF4-FFF2-40B4-BE49-F238E27FC236}">
                  <a16:creationId xmlns:a16="http://schemas.microsoft.com/office/drawing/2014/main" id="{B2622DC2-3AC7-4A41-95EE-A4D79B84B9F5}"/>
                </a:ext>
              </a:extLst>
            </p:cNvPr>
            <p:cNvSpPr/>
            <p:nvPr/>
          </p:nvSpPr>
          <p:spPr>
            <a:xfrm>
              <a:off x="3606262" y="5696415"/>
              <a:ext cx="338667" cy="43088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8" name="Textfeld 17">
              <a:extLst>
                <a:ext uri="{FF2B5EF4-FFF2-40B4-BE49-F238E27FC236}">
                  <a16:creationId xmlns:a16="http://schemas.microsoft.com/office/drawing/2014/main" id="{A9C30FD8-ACCC-4064-9F70-7F957BE1A44A}"/>
                </a:ext>
              </a:extLst>
            </p:cNvPr>
            <p:cNvSpPr txBox="1"/>
            <p:nvPr/>
          </p:nvSpPr>
          <p:spPr>
            <a:xfrm>
              <a:off x="370823" y="4910826"/>
              <a:ext cx="11516378" cy="461665"/>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URL redirection of the DOI-referenced data publications by the publisher (= repository)</a:t>
              </a:r>
              <a:endParaRPr lang="de-DE" b="1" dirty="0"/>
            </a:p>
          </p:txBody>
        </p:sp>
      </p:grpSp>
      <p:grpSp>
        <p:nvGrpSpPr>
          <p:cNvPr id="19" name="Gruppieren 18">
            <a:extLst>
              <a:ext uri="{FF2B5EF4-FFF2-40B4-BE49-F238E27FC236}">
                <a16:creationId xmlns:a16="http://schemas.microsoft.com/office/drawing/2014/main" id="{901D842B-237A-40F4-890F-90CF2DC788C3}"/>
              </a:ext>
            </a:extLst>
          </p:cNvPr>
          <p:cNvGrpSpPr/>
          <p:nvPr/>
        </p:nvGrpSpPr>
        <p:grpSpPr>
          <a:xfrm>
            <a:off x="370822" y="3461339"/>
            <a:ext cx="11194644" cy="1298643"/>
            <a:chOff x="370822" y="3461339"/>
            <a:chExt cx="11194644" cy="1298643"/>
          </a:xfrm>
        </p:grpSpPr>
        <p:grpSp>
          <p:nvGrpSpPr>
            <p:cNvPr id="16" name="Gruppieren 15">
              <a:extLst>
                <a:ext uri="{FF2B5EF4-FFF2-40B4-BE49-F238E27FC236}">
                  <a16:creationId xmlns:a16="http://schemas.microsoft.com/office/drawing/2014/main" id="{2BF23A1D-CB03-4E71-8494-4A1533EDC776}"/>
                </a:ext>
              </a:extLst>
            </p:cNvPr>
            <p:cNvGrpSpPr/>
            <p:nvPr/>
          </p:nvGrpSpPr>
          <p:grpSpPr>
            <a:xfrm>
              <a:off x="370822" y="3461339"/>
              <a:ext cx="10285754" cy="1298643"/>
              <a:chOff x="370822" y="3461339"/>
              <a:chExt cx="10285754" cy="1298643"/>
            </a:xfrm>
          </p:grpSpPr>
          <p:grpSp>
            <p:nvGrpSpPr>
              <p:cNvPr id="4" name="Gruppieren 3">
                <a:extLst>
                  <a:ext uri="{FF2B5EF4-FFF2-40B4-BE49-F238E27FC236}">
                    <a16:creationId xmlns:a16="http://schemas.microsoft.com/office/drawing/2014/main" id="{1C5D9E73-ECF0-4EBC-A2E0-59A4E3236101}"/>
                  </a:ext>
                </a:extLst>
              </p:cNvPr>
              <p:cNvGrpSpPr/>
              <p:nvPr/>
            </p:nvGrpSpPr>
            <p:grpSpPr>
              <a:xfrm>
                <a:off x="5016767" y="3461339"/>
                <a:ext cx="5639809" cy="1298643"/>
                <a:chOff x="846939" y="3037760"/>
                <a:chExt cx="5639809" cy="1298643"/>
              </a:xfrm>
            </p:grpSpPr>
            <p:grpSp>
              <p:nvGrpSpPr>
                <p:cNvPr id="5" name="Gruppieren 4">
                  <a:extLst>
                    <a:ext uri="{FF2B5EF4-FFF2-40B4-BE49-F238E27FC236}">
                      <a16:creationId xmlns:a16="http://schemas.microsoft.com/office/drawing/2014/main" id="{393E7C94-9191-42B9-A949-E73F7A6BDFAA}"/>
                    </a:ext>
                  </a:extLst>
                </p:cNvPr>
                <p:cNvGrpSpPr/>
                <p:nvPr/>
              </p:nvGrpSpPr>
              <p:grpSpPr>
                <a:xfrm>
                  <a:off x="846939" y="3037760"/>
                  <a:ext cx="2607060" cy="1298643"/>
                  <a:chOff x="846939" y="3032674"/>
                  <a:chExt cx="2607060" cy="1298643"/>
                </a:xfrm>
              </p:grpSpPr>
              <p:pic>
                <p:nvPicPr>
                  <p:cNvPr id="10" name="Grafik 9">
                    <a:extLst>
                      <a:ext uri="{FF2B5EF4-FFF2-40B4-BE49-F238E27FC236}">
                        <a16:creationId xmlns:a16="http://schemas.microsoft.com/office/drawing/2014/main" id="{D98765A5-943B-4224-89C6-0584A4FDDB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672" y="3032674"/>
                    <a:ext cx="1170343" cy="823692"/>
                  </a:xfrm>
                  <a:prstGeom prst="rect">
                    <a:avLst/>
                  </a:prstGeom>
                </p:spPr>
              </p:pic>
              <p:sp>
                <p:nvSpPr>
                  <p:cNvPr id="11" name="Textfeld 10">
                    <a:extLst>
                      <a:ext uri="{FF2B5EF4-FFF2-40B4-BE49-F238E27FC236}">
                        <a16:creationId xmlns:a16="http://schemas.microsoft.com/office/drawing/2014/main" id="{8B9B0AB7-0282-49F8-AA64-80813066CEEB}"/>
                      </a:ext>
                    </a:extLst>
                  </p:cNvPr>
                  <p:cNvSpPr txBox="1"/>
                  <p:nvPr/>
                </p:nvSpPr>
                <p:spPr>
                  <a:xfrm>
                    <a:off x="846939" y="3931207"/>
                    <a:ext cx="2607060" cy="400110"/>
                  </a:xfrm>
                  <a:prstGeom prst="rect">
                    <a:avLst/>
                  </a:prstGeom>
                  <a:noFill/>
                </p:spPr>
                <p:txBody>
                  <a:bodyPr wrap="none" rtlCol="0">
                    <a:spAutoFit/>
                  </a:bodyPr>
                  <a:lstStyle/>
                  <a:p>
                    <a:r>
                      <a:rPr lang="de-DE" sz="2000" dirty="0">
                        <a:solidFill>
                          <a:srgbClr val="0C2A63"/>
                        </a:solidFill>
                        <a:latin typeface="Calibri" panose="020F0502020204030204" pitchFamily="34" charset="0"/>
                        <a:cs typeface="Calibri" panose="020F0502020204030204" pitchFamily="34" charset="0"/>
                      </a:rPr>
                      <a:t>https://</a:t>
                    </a:r>
                    <a:r>
                      <a:rPr lang="de-DE" sz="2000" dirty="0">
                        <a:solidFill>
                          <a:srgbClr val="C00000"/>
                        </a:solidFill>
                        <a:latin typeface="Calibri" panose="020F0502020204030204" pitchFamily="34" charset="0"/>
                        <a:cs typeface="Calibri" panose="020F0502020204030204" pitchFamily="34" charset="0"/>
                      </a:rPr>
                      <a:t>gfz-potsdam.de</a:t>
                    </a:r>
                  </a:p>
                </p:txBody>
              </p:sp>
            </p:grpSp>
            <p:sp>
              <p:nvSpPr>
                <p:cNvPr id="9" name="Textfeld 8">
                  <a:extLst>
                    <a:ext uri="{FF2B5EF4-FFF2-40B4-BE49-F238E27FC236}">
                      <a16:creationId xmlns:a16="http://schemas.microsoft.com/office/drawing/2014/main" id="{ABCA45F0-E77E-4134-8EBB-52E4555D8C1A}"/>
                    </a:ext>
                  </a:extLst>
                </p:cNvPr>
                <p:cNvSpPr txBox="1"/>
                <p:nvPr/>
              </p:nvSpPr>
              <p:spPr>
                <a:xfrm>
                  <a:off x="4838540" y="3929897"/>
                  <a:ext cx="1648208" cy="400110"/>
                </a:xfrm>
                <a:prstGeom prst="rect">
                  <a:avLst/>
                </a:prstGeom>
                <a:noFill/>
              </p:spPr>
              <p:txBody>
                <a:bodyPr wrap="none" rtlCol="0">
                  <a:spAutoFit/>
                </a:bodyPr>
                <a:lstStyle/>
                <a:p>
                  <a:r>
                    <a:rPr lang="de-DE" sz="2000" dirty="0">
                      <a:solidFill>
                        <a:srgbClr val="0C2A63"/>
                      </a:solidFill>
                      <a:latin typeface="Calibri" panose="020F0502020204030204" pitchFamily="34" charset="0"/>
                      <a:cs typeface="Calibri" panose="020F0502020204030204" pitchFamily="34" charset="0"/>
                    </a:rPr>
                    <a:t>https://</a:t>
                  </a:r>
                  <a:r>
                    <a:rPr lang="de-DE" sz="2000" dirty="0">
                      <a:solidFill>
                        <a:srgbClr val="C00000"/>
                      </a:solidFill>
                      <a:latin typeface="Calibri" panose="020F0502020204030204" pitchFamily="34" charset="0"/>
                      <a:cs typeface="Calibri" panose="020F0502020204030204" pitchFamily="34" charset="0"/>
                    </a:rPr>
                    <a:t>gfz.de</a:t>
                  </a:r>
                </a:p>
              </p:txBody>
            </p:sp>
            <p:sp>
              <p:nvSpPr>
                <p:cNvPr id="7" name="Pfeil: nach rechts 6">
                  <a:extLst>
                    <a:ext uri="{FF2B5EF4-FFF2-40B4-BE49-F238E27FC236}">
                      <a16:creationId xmlns:a16="http://schemas.microsoft.com/office/drawing/2014/main" id="{61D4696E-854F-45ED-8E79-670ECFB8498C}"/>
                    </a:ext>
                  </a:extLst>
                </p:cNvPr>
                <p:cNvSpPr/>
                <p:nvPr/>
              </p:nvSpPr>
              <p:spPr bwMode="auto">
                <a:xfrm>
                  <a:off x="3720317" y="4012248"/>
                  <a:ext cx="864096" cy="235409"/>
                </a:xfrm>
                <a:prstGeom prst="rightArrow">
                  <a:avLst/>
                </a:prstGeom>
                <a:solidFill>
                  <a:srgbClr val="233466"/>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pitchFamily="96" charset="-128"/>
                  </a:endParaRPr>
                </a:p>
              </p:txBody>
            </p:sp>
          </p:grpSp>
          <p:sp>
            <p:nvSpPr>
              <p:cNvPr id="12" name="Textfeld 11">
                <a:extLst>
                  <a:ext uri="{FF2B5EF4-FFF2-40B4-BE49-F238E27FC236}">
                    <a16:creationId xmlns:a16="http://schemas.microsoft.com/office/drawing/2014/main" id="{FBC4FF8E-F21B-4B35-B430-E18343033AD7}"/>
                  </a:ext>
                </a:extLst>
              </p:cNvPr>
              <p:cNvSpPr txBox="1"/>
              <p:nvPr/>
            </p:nvSpPr>
            <p:spPr>
              <a:xfrm>
                <a:off x="370822" y="3944999"/>
                <a:ext cx="4605263" cy="461665"/>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URL change due to name change:</a:t>
                </a:r>
                <a:endParaRPr lang="de-DE" dirty="0"/>
              </a:p>
            </p:txBody>
          </p:sp>
        </p:grpSp>
        <p:pic>
          <p:nvPicPr>
            <p:cNvPr id="1026" name="Picture 2">
              <a:extLst>
                <a:ext uri="{FF2B5EF4-FFF2-40B4-BE49-F238E27FC236}">
                  <a16:creationId xmlns:a16="http://schemas.microsoft.com/office/drawing/2014/main" id="{877FCDDF-61C6-4C12-8C31-790FD47B12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3138" y="3652816"/>
              <a:ext cx="2952328" cy="5063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4165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D295E4-D3BD-4A92-A8A7-230F5CCDFAFD}"/>
              </a:ext>
            </a:extLst>
          </p:cNvPr>
          <p:cNvSpPr>
            <a:spLocks noGrp="1"/>
          </p:cNvSpPr>
          <p:nvPr>
            <p:ph type="title"/>
          </p:nvPr>
        </p:nvSpPr>
        <p:spPr>
          <a:xfrm>
            <a:off x="1676400" y="784"/>
            <a:ext cx="10515600" cy="1325563"/>
          </a:xfrm>
        </p:spPr>
        <p:txBody>
          <a:bodyPr>
            <a:normAutofit/>
          </a:bodyPr>
          <a:lstStyle/>
          <a:p>
            <a:r>
              <a:rPr lang="de-DE" sz="3600" dirty="0">
                <a:solidFill>
                  <a:srgbClr val="1D4927"/>
                </a:solidFill>
              </a:rPr>
              <a:t>Common PIDs in </a:t>
            </a:r>
            <a:r>
              <a:rPr lang="de-DE" sz="3600" dirty="0" err="1">
                <a:solidFill>
                  <a:srgbClr val="1D4927"/>
                </a:solidFill>
              </a:rPr>
              <a:t>the</a:t>
            </a:r>
            <a:r>
              <a:rPr lang="de-DE" sz="3600" dirty="0">
                <a:solidFill>
                  <a:srgbClr val="1D4927"/>
                </a:solidFill>
              </a:rPr>
              <a:t> </a:t>
            </a:r>
            <a:r>
              <a:rPr lang="de-DE" sz="3600" dirty="0" err="1">
                <a:solidFill>
                  <a:srgbClr val="1D4927"/>
                </a:solidFill>
              </a:rPr>
              <a:t>data</a:t>
            </a:r>
            <a:r>
              <a:rPr lang="de-DE" sz="3600" dirty="0">
                <a:solidFill>
                  <a:srgbClr val="1D4927"/>
                </a:solidFill>
              </a:rPr>
              <a:t> </a:t>
            </a:r>
            <a:r>
              <a:rPr lang="de-DE" sz="3600" dirty="0" err="1">
                <a:solidFill>
                  <a:srgbClr val="1D4927"/>
                </a:solidFill>
              </a:rPr>
              <a:t>curation</a:t>
            </a:r>
            <a:r>
              <a:rPr lang="de-DE" sz="3600" dirty="0">
                <a:solidFill>
                  <a:srgbClr val="1D4927"/>
                </a:solidFill>
              </a:rPr>
              <a:t> </a:t>
            </a:r>
            <a:r>
              <a:rPr lang="de-DE" sz="3600" dirty="0" err="1">
                <a:solidFill>
                  <a:srgbClr val="1D4927"/>
                </a:solidFill>
              </a:rPr>
              <a:t>world</a:t>
            </a:r>
            <a:endParaRPr lang="de-DE" sz="3600" dirty="0">
              <a:solidFill>
                <a:srgbClr val="1D4927"/>
              </a:solidFill>
            </a:endParaRPr>
          </a:p>
        </p:txBody>
      </p:sp>
      <p:pic>
        <p:nvPicPr>
          <p:cNvPr id="3" name="Inhaltsplatzhalter 4">
            <a:extLst>
              <a:ext uri="{FF2B5EF4-FFF2-40B4-BE49-F238E27FC236}">
                <a16:creationId xmlns:a16="http://schemas.microsoft.com/office/drawing/2014/main" id="{64E0A77C-D0F3-4140-B53A-A197534542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523" y="1272762"/>
            <a:ext cx="954461" cy="995383"/>
          </a:xfrm>
          <a:prstGeom prst="rect">
            <a:avLst/>
          </a:prstGeom>
        </p:spPr>
      </p:pic>
      <p:sp>
        <p:nvSpPr>
          <p:cNvPr id="4" name="Textfeld 3">
            <a:extLst>
              <a:ext uri="{FF2B5EF4-FFF2-40B4-BE49-F238E27FC236}">
                <a16:creationId xmlns:a16="http://schemas.microsoft.com/office/drawing/2014/main" id="{930B192C-D32F-4188-A8AB-53D744F2EF51}"/>
              </a:ext>
            </a:extLst>
          </p:cNvPr>
          <p:cNvSpPr txBox="1"/>
          <p:nvPr/>
        </p:nvSpPr>
        <p:spPr>
          <a:xfrm>
            <a:off x="1712848" y="1580725"/>
            <a:ext cx="3628188" cy="461665"/>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for</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lang="de-DE" sz="2400" dirty="0" err="1">
                <a:solidFill>
                  <a:srgbClr val="000000"/>
                </a:solidFill>
                <a:latin typeface="Calibri" panose="020F0502020204030204" pitchFamily="34" charset="0"/>
                <a:ea typeface="ＭＳ Ｐゴシック" panose="020B0600070205080204" pitchFamily="34" charset="-128"/>
                <a:cs typeface="Calibri" panose="020F0502020204030204" pitchFamily="34" charset="0"/>
              </a:rPr>
              <a:t>text</a:t>
            </a:r>
            <a:r>
              <a:rPr lang="de-DE" dirty="0" err="1">
                <a:solidFill>
                  <a:srgbClr val="000000"/>
                </a:solidFill>
                <a:latin typeface="Calibri" panose="020F0502020204030204" pitchFamily="34" charset="0"/>
                <a:cs typeface="Calibri" panose="020F0502020204030204" pitchFamily="34" charset="0"/>
              </a:rPr>
              <a:t>s</a:t>
            </a:r>
            <a:r>
              <a:rPr lang="de-DE" sz="2400"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data</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software</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p>
        </p:txBody>
      </p:sp>
      <p:grpSp>
        <p:nvGrpSpPr>
          <p:cNvPr id="5" name="Gruppieren 4">
            <a:extLst>
              <a:ext uri="{FF2B5EF4-FFF2-40B4-BE49-F238E27FC236}">
                <a16:creationId xmlns:a16="http://schemas.microsoft.com/office/drawing/2014/main" id="{47ACF02F-B5BD-4375-8CB9-035A6DC12B38}"/>
              </a:ext>
            </a:extLst>
          </p:cNvPr>
          <p:cNvGrpSpPr/>
          <p:nvPr/>
        </p:nvGrpSpPr>
        <p:grpSpPr>
          <a:xfrm>
            <a:off x="404438" y="3044903"/>
            <a:ext cx="4936598" cy="830997"/>
            <a:chOff x="709238" y="3044903"/>
            <a:chExt cx="4936598" cy="830997"/>
          </a:xfrm>
        </p:grpSpPr>
        <p:pic>
          <p:nvPicPr>
            <p:cNvPr id="6" name="Grafik 5">
              <a:extLst>
                <a:ext uri="{FF2B5EF4-FFF2-40B4-BE49-F238E27FC236}">
                  <a16:creationId xmlns:a16="http://schemas.microsoft.com/office/drawing/2014/main" id="{75C3FA24-C963-41A8-A6FE-1FE2211A95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238" y="3046067"/>
              <a:ext cx="2238364" cy="828671"/>
            </a:xfrm>
            <a:prstGeom prst="rect">
              <a:avLst/>
            </a:prstGeom>
          </p:spPr>
        </p:pic>
        <p:sp>
          <p:nvSpPr>
            <p:cNvPr id="7" name="Textfeld 6">
              <a:extLst>
                <a:ext uri="{FF2B5EF4-FFF2-40B4-BE49-F238E27FC236}">
                  <a16:creationId xmlns:a16="http://schemas.microsoft.com/office/drawing/2014/main" id="{6EB29C70-5F08-449E-8350-1FFAF4EC54F5}"/>
                </a:ext>
              </a:extLst>
            </p:cNvPr>
            <p:cNvSpPr txBox="1"/>
            <p:nvPr/>
          </p:nvSpPr>
          <p:spPr>
            <a:xfrm>
              <a:off x="2962001" y="3044903"/>
              <a:ext cx="2683835"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uniquely</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identifying</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persons</a:t>
              </a:r>
              <a:endPar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grpSp>
      <p:grpSp>
        <p:nvGrpSpPr>
          <p:cNvPr id="8" name="Gruppieren 7">
            <a:extLst>
              <a:ext uri="{FF2B5EF4-FFF2-40B4-BE49-F238E27FC236}">
                <a16:creationId xmlns:a16="http://schemas.microsoft.com/office/drawing/2014/main" id="{ED033777-6B1C-458B-B695-5FC3A2CB74AD}"/>
              </a:ext>
            </a:extLst>
          </p:cNvPr>
          <p:cNvGrpSpPr/>
          <p:nvPr/>
        </p:nvGrpSpPr>
        <p:grpSpPr>
          <a:xfrm>
            <a:off x="404438" y="4678772"/>
            <a:ext cx="4936598" cy="775056"/>
            <a:chOff x="709238" y="4678772"/>
            <a:chExt cx="4936598" cy="775056"/>
          </a:xfrm>
        </p:grpSpPr>
        <p:pic>
          <p:nvPicPr>
            <p:cNvPr id="9" name="Picture 2" descr="Bildergebnis für logo ror id">
              <a:extLst>
                <a:ext uri="{FF2B5EF4-FFF2-40B4-BE49-F238E27FC236}">
                  <a16:creationId xmlns:a16="http://schemas.microsoft.com/office/drawing/2014/main" id="{BEE34271-0DB7-4E30-81AC-7844F69C90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38" y="4678772"/>
              <a:ext cx="2297949" cy="7750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FA4C82B1-74A2-4340-9A46-BA137E45C7DA}"/>
                </a:ext>
              </a:extLst>
            </p:cNvPr>
            <p:cNvSpPr txBox="1"/>
            <p:nvPr/>
          </p:nvSpPr>
          <p:spPr>
            <a:xfrm>
              <a:off x="3007187" y="4828278"/>
              <a:ext cx="2638649" cy="461665"/>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PID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for</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Institutions</a:t>
              </a:r>
              <a:endPar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grpSp>
      <p:grpSp>
        <p:nvGrpSpPr>
          <p:cNvPr id="11" name="Gruppieren 10">
            <a:extLst>
              <a:ext uri="{FF2B5EF4-FFF2-40B4-BE49-F238E27FC236}">
                <a16:creationId xmlns:a16="http://schemas.microsoft.com/office/drawing/2014/main" id="{E7B10866-882E-46A4-BC04-B56389B9572D}"/>
              </a:ext>
            </a:extLst>
          </p:cNvPr>
          <p:cNvGrpSpPr/>
          <p:nvPr/>
        </p:nvGrpSpPr>
        <p:grpSpPr>
          <a:xfrm>
            <a:off x="5926461" y="1209180"/>
            <a:ext cx="5723346" cy="1030637"/>
            <a:chOff x="6341078" y="2140532"/>
            <a:chExt cx="5922112" cy="1030637"/>
          </a:xfrm>
        </p:grpSpPr>
        <p:pic>
          <p:nvPicPr>
            <p:cNvPr id="12" name="Picture 4" descr="Bildergebnis für funder registry crossref">
              <a:extLst>
                <a:ext uri="{FF2B5EF4-FFF2-40B4-BE49-F238E27FC236}">
                  <a16:creationId xmlns:a16="http://schemas.microsoft.com/office/drawing/2014/main" id="{B834A6ED-326D-4827-B676-674E3BD178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1078" y="2140532"/>
              <a:ext cx="2544160" cy="1030637"/>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a:extLst>
                <a:ext uri="{FF2B5EF4-FFF2-40B4-BE49-F238E27FC236}">
                  <a16:creationId xmlns:a16="http://schemas.microsoft.com/office/drawing/2014/main" id="{1E7CEC7D-3477-4C71-8697-6AE6DA49328C}"/>
                </a:ext>
              </a:extLst>
            </p:cNvPr>
            <p:cNvSpPr txBox="1"/>
            <p:nvPr/>
          </p:nvSpPr>
          <p:spPr>
            <a:xfrm>
              <a:off x="8885239" y="2426959"/>
              <a:ext cx="3377951"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List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of</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funders</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with</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DOIs</a:t>
              </a:r>
            </a:p>
          </p:txBody>
        </p:sp>
      </p:grpSp>
      <p:grpSp>
        <p:nvGrpSpPr>
          <p:cNvPr id="14" name="Gruppieren 13">
            <a:extLst>
              <a:ext uri="{FF2B5EF4-FFF2-40B4-BE49-F238E27FC236}">
                <a16:creationId xmlns:a16="http://schemas.microsoft.com/office/drawing/2014/main" id="{F8CF1B8D-67A0-448C-976A-B0AD2C1F5F8F}"/>
              </a:ext>
            </a:extLst>
          </p:cNvPr>
          <p:cNvGrpSpPr/>
          <p:nvPr/>
        </p:nvGrpSpPr>
        <p:grpSpPr>
          <a:xfrm>
            <a:off x="5920087" y="2931494"/>
            <a:ext cx="4511142" cy="830997"/>
            <a:chOff x="6224887" y="4227710"/>
            <a:chExt cx="4511142" cy="830997"/>
          </a:xfrm>
        </p:grpSpPr>
        <p:pic>
          <p:nvPicPr>
            <p:cNvPr id="15" name="Grafik 14">
              <a:extLst>
                <a:ext uri="{FF2B5EF4-FFF2-40B4-BE49-F238E27FC236}">
                  <a16:creationId xmlns:a16="http://schemas.microsoft.com/office/drawing/2014/main" id="{90AB9A35-BDD8-43AC-ABE4-8BB70A6A4F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24887" y="4248139"/>
              <a:ext cx="790141" cy="790141"/>
            </a:xfrm>
            <a:prstGeom prst="rect">
              <a:avLst/>
            </a:prstGeom>
          </p:spPr>
        </p:pic>
        <p:sp>
          <p:nvSpPr>
            <p:cNvPr id="16" name="Textfeld 15">
              <a:extLst>
                <a:ext uri="{FF2B5EF4-FFF2-40B4-BE49-F238E27FC236}">
                  <a16:creationId xmlns:a16="http://schemas.microsoft.com/office/drawing/2014/main" id="{E1E8A09A-8667-47DC-B970-F25FB7671111}"/>
                </a:ext>
              </a:extLst>
            </p:cNvPr>
            <p:cNvSpPr txBox="1"/>
            <p:nvPr/>
          </p:nvSpPr>
          <p:spPr>
            <a:xfrm>
              <a:off x="7202360" y="4227710"/>
              <a:ext cx="3533669" cy="830997"/>
            </a:xfrm>
            <a:prstGeom prst="rect">
              <a:avLst/>
            </a:prstGeom>
            <a:noFill/>
          </p:spPr>
          <p:txBody>
            <a:bodyPr wrap="square" rtlCol="0">
              <a:spAutoFit/>
            </a:bodyPr>
            <a:lstStyle/>
            <a:p>
              <a:r>
                <a:rPr lang="de-DE" dirty="0">
                  <a:latin typeface="Calibri" panose="020F0502020204030204" pitchFamily="34" charset="0"/>
                  <a:cs typeface="Calibri" panose="020F0502020204030204" pitchFamily="34" charset="0"/>
                </a:rPr>
                <a:t>Persistent </a:t>
              </a:r>
              <a:r>
                <a:rPr lang="de-DE" dirty="0" err="1">
                  <a:latin typeface="Calibri" panose="020F0502020204030204" pitchFamily="34" charset="0"/>
                  <a:cs typeface="Calibri" panose="020F0502020204030204" pitchFamily="34" charset="0"/>
                </a:rPr>
                <a:t>Identification</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of</a:t>
              </a:r>
              <a:r>
                <a:rPr lang="de-DE" dirty="0">
                  <a:latin typeface="Calibri" panose="020F0502020204030204" pitchFamily="34" charset="0"/>
                  <a:cs typeface="Calibri" panose="020F0502020204030204" pitchFamily="34" charset="0"/>
                </a:rPr>
                <a:t> Instruments (</a:t>
              </a:r>
              <a:r>
                <a:rPr lang="de-DE" dirty="0" err="1">
                  <a:latin typeface="Calibri" panose="020F0502020204030204" pitchFamily="34" charset="0"/>
                  <a:cs typeface="Calibri" panose="020F0502020204030204" pitchFamily="34" charset="0"/>
                </a:rPr>
                <a:t>PIDinst</a:t>
              </a:r>
              <a:r>
                <a:rPr lang="de-DE" dirty="0">
                  <a:latin typeface="Calibri" panose="020F0502020204030204" pitchFamily="34" charset="0"/>
                  <a:cs typeface="Calibri" panose="020F0502020204030204" pitchFamily="34" charset="0"/>
                </a:rPr>
                <a:t>)</a:t>
              </a:r>
            </a:p>
          </p:txBody>
        </p:sp>
      </p:grpSp>
      <p:sp>
        <p:nvSpPr>
          <p:cNvPr id="17" name="Textfeld 16">
            <a:extLst>
              <a:ext uri="{FF2B5EF4-FFF2-40B4-BE49-F238E27FC236}">
                <a16:creationId xmlns:a16="http://schemas.microsoft.com/office/drawing/2014/main" id="{B7AD6F40-5E22-45F7-9A89-B6F5904AA7B1}"/>
              </a:ext>
            </a:extLst>
          </p:cNvPr>
          <p:cNvSpPr txBox="1"/>
          <p:nvPr/>
        </p:nvSpPr>
        <p:spPr>
          <a:xfrm>
            <a:off x="6897560" y="4678055"/>
            <a:ext cx="4177268"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PID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for</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physical</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samples</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cross</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references</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to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data</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with</a:t>
            </a:r>
            <a:r>
              <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4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samples</a:t>
            </a:r>
            <a:endParaRPr kumimoji="0" lang="de-DE"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grpSp>
        <p:nvGrpSpPr>
          <p:cNvPr id="18" name="Gruppieren 17">
            <a:extLst>
              <a:ext uri="{FF2B5EF4-FFF2-40B4-BE49-F238E27FC236}">
                <a16:creationId xmlns:a16="http://schemas.microsoft.com/office/drawing/2014/main" id="{6A76393E-41A7-434F-918C-7E44B35909A6}"/>
              </a:ext>
            </a:extLst>
          </p:cNvPr>
          <p:cNvGrpSpPr/>
          <p:nvPr/>
        </p:nvGrpSpPr>
        <p:grpSpPr>
          <a:xfrm>
            <a:off x="404438" y="2264600"/>
            <a:ext cx="11187912" cy="4400878"/>
            <a:chOff x="709238" y="2264600"/>
            <a:chExt cx="11187912" cy="4400878"/>
          </a:xfrm>
        </p:grpSpPr>
        <p:sp>
          <p:nvSpPr>
            <p:cNvPr id="19" name="Textfeld 18">
              <a:extLst>
                <a:ext uri="{FF2B5EF4-FFF2-40B4-BE49-F238E27FC236}">
                  <a16:creationId xmlns:a16="http://schemas.microsoft.com/office/drawing/2014/main" id="{839381DD-06DC-4508-B422-ABF405BF7CF1}"/>
                </a:ext>
              </a:extLst>
            </p:cNvPr>
            <p:cNvSpPr txBox="1"/>
            <p:nvPr/>
          </p:nvSpPr>
          <p:spPr>
            <a:xfrm>
              <a:off x="724186" y="6142258"/>
              <a:ext cx="6885542"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800" b="0" i="0" u="none" strike="noStrike" kern="1200" cap="small" spc="0" normalizeH="0" baseline="0" noProof="0" dirty="0">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sym typeface="Wingdings" panose="05000000000000000000" pitchFamily="2" charset="2"/>
                </a:rPr>
                <a:t> </a:t>
              </a:r>
              <a:r>
                <a:rPr kumimoji="0" lang="de-DE" sz="2800" b="0" i="0" u="none" strike="noStrike" kern="1200" cap="small" spc="0" normalizeH="0" baseline="0" noProof="0" dirty="0">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rPr>
                <a:t>PIDs </a:t>
              </a:r>
              <a:r>
                <a:rPr kumimoji="0" lang="de-DE" sz="2800" b="0" i="0" u="none" strike="noStrike" kern="1200" cap="small" spc="0" normalizeH="0" baseline="0" noProof="0" dirty="0" err="1">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rPr>
                <a:t>are</a:t>
              </a:r>
              <a:r>
                <a:rPr kumimoji="0" lang="de-DE" sz="2800" b="0" i="0" u="none" strike="noStrike" kern="1200" cap="small" spc="0" normalizeH="0" baseline="0" noProof="0" dirty="0">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2800" b="0" i="0" u="none" strike="noStrike" kern="1200" cap="small" spc="0" normalizeH="0" baseline="0" noProof="0" dirty="0" err="1">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rPr>
                <a:t>resolvable</a:t>
              </a:r>
              <a:r>
                <a:rPr kumimoji="0" lang="de-DE" sz="2800" b="0" i="0" u="none" strike="noStrike" kern="1200" cap="small" spc="0" normalizeH="0" baseline="0" noProof="0" dirty="0">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rPr>
                <a:t> and </a:t>
              </a:r>
              <a:r>
                <a:rPr kumimoji="0" lang="de-DE" sz="2800" b="0" i="0" u="none" strike="noStrike" kern="1200" cap="small" spc="0" normalizeH="0" baseline="0" noProof="0" dirty="0" err="1">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rPr>
                <a:t>machine-actionable</a:t>
              </a:r>
              <a:endParaRPr kumimoji="0" lang="de-DE" sz="2800" b="0" i="0" u="none" strike="noStrike" kern="1200" cap="small" spc="0" normalizeH="0" baseline="0" noProof="0" dirty="0">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grpSp>
          <p:nvGrpSpPr>
            <p:cNvPr id="20" name="Gruppieren 19">
              <a:extLst>
                <a:ext uri="{FF2B5EF4-FFF2-40B4-BE49-F238E27FC236}">
                  <a16:creationId xmlns:a16="http://schemas.microsoft.com/office/drawing/2014/main" id="{3A6690A2-4869-4BB2-B4EC-459B65FC5FD7}"/>
                </a:ext>
              </a:extLst>
            </p:cNvPr>
            <p:cNvGrpSpPr/>
            <p:nvPr/>
          </p:nvGrpSpPr>
          <p:grpSpPr>
            <a:xfrm>
              <a:off x="709238" y="2264600"/>
              <a:ext cx="11187912" cy="3604124"/>
              <a:chOff x="709238" y="2264600"/>
              <a:chExt cx="11187912" cy="3604124"/>
            </a:xfrm>
          </p:grpSpPr>
          <p:sp>
            <p:nvSpPr>
              <p:cNvPr id="22" name="Textfeld 21">
                <a:extLst>
                  <a:ext uri="{FF2B5EF4-FFF2-40B4-BE49-F238E27FC236}">
                    <a16:creationId xmlns:a16="http://schemas.microsoft.com/office/drawing/2014/main" id="{AA4DB6AA-0B41-4203-BB6B-6171E9EB50FF}"/>
                  </a:ext>
                </a:extLst>
              </p:cNvPr>
              <p:cNvSpPr txBox="1"/>
              <p:nvPr/>
            </p:nvSpPr>
            <p:spPr>
              <a:xfrm>
                <a:off x="709238" y="2299906"/>
                <a:ext cx="5145154"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8">
                      <a:extLst>
                        <a:ext uri="{A12FA001-AC4F-418D-AE19-62706E023703}">
                          <ahyp:hlinkClr xmlns:ahyp="http://schemas.microsoft.com/office/drawing/2018/hyperlinkcolor" val="tx"/>
                        </a:ext>
                      </a:extLst>
                    </a:hlinkClick>
                  </a:rPr>
                  <a:t>https://doi.org/10.5880/fidgeo.2021.049</a:t>
                </a:r>
                <a:r>
                  <a:rPr kumimoji="0" lang="de-DE" sz="1800" b="0" i="0" u="none" strike="noStrike" kern="1200" cap="none" spc="0" normalizeH="0" baseline="0" noProof="0" dirty="0">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(Data) </a:t>
                </a:r>
              </a:p>
            </p:txBody>
          </p:sp>
          <p:sp>
            <p:nvSpPr>
              <p:cNvPr id="23" name="Textfeld 22">
                <a:extLst>
                  <a:ext uri="{FF2B5EF4-FFF2-40B4-BE49-F238E27FC236}">
                    <a16:creationId xmlns:a16="http://schemas.microsoft.com/office/drawing/2014/main" id="{B13A8F5C-98A8-47CB-9C16-124BE5097DC5}"/>
                  </a:ext>
                </a:extLst>
              </p:cNvPr>
              <p:cNvSpPr txBox="1"/>
              <p:nvPr/>
            </p:nvSpPr>
            <p:spPr>
              <a:xfrm>
                <a:off x="709238" y="3938260"/>
                <a:ext cx="535587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1800" b="0" i="0" u="none" strike="noStrike" kern="1200" cap="none" spc="0" normalizeH="0" baseline="0" noProof="0" dirty="0">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9">
                      <a:extLst>
                        <a:ext uri="{A12FA001-AC4F-418D-AE19-62706E023703}">
                          <ahyp:hlinkClr xmlns:ahyp="http://schemas.microsoft.com/office/drawing/2018/hyperlinkcolor" val="tx"/>
                        </a:ext>
                      </a:extLst>
                    </a:hlinkClick>
                  </a:rPr>
                  <a:t>https://orcid.org/0000-0001-5140-8602</a:t>
                </a:r>
                <a:r>
                  <a:rPr kumimoji="0" lang="de-DE" sz="1800" b="0" i="0" u="none" strike="noStrike" kern="1200" cap="none" spc="0" normalizeH="0" baseline="0" noProof="0" dirty="0">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(Kirsten Elger)</a:t>
                </a:r>
              </a:p>
            </p:txBody>
          </p:sp>
          <p:sp>
            <p:nvSpPr>
              <p:cNvPr id="24" name="Textfeld 23">
                <a:extLst>
                  <a:ext uri="{FF2B5EF4-FFF2-40B4-BE49-F238E27FC236}">
                    <a16:creationId xmlns:a16="http://schemas.microsoft.com/office/drawing/2014/main" id="{9B384D4D-E761-4E29-99AC-3077C8E6A043}"/>
                  </a:ext>
                </a:extLst>
              </p:cNvPr>
              <p:cNvSpPr txBox="1"/>
              <p:nvPr/>
            </p:nvSpPr>
            <p:spPr>
              <a:xfrm>
                <a:off x="6149242" y="2264600"/>
                <a:ext cx="5747908"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10">
                      <a:extLst>
                        <a:ext uri="{A12FA001-AC4F-418D-AE19-62706E023703}">
                          <ahyp:hlinkClr xmlns:ahyp="http://schemas.microsoft.com/office/drawing/2018/hyperlinkcolor" val="tx"/>
                        </a:ext>
                      </a:extLst>
                    </a:hlinkClick>
                  </a:rPr>
                  <a:t>http://doi.org/10.13039/501100001659</a:t>
                </a:r>
                <a:r>
                  <a:rPr kumimoji="0" lang="de-DE" sz="1800" b="0" i="0" u="none" strike="noStrike" kern="1200" cap="none" spc="0" normalizeH="0" baseline="0" noProof="0" dirty="0">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(DFG)</a:t>
                </a:r>
              </a:p>
            </p:txBody>
          </p:sp>
          <p:sp>
            <p:nvSpPr>
              <p:cNvPr id="25" name="Textfeld 24">
                <a:extLst>
                  <a:ext uri="{FF2B5EF4-FFF2-40B4-BE49-F238E27FC236}">
                    <a16:creationId xmlns:a16="http://schemas.microsoft.com/office/drawing/2014/main" id="{B9B71A88-33C5-4091-A444-33B550E44FC4}"/>
                  </a:ext>
                </a:extLst>
              </p:cNvPr>
              <p:cNvSpPr txBox="1"/>
              <p:nvPr/>
            </p:nvSpPr>
            <p:spPr>
              <a:xfrm>
                <a:off x="709238" y="5499392"/>
                <a:ext cx="572334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800" b="0" i="0" u="none" strike="noStrike" kern="1200" cap="none" spc="0" normalizeH="0" baseline="0" noProof="0" dirty="0">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11">
                      <a:extLst>
                        <a:ext uri="{A12FA001-AC4F-418D-AE19-62706E023703}">
                          <ahyp:hlinkClr xmlns:ahyp="http://schemas.microsoft.com/office/drawing/2018/hyperlinkcolor" val="tx"/>
                        </a:ext>
                      </a:extLst>
                    </a:hlinkClick>
                  </a:rPr>
                  <a:t>https://ror.org/04z8jg394</a:t>
                </a:r>
                <a:r>
                  <a:rPr kumimoji="0" lang="de-DE" sz="1800" b="0" i="0" u="none" strike="noStrike" kern="1200" cap="none" spc="0" normalizeH="0" baseline="0" noProof="0" dirty="0">
                    <a:ln>
                      <a:noFill/>
                    </a:ln>
                    <a:solidFill>
                      <a:srgbClr val="DB1830"/>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de-DE"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(GFZ)</a:t>
                </a:r>
              </a:p>
            </p:txBody>
          </p:sp>
          <p:sp>
            <p:nvSpPr>
              <p:cNvPr id="26" name="Rechteck 25">
                <a:extLst>
                  <a:ext uri="{FF2B5EF4-FFF2-40B4-BE49-F238E27FC236}">
                    <a16:creationId xmlns:a16="http://schemas.microsoft.com/office/drawing/2014/main" id="{AC1D4BD2-3A63-44D6-B526-4EBC92BEAF53}"/>
                  </a:ext>
                </a:extLst>
              </p:cNvPr>
              <p:cNvSpPr/>
              <p:nvPr/>
            </p:nvSpPr>
            <p:spPr>
              <a:xfrm>
                <a:off x="6126888" y="3792507"/>
                <a:ext cx="5723346" cy="646331"/>
              </a:xfrm>
              <a:prstGeom prst="rect">
                <a:avLst/>
              </a:prstGeom>
            </p:spPr>
            <p:txBody>
              <a:bodyPr wrap="square">
                <a:spAutoFit/>
              </a:bodyPr>
              <a:lstStyle/>
              <a:p>
                <a:r>
                  <a:rPr lang="de-DE" sz="1800" dirty="0">
                    <a:solidFill>
                      <a:srgbClr val="C00000"/>
                    </a:solidFill>
                    <a:latin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https://hdl.handle.net/11708/37B4E3C1-3DCC-4B7B-B475-87A3177F6030</a:t>
                </a:r>
                <a:r>
                  <a:rPr lang="de-DE" sz="1800" dirty="0">
                    <a:solidFill>
                      <a:srgbClr val="C00000"/>
                    </a:solidFill>
                    <a:latin typeface="Calibri" panose="020F0502020204030204" pitchFamily="34" charset="0"/>
                    <a:cs typeface="Calibri" panose="020F0502020204030204" pitchFamily="34" charset="0"/>
                  </a:rPr>
                  <a:t> </a:t>
                </a:r>
                <a:r>
                  <a:rPr lang="de-DE" sz="1800" dirty="0">
                    <a:latin typeface="Calibri" panose="020F0502020204030204" pitchFamily="34" charset="0"/>
                    <a:cs typeface="Calibri" panose="020F0502020204030204" pitchFamily="34" charset="0"/>
                  </a:rPr>
                  <a:t>(Broadband </a:t>
                </a:r>
                <a:r>
                  <a:rPr lang="de-DE" sz="1800" dirty="0" err="1">
                    <a:latin typeface="Calibri" panose="020F0502020204030204" pitchFamily="34" charset="0"/>
                    <a:cs typeface="Calibri" panose="020F0502020204030204" pitchFamily="34" charset="0"/>
                  </a:rPr>
                  <a:t>seismic</a:t>
                </a:r>
                <a:r>
                  <a:rPr lang="de-DE" sz="1800" dirty="0">
                    <a:latin typeface="Calibri" panose="020F0502020204030204" pitchFamily="34" charset="0"/>
                    <a:cs typeface="Calibri" panose="020F0502020204030204" pitchFamily="34" charset="0"/>
                  </a:rPr>
                  <a:t> </a:t>
                </a:r>
                <a:r>
                  <a:rPr lang="de-DE" sz="1800" dirty="0" err="1">
                    <a:latin typeface="Calibri" panose="020F0502020204030204" pitchFamily="34" charset="0"/>
                    <a:cs typeface="Calibri" panose="020F0502020204030204" pitchFamily="34" charset="0"/>
                  </a:rPr>
                  <a:t>sensor</a:t>
                </a:r>
                <a:r>
                  <a:rPr lang="de-DE" sz="1800" dirty="0">
                    <a:latin typeface="Calibri" panose="020F0502020204030204" pitchFamily="34" charset="0"/>
                    <a:cs typeface="Calibri" panose="020F0502020204030204" pitchFamily="34" charset="0"/>
                  </a:rPr>
                  <a:t> @ GIPP, GFZ)</a:t>
                </a:r>
              </a:p>
            </p:txBody>
          </p:sp>
        </p:grpSp>
        <p:sp>
          <p:nvSpPr>
            <p:cNvPr id="21" name="Textfeld 20">
              <a:extLst>
                <a:ext uri="{FF2B5EF4-FFF2-40B4-BE49-F238E27FC236}">
                  <a16:creationId xmlns:a16="http://schemas.microsoft.com/office/drawing/2014/main" id="{9A347C7D-E9C9-4EB6-A5CB-8F337FB09D05}"/>
                </a:ext>
              </a:extLst>
            </p:cNvPr>
            <p:cNvSpPr txBox="1"/>
            <p:nvPr/>
          </p:nvSpPr>
          <p:spPr>
            <a:xfrm>
              <a:off x="6196732" y="5614125"/>
              <a:ext cx="4986596" cy="369332"/>
            </a:xfrm>
            <a:prstGeom prst="rect">
              <a:avLst/>
            </a:prstGeom>
            <a:noFill/>
          </p:spPr>
          <p:txBody>
            <a:bodyPr wrap="square" rtlCol="0">
              <a:spAutoFit/>
            </a:bodyPr>
            <a:lstStyle/>
            <a:p>
              <a:r>
                <a:rPr lang="de-DE" sz="1800" dirty="0">
                  <a:solidFill>
                    <a:srgbClr val="DB1830"/>
                  </a:solidFill>
                  <a:latin typeface="Calibri" panose="020F0502020204030204" pitchFamily="34" charset="0"/>
                  <a:cs typeface="Calibri" panose="020F0502020204030204" pitchFamily="34" charset="0"/>
                  <a:hlinkClick r:id="rId13">
                    <a:extLst>
                      <a:ext uri="{A12FA001-AC4F-418D-AE19-62706E023703}">
                        <ahyp:hlinkClr xmlns:ahyp="http://schemas.microsoft.com/office/drawing/2018/hyperlinkcolor" val="tx"/>
                      </a:ext>
                    </a:extLst>
                  </a:hlinkClick>
                </a:rPr>
                <a:t>https://igsn.org/GFFJH00AD</a:t>
              </a:r>
              <a:r>
                <a:rPr lang="de-DE" sz="1800" dirty="0">
                  <a:solidFill>
                    <a:srgbClr val="DB1830"/>
                  </a:solidFill>
                  <a:latin typeface="Calibri" panose="020F0502020204030204" pitchFamily="34" charset="0"/>
                  <a:cs typeface="Calibri" panose="020F0502020204030204" pitchFamily="34" charset="0"/>
                </a:rPr>
                <a:t> </a:t>
              </a:r>
              <a:r>
                <a:rPr lang="de-DE" sz="1800" dirty="0">
                  <a:latin typeface="Calibri" panose="020F0502020204030204" pitchFamily="34" charset="0"/>
                  <a:cs typeface="Calibri" panose="020F0502020204030204" pitchFamily="34" charset="0"/>
                </a:rPr>
                <a:t>(Rock sample)</a:t>
              </a:r>
            </a:p>
          </p:txBody>
        </p:sp>
      </p:grpSp>
      <p:pic>
        <p:nvPicPr>
          <p:cNvPr id="27" name="Grafik 26">
            <a:extLst>
              <a:ext uri="{FF2B5EF4-FFF2-40B4-BE49-F238E27FC236}">
                <a16:creationId xmlns:a16="http://schemas.microsoft.com/office/drawing/2014/main" id="{BCECD1F5-09DA-4996-84DC-ABB6037C1BC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26461" y="4653447"/>
            <a:ext cx="910561" cy="915114"/>
          </a:xfrm>
          <a:prstGeom prst="rect">
            <a:avLst/>
          </a:prstGeom>
        </p:spPr>
      </p:pic>
      <p:pic>
        <p:nvPicPr>
          <p:cNvPr id="28" name="Grafik 27">
            <a:extLst>
              <a:ext uri="{FF2B5EF4-FFF2-40B4-BE49-F238E27FC236}">
                <a16:creationId xmlns:a16="http://schemas.microsoft.com/office/drawing/2014/main" id="{053389B2-6CE5-40C6-AD8D-0BB40642182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61335" y="6029021"/>
            <a:ext cx="2234386" cy="735485"/>
          </a:xfrm>
          <a:prstGeom prst="rect">
            <a:avLst/>
          </a:prstGeom>
        </p:spPr>
      </p:pic>
    </p:spTree>
    <p:extLst>
      <p:ext uri="{BB962C8B-B14F-4D97-AF65-F5344CB8AC3E}">
        <p14:creationId xmlns:p14="http://schemas.microsoft.com/office/powerpoint/2010/main" val="230809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821BC6-BD85-46EB-A46B-2F313E9470DD}"/>
              </a:ext>
            </a:extLst>
          </p:cNvPr>
          <p:cNvSpPr>
            <a:spLocks noGrp="1"/>
          </p:cNvSpPr>
          <p:nvPr>
            <p:ph type="title"/>
          </p:nvPr>
        </p:nvSpPr>
        <p:spPr>
          <a:xfrm>
            <a:off x="1676400" y="1"/>
            <a:ext cx="10515600" cy="906484"/>
          </a:xfrm>
        </p:spPr>
        <p:txBody>
          <a:bodyPr>
            <a:normAutofit/>
          </a:bodyPr>
          <a:lstStyle/>
          <a:p>
            <a:r>
              <a:rPr lang="de-DE" sz="3600" dirty="0" err="1">
                <a:solidFill>
                  <a:srgbClr val="1D4927"/>
                </a:solidFill>
              </a:rPr>
              <a:t>Connecting</a:t>
            </a:r>
            <a:r>
              <a:rPr lang="de-DE" sz="3600" dirty="0">
                <a:solidFill>
                  <a:srgbClr val="1D4927"/>
                </a:solidFill>
              </a:rPr>
              <a:t> </a:t>
            </a:r>
            <a:r>
              <a:rPr lang="de-DE" sz="3600" dirty="0" err="1">
                <a:solidFill>
                  <a:srgbClr val="1D4927"/>
                </a:solidFill>
              </a:rPr>
              <a:t>research</a:t>
            </a:r>
            <a:r>
              <a:rPr lang="de-DE" sz="3600" dirty="0">
                <a:solidFill>
                  <a:srgbClr val="1D4927"/>
                </a:solidFill>
              </a:rPr>
              <a:t> </a:t>
            </a:r>
            <a:r>
              <a:rPr lang="de-DE" sz="3600" dirty="0" err="1">
                <a:solidFill>
                  <a:srgbClr val="1D4927"/>
                </a:solidFill>
              </a:rPr>
              <a:t>outcomes</a:t>
            </a:r>
            <a:r>
              <a:rPr lang="de-DE" sz="3600" dirty="0">
                <a:solidFill>
                  <a:srgbClr val="1D4927"/>
                </a:solidFill>
              </a:rPr>
              <a:t> via PIDs</a:t>
            </a:r>
          </a:p>
        </p:txBody>
      </p:sp>
      <p:sp>
        <p:nvSpPr>
          <p:cNvPr id="3" name="Rechteck 2">
            <a:extLst>
              <a:ext uri="{FF2B5EF4-FFF2-40B4-BE49-F238E27FC236}">
                <a16:creationId xmlns:a16="http://schemas.microsoft.com/office/drawing/2014/main" id="{BDB4B468-FF68-47FD-8414-090C419AE3CF}"/>
              </a:ext>
            </a:extLst>
          </p:cNvPr>
          <p:cNvSpPr/>
          <p:nvPr/>
        </p:nvSpPr>
        <p:spPr bwMode="auto">
          <a:xfrm>
            <a:off x="0" y="5933440"/>
            <a:ext cx="12192000" cy="9245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grpSp>
        <p:nvGrpSpPr>
          <p:cNvPr id="4" name="Gruppieren 3">
            <a:extLst>
              <a:ext uri="{FF2B5EF4-FFF2-40B4-BE49-F238E27FC236}">
                <a16:creationId xmlns:a16="http://schemas.microsoft.com/office/drawing/2014/main" id="{60EA886D-8A4D-4D2A-97DF-6732AF691627}"/>
              </a:ext>
            </a:extLst>
          </p:cNvPr>
          <p:cNvGrpSpPr/>
          <p:nvPr/>
        </p:nvGrpSpPr>
        <p:grpSpPr>
          <a:xfrm>
            <a:off x="5284728" y="842378"/>
            <a:ext cx="6376454" cy="3358140"/>
            <a:chOff x="5284728" y="842378"/>
            <a:chExt cx="6376454" cy="3358140"/>
          </a:xfrm>
        </p:grpSpPr>
        <p:grpSp>
          <p:nvGrpSpPr>
            <p:cNvPr id="5" name="Gruppieren 4">
              <a:extLst>
                <a:ext uri="{FF2B5EF4-FFF2-40B4-BE49-F238E27FC236}">
                  <a16:creationId xmlns:a16="http://schemas.microsoft.com/office/drawing/2014/main" id="{0B8EA86F-AD54-4D87-8E9D-2E9A47ABBDBE}"/>
                </a:ext>
              </a:extLst>
            </p:cNvPr>
            <p:cNvGrpSpPr/>
            <p:nvPr/>
          </p:nvGrpSpPr>
          <p:grpSpPr>
            <a:xfrm>
              <a:off x="5284728" y="842378"/>
              <a:ext cx="6376454" cy="3358140"/>
              <a:chOff x="5284728" y="1081534"/>
              <a:chExt cx="6376454" cy="3358140"/>
            </a:xfrm>
          </p:grpSpPr>
          <p:pic>
            <p:nvPicPr>
              <p:cNvPr id="7" name="Grafik 6">
                <a:extLst>
                  <a:ext uri="{FF2B5EF4-FFF2-40B4-BE49-F238E27FC236}">
                    <a16:creationId xmlns:a16="http://schemas.microsoft.com/office/drawing/2014/main" id="{483463F9-7FAA-4034-9578-D0541868C55C}"/>
                  </a:ext>
                </a:extLst>
              </p:cNvPr>
              <p:cNvPicPr>
                <a:picLocks noChangeAspect="1"/>
              </p:cNvPicPr>
              <p:nvPr/>
            </p:nvPicPr>
            <p:blipFill rotWithShape="1">
              <a:blip r:embed="rId2"/>
              <a:srcRect r="21829"/>
              <a:stretch/>
            </p:blipFill>
            <p:spPr>
              <a:xfrm>
                <a:off x="7904919" y="1081534"/>
                <a:ext cx="3756263" cy="2282978"/>
              </a:xfrm>
              <a:prstGeom prst="rect">
                <a:avLst/>
              </a:prstGeom>
              <a:solidFill>
                <a:srgbClr val="7030A0"/>
              </a:solidFill>
              <a:ln w="38100">
                <a:noFill/>
              </a:ln>
              <a:effectLst>
                <a:outerShdw blurRad="228600" dist="127001" dir="2700000" algn="tl" rotWithShape="0">
                  <a:srgbClr val="808080">
                    <a:alpha val="73000"/>
                  </a:srgbClr>
                </a:outerShdw>
              </a:effectLst>
            </p:spPr>
          </p:pic>
          <p:pic>
            <p:nvPicPr>
              <p:cNvPr id="8" name="Grafik 7">
                <a:extLst>
                  <a:ext uri="{FF2B5EF4-FFF2-40B4-BE49-F238E27FC236}">
                    <a16:creationId xmlns:a16="http://schemas.microsoft.com/office/drawing/2014/main" id="{D7658A9D-9C1B-4D2A-B5ED-16519E3B5388}"/>
                  </a:ext>
                </a:extLst>
              </p:cNvPr>
              <p:cNvPicPr>
                <a:picLocks noChangeAspect="1"/>
              </p:cNvPicPr>
              <p:nvPr/>
            </p:nvPicPr>
            <p:blipFill>
              <a:blip r:embed="rId3"/>
              <a:stretch>
                <a:fillRect/>
              </a:stretch>
            </p:blipFill>
            <p:spPr>
              <a:xfrm>
                <a:off x="8411771" y="2042102"/>
                <a:ext cx="3029568" cy="2397572"/>
              </a:xfrm>
              <a:prstGeom prst="rect">
                <a:avLst/>
              </a:prstGeom>
              <a:solidFill>
                <a:srgbClr val="7030A0"/>
              </a:solidFill>
              <a:ln w="38100">
                <a:noFill/>
              </a:ln>
              <a:effectLst>
                <a:outerShdw blurRad="228600" dist="127001" dir="2700000" algn="tl" rotWithShape="0">
                  <a:srgbClr val="808080">
                    <a:alpha val="73000"/>
                  </a:srgbClr>
                </a:outerShdw>
              </a:effectLst>
            </p:spPr>
          </p:pic>
          <p:sp>
            <p:nvSpPr>
              <p:cNvPr id="9" name="Textfeld 8">
                <a:extLst>
                  <a:ext uri="{FF2B5EF4-FFF2-40B4-BE49-F238E27FC236}">
                    <a16:creationId xmlns:a16="http://schemas.microsoft.com/office/drawing/2014/main" id="{A81379C0-DC64-4DE7-9980-420821B92F7C}"/>
                  </a:ext>
                </a:extLst>
              </p:cNvPr>
              <p:cNvSpPr txBox="1"/>
              <p:nvPr/>
            </p:nvSpPr>
            <p:spPr>
              <a:xfrm>
                <a:off x="7004712" y="3471205"/>
                <a:ext cx="1229950" cy="43088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2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papers</a:t>
                </a:r>
                <a:endParaRPr kumimoji="0" lang="de-DE" sz="2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cxnSp>
            <p:nvCxnSpPr>
              <p:cNvPr id="10" name="Gerade Verbindung mit Pfeil 9">
                <a:extLst>
                  <a:ext uri="{FF2B5EF4-FFF2-40B4-BE49-F238E27FC236}">
                    <a16:creationId xmlns:a16="http://schemas.microsoft.com/office/drawing/2014/main" id="{346D32D9-2A7F-4029-A21B-4C9D8EE207AD}"/>
                  </a:ext>
                </a:extLst>
              </p:cNvPr>
              <p:cNvCxnSpPr>
                <a:cxnSpLocks/>
              </p:cNvCxnSpPr>
              <p:nvPr/>
            </p:nvCxnSpPr>
            <p:spPr bwMode="auto">
              <a:xfrm flipV="1">
                <a:off x="5284728" y="3144235"/>
                <a:ext cx="2487712" cy="17304"/>
              </a:xfrm>
              <a:prstGeom prst="straightConnector1">
                <a:avLst/>
              </a:pr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6" name="Gerade Verbindung mit Pfeil 5">
              <a:extLst>
                <a:ext uri="{FF2B5EF4-FFF2-40B4-BE49-F238E27FC236}">
                  <a16:creationId xmlns:a16="http://schemas.microsoft.com/office/drawing/2014/main" id="{D5908EB5-16A5-4DCF-86B7-41D5974E2025}"/>
                </a:ext>
              </a:extLst>
            </p:cNvPr>
            <p:cNvCxnSpPr>
              <a:cxnSpLocks/>
            </p:cNvCxnSpPr>
            <p:nvPr/>
          </p:nvCxnSpPr>
          <p:spPr bwMode="auto">
            <a:xfrm>
              <a:off x="7103082" y="1928319"/>
              <a:ext cx="706274" cy="355698"/>
            </a:xfrm>
            <a:prstGeom prst="straightConnector1">
              <a:avLst/>
            </a:pr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 name="Rechteck 10">
            <a:extLst>
              <a:ext uri="{FF2B5EF4-FFF2-40B4-BE49-F238E27FC236}">
                <a16:creationId xmlns:a16="http://schemas.microsoft.com/office/drawing/2014/main" id="{AD84E196-07FC-44EB-8D04-A61E2EB1628C}"/>
              </a:ext>
            </a:extLst>
          </p:cNvPr>
          <p:cNvSpPr/>
          <p:nvPr/>
        </p:nvSpPr>
        <p:spPr>
          <a:xfrm>
            <a:off x="0" y="6123032"/>
            <a:ext cx="12192000" cy="711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FFFFFF"/>
              </a:solidFill>
              <a:effectLst/>
              <a:uLnTx/>
              <a:uFillTx/>
              <a:latin typeface="Verdana"/>
              <a:ea typeface="ＭＳ Ｐゴシック"/>
              <a:cs typeface="+mn-cs"/>
            </a:endParaRPr>
          </a:p>
        </p:txBody>
      </p:sp>
      <p:pic>
        <p:nvPicPr>
          <p:cNvPr id="12" name="Grafik 11">
            <a:extLst>
              <a:ext uri="{FF2B5EF4-FFF2-40B4-BE49-F238E27FC236}">
                <a16:creationId xmlns:a16="http://schemas.microsoft.com/office/drawing/2014/main" id="{E5263F40-9769-42AC-B778-3677D9073F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385" y="3909303"/>
            <a:ext cx="1847088" cy="1232762"/>
          </a:xfrm>
          <a:prstGeom prst="rect">
            <a:avLst/>
          </a:prstGeom>
          <a:effectLst>
            <a:outerShdw blurRad="228600" dist="127001" dir="2700000" algn="tl" rotWithShape="0">
              <a:srgbClr val="808080">
                <a:alpha val="73000"/>
              </a:srgbClr>
            </a:outerShdw>
          </a:effectLst>
        </p:spPr>
      </p:pic>
      <p:grpSp>
        <p:nvGrpSpPr>
          <p:cNvPr id="13" name="Gruppieren 12">
            <a:extLst>
              <a:ext uri="{FF2B5EF4-FFF2-40B4-BE49-F238E27FC236}">
                <a16:creationId xmlns:a16="http://schemas.microsoft.com/office/drawing/2014/main" id="{B6A7252B-0AC7-410F-A64A-B12D651A0719}"/>
              </a:ext>
            </a:extLst>
          </p:cNvPr>
          <p:cNvGrpSpPr/>
          <p:nvPr/>
        </p:nvGrpSpPr>
        <p:grpSpPr>
          <a:xfrm>
            <a:off x="233961" y="988319"/>
            <a:ext cx="4822448" cy="2907500"/>
            <a:chOff x="854101" y="1281178"/>
            <a:chExt cx="4822448" cy="2907500"/>
          </a:xfrm>
        </p:grpSpPr>
        <p:grpSp>
          <p:nvGrpSpPr>
            <p:cNvPr id="14" name="Gruppieren 13">
              <a:extLst>
                <a:ext uri="{FF2B5EF4-FFF2-40B4-BE49-F238E27FC236}">
                  <a16:creationId xmlns:a16="http://schemas.microsoft.com/office/drawing/2014/main" id="{AB7D03DE-3518-41E4-80EE-2F89A30B4A51}"/>
                </a:ext>
              </a:extLst>
            </p:cNvPr>
            <p:cNvGrpSpPr/>
            <p:nvPr/>
          </p:nvGrpSpPr>
          <p:grpSpPr>
            <a:xfrm>
              <a:off x="1405205" y="1281178"/>
              <a:ext cx="4271344" cy="2907500"/>
              <a:chOff x="1405205" y="1281178"/>
              <a:chExt cx="4271344" cy="2907500"/>
            </a:xfrm>
          </p:grpSpPr>
          <p:pic>
            <p:nvPicPr>
              <p:cNvPr id="16" name="Grafik 15">
                <a:extLst>
                  <a:ext uri="{FF2B5EF4-FFF2-40B4-BE49-F238E27FC236}">
                    <a16:creationId xmlns:a16="http://schemas.microsoft.com/office/drawing/2014/main" id="{1067060B-89C2-4DA0-BD41-4437D3635BE5}"/>
                  </a:ext>
                </a:extLst>
              </p:cNvPr>
              <p:cNvPicPr>
                <a:picLocks noChangeAspect="1"/>
              </p:cNvPicPr>
              <p:nvPr/>
            </p:nvPicPr>
            <p:blipFill rotWithShape="1">
              <a:blip r:embed="rId5"/>
              <a:srcRect l="6905" t="30476" r="57143" b="40318"/>
              <a:stretch/>
            </p:blipFill>
            <p:spPr>
              <a:xfrm>
                <a:off x="1637730" y="1281178"/>
                <a:ext cx="3565467" cy="1629254"/>
              </a:xfrm>
              <a:prstGeom prst="rect">
                <a:avLst/>
              </a:prstGeom>
              <a:effectLst>
                <a:outerShdw blurRad="228600" dist="127001" dir="2700000" algn="tl" rotWithShape="0">
                  <a:srgbClr val="808080">
                    <a:alpha val="73000"/>
                  </a:srgbClr>
                </a:outerShdw>
              </a:effectLst>
            </p:spPr>
          </p:pic>
          <p:pic>
            <p:nvPicPr>
              <p:cNvPr id="17" name="Grafik 16">
                <a:extLst>
                  <a:ext uri="{FF2B5EF4-FFF2-40B4-BE49-F238E27FC236}">
                    <a16:creationId xmlns:a16="http://schemas.microsoft.com/office/drawing/2014/main" id="{3886B97B-8C1B-4AFE-A594-F2EC5047499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920286" y="1851990"/>
                <a:ext cx="3756263" cy="1548878"/>
              </a:xfrm>
              <a:prstGeom prst="rect">
                <a:avLst/>
              </a:prstGeom>
              <a:effectLst>
                <a:outerShdw blurRad="228600" dist="127001" dir="2700000" algn="tl" rotWithShape="0">
                  <a:srgbClr val="808080">
                    <a:alpha val="73000"/>
                  </a:srgbClr>
                </a:outerShdw>
              </a:effectLst>
            </p:spPr>
          </p:pic>
          <p:cxnSp>
            <p:nvCxnSpPr>
              <p:cNvPr id="18" name="Gerade Verbindung mit Pfeil 17">
                <a:extLst>
                  <a:ext uri="{FF2B5EF4-FFF2-40B4-BE49-F238E27FC236}">
                    <a16:creationId xmlns:a16="http://schemas.microsoft.com/office/drawing/2014/main" id="{10FC8803-A198-4125-A73F-F71BF294E632}"/>
                  </a:ext>
                </a:extLst>
              </p:cNvPr>
              <p:cNvCxnSpPr>
                <a:cxnSpLocks/>
              </p:cNvCxnSpPr>
              <p:nvPr/>
            </p:nvCxnSpPr>
            <p:spPr bwMode="auto">
              <a:xfrm flipV="1">
                <a:off x="1405205" y="3383392"/>
                <a:ext cx="422318" cy="805286"/>
              </a:xfrm>
              <a:prstGeom prst="straightConnector1">
                <a:avLst/>
              </a:pr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5" name="Textfeld 14">
              <a:extLst>
                <a:ext uri="{FF2B5EF4-FFF2-40B4-BE49-F238E27FC236}">
                  <a16:creationId xmlns:a16="http://schemas.microsoft.com/office/drawing/2014/main" id="{830235DF-E26E-49AE-ACB2-D560EE7B6968}"/>
                </a:ext>
              </a:extLst>
            </p:cNvPr>
            <p:cNvSpPr txBox="1"/>
            <p:nvPr/>
          </p:nvSpPr>
          <p:spPr>
            <a:xfrm>
              <a:off x="854101" y="1824475"/>
              <a:ext cx="783629" cy="43088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2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data</a:t>
              </a:r>
              <a:endParaRPr kumimoji="0" lang="de-DE" sz="2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grpSp>
      <p:sp>
        <p:nvSpPr>
          <p:cNvPr id="19" name="Textfeld 18">
            <a:extLst>
              <a:ext uri="{FF2B5EF4-FFF2-40B4-BE49-F238E27FC236}">
                <a16:creationId xmlns:a16="http://schemas.microsoft.com/office/drawing/2014/main" id="{119348CF-5739-463C-89B2-F7279CF287A6}"/>
              </a:ext>
            </a:extLst>
          </p:cNvPr>
          <p:cNvSpPr txBox="1"/>
          <p:nvPr/>
        </p:nvSpPr>
        <p:spPr>
          <a:xfrm>
            <a:off x="566392" y="5242394"/>
            <a:ext cx="1305264" cy="43088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sample</a:t>
            </a:r>
          </a:p>
        </p:txBody>
      </p:sp>
      <p:grpSp>
        <p:nvGrpSpPr>
          <p:cNvPr id="20" name="Gruppieren 19">
            <a:extLst>
              <a:ext uri="{FF2B5EF4-FFF2-40B4-BE49-F238E27FC236}">
                <a16:creationId xmlns:a16="http://schemas.microsoft.com/office/drawing/2014/main" id="{DDBAE167-21F6-4427-9039-1A0F0946E0D5}"/>
              </a:ext>
            </a:extLst>
          </p:cNvPr>
          <p:cNvGrpSpPr/>
          <p:nvPr/>
        </p:nvGrpSpPr>
        <p:grpSpPr>
          <a:xfrm>
            <a:off x="4167564" y="3189844"/>
            <a:ext cx="3398761" cy="3420780"/>
            <a:chOff x="4167564" y="3189844"/>
            <a:chExt cx="3398761" cy="3420780"/>
          </a:xfrm>
        </p:grpSpPr>
        <p:sp>
          <p:nvSpPr>
            <p:cNvPr id="21" name="Textfeld 20">
              <a:extLst>
                <a:ext uri="{FF2B5EF4-FFF2-40B4-BE49-F238E27FC236}">
                  <a16:creationId xmlns:a16="http://schemas.microsoft.com/office/drawing/2014/main" id="{90283059-6243-40A4-A447-428171347D22}"/>
                </a:ext>
              </a:extLst>
            </p:cNvPr>
            <p:cNvSpPr txBox="1"/>
            <p:nvPr/>
          </p:nvSpPr>
          <p:spPr>
            <a:xfrm>
              <a:off x="5236523" y="6179737"/>
              <a:ext cx="2329802" cy="43088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Data </a:t>
              </a:r>
              <a:r>
                <a:rPr kumimoji="0" lang="de-DE" sz="22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publication</a:t>
              </a:r>
              <a:endParaRPr kumimoji="0" lang="de-DE" sz="2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grpSp>
          <p:nvGrpSpPr>
            <p:cNvPr id="22" name="Gruppieren 21">
              <a:extLst>
                <a:ext uri="{FF2B5EF4-FFF2-40B4-BE49-F238E27FC236}">
                  <a16:creationId xmlns:a16="http://schemas.microsoft.com/office/drawing/2014/main" id="{530CFB77-3570-43EE-9F63-23FF70422473}"/>
                </a:ext>
              </a:extLst>
            </p:cNvPr>
            <p:cNvGrpSpPr/>
            <p:nvPr/>
          </p:nvGrpSpPr>
          <p:grpSpPr>
            <a:xfrm>
              <a:off x="4167564" y="3189844"/>
              <a:ext cx="3204673" cy="2945163"/>
              <a:chOff x="4167564" y="3189844"/>
              <a:chExt cx="3204673" cy="2945163"/>
            </a:xfrm>
          </p:grpSpPr>
          <p:pic>
            <p:nvPicPr>
              <p:cNvPr id="23" name="Grafik 22">
                <a:extLst>
                  <a:ext uri="{FF2B5EF4-FFF2-40B4-BE49-F238E27FC236}">
                    <a16:creationId xmlns:a16="http://schemas.microsoft.com/office/drawing/2014/main" id="{55BBBC04-1B58-469F-AEDD-E1F410207F46}"/>
                  </a:ext>
                </a:extLst>
              </p:cNvPr>
              <p:cNvPicPr>
                <a:picLocks noChangeAspect="1"/>
              </p:cNvPicPr>
              <p:nvPr/>
            </p:nvPicPr>
            <p:blipFill>
              <a:blip r:embed="rId7"/>
              <a:stretch>
                <a:fillRect/>
              </a:stretch>
            </p:blipFill>
            <p:spPr>
              <a:xfrm>
                <a:off x="5366261" y="4241417"/>
                <a:ext cx="2005976" cy="1893590"/>
              </a:xfrm>
              <a:prstGeom prst="rect">
                <a:avLst/>
              </a:prstGeom>
              <a:effectLst>
                <a:outerShdw blurRad="228600" dist="127001" dir="2700000" algn="tl" rotWithShape="0">
                  <a:srgbClr val="808080">
                    <a:alpha val="73000"/>
                  </a:srgbClr>
                </a:outerShdw>
              </a:effectLst>
            </p:spPr>
          </p:pic>
          <p:cxnSp>
            <p:nvCxnSpPr>
              <p:cNvPr id="24" name="Gerade Verbindung mit Pfeil 23">
                <a:extLst>
                  <a:ext uri="{FF2B5EF4-FFF2-40B4-BE49-F238E27FC236}">
                    <a16:creationId xmlns:a16="http://schemas.microsoft.com/office/drawing/2014/main" id="{E92947CE-561F-48DC-BDD1-4BB4712C620D}"/>
                  </a:ext>
                </a:extLst>
              </p:cNvPr>
              <p:cNvCxnSpPr>
                <a:cxnSpLocks/>
              </p:cNvCxnSpPr>
              <p:nvPr/>
            </p:nvCxnSpPr>
            <p:spPr bwMode="auto">
              <a:xfrm>
                <a:off x="4167564" y="3189844"/>
                <a:ext cx="2233860" cy="1071780"/>
              </a:xfrm>
              <a:prstGeom prst="straightConnector1">
                <a:avLst/>
              </a:pr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25" name="Gruppieren 24">
            <a:extLst>
              <a:ext uri="{FF2B5EF4-FFF2-40B4-BE49-F238E27FC236}">
                <a16:creationId xmlns:a16="http://schemas.microsoft.com/office/drawing/2014/main" id="{C0864321-34D1-4088-966C-F9CBB88855DC}"/>
              </a:ext>
            </a:extLst>
          </p:cNvPr>
          <p:cNvGrpSpPr/>
          <p:nvPr/>
        </p:nvGrpSpPr>
        <p:grpSpPr>
          <a:xfrm>
            <a:off x="1044337" y="3153932"/>
            <a:ext cx="3915777" cy="3442491"/>
            <a:chOff x="1044337" y="3153932"/>
            <a:chExt cx="3915777" cy="3442491"/>
          </a:xfrm>
        </p:grpSpPr>
        <p:grpSp>
          <p:nvGrpSpPr>
            <p:cNvPr id="26" name="Gruppieren 25">
              <a:extLst>
                <a:ext uri="{FF2B5EF4-FFF2-40B4-BE49-F238E27FC236}">
                  <a16:creationId xmlns:a16="http://schemas.microsoft.com/office/drawing/2014/main" id="{1E0C3BAA-DE7D-44E8-AF1A-E29FDFF7EC39}"/>
                </a:ext>
              </a:extLst>
            </p:cNvPr>
            <p:cNvGrpSpPr/>
            <p:nvPr/>
          </p:nvGrpSpPr>
          <p:grpSpPr>
            <a:xfrm>
              <a:off x="2137599" y="3153932"/>
              <a:ext cx="2822515" cy="3442491"/>
              <a:chOff x="2137599" y="3153932"/>
              <a:chExt cx="2822515" cy="3442491"/>
            </a:xfrm>
          </p:grpSpPr>
          <p:sp>
            <p:nvSpPr>
              <p:cNvPr id="28" name="Textfeld 27">
                <a:extLst>
                  <a:ext uri="{FF2B5EF4-FFF2-40B4-BE49-F238E27FC236}">
                    <a16:creationId xmlns:a16="http://schemas.microsoft.com/office/drawing/2014/main" id="{726B38B5-382F-4879-AD80-3B3CEEE99C86}"/>
                  </a:ext>
                </a:extLst>
              </p:cNvPr>
              <p:cNvSpPr txBox="1"/>
              <p:nvPr/>
            </p:nvSpPr>
            <p:spPr>
              <a:xfrm>
                <a:off x="2194137" y="6165536"/>
                <a:ext cx="2765977" cy="430887"/>
              </a:xfrm>
              <a:prstGeom prst="rect">
                <a:avLst/>
              </a:prstGeom>
              <a:noFill/>
            </p:spPr>
            <p:txBody>
              <a:bodyPr wrap="square" rtlCol="0">
                <a:spAutoFit/>
              </a:bodyPr>
              <a:lstStyle>
                <a:defPPr>
                  <a:defRPr lang="de-DE"/>
                </a:defPPr>
                <a:lvl1pPr algn="ctr">
                  <a:defRPr sz="2200">
                    <a:latin typeface="Calibri" panose="020F0502020204030204" pitchFamily="34" charset="0"/>
                    <a:cs typeface="Calibri" panose="020F050202020403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Sample </a:t>
                </a:r>
                <a:r>
                  <a:rPr kumimoji="0" lang="de-DE" sz="22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description</a:t>
                </a:r>
                <a:endParaRPr kumimoji="0" lang="de-DE" sz="2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grpSp>
            <p:nvGrpSpPr>
              <p:cNvPr id="29" name="Gruppieren 28">
                <a:extLst>
                  <a:ext uri="{FF2B5EF4-FFF2-40B4-BE49-F238E27FC236}">
                    <a16:creationId xmlns:a16="http://schemas.microsoft.com/office/drawing/2014/main" id="{566499A7-FEA2-40F8-8A00-F62C20274197}"/>
                  </a:ext>
                </a:extLst>
              </p:cNvPr>
              <p:cNvGrpSpPr/>
              <p:nvPr/>
            </p:nvGrpSpPr>
            <p:grpSpPr>
              <a:xfrm>
                <a:off x="2137599" y="3153932"/>
                <a:ext cx="2399549" cy="2961468"/>
                <a:chOff x="2137599" y="3153932"/>
                <a:chExt cx="2399549" cy="2961468"/>
              </a:xfrm>
            </p:grpSpPr>
            <p:cxnSp>
              <p:nvCxnSpPr>
                <p:cNvPr id="30" name="Gerade Verbindung mit Pfeil 29">
                  <a:extLst>
                    <a:ext uri="{FF2B5EF4-FFF2-40B4-BE49-F238E27FC236}">
                      <a16:creationId xmlns:a16="http://schemas.microsoft.com/office/drawing/2014/main" id="{01B54822-A53E-44C5-B6AD-BA1236A8E3C3}"/>
                    </a:ext>
                  </a:extLst>
                </p:cNvPr>
                <p:cNvCxnSpPr>
                  <a:cxnSpLocks/>
                </p:cNvCxnSpPr>
                <p:nvPr/>
              </p:nvCxnSpPr>
              <p:spPr bwMode="auto">
                <a:xfrm>
                  <a:off x="2137599" y="5108529"/>
                  <a:ext cx="470865" cy="302130"/>
                </a:xfrm>
                <a:prstGeom prst="straightConnector1">
                  <a:avLst/>
                </a:pr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1" name="Gruppieren 30">
                  <a:extLst>
                    <a:ext uri="{FF2B5EF4-FFF2-40B4-BE49-F238E27FC236}">
                      <a16:creationId xmlns:a16="http://schemas.microsoft.com/office/drawing/2014/main" id="{1CDB2456-E1FD-44E6-9B0E-D96849A745A8}"/>
                    </a:ext>
                  </a:extLst>
                </p:cNvPr>
                <p:cNvGrpSpPr/>
                <p:nvPr/>
              </p:nvGrpSpPr>
              <p:grpSpPr>
                <a:xfrm>
                  <a:off x="2387815" y="3153932"/>
                  <a:ext cx="2149333" cy="2961468"/>
                  <a:chOff x="2387815" y="3153932"/>
                  <a:chExt cx="2149333" cy="2961468"/>
                </a:xfrm>
              </p:grpSpPr>
              <p:pic>
                <p:nvPicPr>
                  <p:cNvPr id="32" name="Grafik 31">
                    <a:extLst>
                      <a:ext uri="{FF2B5EF4-FFF2-40B4-BE49-F238E27FC236}">
                        <a16:creationId xmlns:a16="http://schemas.microsoft.com/office/drawing/2014/main" id="{0AA88B09-5FA9-43ED-8C0B-7E7098807315}"/>
                      </a:ext>
                    </a:extLst>
                  </p:cNvPr>
                  <p:cNvPicPr>
                    <a:picLocks noChangeAspect="1"/>
                  </p:cNvPicPr>
                  <p:nvPr/>
                </p:nvPicPr>
                <p:blipFill>
                  <a:blip r:embed="rId8"/>
                  <a:stretch>
                    <a:fillRect/>
                  </a:stretch>
                </p:blipFill>
                <p:spPr>
                  <a:xfrm>
                    <a:off x="2668885" y="4221812"/>
                    <a:ext cx="1868263" cy="1893588"/>
                  </a:xfrm>
                  <a:prstGeom prst="rect">
                    <a:avLst/>
                  </a:prstGeom>
                  <a:effectLst>
                    <a:outerShdw blurRad="228600" dist="127001" dir="2700000" algn="tl" rotWithShape="0">
                      <a:srgbClr val="808080">
                        <a:alpha val="73000"/>
                      </a:srgbClr>
                    </a:outerShdw>
                  </a:effectLst>
                </p:spPr>
              </p:pic>
              <p:cxnSp>
                <p:nvCxnSpPr>
                  <p:cNvPr id="33" name="Gerade Verbindung mit Pfeil 32">
                    <a:extLst>
                      <a:ext uri="{FF2B5EF4-FFF2-40B4-BE49-F238E27FC236}">
                        <a16:creationId xmlns:a16="http://schemas.microsoft.com/office/drawing/2014/main" id="{C775D536-726B-4D5D-9970-546D2DEF4D0D}"/>
                      </a:ext>
                    </a:extLst>
                  </p:cNvPr>
                  <p:cNvCxnSpPr>
                    <a:cxnSpLocks/>
                  </p:cNvCxnSpPr>
                  <p:nvPr/>
                </p:nvCxnSpPr>
                <p:spPr bwMode="auto">
                  <a:xfrm>
                    <a:off x="2387815" y="3153932"/>
                    <a:ext cx="792751" cy="1179812"/>
                  </a:xfrm>
                  <a:prstGeom prst="straightConnector1">
                    <a:avLst/>
                  </a:pr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pic>
          <p:nvPicPr>
            <p:cNvPr id="27" name="Picture 81">
              <a:extLst>
                <a:ext uri="{FF2B5EF4-FFF2-40B4-BE49-F238E27FC236}">
                  <a16:creationId xmlns:a16="http://schemas.microsoft.com/office/drawing/2014/main" id="{842B2EEE-ADE3-49DF-A29E-04D6B612F4C3}"/>
                </a:ext>
              </a:extLst>
            </p:cNvPr>
            <p:cNvPicPr/>
            <p:nvPr/>
          </p:nvPicPr>
          <p:blipFill rotWithShape="1">
            <a:blip r:embed="rId9"/>
            <a:srcRect t="40712" r="29586"/>
            <a:stretch/>
          </p:blipFill>
          <p:spPr>
            <a:xfrm>
              <a:off x="1044337" y="4718877"/>
              <a:ext cx="756579" cy="276816"/>
            </a:xfrm>
            <a:prstGeom prst="rect">
              <a:avLst/>
            </a:prstGeom>
            <a:effectLst/>
          </p:spPr>
        </p:pic>
      </p:grpSp>
      <p:grpSp>
        <p:nvGrpSpPr>
          <p:cNvPr id="34" name="Gruppieren 33">
            <a:extLst>
              <a:ext uri="{FF2B5EF4-FFF2-40B4-BE49-F238E27FC236}">
                <a16:creationId xmlns:a16="http://schemas.microsoft.com/office/drawing/2014/main" id="{10434C35-D2BD-444F-B700-91254B851528}"/>
              </a:ext>
            </a:extLst>
          </p:cNvPr>
          <p:cNvGrpSpPr/>
          <p:nvPr/>
        </p:nvGrpSpPr>
        <p:grpSpPr>
          <a:xfrm>
            <a:off x="1216619" y="867774"/>
            <a:ext cx="10772181" cy="5159436"/>
            <a:chOff x="1216619" y="867774"/>
            <a:chExt cx="10772181" cy="5159436"/>
          </a:xfrm>
        </p:grpSpPr>
        <p:sp>
          <p:nvSpPr>
            <p:cNvPr id="35" name="Rechteck 34">
              <a:extLst>
                <a:ext uri="{FF2B5EF4-FFF2-40B4-BE49-F238E27FC236}">
                  <a16:creationId xmlns:a16="http://schemas.microsoft.com/office/drawing/2014/main" id="{D8D346AE-AAE5-4433-8F6C-CDAB371C89F0}"/>
                </a:ext>
              </a:extLst>
            </p:cNvPr>
            <p:cNvSpPr/>
            <p:nvPr/>
          </p:nvSpPr>
          <p:spPr bwMode="auto">
            <a:xfrm>
              <a:off x="6509943" y="2795964"/>
              <a:ext cx="167016" cy="19845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Arial" charset="0"/>
                <a:ea typeface="ＭＳ Ｐゴシック" pitchFamily="96" charset="-128"/>
                <a:cs typeface="+mn-cs"/>
              </a:endParaRPr>
            </a:p>
          </p:txBody>
        </p:sp>
        <p:grpSp>
          <p:nvGrpSpPr>
            <p:cNvPr id="36" name="Gruppieren 35">
              <a:extLst>
                <a:ext uri="{FF2B5EF4-FFF2-40B4-BE49-F238E27FC236}">
                  <a16:creationId xmlns:a16="http://schemas.microsoft.com/office/drawing/2014/main" id="{32DA5FF4-260E-42C5-8A36-741D42A5AD29}"/>
                </a:ext>
              </a:extLst>
            </p:cNvPr>
            <p:cNvGrpSpPr/>
            <p:nvPr/>
          </p:nvGrpSpPr>
          <p:grpSpPr>
            <a:xfrm>
              <a:off x="1216619" y="867774"/>
              <a:ext cx="10772181" cy="5159436"/>
              <a:chOff x="1207383" y="898580"/>
              <a:chExt cx="10772181" cy="5159436"/>
            </a:xfrm>
          </p:grpSpPr>
          <p:grpSp>
            <p:nvGrpSpPr>
              <p:cNvPr id="37" name="Gruppieren 36">
                <a:extLst>
                  <a:ext uri="{FF2B5EF4-FFF2-40B4-BE49-F238E27FC236}">
                    <a16:creationId xmlns:a16="http://schemas.microsoft.com/office/drawing/2014/main" id="{B3D63B03-EC9E-434E-BC45-59463E020099}"/>
                  </a:ext>
                </a:extLst>
              </p:cNvPr>
              <p:cNvGrpSpPr/>
              <p:nvPr/>
            </p:nvGrpSpPr>
            <p:grpSpPr>
              <a:xfrm>
                <a:off x="1207383" y="898580"/>
                <a:ext cx="9496850" cy="5159436"/>
                <a:chOff x="1207383" y="898580"/>
                <a:chExt cx="9496850" cy="5159436"/>
              </a:xfrm>
            </p:grpSpPr>
            <p:pic>
              <p:nvPicPr>
                <p:cNvPr id="51" name="Grafik 50">
                  <a:extLst>
                    <a:ext uri="{FF2B5EF4-FFF2-40B4-BE49-F238E27FC236}">
                      <a16:creationId xmlns:a16="http://schemas.microsoft.com/office/drawing/2014/main" id="{B823D11E-EA19-4A58-994B-9BFE855CF7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32092" y="966330"/>
                  <a:ext cx="314710" cy="314710"/>
                </a:xfrm>
                <a:prstGeom prst="rect">
                  <a:avLst/>
                </a:prstGeom>
              </p:spPr>
            </p:pic>
            <p:pic>
              <p:nvPicPr>
                <p:cNvPr id="52" name="Grafik 51">
                  <a:extLst>
                    <a:ext uri="{FF2B5EF4-FFF2-40B4-BE49-F238E27FC236}">
                      <a16:creationId xmlns:a16="http://schemas.microsoft.com/office/drawing/2014/main" id="{94E6EE46-0BD6-4BC7-B3DC-050D6882D79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5430" y="5600132"/>
                  <a:ext cx="430485" cy="432637"/>
                </a:xfrm>
                <a:prstGeom prst="rect">
                  <a:avLst/>
                </a:prstGeom>
              </p:spPr>
            </p:pic>
            <p:pic>
              <p:nvPicPr>
                <p:cNvPr id="53" name="Grafik 52">
                  <a:extLst>
                    <a:ext uri="{FF2B5EF4-FFF2-40B4-BE49-F238E27FC236}">
                      <a16:creationId xmlns:a16="http://schemas.microsoft.com/office/drawing/2014/main" id="{89E26E8A-33DD-444B-B770-8CF644CB86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07383" y="4190657"/>
                  <a:ext cx="430485" cy="432637"/>
                </a:xfrm>
                <a:prstGeom prst="rect">
                  <a:avLst/>
                </a:prstGeom>
              </p:spPr>
            </p:pic>
            <p:pic>
              <p:nvPicPr>
                <p:cNvPr id="54" name="Inhaltsplatzhalter 4">
                  <a:extLst>
                    <a:ext uri="{FF2B5EF4-FFF2-40B4-BE49-F238E27FC236}">
                      <a16:creationId xmlns:a16="http://schemas.microsoft.com/office/drawing/2014/main" id="{7F7E78DD-B4D7-4AA5-9382-7CE65C8C9F00}"/>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9875081" y="898580"/>
                  <a:ext cx="418879" cy="41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Grafik 54">
                  <a:extLst>
                    <a:ext uri="{FF2B5EF4-FFF2-40B4-BE49-F238E27FC236}">
                      <a16:creationId xmlns:a16="http://schemas.microsoft.com/office/drawing/2014/main" id="{18EA4C70-570C-4053-9CCA-2E7C872C03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89523" y="1893682"/>
                  <a:ext cx="314710" cy="314710"/>
                </a:xfrm>
                <a:prstGeom prst="rect">
                  <a:avLst/>
                </a:prstGeom>
              </p:spPr>
            </p:pic>
            <p:pic>
              <p:nvPicPr>
                <p:cNvPr id="56" name="Inhaltsplatzhalter 4">
                  <a:extLst>
                    <a:ext uri="{FF2B5EF4-FFF2-40B4-BE49-F238E27FC236}">
                      <a16:creationId xmlns:a16="http://schemas.microsoft.com/office/drawing/2014/main" id="{5D790AEF-BC23-4FF9-A84D-A8D6080734CE}"/>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9875081" y="1832725"/>
                  <a:ext cx="418879" cy="41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Grafik 56">
                  <a:extLst>
                    <a:ext uri="{FF2B5EF4-FFF2-40B4-BE49-F238E27FC236}">
                      <a16:creationId xmlns:a16="http://schemas.microsoft.com/office/drawing/2014/main" id="{2ABF74B0-7E94-4975-BD02-802730D861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48254" y="5685979"/>
                  <a:ext cx="314710" cy="314710"/>
                </a:xfrm>
                <a:prstGeom prst="rect">
                  <a:avLst/>
                </a:prstGeom>
              </p:spPr>
            </p:pic>
            <p:pic>
              <p:nvPicPr>
                <p:cNvPr id="58" name="Inhaltsplatzhalter 4">
                  <a:extLst>
                    <a:ext uri="{FF2B5EF4-FFF2-40B4-BE49-F238E27FC236}">
                      <a16:creationId xmlns:a16="http://schemas.microsoft.com/office/drawing/2014/main" id="{FB3C5C05-5399-448C-B6A7-E63908FEAD2A}"/>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532418" y="5639137"/>
                  <a:ext cx="418879" cy="41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Grafik 58">
                  <a:extLst>
                    <a:ext uri="{FF2B5EF4-FFF2-40B4-BE49-F238E27FC236}">
                      <a16:creationId xmlns:a16="http://schemas.microsoft.com/office/drawing/2014/main" id="{AF6C5F3B-C088-4F97-B87F-250C04DC56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14152" y="5734340"/>
                  <a:ext cx="314710" cy="314710"/>
                </a:xfrm>
                <a:prstGeom prst="rect">
                  <a:avLst/>
                </a:prstGeom>
              </p:spPr>
            </p:pic>
            <p:pic>
              <p:nvPicPr>
                <p:cNvPr id="60" name="Grafik 59">
                  <a:extLst>
                    <a:ext uri="{FF2B5EF4-FFF2-40B4-BE49-F238E27FC236}">
                      <a16:creationId xmlns:a16="http://schemas.microsoft.com/office/drawing/2014/main" id="{E711C0A9-BD51-4CF0-B98F-FF80B65BBE8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20863" y="5766706"/>
                  <a:ext cx="762673" cy="249978"/>
                </a:xfrm>
                <a:prstGeom prst="rect">
                  <a:avLst/>
                </a:prstGeom>
              </p:spPr>
            </p:pic>
          </p:grpSp>
          <p:grpSp>
            <p:nvGrpSpPr>
              <p:cNvPr id="38" name="Gruppieren 37">
                <a:extLst>
                  <a:ext uri="{FF2B5EF4-FFF2-40B4-BE49-F238E27FC236}">
                    <a16:creationId xmlns:a16="http://schemas.microsoft.com/office/drawing/2014/main" id="{9E3FFFCE-05BF-4FDC-BEA6-5E5FED3FF16F}"/>
                  </a:ext>
                </a:extLst>
              </p:cNvPr>
              <p:cNvGrpSpPr/>
              <p:nvPr/>
            </p:nvGrpSpPr>
            <p:grpSpPr>
              <a:xfrm>
                <a:off x="2118658" y="2219955"/>
                <a:ext cx="9860906" cy="3753064"/>
                <a:chOff x="2118658" y="2219955"/>
                <a:chExt cx="9860906" cy="3753064"/>
              </a:xfrm>
            </p:grpSpPr>
            <p:grpSp>
              <p:nvGrpSpPr>
                <p:cNvPr id="39" name="Gruppieren 38">
                  <a:extLst>
                    <a:ext uri="{FF2B5EF4-FFF2-40B4-BE49-F238E27FC236}">
                      <a16:creationId xmlns:a16="http://schemas.microsoft.com/office/drawing/2014/main" id="{8E9182A7-28A9-4656-8E99-53F3D6344CE3}"/>
                    </a:ext>
                  </a:extLst>
                </p:cNvPr>
                <p:cNvGrpSpPr/>
                <p:nvPr/>
              </p:nvGrpSpPr>
              <p:grpSpPr>
                <a:xfrm>
                  <a:off x="2118658" y="2219955"/>
                  <a:ext cx="9860906" cy="3753064"/>
                  <a:chOff x="2118658" y="2219955"/>
                  <a:chExt cx="9860906" cy="3753064"/>
                </a:xfrm>
              </p:grpSpPr>
              <p:grpSp>
                <p:nvGrpSpPr>
                  <p:cNvPr id="41" name="Gruppieren 40">
                    <a:extLst>
                      <a:ext uri="{FF2B5EF4-FFF2-40B4-BE49-F238E27FC236}">
                        <a16:creationId xmlns:a16="http://schemas.microsoft.com/office/drawing/2014/main" id="{21E6630E-0885-4EBA-9AEB-70B9396E38E1}"/>
                      </a:ext>
                    </a:extLst>
                  </p:cNvPr>
                  <p:cNvGrpSpPr/>
                  <p:nvPr/>
                </p:nvGrpSpPr>
                <p:grpSpPr>
                  <a:xfrm>
                    <a:off x="2118658" y="3090533"/>
                    <a:ext cx="9860906" cy="2882486"/>
                    <a:chOff x="2115121" y="3111953"/>
                    <a:chExt cx="9860906" cy="2882486"/>
                  </a:xfrm>
                </p:grpSpPr>
                <p:cxnSp>
                  <p:nvCxnSpPr>
                    <p:cNvPr id="46" name="Gerade Verbindung mit Pfeil 45">
                      <a:extLst>
                        <a:ext uri="{FF2B5EF4-FFF2-40B4-BE49-F238E27FC236}">
                          <a16:creationId xmlns:a16="http://schemas.microsoft.com/office/drawing/2014/main" id="{CCC41F3F-09FB-4029-B9CC-D4E583F1825B}"/>
                        </a:ext>
                      </a:extLst>
                    </p:cNvPr>
                    <p:cNvCxnSpPr>
                      <a:cxnSpLocks/>
                    </p:cNvCxnSpPr>
                    <p:nvPr/>
                  </p:nvCxnSpPr>
                  <p:spPr bwMode="auto">
                    <a:xfrm>
                      <a:off x="4594032" y="5400012"/>
                      <a:ext cx="757405" cy="0"/>
                    </a:xfrm>
                    <a:prstGeom prst="straightConnector1">
                      <a:avLst/>
                    </a:prstGeom>
                    <a:solidFill>
                      <a:schemeClr val="accent1"/>
                    </a:solidFill>
                    <a:ln w="28575" cap="flat" cmpd="sng" algn="ctr">
                      <a:solidFill>
                        <a:srgbClr val="E4131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mit Pfeil 46">
                      <a:extLst>
                        <a:ext uri="{FF2B5EF4-FFF2-40B4-BE49-F238E27FC236}">
                          <a16:creationId xmlns:a16="http://schemas.microsoft.com/office/drawing/2014/main" id="{C2110D30-15F2-47EB-87BD-469EC12227E5}"/>
                        </a:ext>
                      </a:extLst>
                    </p:cNvPr>
                    <p:cNvCxnSpPr>
                      <a:cxnSpLocks/>
                    </p:cNvCxnSpPr>
                    <p:nvPr/>
                  </p:nvCxnSpPr>
                  <p:spPr bwMode="auto">
                    <a:xfrm flipV="1">
                      <a:off x="7500075" y="3374179"/>
                      <a:ext cx="730683" cy="1948563"/>
                    </a:xfrm>
                    <a:prstGeom prst="straightConnector1">
                      <a:avLst/>
                    </a:prstGeom>
                    <a:solidFill>
                      <a:schemeClr val="accent1"/>
                    </a:solidFill>
                    <a:ln w="28575" cap="flat" cmpd="sng" algn="ctr">
                      <a:solidFill>
                        <a:srgbClr val="E4131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Textfeld 47">
                      <a:extLst>
                        <a:ext uri="{FF2B5EF4-FFF2-40B4-BE49-F238E27FC236}">
                          <a16:creationId xmlns:a16="http://schemas.microsoft.com/office/drawing/2014/main" id="{8A02ADBB-4EFA-4A56-B839-FC8C0489B6BA}"/>
                        </a:ext>
                      </a:extLst>
                    </p:cNvPr>
                    <p:cNvSpPr txBox="1"/>
                    <p:nvPr/>
                  </p:nvSpPr>
                  <p:spPr>
                    <a:xfrm>
                      <a:off x="8497923" y="4915489"/>
                      <a:ext cx="3478104" cy="1078950"/>
                    </a:xfrm>
                    <a:prstGeom prst="rect">
                      <a:avLst/>
                    </a:prstGeom>
                    <a:noFill/>
                  </p:spPr>
                  <p:txBody>
                    <a:bodyPr wrap="square" rtlCol="0">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de-DE" sz="2800" b="0" i="0" u="none" strike="noStrike" kern="1200" cap="none" spc="0" normalizeH="0" baseline="0" noProof="0" dirty="0">
                          <a:ln>
                            <a:noFill/>
                          </a:ln>
                          <a:solidFill>
                            <a:srgbClr val="E41310"/>
                          </a:solidFill>
                          <a:effectLst/>
                          <a:uLnTx/>
                          <a:uFillTx/>
                          <a:latin typeface="Arial" panose="020B0604020202020204" pitchFamily="34" charset="0"/>
                          <a:ea typeface="ＭＳ Ｐゴシック" panose="020B0600070205080204" pitchFamily="34" charset="-128"/>
                          <a:cs typeface="+mn-cs"/>
                        </a:rPr>
                        <a:t>PIDs connect </a:t>
                      </a:r>
                      <a:r>
                        <a:rPr kumimoji="0" lang="de-DE" sz="2800" b="0" i="0" u="none" strike="noStrike" kern="1200" cap="none" spc="0" normalizeH="0" baseline="0" noProof="0" dirty="0" err="1">
                          <a:ln>
                            <a:noFill/>
                          </a:ln>
                          <a:solidFill>
                            <a:srgbClr val="E41310"/>
                          </a:solidFill>
                          <a:effectLst/>
                          <a:uLnTx/>
                          <a:uFillTx/>
                          <a:latin typeface="Arial" panose="020B0604020202020204" pitchFamily="34" charset="0"/>
                          <a:ea typeface="ＭＳ Ｐゴシック" panose="020B0600070205080204" pitchFamily="34" charset="-128"/>
                          <a:cs typeface="+mn-cs"/>
                        </a:rPr>
                        <a:t>everything</a:t>
                      </a:r>
                      <a:r>
                        <a:rPr kumimoji="0" lang="de-DE" sz="2800" b="0" i="0" u="none" strike="noStrike" kern="1200" cap="none" spc="0" normalizeH="0" baseline="0" noProof="0" dirty="0">
                          <a:ln>
                            <a:noFill/>
                          </a:ln>
                          <a:solidFill>
                            <a:srgbClr val="E41310"/>
                          </a:solidFill>
                          <a:effectLst/>
                          <a:uLnTx/>
                          <a:uFillTx/>
                          <a:latin typeface="Arial" panose="020B0604020202020204" pitchFamily="34" charset="0"/>
                          <a:ea typeface="ＭＳ Ｐゴシック" panose="020B0600070205080204" pitchFamily="34" charset="-128"/>
                          <a:cs typeface="+mn-cs"/>
                        </a:rPr>
                        <a:t> </a:t>
                      </a:r>
                      <a:r>
                        <a:rPr kumimoji="0" lang="de-DE" sz="2800" b="0" i="0" u="none" strike="noStrike" kern="1200" cap="none" spc="0" normalizeH="0" baseline="0" noProof="0" dirty="0">
                          <a:ln>
                            <a:noFill/>
                          </a:ln>
                          <a:solidFill>
                            <a:srgbClr val="E41310"/>
                          </a:solidFill>
                          <a:effectLst/>
                          <a:uLnTx/>
                          <a:uFillTx/>
                          <a:latin typeface="Arial" panose="020B0604020202020204" pitchFamily="34" charset="0"/>
                          <a:ea typeface="ＭＳ Ｐゴシック" panose="020B0600070205080204" pitchFamily="34" charset="-128"/>
                          <a:cs typeface="+mn-cs"/>
                          <a:sym typeface="Wingdings" panose="05000000000000000000" pitchFamily="2" charset="2"/>
                        </a:rPr>
                        <a:t> FAIR</a:t>
                      </a:r>
                      <a:endParaRPr kumimoji="0" lang="de-DE" sz="2800" b="0" i="0" u="none" strike="noStrike" kern="1200" cap="none" spc="0" normalizeH="0" baseline="0" noProof="0" dirty="0">
                        <a:ln>
                          <a:noFill/>
                        </a:ln>
                        <a:solidFill>
                          <a:srgbClr val="E41310"/>
                        </a:solidFill>
                        <a:effectLst/>
                        <a:uLnTx/>
                        <a:uFillTx/>
                        <a:latin typeface="Arial" panose="020B0604020202020204" pitchFamily="34" charset="0"/>
                        <a:ea typeface="ＭＳ Ｐゴシック" panose="020B0600070205080204" pitchFamily="34" charset="-128"/>
                        <a:cs typeface="+mn-cs"/>
                      </a:endParaRPr>
                    </a:p>
                  </p:txBody>
                </p:sp>
                <p:cxnSp>
                  <p:nvCxnSpPr>
                    <p:cNvPr id="49" name="Gerade Verbindung mit Pfeil 48">
                      <a:extLst>
                        <a:ext uri="{FF2B5EF4-FFF2-40B4-BE49-F238E27FC236}">
                          <a16:creationId xmlns:a16="http://schemas.microsoft.com/office/drawing/2014/main" id="{E3109878-D2AB-4AF6-94F7-C3A76082D920}"/>
                        </a:ext>
                      </a:extLst>
                    </p:cNvPr>
                    <p:cNvCxnSpPr>
                      <a:cxnSpLocks/>
                    </p:cNvCxnSpPr>
                    <p:nvPr/>
                  </p:nvCxnSpPr>
                  <p:spPr bwMode="auto">
                    <a:xfrm>
                      <a:off x="2115121" y="5133320"/>
                      <a:ext cx="480570" cy="309762"/>
                    </a:xfrm>
                    <a:prstGeom prst="straightConnector1">
                      <a:avLst/>
                    </a:prstGeom>
                    <a:solidFill>
                      <a:schemeClr val="accent1"/>
                    </a:solidFill>
                    <a:ln w="28575" cap="flat" cmpd="sng" algn="ctr">
                      <a:solidFill>
                        <a:srgbClr val="E4131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Gerade Verbindung mit Pfeil 49">
                      <a:extLst>
                        <a:ext uri="{FF2B5EF4-FFF2-40B4-BE49-F238E27FC236}">
                          <a16:creationId xmlns:a16="http://schemas.microsoft.com/office/drawing/2014/main" id="{19E6D2F9-247E-4D85-B6F3-683837C6887B}"/>
                        </a:ext>
                      </a:extLst>
                    </p:cNvPr>
                    <p:cNvCxnSpPr>
                      <a:cxnSpLocks/>
                    </p:cNvCxnSpPr>
                    <p:nvPr/>
                  </p:nvCxnSpPr>
                  <p:spPr bwMode="auto">
                    <a:xfrm flipV="1">
                      <a:off x="4732934" y="3111953"/>
                      <a:ext cx="3035969" cy="1140904"/>
                    </a:xfrm>
                    <a:prstGeom prst="straightConnector1">
                      <a:avLst/>
                    </a:prstGeom>
                    <a:solidFill>
                      <a:schemeClr val="accent1"/>
                    </a:solidFill>
                    <a:ln w="28575" cap="flat" cmpd="sng" algn="ctr">
                      <a:solidFill>
                        <a:srgbClr val="E4131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 name="Gerade Verbindung mit Pfeil 41">
                    <a:extLst>
                      <a:ext uri="{FF2B5EF4-FFF2-40B4-BE49-F238E27FC236}">
                        <a16:creationId xmlns:a16="http://schemas.microsoft.com/office/drawing/2014/main" id="{2CAED212-912B-413E-885C-C8775DE51009}"/>
                      </a:ext>
                    </a:extLst>
                  </p:cNvPr>
                  <p:cNvCxnSpPr>
                    <a:cxnSpLocks/>
                  </p:cNvCxnSpPr>
                  <p:nvPr/>
                </p:nvCxnSpPr>
                <p:spPr bwMode="auto">
                  <a:xfrm>
                    <a:off x="7075827" y="2287131"/>
                    <a:ext cx="727278" cy="377986"/>
                  </a:xfrm>
                  <a:prstGeom prst="straightConnector1">
                    <a:avLst/>
                  </a:prstGeom>
                  <a:solidFill>
                    <a:schemeClr val="accent1"/>
                  </a:solidFill>
                  <a:ln w="28575" cap="flat" cmpd="sng" algn="ctr">
                    <a:solidFill>
                      <a:srgbClr val="E4131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mit Pfeil 42">
                    <a:extLst>
                      <a:ext uri="{FF2B5EF4-FFF2-40B4-BE49-F238E27FC236}">
                        <a16:creationId xmlns:a16="http://schemas.microsoft.com/office/drawing/2014/main" id="{541C0C64-856B-4567-94F6-EF71426D1E2C}"/>
                      </a:ext>
                    </a:extLst>
                  </p:cNvPr>
                  <p:cNvCxnSpPr>
                    <a:cxnSpLocks/>
                  </p:cNvCxnSpPr>
                  <p:nvPr/>
                </p:nvCxnSpPr>
                <p:spPr bwMode="auto">
                  <a:xfrm flipV="1">
                    <a:off x="5284494" y="2219955"/>
                    <a:ext cx="811506" cy="491040"/>
                  </a:xfrm>
                  <a:prstGeom prst="straightConnector1">
                    <a:avLst/>
                  </a:prstGeom>
                  <a:solidFill>
                    <a:schemeClr val="accent1"/>
                  </a:solidFill>
                  <a:ln w="28575" cap="flat" cmpd="sng" algn="ctr">
                    <a:solidFill>
                      <a:srgbClr val="E4131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Rechteck 43">
                    <a:extLst>
                      <a:ext uri="{FF2B5EF4-FFF2-40B4-BE49-F238E27FC236}">
                        <a16:creationId xmlns:a16="http://schemas.microsoft.com/office/drawing/2014/main" id="{2489BD1B-C0CB-416F-90B1-41527729C45D}"/>
                      </a:ext>
                    </a:extLst>
                  </p:cNvPr>
                  <p:cNvSpPr/>
                  <p:nvPr/>
                </p:nvSpPr>
                <p:spPr bwMode="auto">
                  <a:xfrm>
                    <a:off x="6502405" y="2803277"/>
                    <a:ext cx="167016" cy="19845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Arial" charset="0"/>
                      <a:ea typeface="ＭＳ Ｐゴシック" pitchFamily="96" charset="-128"/>
                      <a:cs typeface="+mn-cs"/>
                    </a:endParaRPr>
                  </a:p>
                </p:txBody>
              </p:sp>
              <p:sp>
                <p:nvSpPr>
                  <p:cNvPr id="45" name="Rechteck 44">
                    <a:extLst>
                      <a:ext uri="{FF2B5EF4-FFF2-40B4-BE49-F238E27FC236}">
                        <a16:creationId xmlns:a16="http://schemas.microsoft.com/office/drawing/2014/main" id="{D42FD2C4-4225-40E4-8F67-E78C119E1F28}"/>
                      </a:ext>
                    </a:extLst>
                  </p:cNvPr>
                  <p:cNvSpPr/>
                  <p:nvPr/>
                </p:nvSpPr>
                <p:spPr bwMode="auto">
                  <a:xfrm>
                    <a:off x="6520863" y="3416395"/>
                    <a:ext cx="167016" cy="19845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Arial" charset="0"/>
                      <a:ea typeface="ＭＳ Ｐゴシック" pitchFamily="96" charset="-128"/>
                      <a:cs typeface="+mn-cs"/>
                    </a:endParaRPr>
                  </a:p>
                </p:txBody>
              </p:sp>
            </p:grpSp>
            <p:cxnSp>
              <p:nvCxnSpPr>
                <p:cNvPr id="40" name="Gerade Verbindung mit Pfeil 39">
                  <a:extLst>
                    <a:ext uri="{FF2B5EF4-FFF2-40B4-BE49-F238E27FC236}">
                      <a16:creationId xmlns:a16="http://schemas.microsoft.com/office/drawing/2014/main" id="{EBBF55E7-26B9-44CE-A624-6A198544AA19}"/>
                    </a:ext>
                  </a:extLst>
                </p:cNvPr>
                <p:cNvCxnSpPr>
                  <a:cxnSpLocks/>
                </p:cNvCxnSpPr>
                <p:nvPr/>
              </p:nvCxnSpPr>
              <p:spPr bwMode="auto">
                <a:xfrm>
                  <a:off x="6568975" y="2287131"/>
                  <a:ext cx="33877" cy="1726863"/>
                </a:xfrm>
                <a:prstGeom prst="straightConnector1">
                  <a:avLst/>
                </a:prstGeom>
                <a:solidFill>
                  <a:schemeClr val="accent1"/>
                </a:solidFill>
                <a:ln w="28575" cap="flat" cmpd="sng" algn="ctr">
                  <a:solidFill>
                    <a:srgbClr val="E4131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nvGrpSpPr>
          <p:cNvPr id="61" name="Gruppieren 60">
            <a:extLst>
              <a:ext uri="{FF2B5EF4-FFF2-40B4-BE49-F238E27FC236}">
                <a16:creationId xmlns:a16="http://schemas.microsoft.com/office/drawing/2014/main" id="{6F1B9695-3599-4584-BA9F-F3DD319DD812}"/>
              </a:ext>
            </a:extLst>
          </p:cNvPr>
          <p:cNvGrpSpPr/>
          <p:nvPr/>
        </p:nvGrpSpPr>
        <p:grpSpPr>
          <a:xfrm>
            <a:off x="5236141" y="860784"/>
            <a:ext cx="2200304" cy="1373173"/>
            <a:chOff x="5236141" y="860784"/>
            <a:chExt cx="2200304" cy="1373173"/>
          </a:xfrm>
        </p:grpSpPr>
        <p:grpSp>
          <p:nvGrpSpPr>
            <p:cNvPr id="62" name="Gruppieren 61">
              <a:extLst>
                <a:ext uri="{FF2B5EF4-FFF2-40B4-BE49-F238E27FC236}">
                  <a16:creationId xmlns:a16="http://schemas.microsoft.com/office/drawing/2014/main" id="{193FD648-C3B9-4974-96D2-08DEB21BCE75}"/>
                </a:ext>
              </a:extLst>
            </p:cNvPr>
            <p:cNvGrpSpPr/>
            <p:nvPr/>
          </p:nvGrpSpPr>
          <p:grpSpPr>
            <a:xfrm>
              <a:off x="5236141" y="860784"/>
              <a:ext cx="2200304" cy="1373173"/>
              <a:chOff x="5236141" y="860784"/>
              <a:chExt cx="2200304" cy="1373173"/>
            </a:xfrm>
          </p:grpSpPr>
          <p:cxnSp>
            <p:nvCxnSpPr>
              <p:cNvPr id="65" name="Gerade Verbindung mit Pfeil 64">
                <a:extLst>
                  <a:ext uri="{FF2B5EF4-FFF2-40B4-BE49-F238E27FC236}">
                    <a16:creationId xmlns:a16="http://schemas.microsoft.com/office/drawing/2014/main" id="{B65E4CA2-7CEC-4663-86EC-93D1ED68A816}"/>
                  </a:ext>
                </a:extLst>
              </p:cNvPr>
              <p:cNvCxnSpPr>
                <a:cxnSpLocks/>
              </p:cNvCxnSpPr>
              <p:nvPr/>
            </p:nvCxnSpPr>
            <p:spPr bwMode="auto">
              <a:xfrm flipV="1">
                <a:off x="5236141" y="1928319"/>
                <a:ext cx="450608" cy="305638"/>
              </a:xfrm>
              <a:prstGeom prst="straightConnector1">
                <a:avLst/>
              </a:prstGeom>
              <a:solidFill>
                <a:schemeClr val="accent1"/>
              </a:solidFill>
              <a:ln w="1905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 name="Textfeld 65">
                <a:extLst>
                  <a:ext uri="{FF2B5EF4-FFF2-40B4-BE49-F238E27FC236}">
                    <a16:creationId xmlns:a16="http://schemas.microsoft.com/office/drawing/2014/main" id="{69D82F16-4DE0-43D4-A84A-C09D5A2A83A8}"/>
                  </a:ext>
                </a:extLst>
              </p:cNvPr>
              <p:cNvSpPr txBox="1"/>
              <p:nvPr/>
            </p:nvSpPr>
            <p:spPr>
              <a:xfrm>
                <a:off x="6612088" y="860784"/>
                <a:ext cx="824357" cy="43088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code</a:t>
                </a:r>
              </a:p>
            </p:txBody>
          </p:sp>
        </p:grpSp>
        <p:pic>
          <p:nvPicPr>
            <p:cNvPr id="63" name="Grafik 62">
              <a:extLst>
                <a:ext uri="{FF2B5EF4-FFF2-40B4-BE49-F238E27FC236}">
                  <a16:creationId xmlns:a16="http://schemas.microsoft.com/office/drawing/2014/main" id="{A0ECC0CB-DFDB-4841-9B47-F16C372B770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24717" y="1055935"/>
              <a:ext cx="1129209" cy="938655"/>
            </a:xfrm>
            <a:prstGeom prst="rect">
              <a:avLst/>
            </a:prstGeom>
          </p:spPr>
        </p:pic>
        <p:pic>
          <p:nvPicPr>
            <p:cNvPr id="64" name="Grafik 63">
              <a:extLst>
                <a:ext uri="{FF2B5EF4-FFF2-40B4-BE49-F238E27FC236}">
                  <a16:creationId xmlns:a16="http://schemas.microsoft.com/office/drawing/2014/main" id="{41CBAFCC-B755-482F-B56A-33411DED6580}"/>
                </a:ext>
              </a:extLst>
            </p:cNvPr>
            <p:cNvPicPr>
              <a:picLocks noChangeAspect="1"/>
            </p:cNvPicPr>
            <p:nvPr/>
          </p:nvPicPr>
          <p:blipFill rotWithShape="1">
            <a:blip r:embed="rId15">
              <a:extLst>
                <a:ext uri="{28A0092B-C50C-407E-A947-70E740481C1C}">
                  <a14:useLocalDpi xmlns:a14="http://schemas.microsoft.com/office/drawing/2010/main" val="0"/>
                </a:ext>
              </a:extLst>
            </a:blip>
            <a:srcRect l="22083" t="18948" r="17359" b="20378"/>
            <a:stretch/>
          </p:blipFill>
          <p:spPr>
            <a:xfrm>
              <a:off x="6591178" y="1286443"/>
              <a:ext cx="594988" cy="596131"/>
            </a:xfrm>
            <a:prstGeom prst="rect">
              <a:avLst/>
            </a:prstGeom>
          </p:spPr>
        </p:pic>
      </p:grpSp>
    </p:spTree>
    <p:extLst>
      <p:ext uri="{BB962C8B-B14F-4D97-AF65-F5344CB8AC3E}">
        <p14:creationId xmlns:p14="http://schemas.microsoft.com/office/powerpoint/2010/main" val="220667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02BC9A-CADF-417B-82A8-38F3C0F8676C}"/>
              </a:ext>
            </a:extLst>
          </p:cNvPr>
          <p:cNvSpPr>
            <a:spLocks noGrp="1"/>
          </p:cNvSpPr>
          <p:nvPr>
            <p:ph type="title"/>
          </p:nvPr>
        </p:nvSpPr>
        <p:spPr>
          <a:xfrm>
            <a:off x="2060294" y="0"/>
            <a:ext cx="10131706" cy="1325563"/>
          </a:xfrm>
        </p:spPr>
        <p:txBody>
          <a:bodyPr/>
          <a:lstStyle/>
          <a:p>
            <a:r>
              <a:rPr lang="de-DE" dirty="0" err="1">
                <a:solidFill>
                  <a:srgbClr val="1D4927"/>
                </a:solidFill>
              </a:rPr>
              <a:t>Metadata</a:t>
            </a:r>
            <a:r>
              <a:rPr lang="de-DE" dirty="0">
                <a:solidFill>
                  <a:srgbClr val="1D4927"/>
                </a:solidFill>
              </a:rPr>
              <a:t> Elements: </a:t>
            </a:r>
            <a:r>
              <a:rPr lang="de-DE" dirty="0" err="1">
                <a:solidFill>
                  <a:srgbClr val="1D4927"/>
                </a:solidFill>
              </a:rPr>
              <a:t>Controlled</a:t>
            </a:r>
            <a:r>
              <a:rPr lang="de-DE" dirty="0">
                <a:solidFill>
                  <a:srgbClr val="1D4927"/>
                </a:solidFill>
              </a:rPr>
              <a:t> </a:t>
            </a:r>
            <a:r>
              <a:rPr lang="de-DE" dirty="0" err="1">
                <a:solidFill>
                  <a:srgbClr val="1D4927"/>
                </a:solidFill>
              </a:rPr>
              <a:t>Vocabularies</a:t>
            </a:r>
            <a:r>
              <a:rPr lang="de-DE" dirty="0">
                <a:solidFill>
                  <a:srgbClr val="1D4927"/>
                </a:solidFill>
              </a:rPr>
              <a:t> (SKOS/RDF)</a:t>
            </a:r>
          </a:p>
        </p:txBody>
      </p:sp>
      <p:pic>
        <p:nvPicPr>
          <p:cNvPr id="3" name="Grafik 2">
            <a:extLst>
              <a:ext uri="{FF2B5EF4-FFF2-40B4-BE49-F238E27FC236}">
                <a16:creationId xmlns:a16="http://schemas.microsoft.com/office/drawing/2014/main" id="{209840F9-14AD-4D95-994F-584E55781D34}"/>
              </a:ext>
            </a:extLst>
          </p:cNvPr>
          <p:cNvPicPr>
            <a:picLocks noChangeAspect="1"/>
          </p:cNvPicPr>
          <p:nvPr/>
        </p:nvPicPr>
        <p:blipFill>
          <a:blip r:embed="rId2"/>
          <a:stretch>
            <a:fillRect/>
          </a:stretch>
        </p:blipFill>
        <p:spPr>
          <a:xfrm>
            <a:off x="1802897" y="1325563"/>
            <a:ext cx="8735198" cy="2919257"/>
          </a:xfrm>
          <a:prstGeom prst="rect">
            <a:avLst/>
          </a:prstGeom>
        </p:spPr>
      </p:pic>
      <p:sp>
        <p:nvSpPr>
          <p:cNvPr id="4" name="Textfeld 3">
            <a:extLst>
              <a:ext uri="{FF2B5EF4-FFF2-40B4-BE49-F238E27FC236}">
                <a16:creationId xmlns:a16="http://schemas.microsoft.com/office/drawing/2014/main" id="{AC0A4911-1083-4FE4-B4D1-750242271557}"/>
              </a:ext>
            </a:extLst>
          </p:cNvPr>
          <p:cNvSpPr txBox="1"/>
          <p:nvPr/>
        </p:nvSpPr>
        <p:spPr>
          <a:xfrm>
            <a:off x="523240" y="4382010"/>
            <a:ext cx="11294512" cy="1723549"/>
          </a:xfrm>
          <a:prstGeom prst="rect">
            <a:avLst/>
          </a:prstGeom>
          <a:noFill/>
        </p:spPr>
        <p:txBody>
          <a:bodyPr wrap="square" rtlCol="0">
            <a:spAutoFit/>
          </a:bodyPr>
          <a:lstStyle/>
          <a:p>
            <a:pPr>
              <a:spcAft>
                <a:spcPts val="600"/>
              </a:spcAft>
            </a:pPr>
            <a:r>
              <a:rPr lang="de-DE" dirty="0">
                <a:latin typeface="Calibri" panose="020F0502020204030204" pitchFamily="34" charset="0"/>
                <a:cs typeface="Calibri" panose="020F0502020204030204" pitchFamily="34" charset="0"/>
              </a:rPr>
              <a:t>In </a:t>
            </a:r>
            <a:r>
              <a:rPr lang="de-DE" dirty="0" err="1">
                <a:latin typeface="Calibri" panose="020F0502020204030204" pitchFamily="34" charset="0"/>
                <a:cs typeface="Calibri" panose="020F0502020204030204" pitchFamily="34" charset="0"/>
              </a:rPr>
              <a:t>brief</a:t>
            </a:r>
            <a:r>
              <a:rPr lang="de-DE" dirty="0">
                <a:latin typeface="Calibri" panose="020F0502020204030204" pitchFamily="34" charset="0"/>
                <a:cs typeface="Calibri" panose="020F0502020204030204" pitchFamily="34" charset="0"/>
              </a:rPr>
              <a:t>: </a:t>
            </a:r>
          </a:p>
          <a:p>
            <a:pPr marL="342900" indent="-342900">
              <a:spcAft>
                <a:spcPts val="600"/>
              </a:spcAft>
              <a:buFont typeface="Arial" panose="020B0604020202020204" pitchFamily="34" charset="0"/>
              <a:buChar char="•"/>
            </a:pPr>
            <a:r>
              <a:rPr lang="de-DE" dirty="0">
                <a:latin typeface="Calibri" panose="020F0502020204030204" pitchFamily="34" charset="0"/>
                <a:cs typeface="Calibri" panose="020F0502020204030204" pitchFamily="34" charset="0"/>
              </a:rPr>
              <a:t>RDF </a:t>
            </a:r>
            <a:r>
              <a:rPr lang="de-DE" dirty="0" err="1">
                <a:latin typeface="Calibri" panose="020F0502020204030204" pitchFamily="34" charset="0"/>
                <a:cs typeface="Calibri" panose="020F0502020204030204" pitchFamily="34" charset="0"/>
              </a:rPr>
              <a:t>vocabularies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are</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machine-actionable</a:t>
            </a:r>
            <a:r>
              <a:rPr lang="de-DE" dirty="0">
                <a:latin typeface="Calibri" panose="020F0502020204030204" pitchFamily="34" charset="0"/>
                <a:cs typeface="Calibri" panose="020F0502020204030204" pitchFamily="34" charset="0"/>
              </a:rPr>
              <a:t> and </a:t>
            </a:r>
            <a:r>
              <a:rPr lang="de-DE" dirty="0" err="1">
                <a:latin typeface="Calibri" panose="020F0502020204030204" pitchFamily="34" charset="0"/>
                <a:cs typeface="Calibri" panose="020F0502020204030204" pitchFamily="34" charset="0"/>
              </a:rPr>
              <a:t>provide</a:t>
            </a:r>
            <a:r>
              <a:rPr lang="de-DE" dirty="0">
                <a:latin typeface="Calibri" panose="020F0502020204030204" pitchFamily="34" charset="0"/>
                <a:cs typeface="Calibri" panose="020F0502020204030204" pitchFamily="34" charset="0"/>
              </a:rPr>
              <a:t> links to </a:t>
            </a:r>
            <a:r>
              <a:rPr lang="de-DE" dirty="0" err="1">
                <a:latin typeface="Calibri" panose="020F0502020204030204" pitchFamily="34" charset="0"/>
                <a:cs typeface="Calibri" panose="020F0502020204030204" pitchFamily="34" charset="0"/>
              </a:rPr>
              <a:t>the</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definitions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of</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each</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term</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sometimes</a:t>
            </a:r>
            <a:r>
              <a:rPr lang="de-DE" dirty="0">
                <a:latin typeface="Calibri" panose="020F0502020204030204" pitchFamily="34" charset="0"/>
                <a:cs typeface="Calibri" panose="020F0502020204030204" pitchFamily="34" charset="0"/>
              </a:rPr>
              <a:t> in different </a:t>
            </a:r>
            <a:r>
              <a:rPr lang="de-DE" dirty="0" err="1">
                <a:latin typeface="Calibri" panose="020F0502020204030204" pitchFamily="34" charset="0"/>
                <a:cs typeface="Calibri" panose="020F0502020204030204" pitchFamily="34" charset="0"/>
              </a:rPr>
              <a:t>languages</a:t>
            </a:r>
            <a:r>
              <a:rPr lang="de-DE" dirty="0">
                <a:latin typeface="Calibri" panose="020F0502020204030204" pitchFamily="34" charset="0"/>
                <a:cs typeface="Calibri" panose="020F0502020204030204" pitchFamily="34" charset="0"/>
              </a:rPr>
              <a:t>) </a:t>
            </a:r>
            <a:r>
              <a:rPr lang="de-DE" dirty="0">
                <a:latin typeface="Calibri" panose="020F0502020204030204" pitchFamily="34" charset="0"/>
                <a:cs typeface="Calibri" panose="020F0502020204030204" pitchFamily="34" charset="0"/>
                <a:sym typeface="Wingdings" panose="05000000000000000000" pitchFamily="2" charset="2"/>
              </a:rPr>
              <a:t> </a:t>
            </a:r>
            <a:r>
              <a:rPr lang="de-DE" dirty="0" err="1">
                <a:latin typeface="Calibri" panose="020F0502020204030204" pitchFamily="34" charset="0"/>
                <a:cs typeface="Calibri" panose="020F0502020204030204" pitchFamily="34" charset="0"/>
                <a:sym typeface="Wingdings" panose="05000000000000000000" pitchFamily="2" charset="2"/>
              </a:rPr>
              <a:t>stop</a:t>
            </a:r>
            <a:r>
              <a:rPr lang="de-DE" dirty="0">
                <a:latin typeface="Calibri" panose="020F0502020204030204" pitchFamily="34" charset="0"/>
                <a:cs typeface="Calibri" panose="020F0502020204030204" pitchFamily="34" charset="0"/>
                <a:sym typeface="Wingdings" panose="05000000000000000000" pitchFamily="2" charset="2"/>
              </a:rPr>
              <a:t> </a:t>
            </a:r>
            <a:r>
              <a:rPr lang="de-DE" dirty="0" err="1">
                <a:latin typeface="Calibri" panose="020F0502020204030204" pitchFamily="34" charset="0"/>
                <a:cs typeface="Calibri" panose="020F0502020204030204" pitchFamily="34" charset="0"/>
                <a:sym typeface="Wingdings" panose="05000000000000000000" pitchFamily="2" charset="2"/>
              </a:rPr>
              <a:t>endless</a:t>
            </a:r>
            <a:r>
              <a:rPr lang="de-DE" dirty="0">
                <a:latin typeface="Calibri" panose="020F0502020204030204" pitchFamily="34" charset="0"/>
                <a:cs typeface="Calibri" panose="020F0502020204030204" pitchFamily="34" charset="0"/>
                <a:sym typeface="Wingdings" panose="05000000000000000000" pitchFamily="2" charset="2"/>
              </a:rPr>
              <a:t> </a:t>
            </a:r>
            <a:r>
              <a:rPr lang="de-DE" dirty="0" err="1">
                <a:latin typeface="Calibri" panose="020F0502020204030204" pitchFamily="34" charset="0"/>
                <a:cs typeface="Calibri" panose="020F0502020204030204" pitchFamily="34" charset="0"/>
                <a:sym typeface="Wingdings" panose="05000000000000000000" pitchFamily="2" charset="2"/>
              </a:rPr>
              <a:t>discussions</a:t>
            </a:r>
            <a:r>
              <a:rPr lang="de-DE" dirty="0">
                <a:latin typeface="Calibri" panose="020F0502020204030204" pitchFamily="34" charset="0"/>
                <a:cs typeface="Calibri" panose="020F0502020204030204" pitchFamily="34" charset="0"/>
                <a:sym typeface="Wingdings" panose="05000000000000000000" pitchFamily="2" charset="2"/>
              </a:rPr>
              <a:t> </a:t>
            </a:r>
            <a:r>
              <a:rPr lang="de-DE" dirty="0" err="1">
                <a:latin typeface="Calibri" panose="020F0502020204030204" pitchFamily="34" charset="0"/>
                <a:cs typeface="Calibri" panose="020F0502020204030204" pitchFamily="34" charset="0"/>
                <a:sym typeface="Wingdings" panose="05000000000000000000" pitchFamily="2" charset="2"/>
              </a:rPr>
              <a:t>about</a:t>
            </a:r>
            <a:r>
              <a:rPr lang="de-DE" dirty="0">
                <a:latin typeface="Calibri" panose="020F0502020204030204" pitchFamily="34" charset="0"/>
                <a:cs typeface="Calibri" panose="020F0502020204030204" pitchFamily="34" charset="0"/>
                <a:sym typeface="Wingdings" panose="05000000000000000000" pitchFamily="2" charset="2"/>
              </a:rPr>
              <a:t> </a:t>
            </a:r>
            <a:r>
              <a:rPr lang="de-DE" dirty="0" err="1">
                <a:latin typeface="Calibri" panose="020F0502020204030204" pitchFamily="34" charset="0"/>
                <a:cs typeface="Calibri" panose="020F0502020204030204" pitchFamily="34" charset="0"/>
                <a:sym typeface="Wingdings" panose="05000000000000000000" pitchFamily="2" charset="2"/>
              </a:rPr>
              <a:t>who</a:t>
            </a:r>
            <a:r>
              <a:rPr lang="de-DE" dirty="0">
                <a:latin typeface="Calibri" panose="020F0502020204030204" pitchFamily="34" charset="0"/>
                <a:cs typeface="Calibri" panose="020F0502020204030204" pitchFamily="34" charset="0"/>
                <a:sym typeface="Wingdings" panose="05000000000000000000" pitchFamily="2" charset="2"/>
              </a:rPr>
              <a:t> </a:t>
            </a:r>
            <a:r>
              <a:rPr lang="de-DE" dirty="0" err="1">
                <a:latin typeface="Calibri" panose="020F0502020204030204" pitchFamily="34" charset="0"/>
                <a:cs typeface="Calibri" panose="020F0502020204030204" pitchFamily="34" charset="0"/>
                <a:sym typeface="Wingdings" panose="05000000000000000000" pitchFamily="2" charset="2"/>
              </a:rPr>
              <a:t>is</a:t>
            </a:r>
            <a:r>
              <a:rPr lang="de-DE" dirty="0">
                <a:latin typeface="Calibri" panose="020F0502020204030204" pitchFamily="34" charset="0"/>
                <a:cs typeface="Calibri" panose="020F0502020204030204" pitchFamily="34" charset="0"/>
                <a:sym typeface="Wingdings" panose="05000000000000000000" pitchFamily="2" charset="2"/>
              </a:rPr>
              <a:t> </a:t>
            </a:r>
            <a:r>
              <a:rPr lang="de-DE" dirty="0" err="1">
                <a:latin typeface="Calibri" panose="020F0502020204030204" pitchFamily="34" charset="0"/>
                <a:cs typeface="Calibri" panose="020F0502020204030204" pitchFamily="34" charset="0"/>
                <a:sym typeface="Wingdings" panose="05000000000000000000" pitchFamily="2" charset="2"/>
              </a:rPr>
              <a:t>right</a:t>
            </a:r>
            <a:endParaRPr lang="de-DE" dirty="0">
              <a:latin typeface="Calibri" panose="020F0502020204030204" pitchFamily="34" charset="0"/>
              <a:cs typeface="Calibri" panose="020F0502020204030204" pitchFamily="34" charset="0"/>
              <a:sym typeface="Wingdings" panose="05000000000000000000" pitchFamily="2" charset="2"/>
            </a:endParaRPr>
          </a:p>
          <a:p>
            <a:pPr marL="342900" indent="-342900">
              <a:spcAft>
                <a:spcPts val="600"/>
              </a:spcAft>
              <a:buFont typeface="Arial" panose="020B0604020202020204" pitchFamily="34" charset="0"/>
              <a:buChar char="•"/>
            </a:pPr>
            <a:r>
              <a:rPr lang="de-DE" dirty="0">
                <a:latin typeface="Calibri" panose="020F0502020204030204" pitchFamily="34" charset="0"/>
                <a:cs typeface="Calibri" panose="020F0502020204030204" pitchFamily="34" charset="0"/>
                <a:sym typeface="Wingdings" panose="05000000000000000000" pitchFamily="2" charset="2"/>
              </a:rPr>
              <a:t>RDF </a:t>
            </a:r>
            <a:r>
              <a:rPr lang="de-DE" dirty="0" err="1">
                <a:latin typeface="Calibri" panose="020F0502020204030204" pitchFamily="34" charset="0"/>
                <a:cs typeface="Calibri" panose="020F0502020204030204" pitchFamily="34" charset="0"/>
                <a:sym typeface="Wingdings" panose="05000000000000000000" pitchFamily="2" charset="2"/>
              </a:rPr>
              <a:t>vocabs</a:t>
            </a:r>
            <a:r>
              <a:rPr lang="de-DE" dirty="0">
                <a:latin typeface="Calibri" panose="020F0502020204030204" pitchFamily="34" charset="0"/>
                <a:cs typeface="Calibri" panose="020F0502020204030204" pitchFamily="34" charset="0"/>
                <a:sym typeface="Wingdings" panose="05000000000000000000" pitchFamily="2" charset="2"/>
              </a:rPr>
              <a:t> </a:t>
            </a:r>
            <a:r>
              <a:rPr lang="de-DE" dirty="0" err="1">
                <a:latin typeface="Calibri" panose="020F0502020204030204" pitchFamily="34" charset="0"/>
                <a:cs typeface="Calibri" panose="020F0502020204030204" pitchFamily="34" charset="0"/>
                <a:sym typeface="Wingdings" panose="05000000000000000000" pitchFamily="2" charset="2"/>
              </a:rPr>
              <a:t>can</a:t>
            </a:r>
            <a:r>
              <a:rPr lang="de-DE" dirty="0">
                <a:latin typeface="Calibri" panose="020F0502020204030204" pitchFamily="34" charset="0"/>
                <a:cs typeface="Calibri" panose="020F0502020204030204" pitchFamily="34" charset="0"/>
                <a:sym typeface="Wingdings" panose="05000000000000000000" pitchFamily="2" charset="2"/>
              </a:rPr>
              <a:t> </a:t>
            </a:r>
            <a:r>
              <a:rPr lang="de-DE" dirty="0" err="1">
                <a:latin typeface="Calibri" panose="020F0502020204030204" pitchFamily="34" charset="0"/>
                <a:cs typeface="Calibri" panose="020F0502020204030204" pitchFamily="34" charset="0"/>
                <a:sym typeface="Wingdings" panose="05000000000000000000" pitchFamily="2" charset="2"/>
              </a:rPr>
              <a:t>be</a:t>
            </a:r>
            <a:r>
              <a:rPr lang="de-DE" dirty="0">
                <a:latin typeface="Calibri" panose="020F0502020204030204" pitchFamily="34" charset="0"/>
                <a:cs typeface="Calibri" panose="020F0502020204030204" pitchFamily="34" charset="0"/>
                <a:sym typeface="Wingdings" panose="05000000000000000000" pitchFamily="2" charset="2"/>
              </a:rPr>
              <a:t> </a:t>
            </a:r>
            <a:r>
              <a:rPr lang="de-DE" dirty="0" err="1">
                <a:latin typeface="Calibri" panose="020F0502020204030204" pitchFamily="34" charset="0"/>
                <a:cs typeface="Calibri" panose="020F0502020204030204" pitchFamily="34" charset="0"/>
                <a:sym typeface="Wingdings" panose="05000000000000000000" pitchFamily="2" charset="2"/>
              </a:rPr>
              <a:t>added</a:t>
            </a:r>
            <a:r>
              <a:rPr lang="de-DE" dirty="0">
                <a:latin typeface="Calibri" panose="020F0502020204030204" pitchFamily="34" charset="0"/>
                <a:cs typeface="Calibri" panose="020F0502020204030204" pitchFamily="34" charset="0"/>
                <a:sym typeface="Wingdings" panose="05000000000000000000" pitchFamily="2" charset="2"/>
              </a:rPr>
              <a:t> </a:t>
            </a:r>
            <a:r>
              <a:rPr lang="de-DE" dirty="0" err="1">
                <a:latin typeface="Calibri" panose="020F0502020204030204" pitchFamily="34" charset="0"/>
                <a:cs typeface="Calibri" panose="020F0502020204030204" pitchFamily="34" charset="0"/>
                <a:sym typeface="Wingdings" panose="05000000000000000000" pitchFamily="2" charset="2"/>
              </a:rPr>
              <a:t>to</a:t>
            </a:r>
            <a:r>
              <a:rPr lang="de-DE" dirty="0">
                <a:latin typeface="Calibri" panose="020F0502020204030204" pitchFamily="34" charset="0"/>
                <a:cs typeface="Calibri" panose="020F0502020204030204" pitchFamily="34" charset="0"/>
                <a:sym typeface="Wingdings" panose="05000000000000000000" pitchFamily="2" charset="2"/>
              </a:rPr>
              <a:t> XML and JSON </a:t>
            </a:r>
            <a:r>
              <a:rPr lang="de-DE" dirty="0" err="1">
                <a:latin typeface="Calibri" panose="020F0502020204030204" pitchFamily="34" charset="0"/>
                <a:cs typeface="Calibri" panose="020F0502020204030204" pitchFamily="34" charset="0"/>
                <a:sym typeface="Wingdings" panose="05000000000000000000" pitchFamily="2" charset="2"/>
              </a:rPr>
              <a:t>metadata</a:t>
            </a:r>
            <a:endParaRPr lang="de-DE"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9415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B4C877-4D22-4962-9FC4-FD7E9FF1A1D8}"/>
              </a:ext>
            </a:extLst>
          </p:cNvPr>
          <p:cNvSpPr>
            <a:spLocks noGrp="1"/>
          </p:cNvSpPr>
          <p:nvPr>
            <p:ph type="title"/>
          </p:nvPr>
        </p:nvSpPr>
        <p:spPr>
          <a:xfrm>
            <a:off x="2204580" y="-56941"/>
            <a:ext cx="9987419" cy="1325563"/>
          </a:xfrm>
        </p:spPr>
        <p:txBody>
          <a:bodyPr>
            <a:normAutofit/>
          </a:bodyPr>
          <a:lstStyle/>
          <a:p>
            <a:r>
              <a:rPr lang="de-DE" sz="3600" dirty="0" err="1">
                <a:solidFill>
                  <a:srgbClr val="1D4927"/>
                </a:solidFill>
              </a:rPr>
              <a:t>Controlled</a:t>
            </a:r>
            <a:r>
              <a:rPr lang="de-DE" sz="3600" dirty="0">
                <a:solidFill>
                  <a:srgbClr val="1D4927"/>
                </a:solidFill>
              </a:rPr>
              <a:t> </a:t>
            </a:r>
            <a:r>
              <a:rPr lang="de-DE" sz="3600" dirty="0" err="1">
                <a:solidFill>
                  <a:srgbClr val="1D4927"/>
                </a:solidFill>
              </a:rPr>
              <a:t>vocabularies</a:t>
            </a:r>
            <a:r>
              <a:rPr lang="de-DE" sz="3600" dirty="0">
                <a:solidFill>
                  <a:srgbClr val="1D4927"/>
                </a:solidFill>
              </a:rPr>
              <a:t> in a </a:t>
            </a:r>
            <a:r>
              <a:rPr lang="de-DE" sz="3600" dirty="0" err="1">
                <a:solidFill>
                  <a:srgbClr val="1D4927"/>
                </a:solidFill>
              </a:rPr>
              <a:t>metadata</a:t>
            </a:r>
            <a:r>
              <a:rPr lang="de-DE" sz="3600" dirty="0">
                <a:solidFill>
                  <a:srgbClr val="1D4927"/>
                </a:solidFill>
              </a:rPr>
              <a:t> </a:t>
            </a:r>
            <a:r>
              <a:rPr lang="de-DE" sz="3600" dirty="0" err="1">
                <a:solidFill>
                  <a:srgbClr val="1D4927"/>
                </a:solidFill>
              </a:rPr>
              <a:t>editor</a:t>
            </a:r>
            <a:endParaRPr lang="de-DE" sz="3600" dirty="0">
              <a:solidFill>
                <a:srgbClr val="1D4927"/>
              </a:solidFill>
            </a:endParaRPr>
          </a:p>
        </p:txBody>
      </p:sp>
      <p:pic>
        <p:nvPicPr>
          <p:cNvPr id="4" name="Grafik 3">
            <a:extLst>
              <a:ext uri="{FF2B5EF4-FFF2-40B4-BE49-F238E27FC236}">
                <a16:creationId xmlns:a16="http://schemas.microsoft.com/office/drawing/2014/main" id="{35F4C748-B705-4ADF-8876-52C1BE313B1B}"/>
              </a:ext>
            </a:extLst>
          </p:cNvPr>
          <p:cNvPicPr>
            <a:picLocks noChangeAspect="1"/>
          </p:cNvPicPr>
          <p:nvPr/>
        </p:nvPicPr>
        <p:blipFill rotWithShape="1">
          <a:blip r:embed="rId3"/>
          <a:srcRect l="11163" t="737" r="871" b="7813"/>
          <a:stretch/>
        </p:blipFill>
        <p:spPr>
          <a:xfrm>
            <a:off x="88261" y="1992260"/>
            <a:ext cx="6611931" cy="4648903"/>
          </a:xfrm>
          <a:prstGeom prst="rect">
            <a:avLst/>
          </a:prstGeom>
          <a:effectLst>
            <a:outerShdw blurRad="228600" dist="127001" dir="2700000" algn="tl" rotWithShape="0">
              <a:srgbClr val="808080">
                <a:alpha val="73000"/>
              </a:srgbClr>
            </a:outerShdw>
          </a:effectLst>
        </p:spPr>
      </p:pic>
      <p:sp>
        <p:nvSpPr>
          <p:cNvPr id="5" name="Rechteck 4">
            <a:extLst>
              <a:ext uri="{FF2B5EF4-FFF2-40B4-BE49-F238E27FC236}">
                <a16:creationId xmlns:a16="http://schemas.microsoft.com/office/drawing/2014/main" id="{5502EA0E-29D5-41E2-8CAD-BC4F77160A7E}"/>
              </a:ext>
            </a:extLst>
          </p:cNvPr>
          <p:cNvSpPr/>
          <p:nvPr/>
        </p:nvSpPr>
        <p:spPr>
          <a:xfrm>
            <a:off x="1009896" y="1097973"/>
            <a:ext cx="4099314" cy="769441"/>
          </a:xfrm>
          <a:prstGeom prst="rect">
            <a:avLst/>
          </a:prstGeom>
        </p:spPr>
        <p:txBody>
          <a:bodyPr wrap="square">
            <a:spAutoFit/>
          </a:bodyPr>
          <a:lstStyle/>
          <a:p>
            <a:r>
              <a:rPr lang="en-US" sz="2200" b="1" dirty="0">
                <a:latin typeface="Calibri" panose="020F0502020204030204" pitchFamily="34" charset="0"/>
              </a:rPr>
              <a:t>NASA Global Change Master Directory (GCMD) Keywords</a:t>
            </a:r>
          </a:p>
        </p:txBody>
      </p:sp>
      <p:pic>
        <p:nvPicPr>
          <p:cNvPr id="6" name="Grafik 5">
            <a:extLst>
              <a:ext uri="{FF2B5EF4-FFF2-40B4-BE49-F238E27FC236}">
                <a16:creationId xmlns:a16="http://schemas.microsoft.com/office/drawing/2014/main" id="{FBE93BD3-ECC8-49FC-AFD0-253E6C587C10}"/>
              </a:ext>
            </a:extLst>
          </p:cNvPr>
          <p:cNvPicPr>
            <a:picLocks noChangeAspect="1"/>
          </p:cNvPicPr>
          <p:nvPr/>
        </p:nvPicPr>
        <p:blipFill>
          <a:blip r:embed="rId4"/>
          <a:stretch>
            <a:fillRect/>
          </a:stretch>
        </p:blipFill>
        <p:spPr>
          <a:xfrm>
            <a:off x="88261" y="1104761"/>
            <a:ext cx="921635" cy="762653"/>
          </a:xfrm>
          <a:prstGeom prst="rect">
            <a:avLst/>
          </a:prstGeom>
        </p:spPr>
      </p:pic>
      <p:sp>
        <p:nvSpPr>
          <p:cNvPr id="7" name="Rechteck 6">
            <a:extLst>
              <a:ext uri="{FF2B5EF4-FFF2-40B4-BE49-F238E27FC236}">
                <a16:creationId xmlns:a16="http://schemas.microsoft.com/office/drawing/2014/main" id="{0550A66A-D0C1-4961-AB5E-690B4419665B}"/>
              </a:ext>
            </a:extLst>
          </p:cNvPr>
          <p:cNvSpPr/>
          <p:nvPr/>
        </p:nvSpPr>
        <p:spPr>
          <a:xfrm>
            <a:off x="4850586" y="1070588"/>
            <a:ext cx="7029450" cy="830997"/>
          </a:xfrm>
          <a:prstGeom prst="rect">
            <a:avLst/>
          </a:prstGeom>
        </p:spPr>
        <p:txBody>
          <a:bodyPr wrap="square">
            <a:spAutoFit/>
          </a:bodyPr>
          <a:lstStyle/>
          <a:p>
            <a:r>
              <a:rPr lang="en-US" i="1" dirty="0">
                <a:latin typeface="Calibri" panose="020F0502020204030204" pitchFamily="34" charset="0"/>
              </a:rPr>
              <a:t>Example: EARTH SCIENCE &gt; SOLID EARTH &gt; TECTONICS &gt; VOLCANIC ACTIVITY &gt; ERUPTION DYNAMICS</a:t>
            </a:r>
          </a:p>
        </p:txBody>
      </p:sp>
      <p:grpSp>
        <p:nvGrpSpPr>
          <p:cNvPr id="8" name="Gruppieren 7">
            <a:extLst>
              <a:ext uri="{FF2B5EF4-FFF2-40B4-BE49-F238E27FC236}">
                <a16:creationId xmlns:a16="http://schemas.microsoft.com/office/drawing/2014/main" id="{48150361-7B8C-4A98-A088-C9906AB9D785}"/>
              </a:ext>
            </a:extLst>
          </p:cNvPr>
          <p:cNvGrpSpPr/>
          <p:nvPr/>
        </p:nvGrpSpPr>
        <p:grpSpPr>
          <a:xfrm>
            <a:off x="7184692" y="2319461"/>
            <a:ext cx="4041133" cy="1542711"/>
            <a:chOff x="7514596" y="1961513"/>
            <a:chExt cx="4041133" cy="1542711"/>
          </a:xfrm>
        </p:grpSpPr>
        <p:sp>
          <p:nvSpPr>
            <p:cNvPr id="9" name="Rechteck 8">
              <a:extLst>
                <a:ext uri="{FF2B5EF4-FFF2-40B4-BE49-F238E27FC236}">
                  <a16:creationId xmlns:a16="http://schemas.microsoft.com/office/drawing/2014/main" id="{10E47936-D5B6-430A-A262-0BA252DD5CFD}"/>
                </a:ext>
              </a:extLst>
            </p:cNvPr>
            <p:cNvSpPr/>
            <p:nvPr/>
          </p:nvSpPr>
          <p:spPr>
            <a:xfrm>
              <a:off x="7514596" y="3042559"/>
              <a:ext cx="4041133" cy="461665"/>
            </a:xfrm>
            <a:prstGeom prst="rect">
              <a:avLst/>
            </a:prstGeom>
            <a:solidFill>
              <a:schemeClr val="bg1"/>
            </a:solidFill>
          </p:spPr>
          <p:txBody>
            <a:bodyPr wrap="square">
              <a:spAutoFit/>
            </a:bodyPr>
            <a:lstStyle/>
            <a:p>
              <a:pPr algn="ctr"/>
              <a:r>
                <a:rPr lang="en-US" dirty="0">
                  <a:latin typeface="Calibri" panose="020F0502020204030204" pitchFamily="34" charset="0"/>
                </a:rPr>
                <a:t>GEMET Keywords</a:t>
              </a:r>
            </a:p>
          </p:txBody>
        </p:sp>
        <p:pic>
          <p:nvPicPr>
            <p:cNvPr id="10" name="Grafik 9">
              <a:extLst>
                <a:ext uri="{FF2B5EF4-FFF2-40B4-BE49-F238E27FC236}">
                  <a16:creationId xmlns:a16="http://schemas.microsoft.com/office/drawing/2014/main" id="{26A1E8BD-FB73-4690-9A3D-1E151EA03508}"/>
                </a:ext>
              </a:extLst>
            </p:cNvPr>
            <p:cNvPicPr>
              <a:picLocks noChangeAspect="1"/>
            </p:cNvPicPr>
            <p:nvPr/>
          </p:nvPicPr>
          <p:blipFill>
            <a:blip r:embed="rId5"/>
            <a:stretch>
              <a:fillRect/>
            </a:stretch>
          </p:blipFill>
          <p:spPr>
            <a:xfrm>
              <a:off x="7514597" y="1961513"/>
              <a:ext cx="3901252" cy="1081046"/>
            </a:xfrm>
            <a:prstGeom prst="rect">
              <a:avLst/>
            </a:prstGeom>
            <a:effectLst>
              <a:outerShdw blurRad="190500" sx="102000" sy="102000" algn="ctr" rotWithShape="0">
                <a:prstClr val="black">
                  <a:alpha val="40000"/>
                </a:prstClr>
              </a:outerShdw>
            </a:effectLst>
          </p:spPr>
        </p:pic>
      </p:grpSp>
      <p:grpSp>
        <p:nvGrpSpPr>
          <p:cNvPr id="11" name="Gruppieren 10">
            <a:extLst>
              <a:ext uri="{FF2B5EF4-FFF2-40B4-BE49-F238E27FC236}">
                <a16:creationId xmlns:a16="http://schemas.microsoft.com/office/drawing/2014/main" id="{6224030D-CD72-45BE-A512-8A5B1C2B5FEC}"/>
              </a:ext>
            </a:extLst>
          </p:cNvPr>
          <p:cNvGrpSpPr/>
          <p:nvPr/>
        </p:nvGrpSpPr>
        <p:grpSpPr>
          <a:xfrm>
            <a:off x="6927037" y="5159336"/>
            <a:ext cx="5014685" cy="1633002"/>
            <a:chOff x="4112986" y="4261691"/>
            <a:chExt cx="5014685" cy="1633002"/>
          </a:xfrm>
        </p:grpSpPr>
        <p:sp>
          <p:nvSpPr>
            <p:cNvPr id="12" name="Rechteck 11">
              <a:extLst>
                <a:ext uri="{FF2B5EF4-FFF2-40B4-BE49-F238E27FC236}">
                  <a16:creationId xmlns:a16="http://schemas.microsoft.com/office/drawing/2014/main" id="{5FEC0704-3794-4FA6-826E-0593BC92B486}"/>
                </a:ext>
              </a:extLst>
            </p:cNvPr>
            <p:cNvSpPr/>
            <p:nvPr/>
          </p:nvSpPr>
          <p:spPr>
            <a:xfrm>
              <a:off x="4112986" y="4694364"/>
              <a:ext cx="4983842" cy="1200329"/>
            </a:xfrm>
            <a:prstGeom prst="rect">
              <a:avLst/>
            </a:prstGeom>
            <a:solidFill>
              <a:schemeClr val="bg1"/>
            </a:solidFill>
          </p:spPr>
          <p:txBody>
            <a:bodyPr wrap="square">
              <a:spAutoFit/>
            </a:bodyPr>
            <a:lstStyle/>
            <a:p>
              <a:endParaRPr lang="en-US" dirty="0">
                <a:latin typeface="Calibri" panose="020F0502020204030204" pitchFamily="34" charset="0"/>
              </a:endParaRPr>
            </a:p>
            <a:p>
              <a:pPr algn="ctr"/>
              <a:r>
                <a:rPr lang="en-US" dirty="0" err="1">
                  <a:latin typeface="Calibri" panose="020F0502020204030204" pitchFamily="34" charset="0"/>
                </a:rPr>
                <a:t>GeoSciML</a:t>
              </a:r>
              <a:r>
                <a:rPr lang="en-US" dirty="0">
                  <a:latin typeface="Calibri" panose="020F0502020204030204" pitchFamily="34" charset="0"/>
                </a:rPr>
                <a:t>: Geoscience Vocabularies </a:t>
              </a:r>
              <a:br>
                <a:rPr lang="en-US" dirty="0">
                  <a:latin typeface="Calibri" panose="020F0502020204030204" pitchFamily="34" charset="0"/>
                </a:rPr>
              </a:br>
              <a:r>
                <a:rPr lang="en-US" dirty="0">
                  <a:latin typeface="Calibri" panose="020F0502020204030204" pitchFamily="34" charset="0"/>
                </a:rPr>
                <a:t>for Linked Data</a:t>
              </a:r>
            </a:p>
          </p:txBody>
        </p:sp>
        <p:pic>
          <p:nvPicPr>
            <p:cNvPr id="13" name="Grafik 12">
              <a:extLst>
                <a:ext uri="{FF2B5EF4-FFF2-40B4-BE49-F238E27FC236}">
                  <a16:creationId xmlns:a16="http://schemas.microsoft.com/office/drawing/2014/main" id="{4CD1B3AC-1A46-4B64-B509-C919F9D937C5}"/>
                </a:ext>
              </a:extLst>
            </p:cNvPr>
            <p:cNvPicPr>
              <a:picLocks noChangeAspect="1"/>
            </p:cNvPicPr>
            <p:nvPr/>
          </p:nvPicPr>
          <p:blipFill rotWithShape="1">
            <a:blip r:embed="rId6"/>
            <a:srcRect l="19365" b="59183"/>
            <a:stretch/>
          </p:blipFill>
          <p:spPr>
            <a:xfrm>
              <a:off x="4112986" y="4261691"/>
              <a:ext cx="5014685" cy="691031"/>
            </a:xfrm>
            <a:prstGeom prst="rect">
              <a:avLst/>
            </a:prstGeom>
            <a:effectLst>
              <a:outerShdw blurRad="190500" sx="102000" sy="102000" algn="ctr" rotWithShape="0">
                <a:prstClr val="black">
                  <a:alpha val="40000"/>
                </a:prstClr>
              </a:outerShdw>
            </a:effectLst>
          </p:spPr>
        </p:pic>
      </p:grpSp>
      <p:grpSp>
        <p:nvGrpSpPr>
          <p:cNvPr id="14" name="Gruppieren 13">
            <a:extLst>
              <a:ext uri="{FF2B5EF4-FFF2-40B4-BE49-F238E27FC236}">
                <a16:creationId xmlns:a16="http://schemas.microsoft.com/office/drawing/2014/main" id="{5A16C296-1F62-4887-9F64-1B07F18D77AB}"/>
              </a:ext>
            </a:extLst>
          </p:cNvPr>
          <p:cNvGrpSpPr/>
          <p:nvPr/>
        </p:nvGrpSpPr>
        <p:grpSpPr>
          <a:xfrm>
            <a:off x="2747468" y="3980297"/>
            <a:ext cx="9132568" cy="954107"/>
            <a:chOff x="2205990" y="3986448"/>
            <a:chExt cx="9132568" cy="954107"/>
          </a:xfrm>
        </p:grpSpPr>
        <p:grpSp>
          <p:nvGrpSpPr>
            <p:cNvPr id="15" name="Gruppieren 14">
              <a:extLst>
                <a:ext uri="{FF2B5EF4-FFF2-40B4-BE49-F238E27FC236}">
                  <a16:creationId xmlns:a16="http://schemas.microsoft.com/office/drawing/2014/main" id="{CB2C9472-9934-491D-AA70-87B9D0073F98}"/>
                </a:ext>
              </a:extLst>
            </p:cNvPr>
            <p:cNvGrpSpPr/>
            <p:nvPr/>
          </p:nvGrpSpPr>
          <p:grpSpPr>
            <a:xfrm>
              <a:off x="2205990" y="4072703"/>
              <a:ext cx="6806881" cy="842197"/>
              <a:chOff x="2205990" y="4072703"/>
              <a:chExt cx="6806881" cy="842197"/>
            </a:xfrm>
          </p:grpSpPr>
          <p:pic>
            <p:nvPicPr>
              <p:cNvPr id="17" name="Picture 2">
                <a:extLst>
                  <a:ext uri="{FF2B5EF4-FFF2-40B4-BE49-F238E27FC236}">
                    <a16:creationId xmlns:a16="http://schemas.microsoft.com/office/drawing/2014/main" id="{E86F0717-D6C3-4F21-8AEB-E31EBEF6C81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3289358" y="4072703"/>
                <a:ext cx="5723513" cy="635977"/>
              </a:xfrm>
              <a:prstGeom prst="rect">
                <a:avLst/>
              </a:prstGeom>
              <a:effectLst>
                <a:outerShdw blurRad="190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hteck 17">
                <a:extLst>
                  <a:ext uri="{FF2B5EF4-FFF2-40B4-BE49-F238E27FC236}">
                    <a16:creationId xmlns:a16="http://schemas.microsoft.com/office/drawing/2014/main" id="{B5EC85C0-D95B-46B6-9082-A41C34E4C10C}"/>
                  </a:ext>
                </a:extLst>
              </p:cNvPr>
              <p:cNvSpPr/>
              <p:nvPr/>
            </p:nvSpPr>
            <p:spPr bwMode="auto">
              <a:xfrm>
                <a:off x="2205990" y="4671102"/>
                <a:ext cx="1280160" cy="243798"/>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grpSp>
        <p:sp>
          <p:nvSpPr>
            <p:cNvPr id="16" name="Textfeld 15">
              <a:extLst>
                <a:ext uri="{FF2B5EF4-FFF2-40B4-BE49-F238E27FC236}">
                  <a16:creationId xmlns:a16="http://schemas.microsoft.com/office/drawing/2014/main" id="{96703A5F-7D2B-42C2-B75C-EBEDBF92313B}"/>
                </a:ext>
              </a:extLst>
            </p:cNvPr>
            <p:cNvSpPr txBox="1"/>
            <p:nvPr/>
          </p:nvSpPr>
          <p:spPr>
            <a:xfrm>
              <a:off x="9248053" y="3986448"/>
              <a:ext cx="2090505" cy="954107"/>
            </a:xfrm>
            <a:prstGeom prst="rect">
              <a:avLst/>
            </a:prstGeom>
            <a:noFill/>
          </p:spPr>
          <p:txBody>
            <a:bodyPr wrap="square" rtlCol="0">
              <a:spAutoFit/>
            </a:bodyPr>
            <a:lstStyle/>
            <a:p>
              <a:r>
                <a:rPr lang="de-DE" sz="2800" dirty="0">
                  <a:latin typeface="Calibri" panose="020F0502020204030204" pitchFamily="34" charset="0"/>
                  <a:cs typeface="Calibri" panose="020F0502020204030204" pitchFamily="34" charset="0"/>
                </a:rPr>
                <a:t>SKOS </a:t>
              </a:r>
              <a:r>
                <a:rPr lang="de-DE" sz="2800" dirty="0">
                  <a:latin typeface="Calibri" panose="020F0502020204030204" pitchFamily="34" charset="0"/>
                  <a:cs typeface="Calibri" panose="020F0502020204030204" pitchFamily="34" charset="0"/>
                  <a:sym typeface="Wingdings" panose="05000000000000000000" pitchFamily="2" charset="2"/>
                </a:rPr>
                <a:t> </a:t>
              </a:r>
              <a:r>
                <a:rPr lang="de-DE" sz="2800" dirty="0" err="1">
                  <a:latin typeface="Calibri" panose="020F0502020204030204" pitchFamily="34" charset="0"/>
                  <a:cs typeface="Calibri" panose="020F0502020204030204" pitchFamily="34" charset="0"/>
                  <a:sym typeface="Wingdings" panose="05000000000000000000" pitchFamily="2" charset="2"/>
                </a:rPr>
                <a:t>definition</a:t>
              </a:r>
              <a:endParaRPr lang="de-DE" sz="28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22082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3358CB-0D06-4D10-BFF0-1B998E97F76D}"/>
              </a:ext>
            </a:extLst>
          </p:cNvPr>
          <p:cNvSpPr>
            <a:spLocks noGrp="1"/>
          </p:cNvSpPr>
          <p:nvPr>
            <p:ph type="title"/>
          </p:nvPr>
        </p:nvSpPr>
        <p:spPr>
          <a:xfrm>
            <a:off x="2154476" y="1962"/>
            <a:ext cx="10037523" cy="1325563"/>
          </a:xfrm>
        </p:spPr>
        <p:txBody>
          <a:bodyPr>
            <a:normAutofit/>
          </a:bodyPr>
          <a:lstStyle/>
          <a:p>
            <a:r>
              <a:rPr lang="de-DE" sz="3600" dirty="0" err="1">
                <a:solidFill>
                  <a:srgbClr val="1D4927"/>
                </a:solidFill>
              </a:rPr>
              <a:t>Controlled</a:t>
            </a:r>
            <a:r>
              <a:rPr lang="de-DE" sz="3600" dirty="0">
                <a:solidFill>
                  <a:srgbClr val="1D4927"/>
                </a:solidFill>
              </a:rPr>
              <a:t> </a:t>
            </a:r>
            <a:r>
              <a:rPr lang="de-DE" sz="3600" dirty="0" err="1">
                <a:solidFill>
                  <a:srgbClr val="1D4927"/>
                </a:solidFill>
              </a:rPr>
              <a:t>vocabularies</a:t>
            </a:r>
            <a:r>
              <a:rPr lang="de-DE" sz="3600" dirty="0">
                <a:solidFill>
                  <a:srgbClr val="1D4927"/>
                </a:solidFill>
              </a:rPr>
              <a:t> support </a:t>
            </a:r>
            <a:r>
              <a:rPr lang="de-DE" sz="3600" dirty="0" err="1">
                <a:solidFill>
                  <a:srgbClr val="1D4927"/>
                </a:solidFill>
              </a:rPr>
              <a:t>data</a:t>
            </a:r>
            <a:r>
              <a:rPr lang="de-DE" sz="3600" dirty="0">
                <a:solidFill>
                  <a:srgbClr val="1D4927"/>
                </a:solidFill>
              </a:rPr>
              <a:t> </a:t>
            </a:r>
            <a:r>
              <a:rPr lang="de-DE" sz="3600" dirty="0" err="1">
                <a:solidFill>
                  <a:srgbClr val="1D4927"/>
                </a:solidFill>
              </a:rPr>
              <a:t>discovery</a:t>
            </a:r>
            <a:endParaRPr lang="de-DE" sz="3600" dirty="0">
              <a:solidFill>
                <a:srgbClr val="1D4927"/>
              </a:solidFill>
            </a:endParaRPr>
          </a:p>
        </p:txBody>
      </p:sp>
      <p:sp>
        <p:nvSpPr>
          <p:cNvPr id="3" name="Rechteck 2">
            <a:extLst>
              <a:ext uri="{FF2B5EF4-FFF2-40B4-BE49-F238E27FC236}">
                <a16:creationId xmlns:a16="http://schemas.microsoft.com/office/drawing/2014/main" id="{F86A4802-FE4A-459A-8D3E-993AC47F4CF7}"/>
              </a:ext>
            </a:extLst>
          </p:cNvPr>
          <p:cNvSpPr/>
          <p:nvPr/>
        </p:nvSpPr>
        <p:spPr>
          <a:xfrm>
            <a:off x="0" y="5932174"/>
            <a:ext cx="12192000" cy="902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FFFFFF"/>
              </a:solidFill>
              <a:effectLst/>
              <a:uLnTx/>
              <a:uFillTx/>
              <a:latin typeface="Verdana"/>
              <a:ea typeface="ＭＳ Ｐゴシック"/>
              <a:cs typeface="+mn-cs"/>
            </a:endParaRPr>
          </a:p>
        </p:txBody>
      </p:sp>
      <p:grpSp>
        <p:nvGrpSpPr>
          <p:cNvPr id="4" name="Gruppieren 3">
            <a:extLst>
              <a:ext uri="{FF2B5EF4-FFF2-40B4-BE49-F238E27FC236}">
                <a16:creationId xmlns:a16="http://schemas.microsoft.com/office/drawing/2014/main" id="{2EF76089-FD65-4E95-B45D-7DB0A8CF3C54}"/>
              </a:ext>
            </a:extLst>
          </p:cNvPr>
          <p:cNvGrpSpPr/>
          <p:nvPr/>
        </p:nvGrpSpPr>
        <p:grpSpPr>
          <a:xfrm>
            <a:off x="437771" y="4599998"/>
            <a:ext cx="5633382" cy="1104053"/>
            <a:chOff x="227740" y="5034684"/>
            <a:chExt cx="5633382" cy="1104053"/>
          </a:xfrm>
        </p:grpSpPr>
        <p:pic>
          <p:nvPicPr>
            <p:cNvPr id="5" name="Grafik 4">
              <a:extLst>
                <a:ext uri="{FF2B5EF4-FFF2-40B4-BE49-F238E27FC236}">
                  <a16:creationId xmlns:a16="http://schemas.microsoft.com/office/drawing/2014/main" id="{2EC6855F-AB35-44D1-A2EA-4B4753DDF6FE}"/>
                </a:ext>
              </a:extLst>
            </p:cNvPr>
            <p:cNvPicPr>
              <a:picLocks noChangeAspect="1"/>
            </p:cNvPicPr>
            <p:nvPr/>
          </p:nvPicPr>
          <p:blipFill rotWithShape="1">
            <a:blip r:embed="rId2"/>
            <a:srcRect l="19365" b="59183"/>
            <a:stretch/>
          </p:blipFill>
          <p:spPr>
            <a:xfrm>
              <a:off x="340948" y="5034684"/>
              <a:ext cx="4690307" cy="646331"/>
            </a:xfrm>
            <a:prstGeom prst="rect">
              <a:avLst/>
            </a:prstGeom>
            <a:effectLst/>
          </p:spPr>
        </p:pic>
        <p:sp>
          <p:nvSpPr>
            <p:cNvPr id="6" name="Rechteck 5">
              <a:extLst>
                <a:ext uri="{FF2B5EF4-FFF2-40B4-BE49-F238E27FC236}">
                  <a16:creationId xmlns:a16="http://schemas.microsoft.com/office/drawing/2014/main" id="{E21EF3F7-BDBE-4619-9751-FCDC105E5E4E}"/>
                </a:ext>
              </a:extLst>
            </p:cNvPr>
            <p:cNvSpPr/>
            <p:nvPr/>
          </p:nvSpPr>
          <p:spPr>
            <a:xfrm>
              <a:off x="227740" y="5738627"/>
              <a:ext cx="5633382" cy="400110"/>
            </a:xfrm>
            <a:prstGeom prst="rect">
              <a:avLst/>
            </a:prstGeom>
            <a:solidFill>
              <a:schemeClr val="bg1"/>
            </a:solidFill>
          </p:spPr>
          <p:txBody>
            <a:bodyPr wrap="square">
              <a:spAutoFit/>
            </a:bodyPr>
            <a:lstStyle/>
            <a:p>
              <a:pPr algn="ctr"/>
              <a:r>
                <a:rPr lang="en-US" sz="2000" b="1" dirty="0" err="1">
                  <a:latin typeface="Calibri" panose="020F0502020204030204" pitchFamily="34" charset="0"/>
                  <a:cs typeface="Calibri" panose="020F0502020204030204" pitchFamily="34" charset="0"/>
                </a:rPr>
                <a:t>GeoSciML</a:t>
              </a:r>
              <a:r>
                <a:rPr lang="en-US" sz="2000" b="1"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Geoscience Vocabularies for Linked Data</a:t>
              </a:r>
            </a:p>
          </p:txBody>
        </p:sp>
      </p:grpSp>
      <p:pic>
        <p:nvPicPr>
          <p:cNvPr id="7" name="Grafik 6">
            <a:extLst>
              <a:ext uri="{FF2B5EF4-FFF2-40B4-BE49-F238E27FC236}">
                <a16:creationId xmlns:a16="http://schemas.microsoft.com/office/drawing/2014/main" id="{68D76AB5-E204-4327-AC89-D251EEBBD9CA}"/>
              </a:ext>
            </a:extLst>
          </p:cNvPr>
          <p:cNvPicPr>
            <a:picLocks noChangeAspect="1"/>
          </p:cNvPicPr>
          <p:nvPr/>
        </p:nvPicPr>
        <p:blipFill rotWithShape="1">
          <a:blip r:embed="rId3"/>
          <a:srcRect l="22255" t="10290" r="23777" b="11739"/>
          <a:stretch/>
        </p:blipFill>
        <p:spPr>
          <a:xfrm>
            <a:off x="6430623" y="1575309"/>
            <a:ext cx="5465605" cy="4441836"/>
          </a:xfrm>
          <a:prstGeom prst="rect">
            <a:avLst/>
          </a:prstGeom>
        </p:spPr>
      </p:pic>
      <p:grpSp>
        <p:nvGrpSpPr>
          <p:cNvPr id="8" name="Gruppieren 7">
            <a:extLst>
              <a:ext uri="{FF2B5EF4-FFF2-40B4-BE49-F238E27FC236}">
                <a16:creationId xmlns:a16="http://schemas.microsoft.com/office/drawing/2014/main" id="{E113812E-1210-4D4B-9F29-24431024E746}"/>
              </a:ext>
            </a:extLst>
          </p:cNvPr>
          <p:cNvGrpSpPr/>
          <p:nvPr/>
        </p:nvGrpSpPr>
        <p:grpSpPr>
          <a:xfrm>
            <a:off x="434337" y="3355576"/>
            <a:ext cx="5786574" cy="942774"/>
            <a:chOff x="340948" y="4005472"/>
            <a:chExt cx="5786574" cy="848409"/>
          </a:xfrm>
        </p:grpSpPr>
        <p:pic>
          <p:nvPicPr>
            <p:cNvPr id="9" name="Grafik 8">
              <a:extLst>
                <a:ext uri="{FF2B5EF4-FFF2-40B4-BE49-F238E27FC236}">
                  <a16:creationId xmlns:a16="http://schemas.microsoft.com/office/drawing/2014/main" id="{CBE28BE8-10FD-4F18-AD44-47C9C58D9CB4}"/>
                </a:ext>
              </a:extLst>
            </p:cNvPr>
            <p:cNvPicPr>
              <a:picLocks noChangeAspect="1"/>
            </p:cNvPicPr>
            <p:nvPr/>
          </p:nvPicPr>
          <p:blipFill>
            <a:blip r:embed="rId4"/>
            <a:stretch>
              <a:fillRect/>
            </a:stretch>
          </p:blipFill>
          <p:spPr>
            <a:xfrm>
              <a:off x="340948" y="4005472"/>
              <a:ext cx="3061719" cy="848409"/>
            </a:xfrm>
            <a:prstGeom prst="rect">
              <a:avLst/>
            </a:prstGeom>
            <a:effectLst/>
          </p:spPr>
        </p:pic>
        <p:sp>
          <p:nvSpPr>
            <p:cNvPr id="10" name="Rechteck 9">
              <a:extLst>
                <a:ext uri="{FF2B5EF4-FFF2-40B4-BE49-F238E27FC236}">
                  <a16:creationId xmlns:a16="http://schemas.microsoft.com/office/drawing/2014/main" id="{E4E21EA5-5C73-4753-8682-21728D0EAA1F}"/>
                </a:ext>
              </a:extLst>
            </p:cNvPr>
            <p:cNvSpPr/>
            <p:nvPr/>
          </p:nvSpPr>
          <p:spPr>
            <a:xfrm>
              <a:off x="3065804" y="4229622"/>
              <a:ext cx="3061718" cy="400110"/>
            </a:xfrm>
            <a:prstGeom prst="rect">
              <a:avLst/>
            </a:prstGeom>
            <a:noFill/>
          </p:spPr>
          <p:txBody>
            <a:bodyPr wrap="square">
              <a:spAutoFit/>
            </a:bodyPr>
            <a:lstStyle/>
            <a:p>
              <a:pPr algn="ctr"/>
              <a:r>
                <a:rPr lang="en-US" sz="2000" dirty="0">
                  <a:latin typeface="Calibri" panose="020F0502020204030204" pitchFamily="34" charset="0"/>
                  <a:cs typeface="Calibri" panose="020F0502020204030204" pitchFamily="34" charset="0"/>
                </a:rPr>
                <a:t>INSPIRE keywords</a:t>
              </a:r>
            </a:p>
          </p:txBody>
        </p:sp>
      </p:grpSp>
      <p:sp>
        <p:nvSpPr>
          <p:cNvPr id="11" name="Pfeil: nach unten gekrümmt 10">
            <a:extLst>
              <a:ext uri="{FF2B5EF4-FFF2-40B4-BE49-F238E27FC236}">
                <a16:creationId xmlns:a16="http://schemas.microsoft.com/office/drawing/2014/main" id="{3BC68363-4EEE-4BD8-B2C2-79242FC6F821}"/>
              </a:ext>
            </a:extLst>
          </p:cNvPr>
          <p:cNvSpPr/>
          <p:nvPr/>
        </p:nvSpPr>
        <p:spPr bwMode="auto">
          <a:xfrm>
            <a:off x="4867544" y="1760597"/>
            <a:ext cx="1787668" cy="573846"/>
          </a:xfrm>
          <a:prstGeom prst="curvedDownArrow">
            <a:avLst/>
          </a:prstGeom>
          <a:solidFill>
            <a:srgbClr val="206FA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Calibri" panose="020F0502020204030204" pitchFamily="34" charset="0"/>
              <a:ea typeface="ＭＳ Ｐゴシック" pitchFamily="96" charset="-128"/>
              <a:cs typeface="Calibri" panose="020F0502020204030204" pitchFamily="34" charset="0"/>
            </a:endParaRPr>
          </a:p>
        </p:txBody>
      </p:sp>
      <p:sp>
        <p:nvSpPr>
          <p:cNvPr id="12" name="Rechteck 11">
            <a:extLst>
              <a:ext uri="{FF2B5EF4-FFF2-40B4-BE49-F238E27FC236}">
                <a16:creationId xmlns:a16="http://schemas.microsoft.com/office/drawing/2014/main" id="{981C4322-BDA6-44AA-BBCF-1FB8D21ED20C}"/>
              </a:ext>
            </a:extLst>
          </p:cNvPr>
          <p:cNvSpPr/>
          <p:nvPr/>
        </p:nvSpPr>
        <p:spPr>
          <a:xfrm>
            <a:off x="4371863" y="1387714"/>
            <a:ext cx="1787669" cy="338554"/>
          </a:xfrm>
          <a:prstGeom prst="rect">
            <a:avLst/>
          </a:prstGeom>
          <a:noFill/>
        </p:spPr>
        <p:txBody>
          <a:bodyPr wrap="square">
            <a:spAutoFit/>
          </a:bodyPr>
          <a:lstStyle/>
          <a:p>
            <a:pPr algn="ctr"/>
            <a:r>
              <a:rPr lang="en-US" sz="1600" b="1" cap="all" dirty="0">
                <a:solidFill>
                  <a:srgbClr val="206FA2"/>
                </a:solidFill>
                <a:latin typeface="Calibri" panose="020F0502020204030204" pitchFamily="34" charset="0"/>
                <a:cs typeface="Calibri" panose="020F0502020204030204" pitchFamily="34" charset="0"/>
              </a:rPr>
              <a:t>search </a:t>
            </a:r>
            <a:r>
              <a:rPr lang="en-US" sz="1600" b="1" cap="all" dirty="0" err="1">
                <a:solidFill>
                  <a:srgbClr val="206FA2"/>
                </a:solidFill>
                <a:latin typeface="Calibri" panose="020F0502020204030204" pitchFamily="34" charset="0"/>
                <a:cs typeface="Calibri" panose="020F0502020204030204" pitchFamily="34" charset="0"/>
              </a:rPr>
              <a:t>facettes</a:t>
            </a:r>
            <a:endParaRPr lang="en-US" sz="1600" b="1" cap="all" dirty="0">
              <a:solidFill>
                <a:srgbClr val="206FA2"/>
              </a:solidFill>
              <a:latin typeface="Calibri" panose="020F0502020204030204" pitchFamily="34" charset="0"/>
              <a:cs typeface="Calibri" panose="020F0502020204030204" pitchFamily="34" charset="0"/>
            </a:endParaRPr>
          </a:p>
        </p:txBody>
      </p:sp>
      <p:grpSp>
        <p:nvGrpSpPr>
          <p:cNvPr id="13" name="Gruppieren 12">
            <a:extLst>
              <a:ext uri="{FF2B5EF4-FFF2-40B4-BE49-F238E27FC236}">
                <a16:creationId xmlns:a16="http://schemas.microsoft.com/office/drawing/2014/main" id="{D259619B-248D-41E3-AE1D-B4E2BBFD83AE}"/>
              </a:ext>
            </a:extLst>
          </p:cNvPr>
          <p:cNvGrpSpPr/>
          <p:nvPr/>
        </p:nvGrpSpPr>
        <p:grpSpPr>
          <a:xfrm>
            <a:off x="168591" y="2254344"/>
            <a:ext cx="5543091" cy="1048004"/>
            <a:chOff x="1" y="2511258"/>
            <a:chExt cx="5124464" cy="920078"/>
          </a:xfrm>
        </p:grpSpPr>
        <p:pic>
          <p:nvPicPr>
            <p:cNvPr id="14" name="Grafik 13">
              <a:extLst>
                <a:ext uri="{FF2B5EF4-FFF2-40B4-BE49-F238E27FC236}">
                  <a16:creationId xmlns:a16="http://schemas.microsoft.com/office/drawing/2014/main" id="{59BDC2AF-AA37-4FED-AC48-A7A2CC805171}"/>
                </a:ext>
              </a:extLst>
            </p:cNvPr>
            <p:cNvPicPr>
              <a:picLocks noChangeAspect="1"/>
            </p:cNvPicPr>
            <p:nvPr/>
          </p:nvPicPr>
          <p:blipFill rotWithShape="1">
            <a:blip r:embed="rId5"/>
            <a:srcRect l="-1" t="11984" r="41026" b="1827"/>
            <a:stretch/>
          </p:blipFill>
          <p:spPr>
            <a:xfrm>
              <a:off x="1" y="2511258"/>
              <a:ext cx="5124464" cy="641563"/>
            </a:xfrm>
            <a:prstGeom prst="rect">
              <a:avLst/>
            </a:prstGeom>
          </p:spPr>
        </p:pic>
        <p:sp>
          <p:nvSpPr>
            <p:cNvPr id="15" name="Rechteck 14">
              <a:extLst>
                <a:ext uri="{FF2B5EF4-FFF2-40B4-BE49-F238E27FC236}">
                  <a16:creationId xmlns:a16="http://schemas.microsoft.com/office/drawing/2014/main" id="{0A41E3B1-B891-4234-8E6E-1ADF7D677A1C}"/>
                </a:ext>
              </a:extLst>
            </p:cNvPr>
            <p:cNvSpPr/>
            <p:nvPr/>
          </p:nvSpPr>
          <p:spPr>
            <a:xfrm>
              <a:off x="2232221" y="2539652"/>
              <a:ext cx="2892244" cy="891684"/>
            </a:xfrm>
            <a:prstGeom prst="rect">
              <a:avLst/>
            </a:prstGeom>
          </p:spPr>
          <p:txBody>
            <a:bodyPr wrap="square">
              <a:spAutoFit/>
            </a:bodyPr>
            <a:lstStyle/>
            <a:p>
              <a:pPr algn="ctr"/>
              <a:r>
                <a:rPr lang="en-US" sz="2000" b="1" dirty="0">
                  <a:solidFill>
                    <a:schemeClr val="bg1"/>
                  </a:solidFill>
                  <a:latin typeface="Calibri" panose="020F0502020204030204" pitchFamily="34" charset="0"/>
                  <a:cs typeface="Calibri" panose="020F0502020204030204" pitchFamily="34" charset="0"/>
                </a:rPr>
                <a:t>Global Change Master Directory (GCMD) Keywords</a:t>
              </a:r>
              <a:endParaRPr lang="de-DE" sz="2000" dirty="0">
                <a:solidFill>
                  <a:schemeClr val="bg1"/>
                </a:solidFill>
                <a:latin typeface="Calibri" panose="020F0502020204030204" pitchFamily="34" charset="0"/>
                <a:cs typeface="Calibri" panose="020F0502020204030204" pitchFamily="34" charset="0"/>
              </a:endParaRPr>
            </a:p>
          </p:txBody>
        </p:sp>
        <p:pic>
          <p:nvPicPr>
            <p:cNvPr id="16" name="Grafik 15">
              <a:extLst>
                <a:ext uri="{FF2B5EF4-FFF2-40B4-BE49-F238E27FC236}">
                  <a16:creationId xmlns:a16="http://schemas.microsoft.com/office/drawing/2014/main" id="{10716FED-8614-4A8E-B83A-44C6E8B46910}"/>
                </a:ext>
              </a:extLst>
            </p:cNvPr>
            <p:cNvPicPr>
              <a:picLocks noChangeAspect="1"/>
            </p:cNvPicPr>
            <p:nvPr/>
          </p:nvPicPr>
          <p:blipFill>
            <a:blip r:embed="rId6"/>
            <a:stretch>
              <a:fillRect/>
            </a:stretch>
          </p:blipFill>
          <p:spPr>
            <a:xfrm>
              <a:off x="45944" y="2533492"/>
              <a:ext cx="608819" cy="503798"/>
            </a:xfrm>
            <a:prstGeom prst="rect">
              <a:avLst/>
            </a:prstGeom>
          </p:spPr>
        </p:pic>
      </p:grpSp>
      <p:pic>
        <p:nvPicPr>
          <p:cNvPr id="17" name="Grafik 16">
            <a:hlinkClick r:id="rId7"/>
            <a:extLst>
              <a:ext uri="{FF2B5EF4-FFF2-40B4-BE49-F238E27FC236}">
                <a16:creationId xmlns:a16="http://schemas.microsoft.com/office/drawing/2014/main" id="{714FF089-0AB6-4A01-9F79-9A24A44F95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0694" y="5980871"/>
            <a:ext cx="2667631" cy="567014"/>
          </a:xfrm>
          <a:prstGeom prst="rect">
            <a:avLst/>
          </a:prstGeom>
        </p:spPr>
      </p:pic>
      <p:pic>
        <p:nvPicPr>
          <p:cNvPr id="18" name="Grafik 17">
            <a:extLst>
              <a:ext uri="{FF2B5EF4-FFF2-40B4-BE49-F238E27FC236}">
                <a16:creationId xmlns:a16="http://schemas.microsoft.com/office/drawing/2014/main" id="{4339EBE7-7E3C-439B-B652-91FA126BDC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38202" y="1355024"/>
            <a:ext cx="556205" cy="603019"/>
          </a:xfrm>
          <a:prstGeom prst="rect">
            <a:avLst/>
          </a:prstGeom>
        </p:spPr>
      </p:pic>
    </p:spTree>
    <p:extLst>
      <p:ext uri="{BB962C8B-B14F-4D97-AF65-F5344CB8AC3E}">
        <p14:creationId xmlns:p14="http://schemas.microsoft.com/office/powerpoint/2010/main" val="1498209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4">
            <a:extLst>
              <a:ext uri="{FF2B5EF4-FFF2-40B4-BE49-F238E27FC236}">
                <a16:creationId xmlns:a16="http://schemas.microsoft.com/office/drawing/2014/main" id="{946DC375-978C-412D-AC5D-F29A3AFA8393}"/>
              </a:ext>
            </a:extLst>
          </p:cNvPr>
          <p:cNvSpPr txBox="1">
            <a:spLocks/>
          </p:cNvSpPr>
          <p:nvPr/>
        </p:nvSpPr>
        <p:spPr>
          <a:xfrm>
            <a:off x="2223599" y="292101"/>
            <a:ext cx="9765199" cy="8255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fontAlgn="auto">
              <a:spcAft>
                <a:spcPts val="0"/>
              </a:spcAft>
            </a:pPr>
            <a:r>
              <a:rPr lang="de-DE" sz="3600" dirty="0" err="1">
                <a:solidFill>
                  <a:srgbClr val="1D4927"/>
                </a:solidFill>
              </a:rPr>
              <a:t>Metadata</a:t>
            </a:r>
            <a:r>
              <a:rPr lang="de-DE" sz="3600" dirty="0">
                <a:solidFill>
                  <a:srgbClr val="1D4927"/>
                </a:solidFill>
              </a:rPr>
              <a:t> </a:t>
            </a:r>
            <a:r>
              <a:rPr lang="de-DE" sz="3600" dirty="0" err="1">
                <a:solidFill>
                  <a:srgbClr val="1D4927"/>
                </a:solidFill>
              </a:rPr>
              <a:t>are</a:t>
            </a:r>
            <a:r>
              <a:rPr lang="de-DE" sz="3600" dirty="0">
                <a:solidFill>
                  <a:srgbClr val="1D4927"/>
                </a:solidFill>
              </a:rPr>
              <a:t> </a:t>
            </a:r>
            <a:r>
              <a:rPr lang="de-DE" sz="3600" dirty="0" err="1">
                <a:solidFill>
                  <a:srgbClr val="1D4927"/>
                </a:solidFill>
              </a:rPr>
              <a:t>required</a:t>
            </a:r>
            <a:r>
              <a:rPr lang="de-DE" sz="3600" dirty="0">
                <a:solidFill>
                  <a:srgbClr val="1D4927"/>
                </a:solidFill>
              </a:rPr>
              <a:t> </a:t>
            </a:r>
            <a:r>
              <a:rPr lang="de-DE" sz="3600" dirty="0" err="1">
                <a:solidFill>
                  <a:srgbClr val="1D4927"/>
                </a:solidFill>
              </a:rPr>
              <a:t>for</a:t>
            </a:r>
            <a:r>
              <a:rPr lang="de-DE" sz="3600" dirty="0">
                <a:solidFill>
                  <a:srgbClr val="1D4927"/>
                </a:solidFill>
              </a:rPr>
              <a:t> </a:t>
            </a:r>
            <a:r>
              <a:rPr lang="de-DE" sz="3600" dirty="0" err="1">
                <a:solidFill>
                  <a:srgbClr val="1D4927"/>
                </a:solidFill>
              </a:rPr>
              <a:t>bringing</a:t>
            </a:r>
            <a:r>
              <a:rPr lang="de-DE" sz="3600" dirty="0">
                <a:solidFill>
                  <a:srgbClr val="1D4927"/>
                </a:solidFill>
              </a:rPr>
              <a:t> </a:t>
            </a:r>
            <a:r>
              <a:rPr lang="de-DE" sz="3600" dirty="0" err="1">
                <a:solidFill>
                  <a:srgbClr val="1D4927"/>
                </a:solidFill>
              </a:rPr>
              <a:t>data</a:t>
            </a:r>
            <a:r>
              <a:rPr lang="de-DE" sz="3600" dirty="0">
                <a:solidFill>
                  <a:srgbClr val="1D4927"/>
                </a:solidFill>
              </a:rPr>
              <a:t> together</a:t>
            </a:r>
          </a:p>
        </p:txBody>
      </p:sp>
      <p:sp>
        <p:nvSpPr>
          <p:cNvPr id="4" name="Rechteck 3">
            <a:extLst>
              <a:ext uri="{FF2B5EF4-FFF2-40B4-BE49-F238E27FC236}">
                <a16:creationId xmlns:a16="http://schemas.microsoft.com/office/drawing/2014/main" id="{5364E3EB-5C82-4552-B762-15E3500DA723}"/>
              </a:ext>
            </a:extLst>
          </p:cNvPr>
          <p:cNvSpPr/>
          <p:nvPr/>
        </p:nvSpPr>
        <p:spPr bwMode="auto">
          <a:xfrm>
            <a:off x="0" y="6015848"/>
            <a:ext cx="12192000" cy="83099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grpSp>
        <p:nvGrpSpPr>
          <p:cNvPr id="5" name="Gruppieren 4">
            <a:extLst>
              <a:ext uri="{FF2B5EF4-FFF2-40B4-BE49-F238E27FC236}">
                <a16:creationId xmlns:a16="http://schemas.microsoft.com/office/drawing/2014/main" id="{370B5976-E785-4F00-B34C-3A8E007CD443}"/>
              </a:ext>
            </a:extLst>
          </p:cNvPr>
          <p:cNvGrpSpPr/>
          <p:nvPr/>
        </p:nvGrpSpPr>
        <p:grpSpPr>
          <a:xfrm>
            <a:off x="4771514" y="1233954"/>
            <a:ext cx="7203647" cy="4957625"/>
            <a:chOff x="4870878" y="1654387"/>
            <a:chExt cx="7203647" cy="4957625"/>
          </a:xfrm>
        </p:grpSpPr>
        <p:pic>
          <p:nvPicPr>
            <p:cNvPr id="6" name="Grafik 5">
              <a:extLst>
                <a:ext uri="{FF2B5EF4-FFF2-40B4-BE49-F238E27FC236}">
                  <a16:creationId xmlns:a16="http://schemas.microsoft.com/office/drawing/2014/main" id="{A5B79F36-ADDC-4489-9C0E-4BB28415E74F}"/>
                </a:ext>
              </a:extLst>
            </p:cNvPr>
            <p:cNvPicPr>
              <a:picLocks noChangeAspect="1"/>
            </p:cNvPicPr>
            <p:nvPr/>
          </p:nvPicPr>
          <p:blipFill rotWithShape="1">
            <a:blip r:embed="rId2"/>
            <a:srcRect t="14098" b="9188"/>
            <a:stretch/>
          </p:blipFill>
          <p:spPr>
            <a:xfrm>
              <a:off x="4870878" y="2703950"/>
              <a:ext cx="5058227" cy="3438746"/>
            </a:xfrm>
            <a:prstGeom prst="rect">
              <a:avLst/>
            </a:prstGeom>
          </p:spPr>
        </p:pic>
        <p:sp>
          <p:nvSpPr>
            <p:cNvPr id="7" name="Rechteck 6">
              <a:extLst>
                <a:ext uri="{FF2B5EF4-FFF2-40B4-BE49-F238E27FC236}">
                  <a16:creationId xmlns:a16="http://schemas.microsoft.com/office/drawing/2014/main" id="{2C37E7A1-53CC-4D64-8A25-BF56FA958037}"/>
                </a:ext>
              </a:extLst>
            </p:cNvPr>
            <p:cNvSpPr/>
            <p:nvPr/>
          </p:nvSpPr>
          <p:spPr>
            <a:xfrm>
              <a:off x="9835787" y="2603966"/>
              <a:ext cx="2238738" cy="3631763"/>
            </a:xfrm>
            <a:prstGeom prst="rect">
              <a:avLst/>
            </a:prstGeom>
          </p:spPr>
          <p:txBody>
            <a:bodyPr wrap="square">
              <a:spAutoFit/>
            </a:bodyPr>
            <a:lstStyle/>
            <a:p>
              <a:pPr marL="342900" indent="-342900">
                <a:spcAft>
                  <a:spcPts val="600"/>
                </a:spcAft>
                <a:buFont typeface="Wingdings" panose="05000000000000000000" pitchFamily="2" charset="2"/>
                <a:buChar char="Ø"/>
              </a:pPr>
              <a:r>
                <a:rPr lang="en-US" sz="2000" dirty="0">
                  <a:latin typeface="Calibri" panose="020F0502020204030204" pitchFamily="34" charset="0"/>
                  <a:cs typeface="Calibri" panose="020F0502020204030204" pitchFamily="34" charset="0"/>
                </a:rPr>
                <a:t>HPC computing: </a:t>
              </a:r>
              <a:r>
                <a:rPr lang="en-US" sz="2000" dirty="0" err="1">
                  <a:latin typeface="Calibri" panose="020F0502020204030204" pitchFamily="34" charset="0"/>
                  <a:cs typeface="Calibri" panose="020F0502020204030204" pitchFamily="34" charset="0"/>
                </a:rPr>
                <a:t>harmonisation</a:t>
              </a:r>
              <a:r>
                <a:rPr lang="en-US" sz="2000" dirty="0">
                  <a:latin typeface="Calibri" panose="020F0502020204030204" pitchFamily="34" charset="0"/>
                  <a:cs typeface="Calibri" panose="020F0502020204030204" pitchFamily="34" charset="0"/>
                </a:rPr>
                <a:t> of data formats </a:t>
              </a:r>
            </a:p>
            <a:p>
              <a:pPr marL="342900" indent="-342900">
                <a:spcAft>
                  <a:spcPts val="600"/>
                </a:spcAft>
                <a:buFont typeface="Wingdings" panose="05000000000000000000" pitchFamily="2" charset="2"/>
                <a:buChar char="Ø"/>
              </a:pPr>
              <a:r>
                <a:rPr lang="en-US" sz="2000" dirty="0">
                  <a:latin typeface="Calibri" panose="020F0502020204030204" pitchFamily="34" charset="0"/>
                  <a:cs typeface="Calibri" panose="020F0502020204030204" pitchFamily="34" charset="0"/>
                </a:rPr>
                <a:t>New methods: Joint inversion of geophysical data </a:t>
              </a:r>
            </a:p>
            <a:p>
              <a:pPr marL="342900" indent="-342900">
                <a:spcAft>
                  <a:spcPts val="600"/>
                </a:spcAft>
                <a:buFont typeface="Wingdings" panose="05000000000000000000" pitchFamily="2" charset="2"/>
                <a:buChar char="Ø"/>
              </a:pPr>
              <a:r>
                <a:rPr lang="en-US" sz="2000" dirty="0">
                  <a:latin typeface="Calibri" panose="020F0502020204030204" pitchFamily="34" charset="0"/>
                  <a:cs typeface="Calibri" panose="020F0502020204030204" pitchFamily="34" charset="0"/>
                </a:rPr>
                <a:t>New, highly data-intensive methods (e.g. DAS, GGM) </a:t>
              </a:r>
            </a:p>
          </p:txBody>
        </p:sp>
        <p:sp>
          <p:nvSpPr>
            <p:cNvPr id="8" name="Textfeld 7">
              <a:extLst>
                <a:ext uri="{FF2B5EF4-FFF2-40B4-BE49-F238E27FC236}">
                  <a16:creationId xmlns:a16="http://schemas.microsoft.com/office/drawing/2014/main" id="{59E683B5-2FC3-4DCC-8403-039D0EF9C63C}"/>
                </a:ext>
              </a:extLst>
            </p:cNvPr>
            <p:cNvSpPr txBox="1"/>
            <p:nvPr/>
          </p:nvSpPr>
          <p:spPr>
            <a:xfrm>
              <a:off x="4954415" y="1654387"/>
              <a:ext cx="6936064" cy="830997"/>
            </a:xfrm>
            <a:prstGeom prst="rect">
              <a:avLst/>
            </a:prstGeom>
            <a:noFill/>
          </p:spPr>
          <p:txBody>
            <a:bodyPr wrap="square" rtlCol="0">
              <a:spAutoFit/>
            </a:bodyPr>
            <a:lstStyle/>
            <a:p>
              <a:r>
                <a:rPr lang="de-DE" sz="2400" dirty="0">
                  <a:latin typeface="Calibri" panose="020F0502020204030204" pitchFamily="34" charset="0"/>
                  <a:cs typeface="Calibri" panose="020F0502020204030204" pitchFamily="34" charset="0"/>
                </a:rPr>
                <a:t>Can </a:t>
              </a:r>
              <a:r>
                <a:rPr lang="de-DE" sz="2400" dirty="0" err="1">
                  <a:latin typeface="Calibri" panose="020F0502020204030204" pitchFamily="34" charset="0"/>
                  <a:cs typeface="Calibri" panose="020F0502020204030204" pitchFamily="34" charset="0"/>
                </a:rPr>
                <a:t>we</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create</a:t>
              </a:r>
              <a:r>
                <a:rPr lang="de-DE" sz="2400" dirty="0">
                  <a:latin typeface="Calibri" panose="020F0502020204030204" pitchFamily="34" charset="0"/>
                  <a:cs typeface="Calibri" panose="020F0502020204030204" pitchFamily="34" charset="0"/>
                </a:rPr>
                <a:t> a </a:t>
              </a:r>
              <a:r>
                <a:rPr lang="de-DE" sz="2400" dirty="0" err="1">
                  <a:latin typeface="Calibri" panose="020F0502020204030204" pitchFamily="34" charset="0"/>
                  <a:cs typeface="Calibri" panose="020F0502020204030204" pitchFamily="34" charset="0"/>
                </a:rPr>
                <a:t>collaborative</a:t>
              </a:r>
              <a:r>
                <a:rPr lang="de-DE" sz="2400" dirty="0">
                  <a:latin typeface="Calibri" panose="020F0502020204030204" pitchFamily="34" charset="0"/>
                  <a:cs typeface="Calibri" panose="020F0502020204030204" pitchFamily="34" charset="0"/>
                </a:rPr>
                <a:t> National High Resolution </a:t>
              </a:r>
              <a:r>
                <a:rPr lang="de-DE" sz="2400" dirty="0" err="1">
                  <a:latin typeface="Calibri" panose="020F0502020204030204" pitchFamily="34" charset="0"/>
                  <a:cs typeface="Calibri" panose="020F0502020204030204" pitchFamily="34" charset="0"/>
                </a:rPr>
                <a:t>Geophysics</a:t>
              </a:r>
              <a:r>
                <a:rPr lang="de-DE" sz="2400" dirty="0">
                  <a:latin typeface="Calibri" panose="020F0502020204030204" pitchFamily="34" charset="0"/>
                  <a:cs typeface="Calibri" panose="020F0502020204030204" pitchFamily="34" charset="0"/>
                </a:rPr>
                <a:t> Data </a:t>
              </a:r>
              <a:r>
                <a:rPr lang="de-DE" sz="2400" dirty="0" err="1">
                  <a:latin typeface="Calibri" panose="020F0502020204030204" pitchFamily="34" charset="0"/>
                  <a:cs typeface="Calibri" panose="020F0502020204030204" pitchFamily="34" charset="0"/>
                </a:rPr>
                <a:t>Platform</a:t>
              </a:r>
              <a:r>
                <a:rPr lang="de-DE" sz="2400" dirty="0">
                  <a:latin typeface="Calibri" panose="020F0502020204030204" pitchFamily="34" charset="0"/>
                  <a:cs typeface="Calibri" panose="020F0502020204030204" pitchFamily="34" charset="0"/>
                </a:rPr>
                <a:t>?</a:t>
              </a:r>
            </a:p>
          </p:txBody>
        </p:sp>
        <p:sp>
          <p:nvSpPr>
            <p:cNvPr id="9" name="Textfeld 8">
              <a:extLst>
                <a:ext uri="{FF2B5EF4-FFF2-40B4-BE49-F238E27FC236}">
                  <a16:creationId xmlns:a16="http://schemas.microsoft.com/office/drawing/2014/main" id="{6A873B2B-06D1-4963-8B85-396077DB926D}"/>
                </a:ext>
              </a:extLst>
            </p:cNvPr>
            <p:cNvSpPr txBox="1"/>
            <p:nvPr/>
          </p:nvSpPr>
          <p:spPr>
            <a:xfrm>
              <a:off x="5028266" y="6242680"/>
              <a:ext cx="4743450" cy="369332"/>
            </a:xfrm>
            <a:prstGeom prst="rect">
              <a:avLst/>
            </a:prstGeom>
            <a:noFill/>
          </p:spPr>
          <p:txBody>
            <a:bodyPr wrap="square" rtlCol="0">
              <a:spAutoFit/>
            </a:bodyPr>
            <a:lstStyle/>
            <a:p>
              <a:r>
                <a:rPr lang="de-DE" dirty="0" err="1">
                  <a:latin typeface="Calibri" panose="020F0502020204030204" pitchFamily="34" charset="0"/>
                  <a:cs typeface="Calibri" panose="020F0502020204030204" pitchFamily="34" charset="0"/>
                </a:rPr>
                <a:t>Courtesy</a:t>
              </a:r>
              <a:r>
                <a:rPr lang="de-DE" dirty="0">
                  <a:latin typeface="Calibri" panose="020F0502020204030204" pitchFamily="34" charset="0"/>
                  <a:cs typeface="Calibri" panose="020F0502020204030204" pitchFamily="34" charset="0"/>
                </a:rPr>
                <a:t>: Lesley </a:t>
              </a:r>
              <a:r>
                <a:rPr lang="de-DE" dirty="0" err="1">
                  <a:latin typeface="Calibri" panose="020F0502020204030204" pitchFamily="34" charset="0"/>
                  <a:cs typeface="Calibri" panose="020F0502020204030204" pitchFamily="34" charset="0"/>
                </a:rPr>
                <a:t>Wyborn</a:t>
              </a:r>
              <a:r>
                <a:rPr lang="de-DE" dirty="0">
                  <a:latin typeface="Calibri" panose="020F0502020204030204" pitchFamily="34" charset="0"/>
                  <a:cs typeface="Calibri" panose="020F0502020204030204" pitchFamily="34" charset="0"/>
                </a:rPr>
                <a:t>, ANU, Canberra,  AU</a:t>
              </a:r>
            </a:p>
          </p:txBody>
        </p:sp>
      </p:grpSp>
      <p:grpSp>
        <p:nvGrpSpPr>
          <p:cNvPr id="10" name="Gruppieren 9">
            <a:extLst>
              <a:ext uri="{FF2B5EF4-FFF2-40B4-BE49-F238E27FC236}">
                <a16:creationId xmlns:a16="http://schemas.microsoft.com/office/drawing/2014/main" id="{BA94ADFB-0710-4EAA-A21C-6FDEBBC4A05D}"/>
              </a:ext>
            </a:extLst>
          </p:cNvPr>
          <p:cNvGrpSpPr/>
          <p:nvPr/>
        </p:nvGrpSpPr>
        <p:grpSpPr>
          <a:xfrm>
            <a:off x="442926" y="1261221"/>
            <a:ext cx="3907693" cy="5246352"/>
            <a:chOff x="442926" y="1261221"/>
            <a:chExt cx="3907693" cy="5246352"/>
          </a:xfrm>
        </p:grpSpPr>
        <p:sp>
          <p:nvSpPr>
            <p:cNvPr id="11" name="Textfeld 10">
              <a:extLst>
                <a:ext uri="{FF2B5EF4-FFF2-40B4-BE49-F238E27FC236}">
                  <a16:creationId xmlns:a16="http://schemas.microsoft.com/office/drawing/2014/main" id="{302BD777-9C58-486F-9A5C-D48BC0EC8B4A}"/>
                </a:ext>
              </a:extLst>
            </p:cNvPr>
            <p:cNvSpPr txBox="1"/>
            <p:nvPr/>
          </p:nvSpPr>
          <p:spPr>
            <a:xfrm>
              <a:off x="442926" y="1261221"/>
              <a:ext cx="3645598" cy="461664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de-DE" sz="2400" dirty="0" err="1">
                  <a:latin typeface="Calibri" panose="020F0502020204030204" pitchFamily="34" charset="0"/>
                  <a:cs typeface="Calibri" panose="020F0502020204030204" pitchFamily="34" charset="0"/>
                </a:rPr>
                <a:t>Harmonisation</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of</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data</a:t>
              </a:r>
              <a:r>
                <a:rPr lang="de-DE" sz="2400" dirty="0">
                  <a:latin typeface="Calibri" panose="020F0502020204030204" pitchFamily="34" charset="0"/>
                  <a:cs typeface="Calibri" panose="020F0502020204030204" pitchFamily="34" charset="0"/>
                </a:rPr>
                <a:t> and </a:t>
              </a:r>
              <a:r>
                <a:rPr lang="de-DE" sz="2400" dirty="0" err="1">
                  <a:latin typeface="Calibri" panose="020F0502020204030204" pitchFamily="34" charset="0"/>
                  <a:cs typeface="Calibri" panose="020F0502020204030204" pitchFamily="34" charset="0"/>
                </a:rPr>
                <a:t>metadata</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machine</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readable</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formats</a:t>
              </a:r>
              <a:r>
                <a:rPr lang="de-DE" sz="2400" dirty="0">
                  <a:latin typeface="Calibri" panose="020F0502020204030204" pitchFamily="34" charset="0"/>
                  <a:cs typeface="Calibri" panose="020F0502020204030204" pitchFamily="34" charset="0"/>
                </a:rPr>
                <a:t>)</a:t>
              </a:r>
            </a:p>
            <a:p>
              <a:pPr marL="285750" indent="-285750">
                <a:spcAft>
                  <a:spcPts val="600"/>
                </a:spcAft>
                <a:buFont typeface="Arial" panose="020B0604020202020204" pitchFamily="34" charset="0"/>
                <a:buChar char="•"/>
              </a:pPr>
              <a:r>
                <a:rPr lang="de-DE" sz="2400" dirty="0" err="1">
                  <a:latin typeface="Calibri" panose="020F0502020204030204" pitchFamily="34" charset="0"/>
                  <a:cs typeface="Calibri" panose="020F0502020204030204" pitchFamily="34" charset="0"/>
                </a:rPr>
                <a:t>Controlled</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vocabularies</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Ontologies</a:t>
              </a:r>
              <a:endParaRPr lang="de-DE" sz="2400" dirty="0">
                <a:latin typeface="Calibri" panose="020F0502020204030204" pitchFamily="34" charset="0"/>
                <a:cs typeface="Calibri" panose="020F0502020204030204" pitchFamily="34" charset="0"/>
              </a:endParaRPr>
            </a:p>
            <a:p>
              <a:pPr marL="285750" indent="-285750">
                <a:spcAft>
                  <a:spcPts val="600"/>
                </a:spcAft>
                <a:buFont typeface="Arial" panose="020B0604020202020204" pitchFamily="34" charset="0"/>
                <a:buChar char="•"/>
              </a:pPr>
              <a:r>
                <a:rPr lang="de-DE" sz="2400" dirty="0">
                  <a:latin typeface="Calibri" panose="020F0502020204030204" pitchFamily="34" charset="0"/>
                  <a:cs typeface="Calibri" panose="020F0502020204030204" pitchFamily="34" charset="0"/>
                </a:rPr>
                <a:t>API </a:t>
              </a:r>
              <a:r>
                <a:rPr lang="de-DE" sz="2400" dirty="0" err="1">
                  <a:latin typeface="Calibri" panose="020F0502020204030204" pitchFamily="34" charset="0"/>
                  <a:cs typeface="Calibri" panose="020F0502020204030204" pitchFamily="34" charset="0"/>
                </a:rPr>
                <a:t>development</a:t>
              </a:r>
              <a:endParaRPr lang="de-DE" sz="2400" dirty="0">
                <a:latin typeface="Calibri" panose="020F0502020204030204" pitchFamily="34" charset="0"/>
                <a:cs typeface="Calibri" panose="020F0502020204030204" pitchFamily="34" charset="0"/>
              </a:endParaRPr>
            </a:p>
            <a:p>
              <a:pPr marL="285750" indent="-285750">
                <a:spcAft>
                  <a:spcPts val="600"/>
                </a:spcAft>
                <a:buFont typeface="Arial" panose="020B0604020202020204" pitchFamily="34" charset="0"/>
                <a:buChar char="•"/>
              </a:pPr>
              <a:r>
                <a:rPr lang="de-DE" sz="2400" dirty="0" err="1">
                  <a:latin typeface="Calibri" panose="020F0502020204030204" pitchFamily="34" charset="0"/>
                  <a:cs typeface="Calibri" panose="020F0502020204030204" pitchFamily="34" charset="0"/>
                </a:rPr>
                <a:t>Harvesting</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of</a:t>
              </a:r>
              <a:r>
                <a:rPr lang="de-DE" sz="2400" dirty="0">
                  <a:latin typeface="Calibri" panose="020F0502020204030204" pitchFamily="34" charset="0"/>
                  <a:cs typeface="Calibri" panose="020F0502020204030204" pitchFamily="34" charset="0"/>
                </a:rPr>
                <a:t> repositories</a:t>
              </a:r>
            </a:p>
            <a:p>
              <a:pPr marL="285750" indent="-285750">
                <a:spcAft>
                  <a:spcPts val="600"/>
                </a:spcAft>
                <a:buFont typeface="Arial" panose="020B0604020202020204" pitchFamily="34" charset="0"/>
                <a:buChar char="•"/>
              </a:pPr>
              <a:r>
                <a:rPr lang="de-DE" sz="2400" dirty="0" err="1">
                  <a:latin typeface="Calibri" panose="020F0502020204030204" pitchFamily="34" charset="0"/>
                  <a:cs typeface="Calibri" panose="020F0502020204030204" pitchFamily="34" charset="0"/>
                </a:rPr>
                <a:t>Metadata</a:t>
              </a:r>
              <a:r>
                <a:rPr lang="de-DE" sz="2400" dirty="0">
                  <a:latin typeface="Calibri" panose="020F0502020204030204" pitchFamily="34" charset="0"/>
                  <a:cs typeface="Calibri" panose="020F0502020204030204" pitchFamily="34" charset="0"/>
                </a:rPr>
                <a:t> </a:t>
              </a:r>
              <a:r>
                <a:rPr lang="de-DE" sz="2400" dirty="0" err="1">
                  <a:latin typeface="Calibri" panose="020F0502020204030204" pitchFamily="34" charset="0"/>
                  <a:cs typeface="Calibri" panose="020F0502020204030204" pitchFamily="34" charset="0"/>
                </a:rPr>
                <a:t>aggregation</a:t>
              </a:r>
              <a:endParaRPr lang="de-DE" sz="2400" dirty="0">
                <a:latin typeface="Calibri" panose="020F0502020204030204" pitchFamily="34" charset="0"/>
                <a:cs typeface="Calibri" panose="020F0502020204030204" pitchFamily="34" charset="0"/>
              </a:endParaRPr>
            </a:p>
            <a:p>
              <a:pPr marL="285750" indent="-285750">
                <a:spcAft>
                  <a:spcPts val="600"/>
                </a:spcAft>
                <a:buFont typeface="Arial" panose="020B0604020202020204" pitchFamily="34" charset="0"/>
                <a:buChar char="•"/>
              </a:pPr>
              <a:r>
                <a:rPr lang="de-DE" sz="2400" dirty="0">
                  <a:latin typeface="Calibri" panose="020F0502020204030204" pitchFamily="34" charset="0"/>
                  <a:cs typeface="Calibri" panose="020F0502020204030204" pitchFamily="34" charset="0"/>
                </a:rPr>
                <a:t>PIDs</a:t>
              </a:r>
            </a:p>
            <a:p>
              <a:pPr marL="285750" indent="-285750">
                <a:spcAft>
                  <a:spcPts val="600"/>
                </a:spcAft>
                <a:buFont typeface="Arial" panose="020B0604020202020204" pitchFamily="34" charset="0"/>
                <a:buChar char="•"/>
              </a:pPr>
              <a:endParaRPr lang="de-DE" sz="2400" dirty="0">
                <a:latin typeface="Calibri" panose="020F0502020204030204" pitchFamily="34" charset="0"/>
                <a:cs typeface="Calibri" panose="020F0502020204030204" pitchFamily="34" charset="0"/>
              </a:endParaRPr>
            </a:p>
          </p:txBody>
        </p:sp>
        <p:grpSp>
          <p:nvGrpSpPr>
            <p:cNvPr id="12" name="Gruppieren 11">
              <a:extLst>
                <a:ext uri="{FF2B5EF4-FFF2-40B4-BE49-F238E27FC236}">
                  <a16:creationId xmlns:a16="http://schemas.microsoft.com/office/drawing/2014/main" id="{92460470-78D4-41D9-9CA4-74899F985DB7}"/>
                </a:ext>
              </a:extLst>
            </p:cNvPr>
            <p:cNvGrpSpPr/>
            <p:nvPr/>
          </p:nvGrpSpPr>
          <p:grpSpPr>
            <a:xfrm>
              <a:off x="1541942" y="5314480"/>
              <a:ext cx="2808677" cy="1193093"/>
              <a:chOff x="8770999" y="1867016"/>
              <a:chExt cx="3159391" cy="1342072"/>
            </a:xfrm>
          </p:grpSpPr>
          <p:pic>
            <p:nvPicPr>
              <p:cNvPr id="13" name="Grafik 12">
                <a:extLst>
                  <a:ext uri="{FF2B5EF4-FFF2-40B4-BE49-F238E27FC236}">
                    <a16:creationId xmlns:a16="http://schemas.microsoft.com/office/drawing/2014/main" id="{86A1E3ED-B6D1-44B5-B948-69DDB5F6D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9017" y="1867016"/>
                <a:ext cx="1777533" cy="658065"/>
              </a:xfrm>
              <a:prstGeom prst="rect">
                <a:avLst/>
              </a:prstGeom>
            </p:spPr>
          </p:pic>
          <p:pic>
            <p:nvPicPr>
              <p:cNvPr id="14" name="Inhaltsplatzhalter 4">
                <a:extLst>
                  <a:ext uri="{FF2B5EF4-FFF2-40B4-BE49-F238E27FC236}">
                    <a16:creationId xmlns:a16="http://schemas.microsoft.com/office/drawing/2014/main" id="{421C531A-FB68-45D5-BAD0-14DC33D357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8770999" y="2325447"/>
                <a:ext cx="766775" cy="7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14">
                <a:extLst>
                  <a:ext uri="{FF2B5EF4-FFF2-40B4-BE49-F238E27FC236}">
                    <a16:creationId xmlns:a16="http://schemas.microsoft.com/office/drawing/2014/main" id="{067E4F14-74C9-4CFA-B32D-8CA3650CF7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8389" y="2504923"/>
                <a:ext cx="693957" cy="697427"/>
              </a:xfrm>
              <a:prstGeom prst="rect">
                <a:avLst/>
              </a:prstGeom>
            </p:spPr>
          </p:pic>
          <p:pic>
            <p:nvPicPr>
              <p:cNvPr id="16" name="Picture 4" descr="Bildergebnis für funder registry crossref">
                <a:extLst>
                  <a:ext uri="{FF2B5EF4-FFF2-40B4-BE49-F238E27FC236}">
                    <a16:creationId xmlns:a16="http://schemas.microsoft.com/office/drawing/2014/main" id="{2FF6AACB-F29D-41C7-96A8-243A3C189A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98325" y="2701693"/>
                <a:ext cx="1209513" cy="507395"/>
              </a:xfrm>
              <a:prstGeom prst="rect">
                <a:avLst/>
              </a:prstGeom>
              <a:noFill/>
              <a:extLst>
                <a:ext uri="{909E8E84-426E-40DD-AFC4-6F175D3DCCD1}">
                  <a14:hiddenFill xmlns:a14="http://schemas.microsoft.com/office/drawing/2010/main">
                    <a:solidFill>
                      <a:srgbClr val="FFFFFF"/>
                    </a:solidFill>
                  </a14:hiddenFill>
                </a:ext>
              </a:extLst>
            </p:spPr>
          </p:pic>
          <p:pic>
            <p:nvPicPr>
              <p:cNvPr id="17" name="Grafik 16">
                <a:extLst>
                  <a:ext uri="{FF2B5EF4-FFF2-40B4-BE49-F238E27FC236}">
                    <a16:creationId xmlns:a16="http://schemas.microsoft.com/office/drawing/2014/main" id="{5671FB26-5B80-4886-9439-AFDE293F1D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5021" y="1931803"/>
                <a:ext cx="1635369" cy="536019"/>
              </a:xfrm>
              <a:prstGeom prst="rect">
                <a:avLst/>
              </a:prstGeom>
            </p:spPr>
          </p:pic>
        </p:grpSp>
      </p:grpSp>
    </p:spTree>
    <p:extLst>
      <p:ext uri="{BB962C8B-B14F-4D97-AF65-F5344CB8AC3E}">
        <p14:creationId xmlns:p14="http://schemas.microsoft.com/office/powerpoint/2010/main" val="360936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D81080-2239-4E84-BF76-22247FE98E73}"/>
              </a:ext>
            </a:extLst>
          </p:cNvPr>
          <p:cNvSpPr>
            <a:spLocks noGrp="1"/>
          </p:cNvSpPr>
          <p:nvPr>
            <p:ph type="title"/>
          </p:nvPr>
        </p:nvSpPr>
        <p:spPr/>
        <p:txBody>
          <a:bodyPr>
            <a:normAutofit/>
          </a:bodyPr>
          <a:lstStyle/>
          <a:p>
            <a:r>
              <a:rPr lang="de-DE" sz="3600" dirty="0" err="1">
                <a:solidFill>
                  <a:srgbClr val="1D4927"/>
                </a:solidFill>
              </a:rPr>
              <a:t>Conclusions</a:t>
            </a:r>
            <a:endParaRPr lang="de-DE" sz="3600" dirty="0">
              <a:solidFill>
                <a:srgbClr val="1D4927"/>
              </a:solidFill>
            </a:endParaRPr>
          </a:p>
        </p:txBody>
      </p:sp>
      <p:sp>
        <p:nvSpPr>
          <p:cNvPr id="4" name="Textfeld 3">
            <a:extLst>
              <a:ext uri="{FF2B5EF4-FFF2-40B4-BE49-F238E27FC236}">
                <a16:creationId xmlns:a16="http://schemas.microsoft.com/office/drawing/2014/main" id="{56B7EDF6-7CBC-4DF9-86D1-C8616F6BB415}"/>
              </a:ext>
            </a:extLst>
          </p:cNvPr>
          <p:cNvSpPr txBox="1"/>
          <p:nvPr/>
        </p:nvSpPr>
        <p:spPr>
          <a:xfrm>
            <a:off x="956733" y="1841242"/>
            <a:ext cx="10227734" cy="5016758"/>
          </a:xfrm>
          <a:prstGeom prst="rect">
            <a:avLst/>
          </a:prstGeom>
          <a:noFill/>
        </p:spPr>
        <p:txBody>
          <a:bodyPr wrap="square">
            <a:spAutoFit/>
          </a:bodyPr>
          <a:lstStyle/>
          <a:p>
            <a:pPr marL="342900" indent="-342900">
              <a:spcBef>
                <a:spcPts val="600"/>
              </a:spcBef>
              <a:spcAft>
                <a:spcPts val="600"/>
              </a:spcAft>
              <a:buFont typeface="Arial" panose="020B0604020202020204" pitchFamily="34" charset="0"/>
              <a:buChar char="•"/>
            </a:pPr>
            <a:r>
              <a:rPr lang="de-DE" sz="2800" dirty="0" err="1">
                <a:latin typeface="Calibri" panose="020F0502020204030204" pitchFamily="34" charset="0"/>
                <a:cs typeface="Calibri" panose="020F0502020204030204" pitchFamily="34" charset="0"/>
              </a:rPr>
              <a:t>Metadata</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are</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everywhere</a:t>
            </a:r>
            <a:r>
              <a:rPr lang="de-DE" sz="2800" dirty="0">
                <a:latin typeface="Calibri" panose="020F0502020204030204" pitchFamily="34" charset="0"/>
                <a:cs typeface="Calibri" panose="020F0502020204030204" pitchFamily="34" charset="0"/>
              </a:rPr>
              <a:t> and </a:t>
            </a:r>
            <a:r>
              <a:rPr lang="de-DE" sz="2800" dirty="0" err="1">
                <a:latin typeface="Calibri" panose="020F0502020204030204" pitchFamily="34" charset="0"/>
                <a:cs typeface="Calibri" panose="020F0502020204030204" pitchFamily="34" charset="0"/>
              </a:rPr>
              <a:t>key</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elements</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for</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finding</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understanding</a:t>
            </a:r>
            <a:r>
              <a:rPr lang="de-DE" sz="2800" dirty="0">
                <a:latin typeface="Calibri" panose="020F0502020204030204" pitchFamily="34" charset="0"/>
                <a:cs typeface="Calibri" panose="020F0502020204030204" pitchFamily="34" charset="0"/>
              </a:rPr>
              <a:t> and </a:t>
            </a:r>
            <a:r>
              <a:rPr lang="de-DE" sz="2800" dirty="0" err="1">
                <a:latin typeface="Calibri" panose="020F0502020204030204" pitchFamily="34" charset="0"/>
                <a:cs typeface="Calibri" panose="020F0502020204030204" pitchFamily="34" charset="0"/>
              </a:rPr>
              <a:t>connecting</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data</a:t>
            </a:r>
            <a:r>
              <a:rPr lang="de-DE" sz="2800" dirty="0">
                <a:latin typeface="Calibri" panose="020F0502020204030204" pitchFamily="34" charset="0"/>
                <a:cs typeface="Calibri" panose="020F0502020204030204" pitchFamily="34" charset="0"/>
              </a:rPr>
              <a:t> and </a:t>
            </a:r>
            <a:r>
              <a:rPr lang="de-DE" sz="2800" dirty="0" err="1">
                <a:latin typeface="Calibri" panose="020F0502020204030204" pitchFamily="34" charset="0"/>
                <a:cs typeface="Calibri" panose="020F0502020204030204" pitchFamily="34" charset="0"/>
              </a:rPr>
              <a:t>other</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research</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outputs</a:t>
            </a:r>
            <a:endParaRPr lang="de-DE" sz="2800" dirty="0">
              <a:latin typeface="Calibri" panose="020F0502020204030204" pitchFamily="34" charset="0"/>
              <a:cs typeface="Calibri" panose="020F0502020204030204" pitchFamily="34" charset="0"/>
            </a:endParaRPr>
          </a:p>
          <a:p>
            <a:pPr marL="342900" indent="-342900">
              <a:spcBef>
                <a:spcPts val="600"/>
              </a:spcBef>
              <a:spcAft>
                <a:spcPts val="600"/>
              </a:spcAft>
              <a:buFont typeface="Arial" panose="020B0604020202020204" pitchFamily="34" charset="0"/>
              <a:buChar char="•"/>
            </a:pPr>
            <a:r>
              <a:rPr lang="de-DE" sz="2800" dirty="0" err="1">
                <a:latin typeface="Calibri" panose="020F0502020204030204" pitchFamily="34" charset="0"/>
                <a:cs typeface="Calibri" panose="020F0502020204030204" pitchFamily="34" charset="0"/>
              </a:rPr>
              <a:t>Metadata</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standards</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enable</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interoperability</a:t>
            </a:r>
            <a:r>
              <a:rPr lang="de-DE" sz="2800" dirty="0">
                <a:latin typeface="Calibri" panose="020F0502020204030204" pitchFamily="34" charset="0"/>
                <a:cs typeface="Calibri" panose="020F0502020204030204" pitchFamily="34" charset="0"/>
              </a:rPr>
              <a:t> – but there </a:t>
            </a:r>
            <a:r>
              <a:rPr lang="de-DE" sz="2800" dirty="0" err="1">
                <a:latin typeface="Calibri" panose="020F0502020204030204" pitchFamily="34" charset="0"/>
                <a:cs typeface="Calibri" panose="020F0502020204030204" pitchFamily="34" charset="0"/>
              </a:rPr>
              <a:t>are</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many</a:t>
            </a:r>
            <a:r>
              <a:rPr lang="de-DE" sz="2800" dirty="0">
                <a:latin typeface="Calibri" panose="020F0502020204030204" pitchFamily="34" charset="0"/>
                <a:cs typeface="Calibri" panose="020F0502020204030204" pitchFamily="34" charset="0"/>
              </a:rPr>
              <a:t> and </a:t>
            </a:r>
            <a:r>
              <a:rPr lang="de-DE" sz="2800" dirty="0" err="1">
                <a:latin typeface="Calibri" panose="020F0502020204030204" pitchFamily="34" charset="0"/>
                <a:cs typeface="Calibri" panose="020F0502020204030204" pitchFamily="34" charset="0"/>
              </a:rPr>
              <a:t>for</a:t>
            </a:r>
            <a:r>
              <a:rPr lang="de-DE" sz="2800" dirty="0">
                <a:latin typeface="Calibri" panose="020F0502020204030204" pitchFamily="34" charset="0"/>
                <a:cs typeface="Calibri" panose="020F0502020204030204" pitchFamily="34" charset="0"/>
              </a:rPr>
              <a:t> different </a:t>
            </a:r>
            <a:r>
              <a:rPr lang="de-DE" sz="2800" dirty="0" err="1">
                <a:latin typeface="Calibri" panose="020F0502020204030204" pitchFamily="34" charset="0"/>
                <a:cs typeface="Calibri" panose="020F0502020204030204" pitchFamily="34" charset="0"/>
              </a:rPr>
              <a:t>purposes</a:t>
            </a:r>
            <a:endParaRPr lang="de-DE" sz="2800" dirty="0">
              <a:latin typeface="Calibri" panose="020F0502020204030204" pitchFamily="34" charset="0"/>
              <a:cs typeface="Calibri" panose="020F0502020204030204" pitchFamily="34" charset="0"/>
            </a:endParaRPr>
          </a:p>
          <a:p>
            <a:pPr marL="342900" indent="-342900">
              <a:spcBef>
                <a:spcPts val="600"/>
              </a:spcBef>
              <a:spcAft>
                <a:spcPts val="600"/>
              </a:spcAft>
              <a:buFont typeface="Arial" panose="020B0604020202020204" pitchFamily="34" charset="0"/>
              <a:buChar char="•"/>
            </a:pPr>
            <a:r>
              <a:rPr lang="de-DE" sz="2800" dirty="0">
                <a:latin typeface="Calibri" panose="020F0502020204030204" pitchFamily="34" charset="0"/>
                <a:cs typeface="Calibri" panose="020F0502020204030204" pitchFamily="34" charset="0"/>
              </a:rPr>
              <a:t>Persistent </a:t>
            </a:r>
            <a:r>
              <a:rPr lang="de-DE" sz="2800" dirty="0" err="1">
                <a:latin typeface="Calibri" panose="020F0502020204030204" pitchFamily="34" charset="0"/>
                <a:cs typeface="Calibri" panose="020F0502020204030204" pitchFamily="34" charset="0"/>
              </a:rPr>
              <a:t>identifier</a:t>
            </a:r>
            <a:r>
              <a:rPr lang="de-DE" sz="2800" dirty="0">
                <a:latin typeface="Calibri" panose="020F0502020204030204" pitchFamily="34" charset="0"/>
                <a:cs typeface="Calibri" panose="020F0502020204030204" pitchFamily="34" charset="0"/>
              </a:rPr>
              <a:t> and </a:t>
            </a:r>
            <a:r>
              <a:rPr lang="de-DE" sz="2800" dirty="0" err="1">
                <a:latin typeface="Calibri" panose="020F0502020204030204" pitchFamily="34" charset="0"/>
                <a:cs typeface="Calibri" panose="020F0502020204030204" pitchFamily="34" charset="0"/>
              </a:rPr>
              <a:t>controlled</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vobcabularies</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are</a:t>
            </a:r>
            <a:r>
              <a:rPr lang="de-DE" sz="2800" dirty="0">
                <a:latin typeface="Calibri" panose="020F0502020204030204" pitchFamily="34" charset="0"/>
                <a:cs typeface="Calibri" panose="020F0502020204030204" pitchFamily="34" charset="0"/>
              </a:rPr>
              <a:t> important </a:t>
            </a:r>
            <a:r>
              <a:rPr lang="de-DE" sz="2800" dirty="0" err="1">
                <a:latin typeface="Calibri" panose="020F0502020204030204" pitchFamily="34" charset="0"/>
                <a:cs typeface="Calibri" panose="020F0502020204030204" pitchFamily="34" charset="0"/>
              </a:rPr>
              <a:t>metadata</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elements</a:t>
            </a:r>
            <a:endParaRPr lang="de-DE" sz="2800" dirty="0">
              <a:latin typeface="Calibri" panose="020F0502020204030204" pitchFamily="34" charset="0"/>
              <a:cs typeface="Calibri" panose="020F0502020204030204" pitchFamily="34" charset="0"/>
            </a:endParaRPr>
          </a:p>
          <a:p>
            <a:pPr marL="342900" indent="-342900">
              <a:spcBef>
                <a:spcPts val="600"/>
              </a:spcBef>
              <a:spcAft>
                <a:spcPts val="600"/>
              </a:spcAft>
              <a:buFont typeface="Arial" panose="020B0604020202020204" pitchFamily="34" charset="0"/>
              <a:buChar char="•"/>
            </a:pPr>
            <a:r>
              <a:rPr lang="de-DE" sz="2800" dirty="0" err="1">
                <a:latin typeface="Calibri" panose="020F0502020204030204" pitchFamily="34" charset="0"/>
                <a:cs typeface="Calibri" panose="020F0502020204030204" pitchFamily="34" charset="0"/>
              </a:rPr>
              <a:t>If</a:t>
            </a:r>
            <a:r>
              <a:rPr lang="de-DE" sz="2800" dirty="0">
                <a:latin typeface="Calibri" panose="020F0502020204030204" pitchFamily="34" charset="0"/>
                <a:cs typeface="Calibri" panose="020F0502020204030204" pitchFamily="34" charset="0"/>
              </a:rPr>
              <a:t> you </a:t>
            </a:r>
            <a:r>
              <a:rPr lang="de-DE" sz="2800" dirty="0" err="1">
                <a:latin typeface="Calibri" panose="020F0502020204030204" pitchFamily="34" charset="0"/>
                <a:cs typeface="Calibri" panose="020F0502020204030204" pitchFamily="34" charset="0"/>
              </a:rPr>
              <a:t>are</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planning</a:t>
            </a:r>
            <a:r>
              <a:rPr lang="de-DE" sz="2800" dirty="0">
                <a:latin typeface="Calibri" panose="020F0502020204030204" pitchFamily="34" charset="0"/>
                <a:cs typeface="Calibri" panose="020F0502020204030204" pitchFamily="34" charset="0"/>
              </a:rPr>
              <a:t> to make </a:t>
            </a:r>
            <a:r>
              <a:rPr lang="de-DE" sz="2800" dirty="0" err="1">
                <a:latin typeface="Calibri" panose="020F0502020204030204" pitchFamily="34" charset="0"/>
                <a:cs typeface="Calibri" panose="020F0502020204030204" pitchFamily="34" charset="0"/>
              </a:rPr>
              <a:t>your</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data</a:t>
            </a:r>
            <a:r>
              <a:rPr lang="de-DE" sz="2800" dirty="0">
                <a:latin typeface="Calibri" panose="020F0502020204030204" pitchFamily="34" charset="0"/>
                <a:cs typeface="Calibri" panose="020F0502020204030204" pitchFamily="34" charset="0"/>
              </a:rPr>
              <a:t> available, </a:t>
            </a:r>
            <a:r>
              <a:rPr lang="de-DE" sz="2800" dirty="0" err="1">
                <a:latin typeface="Calibri" panose="020F0502020204030204" pitchFamily="34" charset="0"/>
                <a:cs typeface="Calibri" panose="020F0502020204030204" pitchFamily="34" charset="0"/>
              </a:rPr>
              <a:t>consult</a:t>
            </a:r>
            <a:r>
              <a:rPr lang="de-DE" sz="2800" dirty="0">
                <a:latin typeface="Calibri" panose="020F0502020204030204" pitchFamily="34" charset="0"/>
                <a:cs typeface="Calibri" panose="020F0502020204030204" pitchFamily="34" charset="0"/>
              </a:rPr>
              <a:t> a </a:t>
            </a:r>
            <a:r>
              <a:rPr lang="de-DE" sz="2800" dirty="0" err="1">
                <a:latin typeface="Calibri" panose="020F0502020204030204" pitchFamily="34" charset="0"/>
                <a:cs typeface="Calibri" panose="020F0502020204030204" pitchFamily="34" charset="0"/>
              </a:rPr>
              <a:t>domain</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repository</a:t>
            </a:r>
            <a:r>
              <a:rPr lang="de-DE" sz="2800" dirty="0">
                <a:latin typeface="Calibri" panose="020F0502020204030204" pitchFamily="34" charset="0"/>
                <a:cs typeface="Calibri" panose="020F0502020204030204" pitchFamily="34" charset="0"/>
              </a:rPr>
              <a:t> – </a:t>
            </a:r>
            <a:r>
              <a:rPr lang="de-DE" sz="2800" dirty="0" err="1">
                <a:latin typeface="Calibri" panose="020F0502020204030204" pitchFamily="34" charset="0"/>
                <a:cs typeface="Calibri" panose="020F0502020204030204" pitchFamily="34" charset="0"/>
              </a:rPr>
              <a:t>they</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take</a:t>
            </a:r>
            <a:r>
              <a:rPr lang="de-DE" sz="2800" dirty="0">
                <a:latin typeface="Calibri" panose="020F0502020204030204" pitchFamily="34" charset="0"/>
                <a:cs typeface="Calibri" panose="020F0502020204030204" pitchFamily="34" charset="0"/>
              </a:rPr>
              <a:t> care </a:t>
            </a:r>
            <a:r>
              <a:rPr lang="de-DE" sz="2800" dirty="0" err="1">
                <a:latin typeface="Calibri" panose="020F0502020204030204" pitchFamily="34" charset="0"/>
                <a:cs typeface="Calibri" panose="020F0502020204030204" pitchFamily="34" charset="0"/>
              </a:rPr>
              <a:t>of</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your</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data</a:t>
            </a:r>
            <a:r>
              <a:rPr lang="de-DE" sz="2800" dirty="0">
                <a:latin typeface="Calibri" panose="020F0502020204030204" pitchFamily="34" charset="0"/>
                <a:cs typeface="Calibri" panose="020F0502020204030204" pitchFamily="34" charset="0"/>
              </a:rPr>
              <a:t> and </a:t>
            </a:r>
            <a:r>
              <a:rPr lang="de-DE" sz="2800" dirty="0" err="1">
                <a:latin typeface="Calibri" panose="020F0502020204030204" pitchFamily="34" charset="0"/>
                <a:cs typeface="Calibri" panose="020F0502020204030204" pitchFamily="34" charset="0"/>
              </a:rPr>
              <a:t>help</a:t>
            </a:r>
            <a:r>
              <a:rPr lang="de-DE" sz="2800" dirty="0">
                <a:latin typeface="Calibri" panose="020F0502020204030204" pitchFamily="34" charset="0"/>
                <a:cs typeface="Calibri" panose="020F0502020204030204" pitchFamily="34" charset="0"/>
              </a:rPr>
              <a:t> you with </a:t>
            </a:r>
            <a:r>
              <a:rPr lang="de-DE" sz="2800" dirty="0" err="1">
                <a:latin typeface="Calibri" panose="020F0502020204030204" pitchFamily="34" charset="0"/>
                <a:cs typeface="Calibri" panose="020F0502020204030204" pitchFamily="34" charset="0"/>
              </a:rPr>
              <a:t>generating</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metadata</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for</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data</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discovery</a:t>
            </a:r>
            <a:r>
              <a:rPr lang="de-DE" sz="2800" dirty="0">
                <a:latin typeface="Calibri" panose="020F0502020204030204" pitchFamily="34" charset="0"/>
                <a:cs typeface="Calibri" panose="020F0502020204030204" pitchFamily="34" charset="0"/>
              </a:rPr>
              <a:t> and </a:t>
            </a:r>
            <a:r>
              <a:rPr lang="de-DE" sz="2800" dirty="0" err="1">
                <a:latin typeface="Calibri" panose="020F0502020204030204" pitchFamily="34" charset="0"/>
                <a:cs typeface="Calibri" panose="020F0502020204030204" pitchFamily="34" charset="0"/>
              </a:rPr>
              <a:t>distribution</a:t>
            </a:r>
            <a:endParaRPr lang="de-DE" sz="2800" dirty="0">
              <a:latin typeface="Calibri" panose="020F0502020204030204" pitchFamily="34" charset="0"/>
              <a:cs typeface="Calibri" panose="020F0502020204030204" pitchFamily="34" charset="0"/>
            </a:endParaRPr>
          </a:p>
          <a:p>
            <a:pPr marL="342900" indent="-342900">
              <a:spcBef>
                <a:spcPts val="600"/>
              </a:spcBef>
              <a:spcAft>
                <a:spcPts val="600"/>
              </a:spcAft>
              <a:buFont typeface="Arial" panose="020B0604020202020204" pitchFamily="34" charset="0"/>
              <a:buChar char="•"/>
            </a:pPr>
            <a:endParaRPr lang="de-DE" sz="2800" dirty="0">
              <a:latin typeface="Calibri" panose="020F0502020204030204" pitchFamily="34" charset="0"/>
              <a:cs typeface="Calibri" panose="020F0502020204030204" pitchFamily="34" charset="0"/>
            </a:endParaRPr>
          </a:p>
        </p:txBody>
      </p:sp>
      <p:pic>
        <p:nvPicPr>
          <p:cNvPr id="5" name="Grafik 4">
            <a:hlinkClick r:id="rId2"/>
            <a:extLst>
              <a:ext uri="{FF2B5EF4-FFF2-40B4-BE49-F238E27FC236}">
                <a16:creationId xmlns:a16="http://schemas.microsoft.com/office/drawing/2014/main" id="{0E620300-C08E-4BB5-8526-12224AF6C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9102" y="359301"/>
            <a:ext cx="3215919" cy="637087"/>
          </a:xfrm>
          <a:prstGeom prst="rect">
            <a:avLst/>
          </a:prstGeom>
        </p:spPr>
      </p:pic>
    </p:spTree>
    <p:extLst>
      <p:ext uri="{BB962C8B-B14F-4D97-AF65-F5344CB8AC3E}">
        <p14:creationId xmlns:p14="http://schemas.microsoft.com/office/powerpoint/2010/main" val="1399585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196BC7-8030-4AE8-B370-ECD9E803E9B1}"/>
              </a:ext>
            </a:extLst>
          </p:cNvPr>
          <p:cNvSpPr>
            <a:spLocks noGrp="1"/>
          </p:cNvSpPr>
          <p:nvPr>
            <p:ph type="title"/>
          </p:nvPr>
        </p:nvSpPr>
        <p:spPr/>
        <p:txBody>
          <a:bodyPr/>
          <a:lstStyle/>
          <a:p>
            <a:r>
              <a:rPr lang="de-DE" dirty="0"/>
              <a:t>Stories </a:t>
            </a:r>
            <a:r>
              <a:rPr lang="de-DE" dirty="0" err="1"/>
              <a:t>about</a:t>
            </a:r>
            <a:r>
              <a:rPr lang="de-DE" dirty="0"/>
              <a:t> </a:t>
            </a:r>
            <a:r>
              <a:rPr lang="de-DE" dirty="0" err="1"/>
              <a:t>metadata</a:t>
            </a:r>
            <a:r>
              <a:rPr lang="de-DE" dirty="0"/>
              <a:t>: </a:t>
            </a:r>
            <a:r>
              <a:rPr lang="de-DE" dirty="0" err="1"/>
              <a:t>outline</a:t>
            </a:r>
            <a:endParaRPr lang="de-DE" dirty="0"/>
          </a:p>
        </p:txBody>
      </p:sp>
      <p:sp>
        <p:nvSpPr>
          <p:cNvPr id="4" name="Inhaltsplatzhalter 2">
            <a:extLst>
              <a:ext uri="{FF2B5EF4-FFF2-40B4-BE49-F238E27FC236}">
                <a16:creationId xmlns:a16="http://schemas.microsoft.com/office/drawing/2014/main" id="{89BBAA22-8A37-4943-B139-2DEA29933F21}"/>
              </a:ext>
            </a:extLst>
          </p:cNvPr>
          <p:cNvSpPr txBox="1">
            <a:spLocks/>
          </p:cNvSpPr>
          <p:nvPr/>
        </p:nvSpPr>
        <p:spPr>
          <a:xfrm>
            <a:off x="843149" y="1676400"/>
            <a:ext cx="10770919" cy="4038600"/>
          </a:xfrm>
          <a:prstGeom prst="rect">
            <a:avLst/>
          </a:prstGeom>
        </p:spPr>
        <p:txBody>
          <a:bodyPr vert="horz" lIns="91440" tIns="45720" rIns="91440" bIns="45720" rtlCol="0">
            <a:noAutofit/>
          </a:bodyPr>
          <a:lstStyle>
            <a:lvl1pPr marL="228600" indent="-228600" algn="l" defTabSz="914400" rtl="0" eaLnBrk="1" latinLnBrk="0" hangingPunct="1">
              <a:lnSpc>
                <a:spcPct val="114000"/>
              </a:lnSpc>
              <a:spcBef>
                <a:spcPts val="1000"/>
              </a:spcBef>
              <a:buClr>
                <a:schemeClr val="accent1"/>
              </a:buClr>
              <a:buSzPct val="100000"/>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SzPct val="100000"/>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3200" dirty="0"/>
              <a:t>What are metadata, why are they important and what types of metadata exist ?</a:t>
            </a:r>
          </a:p>
          <a:p>
            <a:pPr fontAlgn="auto">
              <a:spcAft>
                <a:spcPts val="0"/>
              </a:spcAft>
            </a:pPr>
            <a:r>
              <a:rPr lang="en-US" sz="3200" dirty="0"/>
              <a:t>The role of metadata schemes, formats, and standards</a:t>
            </a:r>
          </a:p>
          <a:p>
            <a:pPr fontAlgn="auto">
              <a:spcAft>
                <a:spcPts val="0"/>
              </a:spcAft>
            </a:pPr>
            <a:r>
              <a:rPr lang="en-US" sz="3200" dirty="0"/>
              <a:t>Metadata elements for FAIR Data: PIDs, vocabularies and how do these help for making data more visible?</a:t>
            </a:r>
          </a:p>
        </p:txBody>
      </p:sp>
    </p:spTree>
    <p:extLst>
      <p:ext uri="{BB962C8B-B14F-4D97-AF65-F5344CB8AC3E}">
        <p14:creationId xmlns:p14="http://schemas.microsoft.com/office/powerpoint/2010/main" val="4132450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675B6-20BA-47FD-8FE5-BB59F9C3A6FA}"/>
              </a:ext>
            </a:extLst>
          </p:cNvPr>
          <p:cNvSpPr>
            <a:spLocks noGrp="1"/>
          </p:cNvSpPr>
          <p:nvPr>
            <p:ph type="title"/>
          </p:nvPr>
        </p:nvSpPr>
        <p:spPr/>
        <p:txBody>
          <a:bodyPr/>
          <a:lstStyle/>
          <a:p>
            <a:r>
              <a:rPr lang="de-DE" sz="3600" dirty="0" err="1">
                <a:solidFill>
                  <a:srgbClr val="1D4927"/>
                </a:solidFill>
              </a:rPr>
              <a:t>Metadata</a:t>
            </a:r>
            <a:r>
              <a:rPr lang="de-DE" sz="3600" dirty="0">
                <a:solidFill>
                  <a:srgbClr val="1D4927"/>
                </a:solidFill>
              </a:rPr>
              <a:t> – </a:t>
            </a:r>
            <a:r>
              <a:rPr lang="de-DE" sz="3600" dirty="0" err="1">
                <a:solidFill>
                  <a:srgbClr val="1D4927"/>
                </a:solidFill>
              </a:rPr>
              <a:t>some</a:t>
            </a:r>
            <a:r>
              <a:rPr lang="de-DE" sz="3600" dirty="0">
                <a:solidFill>
                  <a:srgbClr val="1D4927"/>
                </a:solidFill>
              </a:rPr>
              <a:t> </a:t>
            </a:r>
            <a:r>
              <a:rPr lang="de-DE" sz="3600" dirty="0" err="1">
                <a:solidFill>
                  <a:srgbClr val="1D4927"/>
                </a:solidFill>
              </a:rPr>
              <a:t>definitions</a:t>
            </a:r>
            <a:endParaRPr lang="de-DE" sz="3600" dirty="0">
              <a:solidFill>
                <a:srgbClr val="1D4927"/>
              </a:solidFill>
            </a:endParaRPr>
          </a:p>
        </p:txBody>
      </p:sp>
      <p:sp>
        <p:nvSpPr>
          <p:cNvPr id="5" name="Inhaltsplatzhalter 2">
            <a:extLst>
              <a:ext uri="{FF2B5EF4-FFF2-40B4-BE49-F238E27FC236}">
                <a16:creationId xmlns:a16="http://schemas.microsoft.com/office/drawing/2014/main" id="{EAF3CC5A-790F-4404-8079-9B03EB1B4B4D}"/>
              </a:ext>
            </a:extLst>
          </p:cNvPr>
          <p:cNvSpPr>
            <a:spLocks noGrp="1"/>
          </p:cNvSpPr>
          <p:nvPr>
            <p:ph idx="1"/>
          </p:nvPr>
        </p:nvSpPr>
        <p:spPr>
          <a:xfrm>
            <a:off x="448733" y="2113723"/>
            <a:ext cx="11048999" cy="2996896"/>
          </a:xfrm>
        </p:spPr>
        <p:txBody>
          <a:bodyPr/>
          <a:lstStyle/>
          <a:p>
            <a:pPr marL="0" indent="0">
              <a:spcAft>
                <a:spcPts val="1200"/>
              </a:spcAft>
              <a:buNone/>
            </a:pPr>
            <a:r>
              <a:rPr lang="de-DE" sz="2800" dirty="0" err="1">
                <a:latin typeface="Calibri" panose="020F0502020204030204" pitchFamily="34" charset="0"/>
                <a:cs typeface="Calibri" panose="020F0502020204030204" pitchFamily="34" charset="0"/>
              </a:rPr>
              <a:t>Metadata</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are</a:t>
            </a:r>
            <a:r>
              <a:rPr lang="de-DE" sz="2800" dirty="0">
                <a:latin typeface="Calibri" panose="020F0502020204030204" pitchFamily="34" charset="0"/>
                <a:cs typeface="Calibri" panose="020F0502020204030204" pitchFamily="34" charset="0"/>
              </a:rPr>
              <a:t> „</a:t>
            </a:r>
            <a:r>
              <a:rPr lang="de-DE" sz="2800" b="1" dirty="0" err="1">
                <a:solidFill>
                  <a:srgbClr val="1D4927"/>
                </a:solidFill>
                <a:latin typeface="Calibri" panose="020F0502020204030204" pitchFamily="34" charset="0"/>
                <a:cs typeface="Calibri" panose="020F0502020204030204" pitchFamily="34" charset="0"/>
              </a:rPr>
              <a:t>data</a:t>
            </a:r>
            <a:r>
              <a:rPr lang="de-DE" sz="2800" b="1" dirty="0">
                <a:solidFill>
                  <a:srgbClr val="1D4927"/>
                </a:solidFill>
                <a:latin typeface="Calibri" panose="020F0502020204030204" pitchFamily="34" charset="0"/>
                <a:cs typeface="Calibri" panose="020F0502020204030204" pitchFamily="34" charset="0"/>
              </a:rPr>
              <a:t> </a:t>
            </a:r>
            <a:r>
              <a:rPr lang="de-DE" sz="2800" b="1" dirty="0" err="1">
                <a:solidFill>
                  <a:srgbClr val="1D4927"/>
                </a:solidFill>
                <a:latin typeface="Calibri" panose="020F0502020204030204" pitchFamily="34" charset="0"/>
                <a:cs typeface="Calibri" panose="020F0502020204030204" pitchFamily="34" charset="0"/>
              </a:rPr>
              <a:t>about</a:t>
            </a:r>
            <a:r>
              <a:rPr lang="de-DE" sz="2800" b="1" dirty="0">
                <a:solidFill>
                  <a:srgbClr val="1D4927"/>
                </a:solidFill>
                <a:latin typeface="Calibri" panose="020F0502020204030204" pitchFamily="34" charset="0"/>
                <a:cs typeface="Calibri" panose="020F0502020204030204" pitchFamily="34" charset="0"/>
              </a:rPr>
              <a:t> </a:t>
            </a:r>
            <a:r>
              <a:rPr lang="de-DE" sz="2800" b="1" dirty="0" err="1">
                <a:solidFill>
                  <a:srgbClr val="1D4927"/>
                </a:solidFill>
                <a:latin typeface="Calibri" panose="020F0502020204030204" pitchFamily="34" charset="0"/>
                <a:cs typeface="Calibri" panose="020F0502020204030204" pitchFamily="34" charset="0"/>
              </a:rPr>
              <a:t>data</a:t>
            </a:r>
            <a:r>
              <a:rPr lang="de-DE" sz="2800" dirty="0">
                <a:latin typeface="Calibri" panose="020F0502020204030204" pitchFamily="34" charset="0"/>
                <a:cs typeface="Calibri" panose="020F0502020204030204" pitchFamily="34" charset="0"/>
              </a:rPr>
              <a:t>“ </a:t>
            </a:r>
            <a:r>
              <a:rPr lang="de-DE" sz="2800" dirty="0" err="1">
                <a:latin typeface="Calibri" panose="020F0502020204030204" pitchFamily="34" charset="0"/>
                <a:cs typeface="Calibri" panose="020F0502020204030204" pitchFamily="34" charset="0"/>
              </a:rPr>
              <a:t>or</a:t>
            </a:r>
            <a:r>
              <a:rPr lang="de-DE" sz="2800" dirty="0">
                <a:latin typeface="Calibri" panose="020F0502020204030204" pitchFamily="34" charset="0"/>
                <a:cs typeface="Calibri" panose="020F0502020204030204" pitchFamily="34" charset="0"/>
              </a:rPr>
              <a:t> „</a:t>
            </a:r>
            <a:r>
              <a:rPr lang="de-DE" sz="2800" b="1" dirty="0" err="1">
                <a:solidFill>
                  <a:srgbClr val="1D4927"/>
                </a:solidFill>
                <a:latin typeface="Calibri" panose="020F0502020204030204" pitchFamily="34" charset="0"/>
                <a:cs typeface="Calibri" panose="020F0502020204030204" pitchFamily="34" charset="0"/>
              </a:rPr>
              <a:t>information</a:t>
            </a:r>
            <a:r>
              <a:rPr lang="de-DE" sz="2800" b="1" dirty="0">
                <a:solidFill>
                  <a:srgbClr val="1D4927"/>
                </a:solidFill>
                <a:latin typeface="Calibri" panose="020F0502020204030204" pitchFamily="34" charset="0"/>
                <a:cs typeface="Calibri" panose="020F0502020204030204" pitchFamily="34" charset="0"/>
              </a:rPr>
              <a:t> </a:t>
            </a:r>
            <a:r>
              <a:rPr lang="de-DE" sz="2800" b="1" dirty="0" err="1">
                <a:solidFill>
                  <a:srgbClr val="1D4927"/>
                </a:solidFill>
                <a:latin typeface="Calibri" panose="020F0502020204030204" pitchFamily="34" charset="0"/>
                <a:cs typeface="Calibri" panose="020F0502020204030204" pitchFamily="34" charset="0"/>
              </a:rPr>
              <a:t>about</a:t>
            </a:r>
            <a:r>
              <a:rPr lang="de-DE" sz="2800" b="1" dirty="0">
                <a:solidFill>
                  <a:srgbClr val="1D4927"/>
                </a:solidFill>
                <a:latin typeface="Calibri" panose="020F0502020204030204" pitchFamily="34" charset="0"/>
                <a:cs typeface="Calibri" panose="020F0502020204030204" pitchFamily="34" charset="0"/>
              </a:rPr>
              <a:t> </a:t>
            </a:r>
            <a:r>
              <a:rPr lang="de-DE" sz="2800" b="1" dirty="0" err="1">
                <a:solidFill>
                  <a:srgbClr val="1D4927"/>
                </a:solidFill>
                <a:latin typeface="Calibri" panose="020F0502020204030204" pitchFamily="34" charset="0"/>
                <a:cs typeface="Calibri" panose="020F0502020204030204" pitchFamily="34" charset="0"/>
              </a:rPr>
              <a:t>information</a:t>
            </a:r>
            <a:r>
              <a:rPr lang="de-DE" sz="2800" b="1" dirty="0">
                <a:solidFill>
                  <a:srgbClr val="1D4927"/>
                </a:solidFill>
                <a:latin typeface="Calibri" panose="020F0502020204030204" pitchFamily="34" charset="0"/>
                <a:cs typeface="Calibri" panose="020F0502020204030204" pitchFamily="34" charset="0"/>
              </a:rPr>
              <a:t> </a:t>
            </a:r>
            <a:r>
              <a:rPr lang="de-DE" sz="2800" dirty="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pPr marL="0" indent="0">
              <a:spcAft>
                <a:spcPts val="1200"/>
              </a:spcAft>
              <a:buNone/>
            </a:pPr>
            <a:r>
              <a:rPr lang="en-US" sz="2800" dirty="0">
                <a:latin typeface="Calibri" panose="020F0502020204030204" pitchFamily="34" charset="0"/>
                <a:cs typeface="Calibri" panose="020F0502020204030204" pitchFamily="34" charset="0"/>
              </a:rPr>
              <a:t>Metadata are data that </a:t>
            </a:r>
            <a:r>
              <a:rPr lang="en-US" sz="2800" b="1" dirty="0">
                <a:solidFill>
                  <a:srgbClr val="1D4927"/>
                </a:solidFill>
                <a:latin typeface="Calibri" panose="020F0502020204030204" pitchFamily="34" charset="0"/>
                <a:cs typeface="Calibri" panose="020F0502020204030204" pitchFamily="34" charset="0"/>
              </a:rPr>
              <a:t>describes other data</a:t>
            </a:r>
            <a:r>
              <a:rPr lang="en-US" sz="2800" dirty="0">
                <a:latin typeface="Calibri" panose="020F0502020204030204" pitchFamily="34" charset="0"/>
                <a:cs typeface="Calibri" panose="020F0502020204030204" pitchFamily="34" charset="0"/>
              </a:rPr>
              <a:t>. They are </a:t>
            </a:r>
            <a:r>
              <a:rPr lang="en-US" sz="2800" b="1" dirty="0">
                <a:solidFill>
                  <a:srgbClr val="1D4927"/>
                </a:solidFill>
                <a:latin typeface="Calibri" panose="020F0502020204030204" pitchFamily="34" charset="0"/>
                <a:cs typeface="Calibri" panose="020F0502020204030204" pitchFamily="34" charset="0"/>
              </a:rPr>
              <a:t>structured</a:t>
            </a:r>
            <a:r>
              <a:rPr lang="en-US" sz="2800" dirty="0">
                <a:latin typeface="Calibri" panose="020F0502020204030204" pitchFamily="34" charset="0"/>
                <a:cs typeface="Calibri" panose="020F0502020204030204" pitchFamily="34" charset="0"/>
              </a:rPr>
              <a:t> in nature and are used to discover, audit, manage, or help identify the attributes of the data that they represent. Metadata can be a </a:t>
            </a:r>
            <a:r>
              <a:rPr lang="en-US" sz="2800" b="1" dirty="0">
                <a:solidFill>
                  <a:srgbClr val="1D4927"/>
                </a:solidFill>
                <a:latin typeface="Calibri" panose="020F0502020204030204" pitchFamily="34" charset="0"/>
                <a:cs typeface="Calibri" panose="020F0502020204030204" pitchFamily="34" charset="0"/>
              </a:rPr>
              <a:t>by-product of an automated transaction</a:t>
            </a:r>
            <a:r>
              <a:rPr lang="en-US" sz="2800" dirty="0">
                <a:latin typeface="Calibri" panose="020F0502020204030204" pitchFamily="34" charset="0"/>
                <a:cs typeface="Calibri" panose="020F0502020204030204" pitchFamily="34" charset="0"/>
              </a:rPr>
              <a:t>, or can be </a:t>
            </a:r>
            <a:r>
              <a:rPr lang="en-US" sz="2800" b="1" dirty="0">
                <a:solidFill>
                  <a:srgbClr val="1D4927"/>
                </a:solidFill>
                <a:latin typeface="Calibri" panose="020F0502020204030204" pitchFamily="34" charset="0"/>
                <a:cs typeface="Calibri" panose="020F0502020204030204" pitchFamily="34" charset="0"/>
              </a:rPr>
              <a:t>manually added </a:t>
            </a:r>
            <a:r>
              <a:rPr lang="en-US" sz="2800" dirty="0">
                <a:latin typeface="Calibri" panose="020F0502020204030204" pitchFamily="34" charset="0"/>
                <a:cs typeface="Calibri" panose="020F0502020204030204" pitchFamily="34" charset="0"/>
              </a:rPr>
              <a:t>to describe data. **</a:t>
            </a:r>
            <a:endParaRPr lang="de-DE" sz="2800" dirty="0">
              <a:latin typeface="Calibri" panose="020F0502020204030204" pitchFamily="34" charset="0"/>
              <a:cs typeface="Calibri" panose="020F0502020204030204" pitchFamily="34" charset="0"/>
            </a:endParaRPr>
          </a:p>
        </p:txBody>
      </p:sp>
      <p:sp>
        <p:nvSpPr>
          <p:cNvPr id="6" name="Rechteck 5">
            <a:extLst>
              <a:ext uri="{FF2B5EF4-FFF2-40B4-BE49-F238E27FC236}">
                <a16:creationId xmlns:a16="http://schemas.microsoft.com/office/drawing/2014/main" id="{4C62E9D5-125A-40AE-8EB0-769BF3E5E306}"/>
              </a:ext>
            </a:extLst>
          </p:cNvPr>
          <p:cNvSpPr/>
          <p:nvPr/>
        </p:nvSpPr>
        <p:spPr>
          <a:xfrm>
            <a:off x="363255" y="5345764"/>
            <a:ext cx="11373633" cy="661720"/>
          </a:xfrm>
          <a:prstGeom prst="rect">
            <a:avLst/>
          </a:prstGeom>
        </p:spPr>
        <p:txBody>
          <a:bodyPr wrap="square">
            <a:spAutoFit/>
          </a:bodyPr>
          <a:lstStyle/>
          <a:p>
            <a:pPr>
              <a:spcAft>
                <a:spcPts val="600"/>
              </a:spcAft>
            </a:pPr>
            <a:r>
              <a:rPr lang="de-DE" sz="1600" dirty="0">
                <a:latin typeface="Calibri" panose="020F0502020204030204" pitchFamily="34" charset="0"/>
              </a:rPr>
              <a:t>*NISO Primer (2017) Understanding </a:t>
            </a:r>
            <a:r>
              <a:rPr lang="de-DE" sz="1600" dirty="0" err="1">
                <a:latin typeface="Calibri" panose="020F0502020204030204" pitchFamily="34" charset="0"/>
              </a:rPr>
              <a:t>Metadata</a:t>
            </a:r>
            <a:r>
              <a:rPr lang="de-DE" sz="1400" dirty="0">
                <a:latin typeface="Calibri" panose="020F0502020204030204" pitchFamily="34" charset="0"/>
              </a:rPr>
              <a:t>: </a:t>
            </a:r>
            <a:r>
              <a:rPr lang="de-DE" sz="1400" dirty="0">
                <a:latin typeface="Calibri" panose="020F0502020204030204" pitchFamily="34" charset="0"/>
                <a:hlinkClick r:id="rId2">
                  <a:extLst>
                    <a:ext uri="{A12FA001-AC4F-418D-AE19-62706E023703}">
                      <ahyp:hlinkClr xmlns:ahyp="http://schemas.microsoft.com/office/drawing/2018/hyperlinkcolor" val="tx"/>
                    </a:ext>
                  </a:extLst>
                </a:hlinkClick>
              </a:rPr>
              <a:t>https://groups.niso.org/apps/group_public/download.php/17443/understanding-metadata</a:t>
            </a:r>
            <a:endParaRPr lang="de-DE" sz="1600" dirty="0">
              <a:latin typeface="Calibri" panose="020F0502020204030204" pitchFamily="34" charset="0"/>
            </a:endParaRPr>
          </a:p>
          <a:p>
            <a:pPr>
              <a:spcAft>
                <a:spcPts val="600"/>
              </a:spcAft>
            </a:pPr>
            <a:r>
              <a:rPr lang="de-DE" sz="1600" dirty="0">
                <a:latin typeface="Calibri" panose="020F0502020204030204" pitchFamily="34" charset="0"/>
              </a:rPr>
              <a:t>** </a:t>
            </a:r>
            <a:r>
              <a:rPr lang="de-DE" sz="1600" dirty="0">
                <a:latin typeface="Calibri" panose="020F0502020204030204" pitchFamily="34" charset="0"/>
                <a:hlinkClick r:id="rId3">
                  <a:extLst>
                    <a:ext uri="{A12FA001-AC4F-418D-AE19-62706E023703}">
                      <ahyp:hlinkClr xmlns:ahyp="http://schemas.microsoft.com/office/drawing/2018/hyperlinkcolor" val="tx"/>
                    </a:ext>
                  </a:extLst>
                </a:hlinkClick>
              </a:rPr>
              <a:t>https://blog.infuseai.io/everything-about-metadata-and-its-meaning-for-machine-learning-practitioners-cd353ca160d1</a:t>
            </a:r>
            <a:r>
              <a:rPr lang="de-DE" sz="1600" dirty="0">
                <a:latin typeface="Calibri" panose="020F0502020204030204" pitchFamily="34" charset="0"/>
              </a:rPr>
              <a:t> </a:t>
            </a:r>
            <a:endParaRPr lang="de-DE" sz="1600" dirty="0"/>
          </a:p>
        </p:txBody>
      </p:sp>
    </p:spTree>
    <p:extLst>
      <p:ext uri="{BB962C8B-B14F-4D97-AF65-F5344CB8AC3E}">
        <p14:creationId xmlns:p14="http://schemas.microsoft.com/office/powerpoint/2010/main" val="2714907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90DCC9-AB33-4AE5-8C06-F52D9046BBE3}"/>
              </a:ext>
            </a:extLst>
          </p:cNvPr>
          <p:cNvSpPr>
            <a:spLocks noGrp="1"/>
          </p:cNvSpPr>
          <p:nvPr>
            <p:ph type="title"/>
          </p:nvPr>
        </p:nvSpPr>
        <p:spPr/>
        <p:txBody>
          <a:bodyPr>
            <a:normAutofit/>
          </a:bodyPr>
          <a:lstStyle/>
          <a:p>
            <a:r>
              <a:rPr lang="de-DE" sz="3600" dirty="0" err="1">
                <a:solidFill>
                  <a:srgbClr val="1D4927"/>
                </a:solidFill>
              </a:rPr>
              <a:t>Metadata</a:t>
            </a:r>
            <a:r>
              <a:rPr lang="de-DE" sz="3600" dirty="0">
                <a:solidFill>
                  <a:srgbClr val="1D4927"/>
                </a:solidFill>
              </a:rPr>
              <a:t> </a:t>
            </a:r>
            <a:r>
              <a:rPr lang="de-DE" sz="3600" dirty="0" err="1">
                <a:solidFill>
                  <a:srgbClr val="1D4927"/>
                </a:solidFill>
              </a:rPr>
              <a:t>are</a:t>
            </a:r>
            <a:r>
              <a:rPr lang="de-DE" sz="3600" dirty="0">
                <a:solidFill>
                  <a:srgbClr val="1D4927"/>
                </a:solidFill>
              </a:rPr>
              <a:t> </a:t>
            </a:r>
            <a:r>
              <a:rPr lang="de-DE" sz="3600" dirty="0" err="1">
                <a:solidFill>
                  <a:srgbClr val="1D4927"/>
                </a:solidFill>
              </a:rPr>
              <a:t>everywhere</a:t>
            </a:r>
            <a:endParaRPr lang="de-DE" sz="3600" dirty="0">
              <a:solidFill>
                <a:srgbClr val="1D4927"/>
              </a:solidFill>
            </a:endParaRPr>
          </a:p>
        </p:txBody>
      </p:sp>
      <p:sp>
        <p:nvSpPr>
          <p:cNvPr id="3" name="Rechteck 2">
            <a:extLst>
              <a:ext uri="{FF2B5EF4-FFF2-40B4-BE49-F238E27FC236}">
                <a16:creationId xmlns:a16="http://schemas.microsoft.com/office/drawing/2014/main" id="{C95ADE7E-675F-4E51-A1C7-4BFE017F8ECA}"/>
              </a:ext>
            </a:extLst>
          </p:cNvPr>
          <p:cNvSpPr/>
          <p:nvPr/>
        </p:nvSpPr>
        <p:spPr>
          <a:xfrm>
            <a:off x="838200" y="6130198"/>
            <a:ext cx="9935308" cy="584775"/>
          </a:xfrm>
          <a:prstGeom prst="rect">
            <a:avLst/>
          </a:prstGeom>
        </p:spPr>
        <p:txBody>
          <a:bodyPr wrap="square">
            <a:spAutoFit/>
          </a:bodyPr>
          <a:lstStyle/>
          <a:p>
            <a:r>
              <a:rPr lang="de-DE" sz="1600" dirty="0">
                <a:latin typeface="Calibri" panose="020F0502020204030204" pitchFamily="34" charset="0"/>
              </a:rPr>
              <a:t>NISO Primer (2017) Understanding </a:t>
            </a:r>
            <a:r>
              <a:rPr lang="de-DE" sz="1600" dirty="0" err="1">
                <a:latin typeface="Calibri" panose="020F0502020204030204" pitchFamily="34" charset="0"/>
              </a:rPr>
              <a:t>Metadata</a:t>
            </a:r>
            <a:r>
              <a:rPr lang="de-DE" sz="1600" dirty="0">
                <a:latin typeface="Calibri" panose="020F0502020204030204" pitchFamily="34" charset="0"/>
              </a:rPr>
              <a:t>: </a:t>
            </a:r>
            <a:r>
              <a:rPr lang="de-DE" sz="1600" dirty="0">
                <a:latin typeface="Calibri" panose="020F0502020204030204" pitchFamily="34" charset="0"/>
                <a:hlinkClick r:id="rId2">
                  <a:extLst>
                    <a:ext uri="{A12FA001-AC4F-418D-AE19-62706E023703}">
                      <ahyp:hlinkClr xmlns:ahyp="http://schemas.microsoft.com/office/drawing/2018/hyperlinkcolor" val="tx"/>
                    </a:ext>
                  </a:extLst>
                </a:hlinkClick>
              </a:rPr>
              <a:t>https://groups.niso.org/apps/group_public/download.php/17443/understanding-metadata</a:t>
            </a:r>
            <a:r>
              <a:rPr lang="de-DE" sz="1600" dirty="0">
                <a:latin typeface="Calibri" panose="020F0502020204030204" pitchFamily="34" charset="0"/>
              </a:rPr>
              <a:t> </a:t>
            </a:r>
            <a:endParaRPr lang="de-DE" sz="1600" dirty="0"/>
          </a:p>
        </p:txBody>
      </p:sp>
      <p:pic>
        <p:nvPicPr>
          <p:cNvPr id="4" name="Picture 4">
            <a:extLst>
              <a:ext uri="{FF2B5EF4-FFF2-40B4-BE49-F238E27FC236}">
                <a16:creationId xmlns:a16="http://schemas.microsoft.com/office/drawing/2014/main" id="{F9BAAE43-81E6-4623-99EB-E0B7E5250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643" y="2107837"/>
            <a:ext cx="10412496" cy="3676613"/>
          </a:xfrm>
          <a:prstGeom prst="rect">
            <a:avLst/>
          </a:prstGeom>
          <a:effectLst>
            <a:outerShdw blurRad="228600" dist="127001" dir="2700000" algn="tl" rotWithShape="0">
              <a:srgbClr val="808080">
                <a:alpha val="7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3D66A664-CCEE-4477-83CD-7459330892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9899" y="470660"/>
            <a:ext cx="2455525" cy="2382225"/>
          </a:xfrm>
          <a:prstGeom prst="rect">
            <a:avLst/>
          </a:prstGeom>
          <a:effectLst>
            <a:outerShdw blurRad="228600" dist="127001" dir="2700000" algn="tl" rotWithShape="0">
              <a:srgbClr val="808080">
                <a:alpha val="7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a:extLst>
              <a:ext uri="{FF2B5EF4-FFF2-40B4-BE49-F238E27FC236}">
                <a16:creationId xmlns:a16="http://schemas.microsoft.com/office/drawing/2014/main" id="{7CBC661F-6B16-49BB-9445-E91DCE010349}"/>
              </a:ext>
            </a:extLst>
          </p:cNvPr>
          <p:cNvSpPr/>
          <p:nvPr/>
        </p:nvSpPr>
        <p:spPr bwMode="auto">
          <a:xfrm>
            <a:off x="501841" y="2107837"/>
            <a:ext cx="3104732" cy="577621"/>
          </a:xfrm>
          <a:prstGeom prst="ellipse">
            <a:avLst/>
          </a:prstGeom>
          <a:noFill/>
          <a:ln w="19050" cap="flat" cmpd="sng" algn="ctr">
            <a:solidFill>
              <a:srgbClr val="E5A11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Tree>
    <p:extLst>
      <p:ext uri="{BB962C8B-B14F-4D97-AF65-F5344CB8AC3E}">
        <p14:creationId xmlns:p14="http://schemas.microsoft.com/office/powerpoint/2010/main" val="425373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74DE69-F9F6-947B-8B1D-997EE8F67CDC}"/>
              </a:ext>
            </a:extLst>
          </p:cNvPr>
          <p:cNvSpPr>
            <a:spLocks noGrp="1"/>
          </p:cNvSpPr>
          <p:nvPr>
            <p:ph type="title"/>
          </p:nvPr>
        </p:nvSpPr>
        <p:spPr>
          <a:xfrm>
            <a:off x="1710697" y="8415"/>
            <a:ext cx="10515600" cy="1325563"/>
          </a:xfrm>
        </p:spPr>
        <p:txBody>
          <a:bodyPr>
            <a:normAutofit/>
          </a:bodyPr>
          <a:lstStyle/>
          <a:p>
            <a:r>
              <a:rPr lang="en-GB" sz="3600" dirty="0">
                <a:solidFill>
                  <a:srgbClr val="1D4927"/>
                </a:solidFill>
              </a:rPr>
              <a:t>Why are metadata important? An example…</a:t>
            </a:r>
          </a:p>
        </p:txBody>
      </p:sp>
      <p:pic>
        <p:nvPicPr>
          <p:cNvPr id="6" name="Grafik 5">
            <a:extLst>
              <a:ext uri="{FF2B5EF4-FFF2-40B4-BE49-F238E27FC236}">
                <a16:creationId xmlns:a16="http://schemas.microsoft.com/office/drawing/2014/main" id="{1EFBE062-71A4-45DA-8AF4-8DBDF17AFAD4}"/>
              </a:ext>
            </a:extLst>
          </p:cNvPr>
          <p:cNvPicPr>
            <a:picLocks noChangeAspect="1"/>
          </p:cNvPicPr>
          <p:nvPr/>
        </p:nvPicPr>
        <p:blipFill rotWithShape="1">
          <a:blip r:embed="rId3"/>
          <a:srcRect l="1" t="12271" r="1184"/>
          <a:stretch/>
        </p:blipFill>
        <p:spPr>
          <a:xfrm>
            <a:off x="6096000" y="2197312"/>
            <a:ext cx="5856343" cy="3963411"/>
          </a:xfrm>
          <a:prstGeom prst="rect">
            <a:avLst/>
          </a:prstGeom>
        </p:spPr>
      </p:pic>
      <p:grpSp>
        <p:nvGrpSpPr>
          <p:cNvPr id="7" name="Gruppieren 6">
            <a:extLst>
              <a:ext uri="{FF2B5EF4-FFF2-40B4-BE49-F238E27FC236}">
                <a16:creationId xmlns:a16="http://schemas.microsoft.com/office/drawing/2014/main" id="{1AC07370-ACDB-454E-ABBF-5DF13B523A76}"/>
              </a:ext>
            </a:extLst>
          </p:cNvPr>
          <p:cNvGrpSpPr/>
          <p:nvPr/>
        </p:nvGrpSpPr>
        <p:grpSpPr>
          <a:xfrm>
            <a:off x="5863422" y="1177215"/>
            <a:ext cx="6006084" cy="775359"/>
            <a:chOff x="5863422" y="1264897"/>
            <a:chExt cx="6006084" cy="775359"/>
          </a:xfrm>
        </p:grpSpPr>
        <p:sp>
          <p:nvSpPr>
            <p:cNvPr id="8" name="Ellipse 7">
              <a:extLst>
                <a:ext uri="{FF2B5EF4-FFF2-40B4-BE49-F238E27FC236}">
                  <a16:creationId xmlns:a16="http://schemas.microsoft.com/office/drawing/2014/main" id="{5BE3A5F3-2384-40FB-B1C2-EE8914DB7DD3}"/>
                </a:ext>
              </a:extLst>
            </p:cNvPr>
            <p:cNvSpPr/>
            <p:nvPr/>
          </p:nvSpPr>
          <p:spPr bwMode="auto">
            <a:xfrm>
              <a:off x="5863422" y="1578590"/>
              <a:ext cx="4290509" cy="461666"/>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9" name="Textfeld 8">
              <a:extLst>
                <a:ext uri="{FF2B5EF4-FFF2-40B4-BE49-F238E27FC236}">
                  <a16:creationId xmlns:a16="http://schemas.microsoft.com/office/drawing/2014/main" id="{848F07F4-3F81-4006-A426-34F95AC8F9BF}"/>
                </a:ext>
              </a:extLst>
            </p:cNvPr>
            <p:cNvSpPr txBox="1"/>
            <p:nvPr/>
          </p:nvSpPr>
          <p:spPr>
            <a:xfrm>
              <a:off x="9329057" y="1264897"/>
              <a:ext cx="2540449" cy="400110"/>
            </a:xfrm>
            <a:prstGeom prst="rect">
              <a:avLst/>
            </a:prstGeom>
            <a:solidFill>
              <a:schemeClr val="bg1"/>
            </a:solidFill>
          </p:spPr>
          <p:txBody>
            <a:bodyPr wrap="square" rtlCol="0">
              <a:spAutoFit/>
            </a:bodyPr>
            <a:lstStyle/>
            <a:p>
              <a:pPr algn="ctr"/>
              <a:r>
                <a:rPr lang="de-DE" sz="2000" dirty="0" err="1">
                  <a:solidFill>
                    <a:srgbClr val="FF0000"/>
                  </a:solidFill>
                  <a:latin typeface="Calibri" panose="020F0502020204030204" pitchFamily="34" charset="0"/>
                  <a:cs typeface="Calibri" panose="020F0502020204030204" pitchFamily="34" charset="0"/>
                </a:rPr>
                <a:t>meaningful</a:t>
              </a:r>
              <a:r>
                <a:rPr lang="de-DE" sz="2000" dirty="0">
                  <a:solidFill>
                    <a:srgbClr val="FF0000"/>
                  </a:solidFill>
                  <a:latin typeface="Calibri" panose="020F0502020204030204" pitchFamily="34" charset="0"/>
                  <a:cs typeface="Calibri" panose="020F0502020204030204" pitchFamily="34" charset="0"/>
                </a:rPr>
                <a:t> </a:t>
              </a:r>
              <a:r>
                <a:rPr lang="de-DE" sz="2000" dirty="0" err="1">
                  <a:solidFill>
                    <a:srgbClr val="FF0000"/>
                  </a:solidFill>
                  <a:latin typeface="Calibri" panose="020F0502020204030204" pitchFamily="34" charset="0"/>
                  <a:cs typeface="Calibri" panose="020F0502020204030204" pitchFamily="34" charset="0"/>
                </a:rPr>
                <a:t>file</a:t>
              </a:r>
              <a:r>
                <a:rPr lang="de-DE" sz="2000" dirty="0">
                  <a:solidFill>
                    <a:srgbClr val="FF0000"/>
                  </a:solidFill>
                  <a:latin typeface="Calibri" panose="020F0502020204030204" pitchFamily="34" charset="0"/>
                  <a:cs typeface="Calibri" panose="020F0502020204030204" pitchFamily="34" charset="0"/>
                </a:rPr>
                <a:t> </a:t>
              </a:r>
              <a:r>
                <a:rPr lang="de-DE" sz="2000" dirty="0" err="1">
                  <a:solidFill>
                    <a:srgbClr val="FF0000"/>
                  </a:solidFill>
                  <a:latin typeface="Calibri" panose="020F0502020204030204" pitchFamily="34" charset="0"/>
                  <a:cs typeface="Calibri" panose="020F0502020204030204" pitchFamily="34" charset="0"/>
                </a:rPr>
                <a:t>name</a:t>
              </a:r>
              <a:endParaRPr lang="de-DE" sz="2000" dirty="0">
                <a:solidFill>
                  <a:srgbClr val="FF0000"/>
                </a:solidFill>
                <a:latin typeface="Calibri" panose="020F0502020204030204" pitchFamily="34" charset="0"/>
                <a:cs typeface="Calibri" panose="020F0502020204030204" pitchFamily="34" charset="0"/>
              </a:endParaRPr>
            </a:p>
          </p:txBody>
        </p:sp>
      </p:grpSp>
      <p:grpSp>
        <p:nvGrpSpPr>
          <p:cNvPr id="10" name="Gruppieren 9">
            <a:extLst>
              <a:ext uri="{FF2B5EF4-FFF2-40B4-BE49-F238E27FC236}">
                <a16:creationId xmlns:a16="http://schemas.microsoft.com/office/drawing/2014/main" id="{D530C819-D5A3-4185-9BDE-5CE9DB14CBE8}"/>
              </a:ext>
            </a:extLst>
          </p:cNvPr>
          <p:cNvGrpSpPr/>
          <p:nvPr/>
        </p:nvGrpSpPr>
        <p:grpSpPr>
          <a:xfrm>
            <a:off x="5863423" y="2087614"/>
            <a:ext cx="6233643" cy="498258"/>
            <a:chOff x="5863423" y="2175296"/>
            <a:chExt cx="6233643" cy="498258"/>
          </a:xfrm>
        </p:grpSpPr>
        <p:sp>
          <p:nvSpPr>
            <p:cNvPr id="11" name="Ellipse 10">
              <a:extLst>
                <a:ext uri="{FF2B5EF4-FFF2-40B4-BE49-F238E27FC236}">
                  <a16:creationId xmlns:a16="http://schemas.microsoft.com/office/drawing/2014/main" id="{C5703815-6719-4D47-BA83-39A4B152D289}"/>
                </a:ext>
              </a:extLst>
            </p:cNvPr>
            <p:cNvSpPr/>
            <p:nvPr/>
          </p:nvSpPr>
          <p:spPr bwMode="auto">
            <a:xfrm>
              <a:off x="5863423" y="2211889"/>
              <a:ext cx="3104732" cy="461665"/>
            </a:xfrm>
            <a:prstGeom prst="ellipse">
              <a:avLst/>
            </a:prstGeom>
            <a:noFill/>
            <a:ln w="952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12" name="Textfeld 11">
              <a:extLst>
                <a:ext uri="{FF2B5EF4-FFF2-40B4-BE49-F238E27FC236}">
                  <a16:creationId xmlns:a16="http://schemas.microsoft.com/office/drawing/2014/main" id="{27BD35A8-8724-4F86-8B8A-1349BD8E4C36}"/>
                </a:ext>
              </a:extLst>
            </p:cNvPr>
            <p:cNvSpPr txBox="1"/>
            <p:nvPr/>
          </p:nvSpPr>
          <p:spPr>
            <a:xfrm>
              <a:off x="9556617" y="2175296"/>
              <a:ext cx="2540449" cy="400110"/>
            </a:xfrm>
            <a:prstGeom prst="rect">
              <a:avLst/>
            </a:prstGeom>
            <a:solidFill>
              <a:schemeClr val="bg1"/>
            </a:solidFill>
          </p:spPr>
          <p:txBody>
            <a:bodyPr wrap="square" rtlCol="0">
              <a:spAutoFit/>
            </a:bodyPr>
            <a:lstStyle/>
            <a:p>
              <a:pPr algn="ctr"/>
              <a:r>
                <a:rPr lang="de-DE" sz="2000" dirty="0" err="1">
                  <a:solidFill>
                    <a:srgbClr val="FF6600"/>
                  </a:solidFill>
                  <a:latin typeface="Calibri" panose="020F0502020204030204" pitchFamily="34" charset="0"/>
                  <a:cs typeface="Calibri" panose="020F0502020204030204" pitchFamily="34" charset="0"/>
                </a:rPr>
                <a:t>license</a:t>
              </a:r>
              <a:r>
                <a:rPr lang="de-DE" sz="2000" dirty="0">
                  <a:solidFill>
                    <a:srgbClr val="FF6600"/>
                  </a:solidFill>
                  <a:latin typeface="Calibri" panose="020F0502020204030204" pitchFamily="34" charset="0"/>
                  <a:cs typeface="Calibri" panose="020F0502020204030204" pitchFamily="34" charset="0"/>
                </a:rPr>
                <a:t> </a:t>
              </a:r>
              <a:r>
                <a:rPr lang="de-DE" sz="2000" dirty="0" err="1">
                  <a:solidFill>
                    <a:srgbClr val="FF6600"/>
                  </a:solidFill>
                  <a:latin typeface="Calibri" panose="020F0502020204030204" pitchFamily="34" charset="0"/>
                  <a:cs typeface="Calibri" panose="020F0502020204030204" pitchFamily="34" charset="0"/>
                </a:rPr>
                <a:t>information</a:t>
              </a:r>
              <a:endParaRPr lang="de-DE" sz="2000" dirty="0">
                <a:solidFill>
                  <a:srgbClr val="FF6600"/>
                </a:solidFill>
                <a:latin typeface="Calibri" panose="020F0502020204030204" pitchFamily="34" charset="0"/>
                <a:cs typeface="Calibri" panose="020F0502020204030204" pitchFamily="34" charset="0"/>
              </a:endParaRPr>
            </a:p>
          </p:txBody>
        </p:sp>
      </p:grpSp>
      <p:grpSp>
        <p:nvGrpSpPr>
          <p:cNvPr id="13" name="Gruppieren 12">
            <a:extLst>
              <a:ext uri="{FF2B5EF4-FFF2-40B4-BE49-F238E27FC236}">
                <a16:creationId xmlns:a16="http://schemas.microsoft.com/office/drawing/2014/main" id="{B74CE458-80A2-4E85-958A-9C702CF068B8}"/>
              </a:ext>
            </a:extLst>
          </p:cNvPr>
          <p:cNvGrpSpPr/>
          <p:nvPr/>
        </p:nvGrpSpPr>
        <p:grpSpPr>
          <a:xfrm>
            <a:off x="5863423" y="2597885"/>
            <a:ext cx="6176696" cy="982782"/>
            <a:chOff x="5863423" y="2685567"/>
            <a:chExt cx="6176696" cy="982782"/>
          </a:xfrm>
        </p:grpSpPr>
        <p:sp>
          <p:nvSpPr>
            <p:cNvPr id="14" name="Ellipse 13">
              <a:extLst>
                <a:ext uri="{FF2B5EF4-FFF2-40B4-BE49-F238E27FC236}">
                  <a16:creationId xmlns:a16="http://schemas.microsoft.com/office/drawing/2014/main" id="{6525DECB-7B93-421B-8AFB-F4A80A9E3D38}"/>
                </a:ext>
              </a:extLst>
            </p:cNvPr>
            <p:cNvSpPr/>
            <p:nvPr/>
          </p:nvSpPr>
          <p:spPr bwMode="auto">
            <a:xfrm>
              <a:off x="5863423" y="2685567"/>
              <a:ext cx="6088920" cy="982782"/>
            </a:xfrm>
            <a:prstGeom prst="ellipse">
              <a:avLst/>
            </a:prstGeom>
            <a:no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15" name="Textfeld 14">
              <a:extLst>
                <a:ext uri="{FF2B5EF4-FFF2-40B4-BE49-F238E27FC236}">
                  <a16:creationId xmlns:a16="http://schemas.microsoft.com/office/drawing/2014/main" id="{487F014B-5468-461F-9F52-0A5BB010BEA2}"/>
                </a:ext>
              </a:extLst>
            </p:cNvPr>
            <p:cNvSpPr txBox="1"/>
            <p:nvPr/>
          </p:nvSpPr>
          <p:spPr>
            <a:xfrm>
              <a:off x="10833713" y="3224464"/>
              <a:ext cx="1206406" cy="400110"/>
            </a:xfrm>
            <a:prstGeom prst="rect">
              <a:avLst/>
            </a:prstGeom>
            <a:solidFill>
              <a:schemeClr val="bg1"/>
            </a:solidFill>
          </p:spPr>
          <p:txBody>
            <a:bodyPr wrap="square" rtlCol="0">
              <a:spAutoFit/>
            </a:bodyPr>
            <a:lstStyle/>
            <a:p>
              <a:pPr algn="ctr"/>
              <a:r>
                <a:rPr lang="de-DE" sz="2000" dirty="0" err="1">
                  <a:solidFill>
                    <a:srgbClr val="00B050"/>
                  </a:solidFill>
                  <a:latin typeface="Calibri" panose="020F0502020204030204" pitchFamily="34" charset="0"/>
                  <a:cs typeface="Calibri" panose="020F0502020204030204" pitchFamily="34" charset="0"/>
                </a:rPr>
                <a:t>citation</a:t>
              </a:r>
              <a:endParaRPr lang="de-DE" sz="2000" dirty="0">
                <a:solidFill>
                  <a:srgbClr val="00B050"/>
                </a:solidFill>
                <a:latin typeface="Calibri" panose="020F0502020204030204" pitchFamily="34" charset="0"/>
                <a:cs typeface="Calibri" panose="020F0502020204030204" pitchFamily="34" charset="0"/>
              </a:endParaRPr>
            </a:p>
          </p:txBody>
        </p:sp>
      </p:grpSp>
      <p:grpSp>
        <p:nvGrpSpPr>
          <p:cNvPr id="16" name="Gruppieren 15">
            <a:extLst>
              <a:ext uri="{FF2B5EF4-FFF2-40B4-BE49-F238E27FC236}">
                <a16:creationId xmlns:a16="http://schemas.microsoft.com/office/drawing/2014/main" id="{404CF1AE-E56C-41EB-8FCF-F57E4098C411}"/>
              </a:ext>
            </a:extLst>
          </p:cNvPr>
          <p:cNvGrpSpPr/>
          <p:nvPr/>
        </p:nvGrpSpPr>
        <p:grpSpPr>
          <a:xfrm>
            <a:off x="5718622" y="3514739"/>
            <a:ext cx="6321497" cy="1676990"/>
            <a:chOff x="5718622" y="3602421"/>
            <a:chExt cx="6321497" cy="1676990"/>
          </a:xfrm>
        </p:grpSpPr>
        <p:sp>
          <p:nvSpPr>
            <p:cNvPr id="17" name="Ellipse 16">
              <a:extLst>
                <a:ext uri="{FF2B5EF4-FFF2-40B4-BE49-F238E27FC236}">
                  <a16:creationId xmlns:a16="http://schemas.microsoft.com/office/drawing/2014/main" id="{ADC6FE9D-C4AF-4AD9-ACB0-19ADC1672432}"/>
                </a:ext>
              </a:extLst>
            </p:cNvPr>
            <p:cNvSpPr/>
            <p:nvPr/>
          </p:nvSpPr>
          <p:spPr bwMode="auto">
            <a:xfrm>
              <a:off x="5718622" y="3602421"/>
              <a:ext cx="6088920" cy="1676990"/>
            </a:xfrm>
            <a:prstGeom prst="ellipse">
              <a:avLst/>
            </a:prstGeom>
            <a:noFill/>
            <a:ln w="9525" cap="flat" cmpd="sng" algn="ctr">
              <a:solidFill>
                <a:srgbClr val="00589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18" name="Textfeld 17">
              <a:extLst>
                <a:ext uri="{FF2B5EF4-FFF2-40B4-BE49-F238E27FC236}">
                  <a16:creationId xmlns:a16="http://schemas.microsoft.com/office/drawing/2014/main" id="{743B5566-623A-4A4C-9CF1-CC18302AAB5D}"/>
                </a:ext>
              </a:extLst>
            </p:cNvPr>
            <p:cNvSpPr txBox="1"/>
            <p:nvPr/>
          </p:nvSpPr>
          <p:spPr>
            <a:xfrm>
              <a:off x="10120195" y="4183804"/>
              <a:ext cx="1919924" cy="400110"/>
            </a:xfrm>
            <a:prstGeom prst="rect">
              <a:avLst/>
            </a:prstGeom>
            <a:solidFill>
              <a:schemeClr val="bg1"/>
            </a:solidFill>
          </p:spPr>
          <p:txBody>
            <a:bodyPr wrap="square" rtlCol="0">
              <a:spAutoFit/>
            </a:bodyPr>
            <a:lstStyle/>
            <a:p>
              <a:pPr algn="ctr"/>
              <a:r>
                <a:rPr lang="de-DE" sz="2000" dirty="0" err="1">
                  <a:solidFill>
                    <a:srgbClr val="00589C"/>
                  </a:solidFill>
                  <a:latin typeface="Calibri" panose="020F0502020204030204" pitchFamily="34" charset="0"/>
                  <a:cs typeface="Calibri" panose="020F0502020204030204" pitchFamily="34" charset="0"/>
                </a:rPr>
                <a:t>related</a:t>
              </a:r>
              <a:r>
                <a:rPr lang="de-DE" sz="2000" dirty="0">
                  <a:solidFill>
                    <a:srgbClr val="00589C"/>
                  </a:solidFill>
                  <a:latin typeface="Calibri" panose="020F0502020204030204" pitchFamily="34" charset="0"/>
                  <a:cs typeface="Calibri" panose="020F0502020204030204" pitchFamily="34" charset="0"/>
                </a:rPr>
                <a:t> </a:t>
              </a:r>
              <a:r>
                <a:rPr lang="de-DE" sz="2000" dirty="0" err="1">
                  <a:solidFill>
                    <a:srgbClr val="00589C"/>
                  </a:solidFill>
                  <a:latin typeface="Calibri" panose="020F0502020204030204" pitchFamily="34" charset="0"/>
                  <a:cs typeface="Calibri" panose="020F0502020204030204" pitchFamily="34" charset="0"/>
                </a:rPr>
                <a:t>articles</a:t>
              </a:r>
              <a:endParaRPr lang="de-DE" sz="2000" dirty="0">
                <a:solidFill>
                  <a:srgbClr val="00589C"/>
                </a:solidFill>
                <a:latin typeface="Calibri" panose="020F0502020204030204" pitchFamily="34" charset="0"/>
                <a:cs typeface="Calibri" panose="020F0502020204030204" pitchFamily="34" charset="0"/>
              </a:endParaRPr>
            </a:p>
          </p:txBody>
        </p:sp>
      </p:grpSp>
      <p:grpSp>
        <p:nvGrpSpPr>
          <p:cNvPr id="19" name="Gruppieren 18">
            <a:extLst>
              <a:ext uri="{FF2B5EF4-FFF2-40B4-BE49-F238E27FC236}">
                <a16:creationId xmlns:a16="http://schemas.microsoft.com/office/drawing/2014/main" id="{4E597E92-4CC1-4A4F-8421-7A244B426817}"/>
              </a:ext>
            </a:extLst>
          </p:cNvPr>
          <p:cNvGrpSpPr/>
          <p:nvPr/>
        </p:nvGrpSpPr>
        <p:grpSpPr>
          <a:xfrm>
            <a:off x="5718622" y="5133115"/>
            <a:ext cx="6440450" cy="1209320"/>
            <a:chOff x="5718622" y="5220797"/>
            <a:chExt cx="6440450" cy="1209320"/>
          </a:xfrm>
        </p:grpSpPr>
        <p:sp>
          <p:nvSpPr>
            <p:cNvPr id="20" name="Ellipse 19">
              <a:extLst>
                <a:ext uri="{FF2B5EF4-FFF2-40B4-BE49-F238E27FC236}">
                  <a16:creationId xmlns:a16="http://schemas.microsoft.com/office/drawing/2014/main" id="{EE16D197-0393-4187-B9AC-D4C78CFAFA76}"/>
                </a:ext>
              </a:extLst>
            </p:cNvPr>
            <p:cNvSpPr/>
            <p:nvPr/>
          </p:nvSpPr>
          <p:spPr bwMode="auto">
            <a:xfrm>
              <a:off x="5718622" y="5220797"/>
              <a:ext cx="6258904" cy="627500"/>
            </a:xfrm>
            <a:prstGeom prst="ellipse">
              <a:avLst/>
            </a:prstGeom>
            <a:noFill/>
            <a:ln w="9525" cap="flat" cmpd="sng" algn="ctr">
              <a:solidFill>
                <a:srgbClr val="CC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96" charset="-128"/>
              </a:endParaRPr>
            </a:p>
          </p:txBody>
        </p:sp>
        <p:sp>
          <p:nvSpPr>
            <p:cNvPr id="21" name="Textfeld 20">
              <a:extLst>
                <a:ext uri="{FF2B5EF4-FFF2-40B4-BE49-F238E27FC236}">
                  <a16:creationId xmlns:a16="http://schemas.microsoft.com/office/drawing/2014/main" id="{D50E9434-4A91-4297-91B7-1689FE169B4B}"/>
                </a:ext>
              </a:extLst>
            </p:cNvPr>
            <p:cNvSpPr txBox="1"/>
            <p:nvPr/>
          </p:nvSpPr>
          <p:spPr>
            <a:xfrm>
              <a:off x="9767564" y="6030007"/>
              <a:ext cx="2391508" cy="400110"/>
            </a:xfrm>
            <a:prstGeom prst="rect">
              <a:avLst/>
            </a:prstGeom>
            <a:solidFill>
              <a:schemeClr val="bg1"/>
            </a:solidFill>
          </p:spPr>
          <p:txBody>
            <a:bodyPr wrap="square" rtlCol="0">
              <a:spAutoFit/>
            </a:bodyPr>
            <a:lstStyle/>
            <a:p>
              <a:pPr algn="ctr"/>
              <a:r>
                <a:rPr lang="de-DE" sz="2000" dirty="0" err="1">
                  <a:solidFill>
                    <a:srgbClr val="CC3399"/>
                  </a:solidFill>
                  <a:latin typeface="Calibri" panose="020F0502020204030204" pitchFamily="34" charset="0"/>
                  <a:cs typeface="Calibri" panose="020F0502020204030204" pitchFamily="34" charset="0"/>
                </a:rPr>
                <a:t>definition</a:t>
              </a:r>
              <a:r>
                <a:rPr lang="de-DE" sz="2000" dirty="0">
                  <a:solidFill>
                    <a:srgbClr val="CC3399"/>
                  </a:solidFill>
                  <a:latin typeface="Calibri" panose="020F0502020204030204" pitchFamily="34" charset="0"/>
                  <a:cs typeface="Calibri" panose="020F0502020204030204" pitchFamily="34" charset="0"/>
                </a:rPr>
                <a:t> </a:t>
              </a:r>
              <a:r>
                <a:rPr lang="de-DE" sz="2000" dirty="0" err="1">
                  <a:solidFill>
                    <a:srgbClr val="CC3399"/>
                  </a:solidFill>
                  <a:latin typeface="Calibri" panose="020F0502020204030204" pitchFamily="34" charset="0"/>
                  <a:cs typeface="Calibri" panose="020F0502020204030204" pitchFamily="34" charset="0"/>
                </a:rPr>
                <a:t>of</a:t>
              </a:r>
              <a:r>
                <a:rPr lang="de-DE" sz="2000" dirty="0">
                  <a:solidFill>
                    <a:srgbClr val="CC3399"/>
                  </a:solidFill>
                  <a:latin typeface="Calibri" panose="020F0502020204030204" pitchFamily="34" charset="0"/>
                  <a:cs typeface="Calibri" panose="020F0502020204030204" pitchFamily="34" charset="0"/>
                </a:rPr>
                <a:t> </a:t>
              </a:r>
              <a:r>
                <a:rPr lang="de-DE" sz="2000" dirty="0" err="1">
                  <a:solidFill>
                    <a:srgbClr val="CC3399"/>
                  </a:solidFill>
                  <a:latin typeface="Calibri" panose="020F0502020204030204" pitchFamily="34" charset="0"/>
                  <a:cs typeface="Calibri" panose="020F0502020204030204" pitchFamily="34" charset="0"/>
                </a:rPr>
                <a:t>colums</a:t>
              </a:r>
              <a:endParaRPr lang="de-DE" sz="2000" dirty="0">
                <a:solidFill>
                  <a:srgbClr val="CC3399"/>
                </a:solidFill>
                <a:latin typeface="Calibri" panose="020F0502020204030204" pitchFamily="34" charset="0"/>
                <a:cs typeface="Calibri" panose="020F0502020204030204" pitchFamily="34" charset="0"/>
              </a:endParaRPr>
            </a:p>
          </p:txBody>
        </p:sp>
      </p:grpSp>
      <p:sp>
        <p:nvSpPr>
          <p:cNvPr id="4" name="Textfeld 3">
            <a:extLst>
              <a:ext uri="{FF2B5EF4-FFF2-40B4-BE49-F238E27FC236}">
                <a16:creationId xmlns:a16="http://schemas.microsoft.com/office/drawing/2014/main" id="{38B12B4E-7D4C-45D8-9991-4F2707834066}"/>
              </a:ext>
            </a:extLst>
          </p:cNvPr>
          <p:cNvSpPr txBox="1"/>
          <p:nvPr/>
        </p:nvSpPr>
        <p:spPr>
          <a:xfrm>
            <a:off x="286210" y="5833688"/>
            <a:ext cx="5406742" cy="461665"/>
          </a:xfrm>
          <a:prstGeom prst="rect">
            <a:avLst/>
          </a:prstGeom>
          <a:noFill/>
        </p:spPr>
        <p:txBody>
          <a:bodyPr wrap="square" rtlCol="0">
            <a:spAutoFit/>
          </a:bodyPr>
          <a:lstStyle/>
          <a:p>
            <a:r>
              <a:rPr lang="de-DE" dirty="0">
                <a:latin typeface="Calibri" panose="020F0502020204030204" pitchFamily="34" charset="0"/>
                <a:cs typeface="Calibri" panose="020F0502020204030204" pitchFamily="34" charset="0"/>
              </a:rPr>
              <a:t>What </a:t>
            </a:r>
            <a:r>
              <a:rPr lang="de-DE" dirty="0" err="1">
                <a:latin typeface="Calibri" panose="020F0502020204030204" pitchFamily="34" charset="0"/>
                <a:cs typeface="Calibri" panose="020F0502020204030204" pitchFamily="34" charset="0"/>
              </a:rPr>
              <a:t>is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the</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content</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of</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this</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table</a:t>
            </a:r>
            <a:r>
              <a:rPr lang="de-DE" dirty="0">
                <a:latin typeface="Calibri" panose="020F0502020204030204" pitchFamily="34" charset="0"/>
                <a:cs typeface="Calibri" panose="020F0502020204030204" pitchFamily="34" charset="0"/>
              </a:rPr>
              <a:t>?</a:t>
            </a:r>
          </a:p>
        </p:txBody>
      </p:sp>
      <p:grpSp>
        <p:nvGrpSpPr>
          <p:cNvPr id="2" name="Gruppieren 1">
            <a:extLst>
              <a:ext uri="{FF2B5EF4-FFF2-40B4-BE49-F238E27FC236}">
                <a16:creationId xmlns:a16="http://schemas.microsoft.com/office/drawing/2014/main" id="{614C3A5F-E372-48BF-ADBA-3AFCCB66B721}"/>
              </a:ext>
            </a:extLst>
          </p:cNvPr>
          <p:cNvGrpSpPr/>
          <p:nvPr/>
        </p:nvGrpSpPr>
        <p:grpSpPr>
          <a:xfrm>
            <a:off x="261027" y="1823330"/>
            <a:ext cx="5385195" cy="3814394"/>
            <a:chOff x="261027" y="1823330"/>
            <a:chExt cx="5385195" cy="3814394"/>
          </a:xfrm>
        </p:grpSpPr>
        <p:pic>
          <p:nvPicPr>
            <p:cNvPr id="3" name="Grafik 2">
              <a:extLst>
                <a:ext uri="{FF2B5EF4-FFF2-40B4-BE49-F238E27FC236}">
                  <a16:creationId xmlns:a16="http://schemas.microsoft.com/office/drawing/2014/main" id="{EAAAEC04-F801-4BFD-9D0C-DC0AEE81F145}"/>
                </a:ext>
              </a:extLst>
            </p:cNvPr>
            <p:cNvPicPr>
              <a:picLocks noChangeAspect="1"/>
            </p:cNvPicPr>
            <p:nvPr/>
          </p:nvPicPr>
          <p:blipFill rotWithShape="1">
            <a:blip r:embed="rId4"/>
            <a:srcRect l="848" t="1028" r="-1" b="20522"/>
            <a:stretch/>
          </p:blipFill>
          <p:spPr>
            <a:xfrm>
              <a:off x="286210" y="2087853"/>
              <a:ext cx="5360012" cy="3549871"/>
            </a:xfrm>
            <a:prstGeom prst="rect">
              <a:avLst/>
            </a:prstGeom>
          </p:spPr>
        </p:pic>
        <p:pic>
          <p:nvPicPr>
            <p:cNvPr id="22" name="Grafik 21">
              <a:extLst>
                <a:ext uri="{FF2B5EF4-FFF2-40B4-BE49-F238E27FC236}">
                  <a16:creationId xmlns:a16="http://schemas.microsoft.com/office/drawing/2014/main" id="{4353569D-2956-4229-95BB-3C7E67E0433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1027" y="1823330"/>
              <a:ext cx="1402048" cy="461665"/>
            </a:xfrm>
            <a:prstGeom prst="rect">
              <a:avLst/>
            </a:prstGeom>
          </p:spPr>
        </p:pic>
      </p:grpSp>
      <p:pic>
        <p:nvPicPr>
          <p:cNvPr id="23" name="Grafik 22">
            <a:extLst>
              <a:ext uri="{FF2B5EF4-FFF2-40B4-BE49-F238E27FC236}">
                <a16:creationId xmlns:a16="http://schemas.microsoft.com/office/drawing/2014/main" id="{6D3DDBB6-0B93-45AA-9590-EAAA4070FBFE}"/>
              </a:ext>
            </a:extLst>
          </p:cNvPr>
          <p:cNvPicPr>
            <a:picLocks noChangeAspect="1"/>
          </p:cNvPicPr>
          <p:nvPr/>
        </p:nvPicPr>
        <p:blipFill rotWithShape="1">
          <a:blip r:embed="rId3"/>
          <a:srcRect t="1745" r="52847" b="94090"/>
          <a:stretch/>
        </p:blipFill>
        <p:spPr>
          <a:xfrm>
            <a:off x="6096000" y="1626773"/>
            <a:ext cx="3928751" cy="264524"/>
          </a:xfrm>
          <a:prstGeom prst="rect">
            <a:avLst/>
          </a:prstGeom>
        </p:spPr>
      </p:pic>
      <p:sp>
        <p:nvSpPr>
          <p:cNvPr id="25" name="Textfeld 24">
            <a:extLst>
              <a:ext uri="{FF2B5EF4-FFF2-40B4-BE49-F238E27FC236}">
                <a16:creationId xmlns:a16="http://schemas.microsoft.com/office/drawing/2014/main" id="{7874EA00-EB29-4929-BB62-F4C8DF6CB13B}"/>
              </a:ext>
            </a:extLst>
          </p:cNvPr>
          <p:cNvSpPr txBox="1"/>
          <p:nvPr/>
        </p:nvSpPr>
        <p:spPr>
          <a:xfrm>
            <a:off x="6144703" y="6348116"/>
            <a:ext cx="5406742" cy="461665"/>
          </a:xfrm>
          <a:prstGeom prst="rect">
            <a:avLst/>
          </a:prstGeom>
          <a:noFill/>
        </p:spPr>
        <p:txBody>
          <a:bodyPr wrap="square" rtlCol="0">
            <a:spAutoFit/>
          </a:bodyPr>
          <a:lstStyle/>
          <a:p>
            <a:r>
              <a:rPr lang="de-DE" dirty="0">
                <a:latin typeface="Calibri" panose="020F0502020204030204" pitchFamily="34" charset="0"/>
                <a:cs typeface="Calibri" panose="020F0502020204030204" pitchFamily="34" charset="0"/>
              </a:rPr>
              <a:t>After </a:t>
            </a:r>
            <a:r>
              <a:rPr lang="de-DE" dirty="0" err="1">
                <a:latin typeface="Calibri" panose="020F0502020204030204" pitchFamily="34" charset="0"/>
                <a:cs typeface="Calibri" panose="020F0502020204030204" pitchFamily="34" charset="0"/>
              </a:rPr>
              <a:t>curation</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by</a:t>
            </a:r>
            <a:r>
              <a:rPr lang="de-DE" dirty="0">
                <a:latin typeface="Calibri" panose="020F0502020204030204" pitchFamily="34" charset="0"/>
                <a:cs typeface="Calibri" panose="020F0502020204030204" pitchFamily="34" charset="0"/>
              </a:rPr>
              <a:t> a </a:t>
            </a:r>
            <a:r>
              <a:rPr lang="de-DE" dirty="0" err="1">
                <a:latin typeface="Calibri" panose="020F0502020204030204" pitchFamily="34" charset="0"/>
                <a:cs typeface="Calibri" panose="020F0502020204030204" pitchFamily="34" charset="0"/>
              </a:rPr>
              <a:t>data</a:t>
            </a:r>
            <a:r>
              <a:rPr lang="de-DE" dirty="0">
                <a:latin typeface="Calibri" panose="020F0502020204030204" pitchFamily="34" charset="0"/>
                <a:cs typeface="Calibri" panose="020F0502020204030204" pitchFamily="34" charset="0"/>
              </a:rPr>
              <a:t> </a:t>
            </a:r>
            <a:r>
              <a:rPr lang="de-DE" dirty="0" err="1">
                <a:latin typeface="Calibri" panose="020F0502020204030204" pitchFamily="34" charset="0"/>
                <a:cs typeface="Calibri" panose="020F0502020204030204" pitchFamily="34" charset="0"/>
              </a:rPr>
              <a:t>steward</a:t>
            </a:r>
            <a:endParaRPr lang="de-DE"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222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C24E5E-3A01-4D8D-9FBB-43304F340FD2}"/>
              </a:ext>
            </a:extLst>
          </p:cNvPr>
          <p:cNvSpPr>
            <a:spLocks noGrp="1"/>
          </p:cNvSpPr>
          <p:nvPr>
            <p:ph type="title"/>
          </p:nvPr>
        </p:nvSpPr>
        <p:spPr>
          <a:xfrm>
            <a:off x="2340464" y="284126"/>
            <a:ext cx="9712890" cy="1325563"/>
          </a:xfrm>
        </p:spPr>
        <p:txBody>
          <a:bodyPr>
            <a:noAutofit/>
          </a:bodyPr>
          <a:lstStyle/>
          <a:p>
            <a:r>
              <a:rPr kumimoji="0" lang="de-DE" sz="4000" b="0" i="0" u="none" strike="noStrike" kern="0" cap="none" spc="0" normalizeH="0" baseline="0" noProof="0" dirty="0">
                <a:ln>
                  <a:noFill/>
                </a:ln>
                <a:solidFill>
                  <a:srgbClr val="1D4927"/>
                </a:solidFill>
                <a:effectLst/>
                <a:uLnTx/>
                <a:uFillTx/>
                <a:ea typeface="ＭＳ Ｐゴシック"/>
              </a:rPr>
              <a:t>FAIR </a:t>
            </a:r>
            <a:r>
              <a:rPr kumimoji="0" lang="de-DE" sz="4000" b="0" i="0" u="none" strike="noStrike" kern="0" cap="none" spc="0" normalizeH="0" baseline="0" noProof="0" dirty="0" err="1">
                <a:ln>
                  <a:noFill/>
                </a:ln>
                <a:solidFill>
                  <a:srgbClr val="1D4927"/>
                </a:solidFill>
                <a:effectLst/>
                <a:uLnTx/>
                <a:uFillTx/>
                <a:ea typeface="ＭＳ Ｐゴシック"/>
              </a:rPr>
              <a:t>Principles</a:t>
            </a:r>
            <a:r>
              <a:rPr kumimoji="0" lang="de-DE" sz="4000" b="0" i="0" u="none" strike="noStrike" kern="0" cap="none" spc="0" normalizeH="0" baseline="0" noProof="0" dirty="0">
                <a:ln>
                  <a:noFill/>
                </a:ln>
                <a:solidFill>
                  <a:srgbClr val="1D4927"/>
                </a:solidFill>
                <a:effectLst/>
                <a:uLnTx/>
                <a:uFillTx/>
                <a:ea typeface="ＭＳ Ｐゴシック"/>
              </a:rPr>
              <a:t> - </a:t>
            </a:r>
            <a:r>
              <a:rPr kumimoji="0" lang="en-US" b="0" i="0" u="none" strike="noStrike" kern="0" cap="none" spc="0" normalizeH="0" baseline="0" noProof="0" dirty="0">
                <a:ln>
                  <a:noFill/>
                </a:ln>
                <a:solidFill>
                  <a:srgbClr val="1D4927"/>
                </a:solidFill>
                <a:effectLst/>
                <a:uLnTx/>
                <a:uFillTx/>
                <a:ea typeface="ＭＳ Ｐゴシック"/>
              </a:rPr>
              <a:t>Guiding Principles for Findable, Accessible, Interoperable and Re-usable Data</a:t>
            </a:r>
            <a:br>
              <a:rPr kumimoji="0" lang="de-DE" b="0" i="0" u="none" strike="noStrike" kern="0" cap="none" spc="0" normalizeH="0" baseline="0" noProof="0" dirty="0">
                <a:ln>
                  <a:noFill/>
                </a:ln>
                <a:solidFill>
                  <a:srgbClr val="1D4927"/>
                </a:solidFill>
                <a:effectLst/>
                <a:uLnTx/>
                <a:uFillTx/>
                <a:ea typeface="ＭＳ Ｐゴシック"/>
              </a:rPr>
            </a:br>
            <a:endParaRPr lang="de-DE" dirty="0">
              <a:solidFill>
                <a:srgbClr val="1D4927"/>
              </a:solidFill>
            </a:endParaRPr>
          </a:p>
        </p:txBody>
      </p:sp>
      <p:graphicFrame>
        <p:nvGraphicFramePr>
          <p:cNvPr id="3" name="Tabelle 2">
            <a:extLst>
              <a:ext uri="{FF2B5EF4-FFF2-40B4-BE49-F238E27FC236}">
                <a16:creationId xmlns:a16="http://schemas.microsoft.com/office/drawing/2014/main" id="{1007926B-B9CA-4DCD-AF2A-B634425B2487}"/>
              </a:ext>
            </a:extLst>
          </p:cNvPr>
          <p:cNvGraphicFramePr>
            <a:graphicFrameLocks noGrp="1"/>
          </p:cNvGraphicFramePr>
          <p:nvPr>
            <p:extLst>
              <p:ext uri="{D42A27DB-BD31-4B8C-83A1-F6EECF244321}">
                <p14:modId xmlns:p14="http://schemas.microsoft.com/office/powerpoint/2010/main" val="3658171162"/>
              </p:ext>
            </p:extLst>
          </p:nvPr>
        </p:nvGraphicFramePr>
        <p:xfrm>
          <a:off x="587829" y="1478733"/>
          <a:ext cx="11168744" cy="4633079"/>
        </p:xfrm>
        <a:graphic>
          <a:graphicData uri="http://schemas.openxmlformats.org/drawingml/2006/table">
            <a:tbl>
              <a:tblPr firstRow="1" bandRow="1"/>
              <a:tblGrid>
                <a:gridCol w="2792187">
                  <a:extLst>
                    <a:ext uri="{9D8B030D-6E8A-4147-A177-3AD203B41FA5}">
                      <a16:colId xmlns:a16="http://schemas.microsoft.com/office/drawing/2014/main" val="20000"/>
                    </a:ext>
                  </a:extLst>
                </a:gridCol>
                <a:gridCol w="2638640">
                  <a:extLst>
                    <a:ext uri="{9D8B030D-6E8A-4147-A177-3AD203B41FA5}">
                      <a16:colId xmlns:a16="http://schemas.microsoft.com/office/drawing/2014/main" val="20001"/>
                    </a:ext>
                  </a:extLst>
                </a:gridCol>
                <a:gridCol w="2945730">
                  <a:extLst>
                    <a:ext uri="{9D8B030D-6E8A-4147-A177-3AD203B41FA5}">
                      <a16:colId xmlns:a16="http://schemas.microsoft.com/office/drawing/2014/main" val="20002"/>
                    </a:ext>
                  </a:extLst>
                </a:gridCol>
                <a:gridCol w="2792187">
                  <a:extLst>
                    <a:ext uri="{9D8B030D-6E8A-4147-A177-3AD203B41FA5}">
                      <a16:colId xmlns:a16="http://schemas.microsoft.com/office/drawing/2014/main" val="20003"/>
                    </a:ext>
                  </a:extLst>
                </a:gridCol>
              </a:tblGrid>
              <a:tr h="576338">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marL="0" indent="0" algn="ctr">
                        <a:buFont typeface="Arial" panose="020B0604020202020204" pitchFamily="34" charset="0"/>
                        <a:buNone/>
                      </a:pPr>
                      <a:r>
                        <a:rPr lang="de-DE" sz="2400" dirty="0" err="1">
                          <a:solidFill>
                            <a:schemeClr val="tx1"/>
                          </a:solidFill>
                          <a:latin typeface="Calibri" panose="020F0502020204030204" pitchFamily="34" charset="0"/>
                        </a:rPr>
                        <a:t>Findable</a:t>
                      </a:r>
                      <a:r>
                        <a:rPr lang="de-DE" sz="2400" dirty="0">
                          <a:solidFill>
                            <a:schemeClr val="tx1"/>
                          </a:solidFill>
                          <a:latin typeface="Calibri" panose="020F0502020204030204" pitchFamily="34" charset="0"/>
                        </a:rPr>
                        <a:t> – </a:t>
                      </a:r>
                      <a:br>
                        <a:rPr lang="de-DE" sz="2400" dirty="0">
                          <a:solidFill>
                            <a:schemeClr val="tx1"/>
                          </a:solidFill>
                          <a:latin typeface="Calibri" panose="020F0502020204030204" pitchFamily="34" charset="0"/>
                        </a:rPr>
                      </a:br>
                      <a:r>
                        <a:rPr lang="de-DE" sz="2400" dirty="0">
                          <a:solidFill>
                            <a:schemeClr val="tx1"/>
                          </a:solidFill>
                          <a:latin typeface="Calibri" panose="020F0502020204030204" pitchFamily="34" charset="0"/>
                        </a:rPr>
                        <a:t>Data Discovery</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de-DE" sz="2400" dirty="0" err="1">
                          <a:solidFill>
                            <a:schemeClr val="tx1"/>
                          </a:solidFill>
                          <a:latin typeface="Calibri" panose="020F0502020204030204" pitchFamily="34" charset="0"/>
                        </a:rPr>
                        <a:t>Accessible</a:t>
                      </a:r>
                      <a:endParaRPr lang="de-DE" sz="240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de-DE" sz="2400" dirty="0">
                          <a:solidFill>
                            <a:schemeClr val="tx1"/>
                          </a:solidFill>
                          <a:latin typeface="Calibri" panose="020F0502020204030204" pitchFamily="34" charset="0"/>
                        </a:rPr>
                        <a:t>Interoperable</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AAE2CA">
                        <a:lumMod val="75000"/>
                      </a:srgbClr>
                    </a:solidFill>
                  </a:tcP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de-DE" sz="2400" dirty="0" err="1">
                          <a:solidFill>
                            <a:schemeClr val="tx1"/>
                          </a:solidFill>
                          <a:latin typeface="Calibri" panose="020F0502020204030204" pitchFamily="34" charset="0"/>
                        </a:rPr>
                        <a:t>Reusable</a:t>
                      </a:r>
                      <a:endParaRPr lang="de-DE" sz="240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688704">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400" b="0" dirty="0" err="1">
                          <a:solidFill>
                            <a:schemeClr val="tx1"/>
                          </a:solidFill>
                          <a:latin typeface="Calibri" panose="020F0502020204030204" pitchFamily="34" charset="0"/>
                        </a:rPr>
                        <a:t>Metadata</a:t>
                      </a:r>
                      <a:r>
                        <a:rPr lang="de-DE" sz="24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for</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data</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discovey</a:t>
                      </a:r>
                      <a:r>
                        <a:rPr lang="de-DE" sz="2000" b="0" baseline="0" dirty="0">
                          <a:solidFill>
                            <a:schemeClr val="tx1"/>
                          </a:solidFill>
                          <a:latin typeface="Calibri" panose="020F0502020204030204" pitchFamily="34" charset="0"/>
                        </a:rPr>
                        <a:t> in </a:t>
                      </a:r>
                      <a:r>
                        <a:rPr lang="de-DE" sz="2000" b="0" baseline="0" dirty="0" err="1">
                          <a:solidFill>
                            <a:schemeClr val="tx1"/>
                          </a:solidFill>
                          <a:latin typeface="Calibri" panose="020F0502020204030204" pitchFamily="34" charset="0"/>
                        </a:rPr>
                        <a:t>public</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domain</a:t>
                      </a:r>
                      <a:endParaRPr lang="de-DE" sz="2000" b="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E697"/>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000" b="0" dirty="0">
                          <a:solidFill>
                            <a:schemeClr val="tx1"/>
                          </a:solidFill>
                          <a:latin typeface="Calibri" panose="020F0502020204030204" pitchFamily="34" charset="0"/>
                        </a:rPr>
                        <a:t>Data</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is</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accessible</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by</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humans</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and</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machines</a:t>
                      </a:r>
                      <a:endParaRPr lang="de-DE" sz="2000" b="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75"/>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000" b="0" dirty="0">
                          <a:solidFill>
                            <a:schemeClr val="tx1"/>
                          </a:solidFill>
                          <a:latin typeface="Calibri" panose="020F0502020204030204" pitchFamily="34" charset="0"/>
                        </a:rPr>
                        <a:t>Open </a:t>
                      </a:r>
                      <a:r>
                        <a:rPr lang="de-DE" sz="2000" b="0" dirty="0" err="1">
                          <a:solidFill>
                            <a:schemeClr val="tx1"/>
                          </a:solidFill>
                          <a:latin typeface="Calibri" panose="020F0502020204030204" pitchFamily="34" charset="0"/>
                        </a:rPr>
                        <a:t>formats</a:t>
                      </a:r>
                      <a:endParaRPr lang="de-DE" sz="2000" b="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8E2C9"/>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400" b="0" dirty="0">
                          <a:solidFill>
                            <a:schemeClr val="tx1"/>
                          </a:solidFill>
                          <a:latin typeface="Calibri" panose="020F0502020204030204" pitchFamily="34" charset="0"/>
                        </a:rPr>
                        <a:t>Data </a:t>
                      </a:r>
                      <a:r>
                        <a:rPr lang="de-DE" sz="2400" b="0" dirty="0" err="1">
                          <a:solidFill>
                            <a:schemeClr val="tx1"/>
                          </a:solidFill>
                          <a:latin typeface="Calibri" panose="020F0502020204030204" pitchFamily="34" charset="0"/>
                        </a:rPr>
                        <a:t>rights</a:t>
                      </a:r>
                      <a:r>
                        <a:rPr lang="de-DE" sz="2400" b="0" dirty="0">
                          <a:solidFill>
                            <a:schemeClr val="tx1"/>
                          </a:solidFill>
                          <a:latin typeface="Calibri" panose="020F0502020204030204" pitchFamily="34" charset="0"/>
                        </a:rPr>
                        <a:t> </a:t>
                      </a:r>
                      <a:r>
                        <a:rPr lang="de-DE" sz="2400" b="0" dirty="0" err="1">
                          <a:solidFill>
                            <a:schemeClr val="tx1"/>
                          </a:solidFill>
                          <a:latin typeface="Calibri" panose="020F0502020204030204" pitchFamily="34" charset="0"/>
                        </a:rPr>
                        <a:t>and</a:t>
                      </a:r>
                      <a:r>
                        <a:rPr lang="de-DE" sz="2400" b="0" dirty="0">
                          <a:solidFill>
                            <a:schemeClr val="tx1"/>
                          </a:solidFill>
                          <a:latin typeface="Calibri" panose="020F0502020204030204" pitchFamily="34" charset="0"/>
                        </a:rPr>
                        <a:t> </a:t>
                      </a:r>
                      <a:r>
                        <a:rPr lang="de-DE" sz="2400" b="0" dirty="0" err="1">
                          <a:solidFill>
                            <a:schemeClr val="tx1"/>
                          </a:solidFill>
                          <a:latin typeface="Calibri" panose="020F0502020204030204" pitchFamily="34" charset="0"/>
                        </a:rPr>
                        <a:t>licences</a:t>
                      </a:r>
                      <a:endParaRPr lang="de-DE" sz="2400" b="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DC7FF"/>
                    </a:solidFill>
                  </a:tcPr>
                </a:tc>
                <a:extLst>
                  <a:ext uri="{0D108BD9-81ED-4DB2-BD59-A6C34878D82A}">
                    <a16:rowId xmlns:a16="http://schemas.microsoft.com/office/drawing/2014/main" val="10001"/>
                  </a:ext>
                </a:extLst>
              </a:tr>
              <a:tr h="71265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400" b="0" dirty="0" err="1">
                          <a:solidFill>
                            <a:schemeClr val="tx1"/>
                          </a:solidFill>
                          <a:latin typeface="Calibri" panose="020F0502020204030204" pitchFamily="34" charset="0"/>
                        </a:rPr>
                        <a:t>Metadata</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catalogues</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of</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data</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repositories</a:t>
                      </a:r>
                      <a:endParaRPr lang="de-DE" sz="2000" b="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5D5"/>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400" b="0" dirty="0">
                          <a:solidFill>
                            <a:schemeClr val="tx1"/>
                          </a:solidFill>
                          <a:latin typeface="Calibri" panose="020F0502020204030204" pitchFamily="34" charset="0"/>
                        </a:rPr>
                        <a:t>Standard </a:t>
                      </a:r>
                      <a:r>
                        <a:rPr lang="de-DE" sz="2400" b="0" dirty="0" err="1">
                          <a:solidFill>
                            <a:schemeClr val="tx1"/>
                          </a:solidFill>
                          <a:latin typeface="Calibri" panose="020F0502020204030204" pitchFamily="34" charset="0"/>
                        </a:rPr>
                        <a:t>protocols</a:t>
                      </a:r>
                      <a:endParaRPr lang="de-DE" sz="2400" b="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D5"/>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400" b="0" dirty="0" err="1">
                          <a:solidFill>
                            <a:schemeClr val="tx1"/>
                          </a:solidFill>
                          <a:latin typeface="Calibri" panose="020F0502020204030204" pitchFamily="34" charset="0"/>
                        </a:rPr>
                        <a:t>Machine</a:t>
                      </a:r>
                      <a:r>
                        <a:rPr lang="de-DE" sz="2400" b="0" dirty="0">
                          <a:solidFill>
                            <a:schemeClr val="tx1"/>
                          </a:solidFill>
                          <a:latin typeface="Calibri" panose="020F0502020204030204" pitchFamily="34" charset="0"/>
                        </a:rPr>
                        <a:t> </a:t>
                      </a:r>
                      <a:r>
                        <a:rPr lang="de-DE" sz="2400" b="0" dirty="0" err="1">
                          <a:solidFill>
                            <a:schemeClr val="tx1"/>
                          </a:solidFill>
                          <a:latin typeface="Calibri" panose="020F0502020204030204" pitchFamily="34" charset="0"/>
                        </a:rPr>
                        <a:t>actionable</a:t>
                      </a:r>
                      <a:r>
                        <a:rPr lang="de-DE" sz="2400" b="0" baseline="0" dirty="0">
                          <a:solidFill>
                            <a:schemeClr val="tx1"/>
                          </a:solidFill>
                          <a:latin typeface="Calibri" panose="020F0502020204030204" pitchFamily="34" charset="0"/>
                        </a:rPr>
                        <a:t> </a:t>
                      </a:r>
                      <a:r>
                        <a:rPr lang="de-DE" sz="2400" b="0" baseline="0" dirty="0" err="1">
                          <a:solidFill>
                            <a:schemeClr val="tx1"/>
                          </a:solidFill>
                          <a:latin typeface="Calibri" panose="020F0502020204030204" pitchFamily="34" charset="0"/>
                        </a:rPr>
                        <a:t>m</a:t>
                      </a:r>
                      <a:r>
                        <a:rPr lang="de-DE" sz="2400" b="0" dirty="0" err="1">
                          <a:solidFill>
                            <a:schemeClr val="tx1"/>
                          </a:solidFill>
                          <a:latin typeface="Calibri" panose="020F0502020204030204" pitchFamily="34" charset="0"/>
                        </a:rPr>
                        <a:t>etadata</a:t>
                      </a:r>
                      <a:r>
                        <a:rPr lang="de-DE" sz="2400" b="0" baseline="0" dirty="0">
                          <a:solidFill>
                            <a:schemeClr val="tx1"/>
                          </a:solidFill>
                          <a:latin typeface="Calibri" panose="020F0502020204030204" pitchFamily="34" charset="0"/>
                        </a:rPr>
                        <a:t> </a:t>
                      </a:r>
                      <a:r>
                        <a:rPr lang="de-DE" sz="2400" b="0" baseline="0" dirty="0" err="1">
                          <a:solidFill>
                            <a:schemeClr val="tx1"/>
                          </a:solidFill>
                          <a:latin typeface="Calibri" panose="020F0502020204030204" pitchFamily="34" charset="0"/>
                        </a:rPr>
                        <a:t>standards</a:t>
                      </a:r>
                      <a:r>
                        <a:rPr lang="de-DE" sz="2400" b="0" baseline="0" dirty="0">
                          <a:solidFill>
                            <a:schemeClr val="tx1"/>
                          </a:solidFill>
                          <a:latin typeface="Calibri" panose="020F0502020204030204" pitchFamily="34" charset="0"/>
                        </a:rPr>
                        <a:t> </a:t>
                      </a:r>
                      <a:endParaRPr lang="de-DE" sz="2400" b="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0F4EB"/>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000" b="0" dirty="0" err="1">
                          <a:solidFill>
                            <a:schemeClr val="tx1"/>
                          </a:solidFill>
                          <a:latin typeface="Calibri" panose="020F0502020204030204" pitchFamily="34" charset="0"/>
                        </a:rPr>
                        <a:t>Full</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record</a:t>
                      </a:r>
                      <a:r>
                        <a:rPr lang="de-DE" sz="2000" b="0" baseline="0" dirty="0">
                          <a:solidFill>
                            <a:schemeClr val="tx1"/>
                          </a:solidFill>
                          <a:latin typeface="Calibri" panose="020F0502020204030204" pitchFamily="34" charset="0"/>
                        </a:rPr>
                        <a:t> on </a:t>
                      </a:r>
                      <a:r>
                        <a:rPr lang="de-DE" sz="2000" b="0" baseline="0" dirty="0" err="1">
                          <a:solidFill>
                            <a:schemeClr val="tx1"/>
                          </a:solidFill>
                          <a:latin typeface="Calibri" panose="020F0502020204030204" pitchFamily="34" charset="0"/>
                        </a:rPr>
                        <a:t>data</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provenance</a:t>
                      </a:r>
                      <a:endParaRPr lang="de-DE" sz="2000" b="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1EBFF"/>
                    </a:solidFill>
                  </a:tcPr>
                </a:tc>
                <a:extLst>
                  <a:ext uri="{0D108BD9-81ED-4DB2-BD59-A6C34878D82A}">
                    <a16:rowId xmlns:a16="http://schemas.microsoft.com/office/drawing/2014/main" val="10002"/>
                  </a:ext>
                </a:extLst>
              </a:tr>
              <a:tr h="693058">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400" b="0" dirty="0" err="1">
                          <a:solidFill>
                            <a:schemeClr val="tx1"/>
                          </a:solidFill>
                          <a:latin typeface="Calibri" panose="020F0502020204030204" pitchFamily="34" charset="0"/>
                        </a:rPr>
                        <a:t>Metadata</a:t>
                      </a:r>
                      <a:r>
                        <a:rPr lang="de-DE" sz="24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harvesting</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by</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data</a:t>
                      </a:r>
                      <a:r>
                        <a:rPr lang="de-DE" sz="2000" b="0" baseline="0" dirty="0">
                          <a:solidFill>
                            <a:schemeClr val="tx1"/>
                          </a:solidFill>
                          <a:latin typeface="Calibri" panose="020F0502020204030204" pitchFamily="34" charset="0"/>
                        </a:rPr>
                        <a:t> </a:t>
                      </a:r>
                      <a:r>
                        <a:rPr lang="de-DE" sz="2000" b="0" baseline="0" dirty="0" err="1">
                          <a:solidFill>
                            <a:schemeClr val="tx1"/>
                          </a:solidFill>
                          <a:latin typeface="Calibri" panose="020F0502020204030204" pitchFamily="34" charset="0"/>
                        </a:rPr>
                        <a:t>portals</a:t>
                      </a:r>
                      <a:endParaRPr lang="de-DE" sz="2000" b="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E697"/>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000" b="0" dirty="0" err="1">
                          <a:solidFill>
                            <a:schemeClr val="tx1"/>
                          </a:solidFill>
                          <a:latin typeface="Calibri" panose="020F0502020204030204" pitchFamily="34" charset="0"/>
                        </a:rPr>
                        <a:t>Authorisation</a:t>
                      </a:r>
                      <a:endParaRPr lang="de-DE" sz="2000" b="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75"/>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000" b="0" dirty="0" err="1">
                          <a:solidFill>
                            <a:schemeClr val="tx1"/>
                          </a:solidFill>
                          <a:latin typeface="Calibri" panose="020F0502020204030204" pitchFamily="34" charset="0"/>
                        </a:rPr>
                        <a:t>Consistent</a:t>
                      </a:r>
                      <a:r>
                        <a:rPr lang="de-DE" sz="2400" b="0" baseline="0" dirty="0">
                          <a:solidFill>
                            <a:schemeClr val="tx1"/>
                          </a:solidFill>
                          <a:latin typeface="Calibri" panose="020F0502020204030204" pitchFamily="34" charset="0"/>
                        </a:rPr>
                        <a:t> </a:t>
                      </a:r>
                      <a:r>
                        <a:rPr lang="de-DE" sz="2400" b="0" baseline="0" dirty="0" err="1">
                          <a:solidFill>
                            <a:schemeClr val="tx1"/>
                          </a:solidFill>
                          <a:latin typeface="Calibri" panose="020F0502020204030204" pitchFamily="34" charset="0"/>
                        </a:rPr>
                        <a:t>vocabulary</a:t>
                      </a:r>
                      <a:r>
                        <a:rPr lang="de-DE" sz="2400" b="0" baseline="0" dirty="0">
                          <a:solidFill>
                            <a:schemeClr val="tx1"/>
                          </a:solidFill>
                          <a:latin typeface="Calibri" panose="020F0502020204030204" pitchFamily="34" charset="0"/>
                        </a:rPr>
                        <a:t>/ </a:t>
                      </a:r>
                      <a:r>
                        <a:rPr lang="de-DE" sz="2400" b="0" baseline="0" dirty="0" err="1">
                          <a:solidFill>
                            <a:schemeClr val="tx1"/>
                          </a:solidFill>
                          <a:latin typeface="Calibri" panose="020F0502020204030204" pitchFamily="34" charset="0"/>
                        </a:rPr>
                        <a:t>ontology</a:t>
                      </a:r>
                      <a:endParaRPr lang="de-DE" sz="2400" b="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8E2C9"/>
                    </a:solidFill>
                  </a:tcPr>
                </a:tc>
                <a:tc rowSpan="2">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400" b="0" kern="1200" dirty="0">
                          <a:solidFill>
                            <a:schemeClr val="tx1"/>
                          </a:solidFill>
                          <a:latin typeface="Calibri" panose="020F0502020204030204" pitchFamily="34" charset="0"/>
                          <a:ea typeface="+mn-ea"/>
                          <a:cs typeface="+mn-cs"/>
                        </a:rPr>
                        <a:t>Rich</a:t>
                      </a:r>
                      <a:r>
                        <a:rPr lang="de-DE" sz="2400" b="0" kern="1200" baseline="0" dirty="0">
                          <a:solidFill>
                            <a:schemeClr val="tx1"/>
                          </a:solidFill>
                          <a:latin typeface="Calibri" panose="020F0502020204030204" pitchFamily="34" charset="0"/>
                          <a:ea typeface="+mn-ea"/>
                          <a:cs typeface="+mn-cs"/>
                        </a:rPr>
                        <a:t> </a:t>
                      </a:r>
                      <a:r>
                        <a:rPr lang="de-DE" sz="2400" b="0" kern="1200" baseline="0" dirty="0" err="1">
                          <a:solidFill>
                            <a:schemeClr val="tx1"/>
                          </a:solidFill>
                          <a:latin typeface="Calibri" panose="020F0502020204030204" pitchFamily="34" charset="0"/>
                          <a:ea typeface="+mn-ea"/>
                          <a:cs typeface="+mn-cs"/>
                        </a:rPr>
                        <a:t>metadata</a:t>
                      </a:r>
                      <a:r>
                        <a:rPr lang="de-DE" sz="2400" b="0" kern="1200" baseline="0" dirty="0">
                          <a:solidFill>
                            <a:schemeClr val="tx1"/>
                          </a:solidFill>
                          <a:latin typeface="Calibri" panose="020F0502020204030204" pitchFamily="34" charset="0"/>
                          <a:ea typeface="+mn-ea"/>
                          <a:cs typeface="+mn-cs"/>
                        </a:rPr>
                        <a:t> </a:t>
                      </a:r>
                      <a:r>
                        <a:rPr lang="de-DE" sz="2000" b="0" kern="1200" baseline="0" dirty="0" err="1">
                          <a:solidFill>
                            <a:schemeClr val="tx1"/>
                          </a:solidFill>
                          <a:latin typeface="Calibri" panose="020F0502020204030204" pitchFamily="34" charset="0"/>
                          <a:ea typeface="+mn-ea"/>
                          <a:cs typeface="+mn-cs"/>
                        </a:rPr>
                        <a:t>enabling</a:t>
                      </a:r>
                      <a:r>
                        <a:rPr lang="de-DE" sz="2000" b="0" kern="1200" baseline="0" dirty="0">
                          <a:solidFill>
                            <a:schemeClr val="tx1"/>
                          </a:solidFill>
                          <a:latin typeface="Calibri" panose="020F0502020204030204" pitchFamily="34" charset="0"/>
                          <a:ea typeface="+mn-ea"/>
                          <a:cs typeface="+mn-cs"/>
                        </a:rPr>
                        <a:t> </a:t>
                      </a:r>
                      <a:r>
                        <a:rPr lang="de-DE" sz="2000" b="0" kern="1200" baseline="0" dirty="0" err="1">
                          <a:solidFill>
                            <a:schemeClr val="tx1"/>
                          </a:solidFill>
                          <a:latin typeface="Calibri" panose="020F0502020204030204" pitchFamily="34" charset="0"/>
                          <a:ea typeface="+mn-ea"/>
                          <a:cs typeface="+mn-cs"/>
                        </a:rPr>
                        <a:t>to</a:t>
                      </a:r>
                      <a:r>
                        <a:rPr lang="de-DE" sz="2000" b="0" kern="1200" baseline="0" dirty="0">
                          <a:solidFill>
                            <a:schemeClr val="tx1"/>
                          </a:solidFill>
                          <a:latin typeface="Calibri" panose="020F0502020204030204" pitchFamily="34" charset="0"/>
                          <a:ea typeface="+mn-ea"/>
                          <a:cs typeface="+mn-cs"/>
                        </a:rPr>
                        <a:t> link </a:t>
                      </a:r>
                      <a:r>
                        <a:rPr lang="de-DE" sz="2000" b="0" kern="1200" baseline="0" dirty="0" err="1">
                          <a:solidFill>
                            <a:schemeClr val="tx1"/>
                          </a:solidFill>
                          <a:latin typeface="Calibri" panose="020F0502020204030204" pitchFamily="34" charset="0"/>
                          <a:ea typeface="+mn-ea"/>
                          <a:cs typeface="+mn-cs"/>
                        </a:rPr>
                        <a:t>data</a:t>
                      </a:r>
                      <a:r>
                        <a:rPr lang="de-DE" sz="2000" b="0" kern="1200" baseline="0" dirty="0">
                          <a:solidFill>
                            <a:schemeClr val="tx1"/>
                          </a:solidFill>
                          <a:latin typeface="Calibri" panose="020F0502020204030204" pitchFamily="34" charset="0"/>
                          <a:ea typeface="+mn-ea"/>
                          <a:cs typeface="+mn-cs"/>
                        </a:rPr>
                        <a:t> </a:t>
                      </a:r>
                      <a:r>
                        <a:rPr lang="de-DE" sz="2000" b="0" kern="1200" baseline="0" dirty="0" err="1">
                          <a:solidFill>
                            <a:schemeClr val="tx1"/>
                          </a:solidFill>
                          <a:latin typeface="Calibri" panose="020F0502020204030204" pitchFamily="34" charset="0"/>
                          <a:ea typeface="+mn-ea"/>
                          <a:cs typeface="+mn-cs"/>
                        </a:rPr>
                        <a:t>with</a:t>
                      </a:r>
                      <a:r>
                        <a:rPr lang="de-DE" sz="2000" b="0" kern="1200" baseline="0" dirty="0">
                          <a:solidFill>
                            <a:schemeClr val="tx1"/>
                          </a:solidFill>
                          <a:latin typeface="Calibri" panose="020F0502020204030204" pitchFamily="34" charset="0"/>
                          <a:ea typeface="+mn-ea"/>
                          <a:cs typeface="+mn-cs"/>
                        </a:rPr>
                        <a:t> </a:t>
                      </a:r>
                      <a:r>
                        <a:rPr lang="de-DE" sz="2000" b="0" kern="1200" baseline="0" dirty="0" err="1">
                          <a:solidFill>
                            <a:schemeClr val="tx1"/>
                          </a:solidFill>
                          <a:latin typeface="Calibri" panose="020F0502020204030204" pitchFamily="34" charset="0"/>
                          <a:ea typeface="+mn-ea"/>
                          <a:cs typeface="+mn-cs"/>
                        </a:rPr>
                        <a:t>other</a:t>
                      </a:r>
                      <a:r>
                        <a:rPr lang="de-DE" sz="2000" b="0" kern="1200" baseline="0" dirty="0">
                          <a:solidFill>
                            <a:schemeClr val="tx1"/>
                          </a:solidFill>
                          <a:latin typeface="Calibri" panose="020F0502020204030204" pitchFamily="34" charset="0"/>
                          <a:ea typeface="+mn-ea"/>
                          <a:cs typeface="+mn-cs"/>
                        </a:rPr>
                        <a:t> </a:t>
                      </a:r>
                      <a:r>
                        <a:rPr lang="de-DE" sz="2000" b="0" kern="1200" baseline="0" dirty="0" err="1">
                          <a:solidFill>
                            <a:schemeClr val="tx1"/>
                          </a:solidFill>
                          <a:latin typeface="Calibri" panose="020F0502020204030204" pitchFamily="34" charset="0"/>
                          <a:ea typeface="+mn-ea"/>
                          <a:cs typeface="+mn-cs"/>
                        </a:rPr>
                        <a:t>sources</a:t>
                      </a:r>
                      <a:endParaRPr lang="de-DE" sz="2000" b="0" kern="1200" dirty="0">
                        <a:solidFill>
                          <a:schemeClr val="tx1"/>
                        </a:solidFill>
                        <a:latin typeface="Calibri" panose="020F0502020204030204" pitchFamily="34" charset="0"/>
                        <a:ea typeface="+mn-ea"/>
                        <a:cs typeface="+mn-cs"/>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C7FF"/>
                    </a:solidFill>
                  </a:tcPr>
                </a:tc>
                <a:extLst>
                  <a:ext uri="{0D108BD9-81ED-4DB2-BD59-A6C34878D82A}">
                    <a16:rowId xmlns:a16="http://schemas.microsoft.com/office/drawing/2014/main" val="10003"/>
                  </a:ext>
                </a:extLst>
              </a:tr>
              <a:tr h="521061">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400" b="0" dirty="0">
                          <a:solidFill>
                            <a:schemeClr val="tx1"/>
                          </a:solidFill>
                          <a:latin typeface="Calibri" panose="020F0502020204030204" pitchFamily="34" charset="0"/>
                        </a:rPr>
                        <a:t>Persistent Identifier </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5D5"/>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endParaRPr lang="de-DE" sz="2000" b="0" dirty="0">
                        <a:solidFill>
                          <a:schemeClr val="tx1"/>
                        </a:solidFill>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D5"/>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000" b="0" dirty="0" err="1">
                          <a:solidFill>
                            <a:schemeClr val="tx1"/>
                          </a:solidFill>
                          <a:latin typeface="Calibri" panose="020F0502020204030204" pitchFamily="34" charset="0"/>
                        </a:rPr>
                        <a:t>Documented</a:t>
                      </a:r>
                      <a:r>
                        <a:rPr lang="de-DE" sz="2000" b="0" dirty="0">
                          <a:solidFill>
                            <a:schemeClr val="tx1"/>
                          </a:solidFill>
                          <a:latin typeface="Calibri" panose="020F0502020204030204" pitchFamily="34" charset="0"/>
                        </a:rPr>
                        <a:t> </a:t>
                      </a:r>
                      <a:r>
                        <a:rPr lang="de-DE" sz="2000" b="0" dirty="0" err="1">
                          <a:solidFill>
                            <a:schemeClr val="tx1"/>
                          </a:solidFill>
                          <a:latin typeface="Calibri" panose="020F0502020204030204" pitchFamily="34" charset="0"/>
                        </a:rPr>
                        <a:t>workflows</a:t>
                      </a:r>
                      <a:endParaRPr lang="de-DE" sz="2000" b="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0F4EB"/>
                    </a:solidFill>
                  </a:tcPr>
                </a:tc>
                <a:tc vMerge="1">
                  <a:txBody>
                    <a:bodyPr/>
                    <a:lstStyle/>
                    <a:p>
                      <a:endParaRPr lang="de-DE" dirty="0">
                        <a:latin typeface="Calibri" panose="020F0502020204030204" pitchFamily="34" charset="0"/>
                      </a:endParaRPr>
                    </a:p>
                  </a:txBody>
                  <a:tcPr>
                    <a:solidFill>
                      <a:srgbClr val="D1EBFF"/>
                    </a:solidFill>
                  </a:tcPr>
                </a:tc>
                <a:extLst>
                  <a:ext uri="{0D108BD9-81ED-4DB2-BD59-A6C34878D82A}">
                    <a16:rowId xmlns:a16="http://schemas.microsoft.com/office/drawing/2014/main" val="10004"/>
                  </a:ext>
                </a:extLst>
              </a:tr>
              <a:tr h="576338">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000" b="0" dirty="0">
                          <a:solidFill>
                            <a:schemeClr val="tx1"/>
                          </a:solidFill>
                          <a:latin typeface="Calibri" panose="020F0502020204030204" pitchFamily="34" charset="0"/>
                        </a:rPr>
                        <a:t>Data </a:t>
                      </a:r>
                      <a:r>
                        <a:rPr lang="de-DE" sz="2000" b="0" dirty="0" err="1">
                          <a:solidFill>
                            <a:schemeClr val="tx1"/>
                          </a:solidFill>
                          <a:latin typeface="Calibri" panose="020F0502020204030204" pitchFamily="34" charset="0"/>
                        </a:rPr>
                        <a:t>citation</a:t>
                      </a:r>
                      <a:endParaRPr lang="de-DE" sz="2000" b="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E697"/>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endParaRPr lang="de-DE" sz="2000" b="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75"/>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endParaRPr lang="de-DE" sz="2000" b="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8E2C9"/>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endParaRPr lang="de-DE" sz="2000" b="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1EBFF"/>
                    </a:solidFill>
                  </a:tcPr>
                </a:tc>
                <a:extLst>
                  <a:ext uri="{0D108BD9-81ED-4DB2-BD59-A6C34878D82A}">
                    <a16:rowId xmlns:a16="http://schemas.microsoft.com/office/drawing/2014/main" val="10005"/>
                  </a:ext>
                </a:extLst>
              </a:tr>
            </a:tbl>
          </a:graphicData>
        </a:graphic>
      </p:graphicFrame>
      <p:sp>
        <p:nvSpPr>
          <p:cNvPr id="4" name="Textfeld 3">
            <a:extLst>
              <a:ext uri="{FF2B5EF4-FFF2-40B4-BE49-F238E27FC236}">
                <a16:creationId xmlns:a16="http://schemas.microsoft.com/office/drawing/2014/main" id="{19B5248E-CACF-4951-9600-AF59709F58D5}"/>
              </a:ext>
            </a:extLst>
          </p:cNvPr>
          <p:cNvSpPr txBox="1"/>
          <p:nvPr/>
        </p:nvSpPr>
        <p:spPr>
          <a:xfrm>
            <a:off x="3303146" y="6434977"/>
            <a:ext cx="5738109"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Wilkinson et al., 2016 </a:t>
            </a: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https://doi.org/10.1038/sdata.2016.18</a:t>
            </a: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 name="Textfeld 4">
            <a:extLst>
              <a:ext uri="{FF2B5EF4-FFF2-40B4-BE49-F238E27FC236}">
                <a16:creationId xmlns:a16="http://schemas.microsoft.com/office/drawing/2014/main" id="{3ED6F59B-9A69-48A5-9030-69F83125CC90}"/>
              </a:ext>
            </a:extLst>
          </p:cNvPr>
          <p:cNvSpPr txBox="1"/>
          <p:nvPr/>
        </p:nvSpPr>
        <p:spPr>
          <a:xfrm>
            <a:off x="4953140" y="5788646"/>
            <a:ext cx="2137144" cy="646331"/>
          </a:xfrm>
          <a:prstGeom prst="rect">
            <a:avLst/>
          </a:prstGeom>
          <a:solidFill>
            <a:schemeClr val="bg1"/>
          </a:solidFill>
        </p:spPr>
        <p:txBody>
          <a:bodyPr wrap="square" rtlCol="0">
            <a:spAutoFit/>
          </a:bodyPr>
          <a:lstStyle/>
          <a:p>
            <a:pPr algn="ctr"/>
            <a:r>
              <a:rPr lang="de-DE" sz="3600" dirty="0" err="1">
                <a:latin typeface="Calibri" panose="020F0502020204030204" pitchFamily="34" charset="0"/>
                <a:cs typeface="Calibri" panose="020F0502020204030204" pitchFamily="34" charset="0"/>
              </a:rPr>
              <a:t>simplified</a:t>
            </a:r>
            <a:endParaRPr lang="de-DE"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033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C24E5E-3A01-4D8D-9FBB-43304F340FD2}"/>
              </a:ext>
            </a:extLst>
          </p:cNvPr>
          <p:cNvSpPr>
            <a:spLocks noGrp="1"/>
          </p:cNvSpPr>
          <p:nvPr>
            <p:ph type="title"/>
          </p:nvPr>
        </p:nvSpPr>
        <p:spPr>
          <a:xfrm>
            <a:off x="2340464" y="284126"/>
            <a:ext cx="9712890" cy="1325563"/>
          </a:xfrm>
        </p:spPr>
        <p:txBody>
          <a:bodyPr>
            <a:noAutofit/>
          </a:bodyPr>
          <a:lstStyle/>
          <a:p>
            <a:r>
              <a:rPr kumimoji="0" lang="de-DE" sz="4000" b="0" i="0" u="none" strike="noStrike" kern="0" cap="none" spc="0" normalizeH="0" baseline="0" noProof="0" dirty="0">
                <a:ln>
                  <a:noFill/>
                </a:ln>
                <a:solidFill>
                  <a:srgbClr val="1D4927"/>
                </a:solidFill>
                <a:effectLst/>
                <a:uLnTx/>
                <a:uFillTx/>
                <a:ea typeface="ＭＳ Ｐゴシック"/>
              </a:rPr>
              <a:t>FAIR </a:t>
            </a:r>
            <a:r>
              <a:rPr kumimoji="0" lang="de-DE" sz="4000" b="0" i="0" u="none" strike="noStrike" kern="0" cap="none" spc="0" normalizeH="0" baseline="0" noProof="0" dirty="0" err="1">
                <a:ln>
                  <a:noFill/>
                </a:ln>
                <a:solidFill>
                  <a:srgbClr val="1D4927"/>
                </a:solidFill>
                <a:effectLst/>
                <a:uLnTx/>
                <a:uFillTx/>
                <a:ea typeface="ＭＳ Ｐゴシック"/>
              </a:rPr>
              <a:t>Principles</a:t>
            </a:r>
            <a:r>
              <a:rPr kumimoji="0" lang="de-DE" sz="4000" b="0" i="0" u="none" strike="noStrike" kern="0" cap="none" spc="0" normalizeH="0" baseline="0" noProof="0" dirty="0">
                <a:ln>
                  <a:noFill/>
                </a:ln>
                <a:solidFill>
                  <a:srgbClr val="1D4927"/>
                </a:solidFill>
                <a:effectLst/>
                <a:uLnTx/>
                <a:uFillTx/>
                <a:ea typeface="ＭＳ Ｐゴシック"/>
              </a:rPr>
              <a:t> - </a:t>
            </a:r>
            <a:r>
              <a:rPr kumimoji="0" lang="en-US" b="0" i="0" u="none" strike="noStrike" kern="0" cap="none" spc="0" normalizeH="0" baseline="0" noProof="0" dirty="0">
                <a:ln>
                  <a:noFill/>
                </a:ln>
                <a:solidFill>
                  <a:srgbClr val="1D4927"/>
                </a:solidFill>
                <a:effectLst/>
                <a:uLnTx/>
                <a:uFillTx/>
                <a:ea typeface="ＭＳ Ｐゴシック"/>
              </a:rPr>
              <a:t>Guiding Principles for Findable, Accessible, Interoperable and Re-usable Data</a:t>
            </a:r>
            <a:br>
              <a:rPr kumimoji="0" lang="de-DE" b="0" i="0" u="none" strike="noStrike" kern="0" cap="none" spc="0" normalizeH="0" baseline="0" noProof="0" dirty="0">
                <a:ln>
                  <a:noFill/>
                </a:ln>
                <a:solidFill>
                  <a:srgbClr val="1D4927"/>
                </a:solidFill>
                <a:effectLst/>
                <a:uLnTx/>
                <a:uFillTx/>
                <a:ea typeface="ＭＳ Ｐゴシック"/>
              </a:rPr>
            </a:br>
            <a:endParaRPr lang="de-DE" dirty="0">
              <a:solidFill>
                <a:srgbClr val="1D4927"/>
              </a:solidFill>
            </a:endParaRPr>
          </a:p>
        </p:txBody>
      </p:sp>
      <p:graphicFrame>
        <p:nvGraphicFramePr>
          <p:cNvPr id="3" name="Tabelle 2">
            <a:extLst>
              <a:ext uri="{FF2B5EF4-FFF2-40B4-BE49-F238E27FC236}">
                <a16:creationId xmlns:a16="http://schemas.microsoft.com/office/drawing/2014/main" id="{1007926B-B9CA-4DCD-AF2A-B634425B2487}"/>
              </a:ext>
            </a:extLst>
          </p:cNvPr>
          <p:cNvGraphicFramePr>
            <a:graphicFrameLocks noGrp="1"/>
          </p:cNvGraphicFramePr>
          <p:nvPr>
            <p:extLst>
              <p:ext uri="{D42A27DB-BD31-4B8C-83A1-F6EECF244321}">
                <p14:modId xmlns:p14="http://schemas.microsoft.com/office/powerpoint/2010/main" val="3296570679"/>
              </p:ext>
            </p:extLst>
          </p:nvPr>
        </p:nvGraphicFramePr>
        <p:xfrm>
          <a:off x="587829" y="1478733"/>
          <a:ext cx="11168744" cy="4633079"/>
        </p:xfrm>
        <a:graphic>
          <a:graphicData uri="http://schemas.openxmlformats.org/drawingml/2006/table">
            <a:tbl>
              <a:tblPr firstRow="1" bandRow="1"/>
              <a:tblGrid>
                <a:gridCol w="2792187">
                  <a:extLst>
                    <a:ext uri="{9D8B030D-6E8A-4147-A177-3AD203B41FA5}">
                      <a16:colId xmlns:a16="http://schemas.microsoft.com/office/drawing/2014/main" val="20000"/>
                    </a:ext>
                  </a:extLst>
                </a:gridCol>
                <a:gridCol w="2638640">
                  <a:extLst>
                    <a:ext uri="{9D8B030D-6E8A-4147-A177-3AD203B41FA5}">
                      <a16:colId xmlns:a16="http://schemas.microsoft.com/office/drawing/2014/main" val="20001"/>
                    </a:ext>
                  </a:extLst>
                </a:gridCol>
                <a:gridCol w="2945730">
                  <a:extLst>
                    <a:ext uri="{9D8B030D-6E8A-4147-A177-3AD203B41FA5}">
                      <a16:colId xmlns:a16="http://schemas.microsoft.com/office/drawing/2014/main" val="20002"/>
                    </a:ext>
                  </a:extLst>
                </a:gridCol>
                <a:gridCol w="2792187">
                  <a:extLst>
                    <a:ext uri="{9D8B030D-6E8A-4147-A177-3AD203B41FA5}">
                      <a16:colId xmlns:a16="http://schemas.microsoft.com/office/drawing/2014/main" val="20003"/>
                    </a:ext>
                  </a:extLst>
                </a:gridCol>
              </a:tblGrid>
              <a:tr h="576338">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marL="0" indent="0" algn="ctr">
                        <a:buFont typeface="Arial" panose="020B0604020202020204" pitchFamily="34" charset="0"/>
                        <a:buNone/>
                      </a:pPr>
                      <a:r>
                        <a:rPr lang="de-DE" sz="2400" dirty="0" err="1">
                          <a:solidFill>
                            <a:schemeClr val="tx1"/>
                          </a:solidFill>
                          <a:latin typeface="Calibri" panose="020F0502020204030204" pitchFamily="34" charset="0"/>
                        </a:rPr>
                        <a:t>Findable</a:t>
                      </a:r>
                      <a:r>
                        <a:rPr lang="de-DE" sz="2400" dirty="0">
                          <a:solidFill>
                            <a:schemeClr val="tx1"/>
                          </a:solidFill>
                          <a:latin typeface="Calibri" panose="020F0502020204030204" pitchFamily="34" charset="0"/>
                        </a:rPr>
                        <a:t> – </a:t>
                      </a:r>
                      <a:br>
                        <a:rPr lang="de-DE" sz="2400" dirty="0">
                          <a:solidFill>
                            <a:schemeClr val="tx1"/>
                          </a:solidFill>
                          <a:latin typeface="Calibri" panose="020F0502020204030204" pitchFamily="34" charset="0"/>
                        </a:rPr>
                      </a:br>
                      <a:r>
                        <a:rPr lang="de-DE" sz="2400" dirty="0">
                          <a:solidFill>
                            <a:schemeClr val="tx1"/>
                          </a:solidFill>
                          <a:latin typeface="Calibri" panose="020F0502020204030204" pitchFamily="34" charset="0"/>
                        </a:rPr>
                        <a:t>Data Discovery</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de-DE" sz="2400" dirty="0" err="1">
                          <a:solidFill>
                            <a:schemeClr val="tx1"/>
                          </a:solidFill>
                          <a:latin typeface="Calibri" panose="020F0502020204030204" pitchFamily="34" charset="0"/>
                        </a:rPr>
                        <a:t>Accessible</a:t>
                      </a:r>
                      <a:endParaRPr lang="de-DE" sz="240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de-DE" sz="2400" dirty="0">
                          <a:solidFill>
                            <a:schemeClr val="tx1"/>
                          </a:solidFill>
                          <a:latin typeface="Calibri" panose="020F0502020204030204" pitchFamily="34" charset="0"/>
                        </a:rPr>
                        <a:t>Interoperable</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AAE2CA">
                        <a:lumMod val="75000"/>
                      </a:srgbClr>
                    </a:solidFill>
                  </a:tcP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de-DE" sz="2400" dirty="0" err="1">
                          <a:solidFill>
                            <a:schemeClr val="tx1"/>
                          </a:solidFill>
                          <a:latin typeface="Calibri" panose="020F0502020204030204" pitchFamily="34" charset="0"/>
                        </a:rPr>
                        <a:t>Reusable</a:t>
                      </a:r>
                      <a:endParaRPr lang="de-DE" sz="2400" dirty="0">
                        <a:solidFill>
                          <a:schemeClr val="tx1"/>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688704">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400" b="1" dirty="0" err="1">
                          <a:latin typeface="Calibri" panose="020F0502020204030204" pitchFamily="34" charset="0"/>
                        </a:rPr>
                        <a:t>Metadata</a:t>
                      </a:r>
                      <a:r>
                        <a:rPr lang="de-DE" sz="2400" baseline="0" dirty="0">
                          <a:latin typeface="Calibri" panose="020F0502020204030204" pitchFamily="34" charset="0"/>
                        </a:rPr>
                        <a:t> </a:t>
                      </a:r>
                      <a:r>
                        <a:rPr lang="de-DE" sz="2000" baseline="0" dirty="0" err="1">
                          <a:latin typeface="Calibri" panose="020F0502020204030204" pitchFamily="34" charset="0"/>
                        </a:rPr>
                        <a:t>for</a:t>
                      </a:r>
                      <a:r>
                        <a:rPr lang="de-DE" sz="2000" baseline="0" dirty="0">
                          <a:latin typeface="Calibri" panose="020F0502020204030204" pitchFamily="34" charset="0"/>
                        </a:rPr>
                        <a:t> </a:t>
                      </a:r>
                      <a:r>
                        <a:rPr lang="de-DE" sz="2000" baseline="0" dirty="0" err="1">
                          <a:latin typeface="Calibri" panose="020F0502020204030204" pitchFamily="34" charset="0"/>
                        </a:rPr>
                        <a:t>data</a:t>
                      </a:r>
                      <a:r>
                        <a:rPr lang="de-DE" sz="2000" baseline="0" dirty="0">
                          <a:latin typeface="Calibri" panose="020F0502020204030204" pitchFamily="34" charset="0"/>
                        </a:rPr>
                        <a:t> </a:t>
                      </a:r>
                      <a:r>
                        <a:rPr lang="de-DE" sz="2000" baseline="0" dirty="0" err="1">
                          <a:latin typeface="Calibri" panose="020F0502020204030204" pitchFamily="34" charset="0"/>
                        </a:rPr>
                        <a:t>discovey</a:t>
                      </a:r>
                      <a:r>
                        <a:rPr lang="de-DE" sz="2000" baseline="0" dirty="0">
                          <a:latin typeface="Calibri" panose="020F0502020204030204" pitchFamily="34" charset="0"/>
                        </a:rPr>
                        <a:t> in </a:t>
                      </a:r>
                      <a:r>
                        <a:rPr lang="de-DE" sz="2000" baseline="0" dirty="0" err="1">
                          <a:latin typeface="Calibri" panose="020F0502020204030204" pitchFamily="34" charset="0"/>
                        </a:rPr>
                        <a:t>public</a:t>
                      </a:r>
                      <a:r>
                        <a:rPr lang="de-DE" sz="2000" baseline="0" dirty="0">
                          <a:latin typeface="Calibri" panose="020F0502020204030204" pitchFamily="34" charset="0"/>
                        </a:rPr>
                        <a:t> </a:t>
                      </a:r>
                      <a:r>
                        <a:rPr lang="de-DE" sz="2000" baseline="0" dirty="0" err="1">
                          <a:latin typeface="Calibri" panose="020F0502020204030204" pitchFamily="34" charset="0"/>
                        </a:rPr>
                        <a:t>domain</a:t>
                      </a:r>
                      <a:endParaRPr lang="de-DE" sz="2000" dirty="0">
                        <a:latin typeface="Calibri" panose="020F0502020204030204" pitchFamily="34" charset="0"/>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E697"/>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000" dirty="0">
                          <a:latin typeface="Calibri" panose="020F0502020204030204" pitchFamily="34" charset="0"/>
                        </a:rPr>
                        <a:t>Data</a:t>
                      </a:r>
                      <a:r>
                        <a:rPr lang="de-DE" sz="2000" baseline="0" dirty="0">
                          <a:latin typeface="Calibri" panose="020F0502020204030204" pitchFamily="34" charset="0"/>
                        </a:rPr>
                        <a:t> </a:t>
                      </a:r>
                      <a:r>
                        <a:rPr lang="de-DE" sz="2000" baseline="0" dirty="0" err="1">
                          <a:latin typeface="Calibri" panose="020F0502020204030204" pitchFamily="34" charset="0"/>
                        </a:rPr>
                        <a:t>is</a:t>
                      </a:r>
                      <a:r>
                        <a:rPr lang="de-DE" sz="2000" baseline="0" dirty="0">
                          <a:latin typeface="Calibri" panose="020F0502020204030204" pitchFamily="34" charset="0"/>
                        </a:rPr>
                        <a:t> </a:t>
                      </a:r>
                      <a:r>
                        <a:rPr lang="de-DE" sz="2000" baseline="0" dirty="0" err="1">
                          <a:latin typeface="Calibri" panose="020F0502020204030204" pitchFamily="34" charset="0"/>
                        </a:rPr>
                        <a:t>accessible</a:t>
                      </a:r>
                      <a:r>
                        <a:rPr lang="de-DE" sz="2000" baseline="0" dirty="0">
                          <a:latin typeface="Calibri" panose="020F0502020204030204" pitchFamily="34" charset="0"/>
                        </a:rPr>
                        <a:t> </a:t>
                      </a:r>
                      <a:r>
                        <a:rPr lang="de-DE" sz="2000" baseline="0" dirty="0" err="1">
                          <a:latin typeface="Calibri" panose="020F0502020204030204" pitchFamily="34" charset="0"/>
                        </a:rPr>
                        <a:t>by</a:t>
                      </a:r>
                      <a:r>
                        <a:rPr lang="de-DE" sz="2000" baseline="0" dirty="0">
                          <a:latin typeface="Calibri" panose="020F0502020204030204" pitchFamily="34" charset="0"/>
                        </a:rPr>
                        <a:t> </a:t>
                      </a:r>
                      <a:r>
                        <a:rPr lang="de-DE" sz="2000" baseline="0" dirty="0" err="1">
                          <a:latin typeface="Calibri" panose="020F0502020204030204" pitchFamily="34" charset="0"/>
                        </a:rPr>
                        <a:t>humans</a:t>
                      </a:r>
                      <a:r>
                        <a:rPr lang="de-DE" sz="2000" baseline="0" dirty="0">
                          <a:latin typeface="Calibri" panose="020F0502020204030204" pitchFamily="34" charset="0"/>
                        </a:rPr>
                        <a:t> </a:t>
                      </a:r>
                      <a:r>
                        <a:rPr lang="de-DE" sz="2000" baseline="0" dirty="0" err="1">
                          <a:latin typeface="Calibri" panose="020F0502020204030204" pitchFamily="34" charset="0"/>
                        </a:rPr>
                        <a:t>and</a:t>
                      </a:r>
                      <a:r>
                        <a:rPr lang="de-DE" sz="2000" baseline="0" dirty="0">
                          <a:latin typeface="Calibri" panose="020F0502020204030204" pitchFamily="34" charset="0"/>
                        </a:rPr>
                        <a:t> </a:t>
                      </a:r>
                      <a:r>
                        <a:rPr lang="de-DE" sz="2000" baseline="0" dirty="0" err="1">
                          <a:latin typeface="Calibri" panose="020F0502020204030204" pitchFamily="34" charset="0"/>
                        </a:rPr>
                        <a:t>machines</a:t>
                      </a:r>
                      <a:endParaRPr lang="de-DE" sz="2000" dirty="0">
                        <a:latin typeface="Calibri" panose="020F0502020204030204" pitchFamily="34" charset="0"/>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FFFF75"/>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000" dirty="0">
                          <a:latin typeface="Calibri" panose="020F0502020204030204" pitchFamily="34" charset="0"/>
                        </a:rPr>
                        <a:t>Open </a:t>
                      </a:r>
                      <a:r>
                        <a:rPr lang="de-DE" sz="2000" dirty="0" err="1">
                          <a:latin typeface="Calibri" panose="020F0502020204030204" pitchFamily="34" charset="0"/>
                        </a:rPr>
                        <a:t>formats</a:t>
                      </a:r>
                      <a:endParaRPr lang="de-DE" sz="2000" dirty="0">
                        <a:latin typeface="Calibri" panose="020F0502020204030204" pitchFamily="34" charset="0"/>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8E2C9"/>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400" b="1" dirty="0">
                          <a:solidFill>
                            <a:srgbClr val="7030A0"/>
                          </a:solidFill>
                          <a:latin typeface="Calibri" panose="020F0502020204030204" pitchFamily="34" charset="0"/>
                        </a:rPr>
                        <a:t>Data </a:t>
                      </a:r>
                      <a:r>
                        <a:rPr lang="de-DE" sz="2400" b="1" dirty="0" err="1">
                          <a:solidFill>
                            <a:srgbClr val="7030A0"/>
                          </a:solidFill>
                          <a:latin typeface="Calibri" panose="020F0502020204030204" pitchFamily="34" charset="0"/>
                        </a:rPr>
                        <a:t>rights</a:t>
                      </a:r>
                      <a:r>
                        <a:rPr lang="de-DE" sz="2400" b="1" dirty="0">
                          <a:solidFill>
                            <a:srgbClr val="7030A0"/>
                          </a:solidFill>
                          <a:latin typeface="Calibri" panose="020F0502020204030204" pitchFamily="34" charset="0"/>
                        </a:rPr>
                        <a:t> </a:t>
                      </a:r>
                      <a:r>
                        <a:rPr lang="de-DE" sz="2400" b="1" dirty="0" err="1">
                          <a:solidFill>
                            <a:srgbClr val="7030A0"/>
                          </a:solidFill>
                          <a:latin typeface="Calibri" panose="020F0502020204030204" pitchFamily="34" charset="0"/>
                        </a:rPr>
                        <a:t>and</a:t>
                      </a:r>
                      <a:r>
                        <a:rPr lang="de-DE" sz="2400" b="1" dirty="0">
                          <a:solidFill>
                            <a:srgbClr val="7030A0"/>
                          </a:solidFill>
                          <a:latin typeface="Calibri" panose="020F0502020204030204" pitchFamily="34" charset="0"/>
                        </a:rPr>
                        <a:t> </a:t>
                      </a:r>
                      <a:r>
                        <a:rPr lang="de-DE" sz="2400" b="1" dirty="0" err="1">
                          <a:solidFill>
                            <a:srgbClr val="7030A0"/>
                          </a:solidFill>
                          <a:latin typeface="Calibri" panose="020F0502020204030204" pitchFamily="34" charset="0"/>
                        </a:rPr>
                        <a:t>licences</a:t>
                      </a:r>
                      <a:endParaRPr lang="de-DE" sz="2400" b="1" dirty="0">
                        <a:solidFill>
                          <a:srgbClr val="7030A0"/>
                        </a:solidFill>
                        <a:latin typeface="Calibri" panose="020F0502020204030204" pitchFamily="34" charset="0"/>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7DC7FF"/>
                    </a:solidFill>
                  </a:tcPr>
                </a:tc>
                <a:extLst>
                  <a:ext uri="{0D108BD9-81ED-4DB2-BD59-A6C34878D82A}">
                    <a16:rowId xmlns:a16="http://schemas.microsoft.com/office/drawing/2014/main" val="10001"/>
                  </a:ext>
                </a:extLst>
              </a:tr>
              <a:tr h="712652">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400" b="1" dirty="0" err="1">
                          <a:latin typeface="Calibri" panose="020F0502020204030204" pitchFamily="34" charset="0"/>
                        </a:rPr>
                        <a:t>Metadata</a:t>
                      </a:r>
                      <a:r>
                        <a:rPr lang="de-DE" sz="2000" baseline="0" dirty="0">
                          <a:latin typeface="Calibri" panose="020F0502020204030204" pitchFamily="34" charset="0"/>
                        </a:rPr>
                        <a:t> </a:t>
                      </a:r>
                      <a:r>
                        <a:rPr lang="de-DE" sz="2000" baseline="0" dirty="0" err="1">
                          <a:latin typeface="Calibri" panose="020F0502020204030204" pitchFamily="34" charset="0"/>
                        </a:rPr>
                        <a:t>catalogues</a:t>
                      </a:r>
                      <a:r>
                        <a:rPr lang="de-DE" sz="2000" baseline="0" dirty="0">
                          <a:latin typeface="Calibri" panose="020F0502020204030204" pitchFamily="34" charset="0"/>
                        </a:rPr>
                        <a:t>  </a:t>
                      </a:r>
                      <a:r>
                        <a:rPr lang="de-DE" sz="2000" baseline="0" dirty="0" err="1">
                          <a:latin typeface="Calibri" panose="020F0502020204030204" pitchFamily="34" charset="0"/>
                        </a:rPr>
                        <a:t>of</a:t>
                      </a:r>
                      <a:r>
                        <a:rPr lang="de-DE" sz="2000" baseline="0" dirty="0">
                          <a:latin typeface="Calibri" panose="020F0502020204030204" pitchFamily="34" charset="0"/>
                        </a:rPr>
                        <a:t> </a:t>
                      </a:r>
                      <a:r>
                        <a:rPr lang="de-DE" sz="2000" baseline="0" dirty="0" err="1">
                          <a:latin typeface="Calibri" panose="020F0502020204030204" pitchFamily="34" charset="0"/>
                        </a:rPr>
                        <a:t>data</a:t>
                      </a:r>
                      <a:r>
                        <a:rPr lang="de-DE" sz="2000" baseline="0" dirty="0">
                          <a:latin typeface="Calibri" panose="020F0502020204030204" pitchFamily="34" charset="0"/>
                        </a:rPr>
                        <a:t> </a:t>
                      </a:r>
                      <a:r>
                        <a:rPr lang="de-DE" sz="2000" baseline="0" dirty="0" err="1">
                          <a:latin typeface="Calibri" panose="020F0502020204030204" pitchFamily="34" charset="0"/>
                        </a:rPr>
                        <a:t>repositories</a:t>
                      </a:r>
                      <a:endParaRPr lang="de-DE" sz="2000" dirty="0">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5D5"/>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400" b="1" dirty="0">
                          <a:solidFill>
                            <a:srgbClr val="C00000"/>
                          </a:solidFill>
                          <a:latin typeface="Calibri" panose="020F0502020204030204" pitchFamily="34" charset="0"/>
                        </a:rPr>
                        <a:t>Standard </a:t>
                      </a:r>
                      <a:r>
                        <a:rPr lang="de-DE" sz="2400" b="1" dirty="0" err="1">
                          <a:solidFill>
                            <a:srgbClr val="C00000"/>
                          </a:solidFill>
                          <a:latin typeface="Calibri" panose="020F0502020204030204" pitchFamily="34" charset="0"/>
                        </a:rPr>
                        <a:t>protocols</a:t>
                      </a:r>
                      <a:endParaRPr lang="de-DE" sz="2400" b="1" dirty="0">
                        <a:solidFill>
                          <a:srgbClr val="C00000"/>
                        </a:solidFill>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D5"/>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400" b="1" dirty="0" err="1">
                          <a:latin typeface="Calibri" panose="020F0502020204030204" pitchFamily="34" charset="0"/>
                        </a:rPr>
                        <a:t>Machine</a:t>
                      </a:r>
                      <a:r>
                        <a:rPr lang="de-DE" sz="2400" b="1" dirty="0">
                          <a:latin typeface="Calibri" panose="020F0502020204030204" pitchFamily="34" charset="0"/>
                        </a:rPr>
                        <a:t> </a:t>
                      </a:r>
                      <a:r>
                        <a:rPr lang="de-DE" sz="2400" b="1" dirty="0" err="1">
                          <a:latin typeface="Calibri" panose="020F0502020204030204" pitchFamily="34" charset="0"/>
                        </a:rPr>
                        <a:t>actionable</a:t>
                      </a:r>
                      <a:r>
                        <a:rPr lang="de-DE" sz="2400" b="1" baseline="0" dirty="0">
                          <a:latin typeface="Calibri" panose="020F0502020204030204" pitchFamily="34" charset="0"/>
                        </a:rPr>
                        <a:t> </a:t>
                      </a:r>
                      <a:r>
                        <a:rPr lang="de-DE" sz="2400" b="1" baseline="0" dirty="0" err="1">
                          <a:latin typeface="Calibri" panose="020F0502020204030204" pitchFamily="34" charset="0"/>
                        </a:rPr>
                        <a:t>m</a:t>
                      </a:r>
                      <a:r>
                        <a:rPr lang="de-DE" sz="2400" b="1" dirty="0" err="1">
                          <a:latin typeface="Calibri" panose="020F0502020204030204" pitchFamily="34" charset="0"/>
                        </a:rPr>
                        <a:t>etadata</a:t>
                      </a:r>
                      <a:r>
                        <a:rPr lang="de-DE" sz="2400" b="1" baseline="0" dirty="0">
                          <a:latin typeface="Calibri" panose="020F0502020204030204" pitchFamily="34" charset="0"/>
                        </a:rPr>
                        <a:t> </a:t>
                      </a:r>
                      <a:r>
                        <a:rPr lang="de-DE" sz="2400" b="1" baseline="0" dirty="0" err="1">
                          <a:latin typeface="Calibri" panose="020F0502020204030204" pitchFamily="34" charset="0"/>
                        </a:rPr>
                        <a:t>standards</a:t>
                      </a:r>
                      <a:r>
                        <a:rPr lang="de-DE" sz="2400" b="1" baseline="0" dirty="0">
                          <a:latin typeface="Calibri" panose="020F0502020204030204" pitchFamily="34" charset="0"/>
                        </a:rPr>
                        <a:t> </a:t>
                      </a:r>
                      <a:endParaRPr lang="de-DE" sz="2400" b="1" dirty="0">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0F4EB"/>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000" dirty="0" err="1">
                          <a:latin typeface="Calibri" panose="020F0502020204030204" pitchFamily="34" charset="0"/>
                        </a:rPr>
                        <a:t>Full</a:t>
                      </a:r>
                      <a:r>
                        <a:rPr lang="de-DE" sz="2000" baseline="0" dirty="0">
                          <a:latin typeface="Calibri" panose="020F0502020204030204" pitchFamily="34" charset="0"/>
                        </a:rPr>
                        <a:t> </a:t>
                      </a:r>
                      <a:r>
                        <a:rPr lang="de-DE" sz="2000" baseline="0" dirty="0" err="1">
                          <a:latin typeface="Calibri" panose="020F0502020204030204" pitchFamily="34" charset="0"/>
                        </a:rPr>
                        <a:t>record</a:t>
                      </a:r>
                      <a:r>
                        <a:rPr lang="de-DE" sz="2000" baseline="0" dirty="0">
                          <a:latin typeface="Calibri" panose="020F0502020204030204" pitchFamily="34" charset="0"/>
                        </a:rPr>
                        <a:t> on </a:t>
                      </a:r>
                      <a:r>
                        <a:rPr lang="de-DE" sz="2000" baseline="0" dirty="0" err="1">
                          <a:latin typeface="Calibri" panose="020F0502020204030204" pitchFamily="34" charset="0"/>
                        </a:rPr>
                        <a:t>data</a:t>
                      </a:r>
                      <a:r>
                        <a:rPr lang="de-DE" sz="2000" baseline="0" dirty="0">
                          <a:latin typeface="Calibri" panose="020F0502020204030204" pitchFamily="34" charset="0"/>
                        </a:rPr>
                        <a:t>  </a:t>
                      </a:r>
                      <a:r>
                        <a:rPr lang="de-DE" sz="2000" baseline="0" dirty="0" err="1">
                          <a:latin typeface="Calibri" panose="020F0502020204030204" pitchFamily="34" charset="0"/>
                        </a:rPr>
                        <a:t>provenance</a:t>
                      </a:r>
                      <a:endParaRPr lang="de-DE" sz="2000" dirty="0">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1EBFF"/>
                    </a:solidFill>
                  </a:tcPr>
                </a:tc>
                <a:extLst>
                  <a:ext uri="{0D108BD9-81ED-4DB2-BD59-A6C34878D82A}">
                    <a16:rowId xmlns:a16="http://schemas.microsoft.com/office/drawing/2014/main" val="10002"/>
                  </a:ext>
                </a:extLst>
              </a:tr>
              <a:tr h="693058">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400" b="1" dirty="0" err="1">
                          <a:latin typeface="Calibri" panose="020F0502020204030204" pitchFamily="34" charset="0"/>
                        </a:rPr>
                        <a:t>Metadata</a:t>
                      </a:r>
                      <a:r>
                        <a:rPr lang="de-DE" sz="2400" baseline="0" dirty="0">
                          <a:latin typeface="Calibri" panose="020F0502020204030204" pitchFamily="34" charset="0"/>
                        </a:rPr>
                        <a:t> </a:t>
                      </a:r>
                      <a:r>
                        <a:rPr lang="de-DE" sz="2000" baseline="0" dirty="0" err="1">
                          <a:latin typeface="Calibri" panose="020F0502020204030204" pitchFamily="34" charset="0"/>
                        </a:rPr>
                        <a:t>harvesting</a:t>
                      </a:r>
                      <a:r>
                        <a:rPr lang="de-DE" sz="2000" baseline="0" dirty="0">
                          <a:latin typeface="Calibri" panose="020F0502020204030204" pitchFamily="34" charset="0"/>
                        </a:rPr>
                        <a:t> </a:t>
                      </a:r>
                      <a:r>
                        <a:rPr lang="de-DE" sz="2000" baseline="0" dirty="0" err="1">
                          <a:latin typeface="Calibri" panose="020F0502020204030204" pitchFamily="34" charset="0"/>
                        </a:rPr>
                        <a:t>by</a:t>
                      </a:r>
                      <a:r>
                        <a:rPr lang="de-DE" sz="2000" baseline="0" dirty="0">
                          <a:latin typeface="Calibri" panose="020F0502020204030204" pitchFamily="34" charset="0"/>
                        </a:rPr>
                        <a:t> </a:t>
                      </a:r>
                      <a:r>
                        <a:rPr lang="de-DE" sz="2000" baseline="0" dirty="0" err="1">
                          <a:latin typeface="Calibri" panose="020F0502020204030204" pitchFamily="34" charset="0"/>
                        </a:rPr>
                        <a:t>data</a:t>
                      </a:r>
                      <a:r>
                        <a:rPr lang="de-DE" sz="2000" baseline="0" dirty="0">
                          <a:latin typeface="Calibri" panose="020F0502020204030204" pitchFamily="34" charset="0"/>
                        </a:rPr>
                        <a:t> </a:t>
                      </a:r>
                      <a:r>
                        <a:rPr lang="de-DE" sz="2000" baseline="0" dirty="0" err="1">
                          <a:latin typeface="Calibri" panose="020F0502020204030204" pitchFamily="34" charset="0"/>
                        </a:rPr>
                        <a:t>portals</a:t>
                      </a:r>
                      <a:endParaRPr lang="de-DE" sz="2000" dirty="0">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E697"/>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000" dirty="0" err="1">
                          <a:latin typeface="Calibri" panose="020F0502020204030204" pitchFamily="34" charset="0"/>
                        </a:rPr>
                        <a:t>Authorisation</a:t>
                      </a:r>
                      <a:endParaRPr lang="de-DE" sz="2000" dirty="0">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75"/>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000" dirty="0" err="1">
                          <a:latin typeface="Calibri" panose="020F0502020204030204" pitchFamily="34" charset="0"/>
                        </a:rPr>
                        <a:t>Consistent</a:t>
                      </a:r>
                      <a:r>
                        <a:rPr lang="de-DE" sz="2400" baseline="0" dirty="0">
                          <a:latin typeface="Calibri" panose="020F0502020204030204" pitchFamily="34" charset="0"/>
                        </a:rPr>
                        <a:t> </a:t>
                      </a:r>
                      <a:r>
                        <a:rPr lang="de-DE" sz="2400" b="1" baseline="0" dirty="0" err="1">
                          <a:latin typeface="Calibri" panose="020F0502020204030204" pitchFamily="34" charset="0"/>
                        </a:rPr>
                        <a:t>vocabulary</a:t>
                      </a:r>
                      <a:r>
                        <a:rPr lang="de-DE" sz="2400" b="1" baseline="0" dirty="0">
                          <a:latin typeface="Calibri" panose="020F0502020204030204" pitchFamily="34" charset="0"/>
                        </a:rPr>
                        <a:t>/ </a:t>
                      </a:r>
                      <a:r>
                        <a:rPr lang="de-DE" sz="2400" b="1" baseline="0" dirty="0" err="1">
                          <a:latin typeface="Calibri" panose="020F0502020204030204" pitchFamily="34" charset="0"/>
                        </a:rPr>
                        <a:t>ontology</a:t>
                      </a:r>
                      <a:endParaRPr lang="de-DE" sz="2400" b="1" dirty="0">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8E2C9"/>
                    </a:solidFill>
                  </a:tcPr>
                </a:tc>
                <a:tc rowSpan="2">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400" b="1" kern="1200" dirty="0">
                          <a:solidFill>
                            <a:schemeClr val="dk1"/>
                          </a:solidFill>
                          <a:latin typeface="Calibri" panose="020F0502020204030204" pitchFamily="34" charset="0"/>
                          <a:ea typeface="+mn-ea"/>
                          <a:cs typeface="+mn-cs"/>
                        </a:rPr>
                        <a:t>Rich</a:t>
                      </a:r>
                      <a:r>
                        <a:rPr lang="de-DE" sz="2400" b="1" kern="1200" baseline="0" dirty="0">
                          <a:solidFill>
                            <a:schemeClr val="dk1"/>
                          </a:solidFill>
                          <a:latin typeface="Calibri" panose="020F0502020204030204" pitchFamily="34" charset="0"/>
                          <a:ea typeface="+mn-ea"/>
                          <a:cs typeface="+mn-cs"/>
                        </a:rPr>
                        <a:t> </a:t>
                      </a:r>
                      <a:r>
                        <a:rPr lang="de-DE" sz="2400" b="1" kern="1200" baseline="0" dirty="0" err="1">
                          <a:solidFill>
                            <a:schemeClr val="dk1"/>
                          </a:solidFill>
                          <a:latin typeface="Calibri" panose="020F0502020204030204" pitchFamily="34" charset="0"/>
                          <a:ea typeface="+mn-ea"/>
                          <a:cs typeface="+mn-cs"/>
                        </a:rPr>
                        <a:t>metadata</a:t>
                      </a:r>
                      <a:r>
                        <a:rPr lang="de-DE" sz="2400" b="1" kern="1200" baseline="0" dirty="0">
                          <a:solidFill>
                            <a:schemeClr val="dk1"/>
                          </a:solidFill>
                          <a:latin typeface="Calibri" panose="020F0502020204030204" pitchFamily="34" charset="0"/>
                          <a:ea typeface="+mn-ea"/>
                          <a:cs typeface="+mn-cs"/>
                        </a:rPr>
                        <a:t> </a:t>
                      </a:r>
                      <a:r>
                        <a:rPr lang="de-DE" sz="2000" kern="1200" baseline="0" dirty="0" err="1">
                          <a:solidFill>
                            <a:schemeClr val="dk1"/>
                          </a:solidFill>
                          <a:latin typeface="Calibri" panose="020F0502020204030204" pitchFamily="34" charset="0"/>
                          <a:ea typeface="+mn-ea"/>
                          <a:cs typeface="+mn-cs"/>
                        </a:rPr>
                        <a:t>enabling</a:t>
                      </a:r>
                      <a:r>
                        <a:rPr lang="de-DE" sz="2000" kern="1200" baseline="0" dirty="0">
                          <a:solidFill>
                            <a:schemeClr val="dk1"/>
                          </a:solidFill>
                          <a:latin typeface="Calibri" panose="020F0502020204030204" pitchFamily="34" charset="0"/>
                          <a:ea typeface="+mn-ea"/>
                          <a:cs typeface="+mn-cs"/>
                        </a:rPr>
                        <a:t> </a:t>
                      </a:r>
                      <a:r>
                        <a:rPr lang="de-DE" sz="2000" kern="1200" baseline="0" dirty="0" err="1">
                          <a:solidFill>
                            <a:schemeClr val="dk1"/>
                          </a:solidFill>
                          <a:latin typeface="Calibri" panose="020F0502020204030204" pitchFamily="34" charset="0"/>
                          <a:ea typeface="+mn-ea"/>
                          <a:cs typeface="+mn-cs"/>
                        </a:rPr>
                        <a:t>to</a:t>
                      </a:r>
                      <a:r>
                        <a:rPr lang="de-DE" sz="2000" kern="1200" baseline="0" dirty="0">
                          <a:solidFill>
                            <a:schemeClr val="dk1"/>
                          </a:solidFill>
                          <a:latin typeface="Calibri" panose="020F0502020204030204" pitchFamily="34" charset="0"/>
                          <a:ea typeface="+mn-ea"/>
                          <a:cs typeface="+mn-cs"/>
                        </a:rPr>
                        <a:t> link </a:t>
                      </a:r>
                      <a:r>
                        <a:rPr lang="de-DE" sz="2000" kern="1200" baseline="0" dirty="0" err="1">
                          <a:solidFill>
                            <a:schemeClr val="dk1"/>
                          </a:solidFill>
                          <a:latin typeface="Calibri" panose="020F0502020204030204" pitchFamily="34" charset="0"/>
                          <a:ea typeface="+mn-ea"/>
                          <a:cs typeface="+mn-cs"/>
                        </a:rPr>
                        <a:t>data</a:t>
                      </a:r>
                      <a:r>
                        <a:rPr lang="de-DE" sz="2000" kern="1200" baseline="0" dirty="0">
                          <a:solidFill>
                            <a:schemeClr val="dk1"/>
                          </a:solidFill>
                          <a:latin typeface="Calibri" panose="020F0502020204030204" pitchFamily="34" charset="0"/>
                          <a:ea typeface="+mn-ea"/>
                          <a:cs typeface="+mn-cs"/>
                        </a:rPr>
                        <a:t> </a:t>
                      </a:r>
                      <a:r>
                        <a:rPr lang="de-DE" sz="2000" kern="1200" baseline="0" dirty="0" err="1">
                          <a:solidFill>
                            <a:schemeClr val="dk1"/>
                          </a:solidFill>
                          <a:latin typeface="Calibri" panose="020F0502020204030204" pitchFamily="34" charset="0"/>
                          <a:ea typeface="+mn-ea"/>
                          <a:cs typeface="+mn-cs"/>
                        </a:rPr>
                        <a:t>with</a:t>
                      </a:r>
                      <a:r>
                        <a:rPr lang="de-DE" sz="2000" kern="1200" baseline="0" dirty="0">
                          <a:solidFill>
                            <a:schemeClr val="dk1"/>
                          </a:solidFill>
                          <a:latin typeface="Calibri" panose="020F0502020204030204" pitchFamily="34" charset="0"/>
                          <a:ea typeface="+mn-ea"/>
                          <a:cs typeface="+mn-cs"/>
                        </a:rPr>
                        <a:t> </a:t>
                      </a:r>
                      <a:r>
                        <a:rPr lang="de-DE" sz="2000" kern="1200" baseline="0" dirty="0" err="1">
                          <a:solidFill>
                            <a:schemeClr val="dk1"/>
                          </a:solidFill>
                          <a:latin typeface="Calibri" panose="020F0502020204030204" pitchFamily="34" charset="0"/>
                          <a:ea typeface="+mn-ea"/>
                          <a:cs typeface="+mn-cs"/>
                        </a:rPr>
                        <a:t>other</a:t>
                      </a:r>
                      <a:r>
                        <a:rPr lang="de-DE" sz="2000" kern="1200" baseline="0" dirty="0">
                          <a:solidFill>
                            <a:schemeClr val="dk1"/>
                          </a:solidFill>
                          <a:latin typeface="Calibri" panose="020F0502020204030204" pitchFamily="34" charset="0"/>
                          <a:ea typeface="+mn-ea"/>
                          <a:cs typeface="+mn-cs"/>
                        </a:rPr>
                        <a:t> </a:t>
                      </a:r>
                      <a:r>
                        <a:rPr lang="de-DE" sz="2000" kern="1200" baseline="0" dirty="0" err="1">
                          <a:solidFill>
                            <a:schemeClr val="dk1"/>
                          </a:solidFill>
                          <a:latin typeface="Calibri" panose="020F0502020204030204" pitchFamily="34" charset="0"/>
                          <a:ea typeface="+mn-ea"/>
                          <a:cs typeface="+mn-cs"/>
                        </a:rPr>
                        <a:t>sources</a:t>
                      </a:r>
                      <a:endParaRPr lang="de-DE" sz="2000" kern="1200" dirty="0">
                        <a:solidFill>
                          <a:schemeClr val="dk1"/>
                        </a:solidFill>
                        <a:latin typeface="Calibri" panose="020F0502020204030204" pitchFamily="34" charset="0"/>
                        <a:ea typeface="+mn-ea"/>
                        <a:cs typeface="+mn-cs"/>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7DC7FF"/>
                    </a:solidFill>
                  </a:tcPr>
                </a:tc>
                <a:extLst>
                  <a:ext uri="{0D108BD9-81ED-4DB2-BD59-A6C34878D82A}">
                    <a16:rowId xmlns:a16="http://schemas.microsoft.com/office/drawing/2014/main" val="10003"/>
                  </a:ext>
                </a:extLst>
              </a:tr>
              <a:tr h="521061">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400" b="1" dirty="0">
                          <a:solidFill>
                            <a:srgbClr val="00589C"/>
                          </a:solidFill>
                          <a:latin typeface="Calibri" panose="020F0502020204030204" pitchFamily="34" charset="0"/>
                        </a:rPr>
                        <a:t>Persistent Identifier </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5D5"/>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endParaRPr lang="de-DE" sz="20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D5"/>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000" dirty="0" err="1">
                          <a:latin typeface="Calibri" panose="020F0502020204030204" pitchFamily="34" charset="0"/>
                        </a:rPr>
                        <a:t>Documented</a:t>
                      </a:r>
                      <a:r>
                        <a:rPr lang="de-DE" sz="2000" dirty="0">
                          <a:latin typeface="Calibri" panose="020F0502020204030204" pitchFamily="34" charset="0"/>
                        </a:rPr>
                        <a:t> </a:t>
                      </a:r>
                      <a:r>
                        <a:rPr lang="de-DE" sz="2000" dirty="0" err="1">
                          <a:latin typeface="Calibri" panose="020F0502020204030204" pitchFamily="34" charset="0"/>
                        </a:rPr>
                        <a:t>workflows</a:t>
                      </a:r>
                      <a:endParaRPr lang="de-DE" sz="2000" dirty="0">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0F4EB"/>
                    </a:solidFill>
                  </a:tcPr>
                </a:tc>
                <a:tc vMerge="1">
                  <a:txBody>
                    <a:bodyPr/>
                    <a:lstStyle/>
                    <a:p>
                      <a:endParaRPr lang="de-DE" dirty="0">
                        <a:latin typeface="Calibri" panose="020F0502020204030204" pitchFamily="34" charset="0"/>
                      </a:endParaRPr>
                    </a:p>
                  </a:txBody>
                  <a:tcPr>
                    <a:solidFill>
                      <a:srgbClr val="D1EBFF"/>
                    </a:solidFill>
                  </a:tcPr>
                </a:tc>
                <a:extLst>
                  <a:ext uri="{0D108BD9-81ED-4DB2-BD59-A6C34878D82A}">
                    <a16:rowId xmlns:a16="http://schemas.microsoft.com/office/drawing/2014/main" val="10004"/>
                  </a:ext>
                </a:extLst>
              </a:tr>
              <a:tr h="576338">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r>
                        <a:rPr lang="de-DE" sz="2000" dirty="0">
                          <a:latin typeface="Calibri" panose="020F0502020204030204" pitchFamily="34" charset="0"/>
                        </a:rPr>
                        <a:t>Data </a:t>
                      </a:r>
                      <a:r>
                        <a:rPr lang="de-DE" sz="2000" dirty="0" err="1">
                          <a:latin typeface="Calibri" panose="020F0502020204030204" pitchFamily="34" charset="0"/>
                        </a:rPr>
                        <a:t>citation</a:t>
                      </a:r>
                      <a:endParaRPr lang="de-DE" sz="2000" dirty="0">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E697"/>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endParaRPr lang="de-DE" sz="2000" dirty="0">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75"/>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endParaRPr lang="de-DE" sz="2000" dirty="0">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8E2C9"/>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endParaRPr lang="de-DE" sz="2000" dirty="0">
                        <a:latin typeface="Calibri" panose="020F0502020204030204" pitchFamily="34" charset="0"/>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1EBFF"/>
                    </a:solidFill>
                  </a:tcPr>
                </a:tc>
                <a:extLst>
                  <a:ext uri="{0D108BD9-81ED-4DB2-BD59-A6C34878D82A}">
                    <a16:rowId xmlns:a16="http://schemas.microsoft.com/office/drawing/2014/main" val="10005"/>
                  </a:ext>
                </a:extLst>
              </a:tr>
            </a:tbl>
          </a:graphicData>
        </a:graphic>
      </p:graphicFrame>
      <p:sp>
        <p:nvSpPr>
          <p:cNvPr id="4" name="Textfeld 3">
            <a:extLst>
              <a:ext uri="{FF2B5EF4-FFF2-40B4-BE49-F238E27FC236}">
                <a16:creationId xmlns:a16="http://schemas.microsoft.com/office/drawing/2014/main" id="{19B5248E-CACF-4951-9600-AF59709F58D5}"/>
              </a:ext>
            </a:extLst>
          </p:cNvPr>
          <p:cNvSpPr txBox="1"/>
          <p:nvPr/>
        </p:nvSpPr>
        <p:spPr>
          <a:xfrm>
            <a:off x="3303146" y="6434977"/>
            <a:ext cx="5738109"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Wilkinson et al., 2016 </a:t>
            </a:r>
            <a:r>
              <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https://doi.org/10.1038/sdata.2016.18</a:t>
            </a:r>
            <a:endParaRPr kumimoji="0" lang="de-DE"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 name="Textfeld 4">
            <a:extLst>
              <a:ext uri="{FF2B5EF4-FFF2-40B4-BE49-F238E27FC236}">
                <a16:creationId xmlns:a16="http://schemas.microsoft.com/office/drawing/2014/main" id="{3ED6F59B-9A69-48A5-9030-69F83125CC90}"/>
              </a:ext>
            </a:extLst>
          </p:cNvPr>
          <p:cNvSpPr txBox="1"/>
          <p:nvPr/>
        </p:nvSpPr>
        <p:spPr>
          <a:xfrm>
            <a:off x="4953140" y="5788646"/>
            <a:ext cx="2137144" cy="646331"/>
          </a:xfrm>
          <a:prstGeom prst="rect">
            <a:avLst/>
          </a:prstGeom>
          <a:solidFill>
            <a:schemeClr val="bg1"/>
          </a:solidFill>
        </p:spPr>
        <p:txBody>
          <a:bodyPr wrap="square" rtlCol="0">
            <a:spAutoFit/>
          </a:bodyPr>
          <a:lstStyle/>
          <a:p>
            <a:pPr algn="ctr"/>
            <a:r>
              <a:rPr lang="de-DE" sz="3600" dirty="0" err="1">
                <a:latin typeface="Calibri" panose="020F0502020204030204" pitchFamily="34" charset="0"/>
                <a:cs typeface="Calibri" panose="020F0502020204030204" pitchFamily="34" charset="0"/>
              </a:rPr>
              <a:t>simplified</a:t>
            </a:r>
            <a:endParaRPr lang="de-DE"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5850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90DCC9-AB33-4AE5-8C06-F52D9046BBE3}"/>
              </a:ext>
            </a:extLst>
          </p:cNvPr>
          <p:cNvSpPr>
            <a:spLocks noGrp="1"/>
          </p:cNvSpPr>
          <p:nvPr>
            <p:ph type="title"/>
          </p:nvPr>
        </p:nvSpPr>
        <p:spPr/>
        <p:txBody>
          <a:bodyPr>
            <a:normAutofit/>
          </a:bodyPr>
          <a:lstStyle/>
          <a:p>
            <a:r>
              <a:rPr lang="de-DE" sz="3600" dirty="0" err="1">
                <a:solidFill>
                  <a:srgbClr val="1D4927"/>
                </a:solidFill>
              </a:rPr>
              <a:t>Metadata</a:t>
            </a:r>
            <a:r>
              <a:rPr lang="de-DE" sz="3600" dirty="0">
                <a:solidFill>
                  <a:srgbClr val="1D4927"/>
                </a:solidFill>
              </a:rPr>
              <a:t> </a:t>
            </a:r>
            <a:r>
              <a:rPr lang="de-DE" sz="3600" dirty="0" err="1">
                <a:solidFill>
                  <a:srgbClr val="1D4927"/>
                </a:solidFill>
              </a:rPr>
              <a:t>are</a:t>
            </a:r>
            <a:r>
              <a:rPr lang="de-DE" sz="3600" dirty="0">
                <a:solidFill>
                  <a:srgbClr val="1D4927"/>
                </a:solidFill>
              </a:rPr>
              <a:t> </a:t>
            </a:r>
            <a:r>
              <a:rPr lang="de-DE" sz="3600" dirty="0" err="1">
                <a:solidFill>
                  <a:srgbClr val="1D4927"/>
                </a:solidFill>
              </a:rPr>
              <a:t>everywhere</a:t>
            </a:r>
            <a:endParaRPr lang="de-DE" sz="3600" dirty="0">
              <a:solidFill>
                <a:srgbClr val="1D4927"/>
              </a:solidFill>
            </a:endParaRPr>
          </a:p>
        </p:txBody>
      </p:sp>
      <p:sp>
        <p:nvSpPr>
          <p:cNvPr id="3" name="Rechteck 2">
            <a:extLst>
              <a:ext uri="{FF2B5EF4-FFF2-40B4-BE49-F238E27FC236}">
                <a16:creationId xmlns:a16="http://schemas.microsoft.com/office/drawing/2014/main" id="{C95ADE7E-675F-4E51-A1C7-4BFE017F8ECA}"/>
              </a:ext>
            </a:extLst>
          </p:cNvPr>
          <p:cNvSpPr/>
          <p:nvPr/>
        </p:nvSpPr>
        <p:spPr>
          <a:xfrm>
            <a:off x="838200" y="6130198"/>
            <a:ext cx="9935308" cy="584775"/>
          </a:xfrm>
          <a:prstGeom prst="rect">
            <a:avLst/>
          </a:prstGeom>
        </p:spPr>
        <p:txBody>
          <a:bodyPr wrap="square">
            <a:spAutoFit/>
          </a:bodyPr>
          <a:lstStyle/>
          <a:p>
            <a:r>
              <a:rPr lang="de-DE" sz="1600" dirty="0">
                <a:latin typeface="Calibri" panose="020F0502020204030204" pitchFamily="34" charset="0"/>
              </a:rPr>
              <a:t>NISO Primer (2017) Understanding </a:t>
            </a:r>
            <a:r>
              <a:rPr lang="de-DE" sz="1600" dirty="0" err="1">
                <a:latin typeface="Calibri" panose="020F0502020204030204" pitchFamily="34" charset="0"/>
              </a:rPr>
              <a:t>Metadata</a:t>
            </a:r>
            <a:r>
              <a:rPr lang="de-DE" sz="1600" dirty="0">
                <a:latin typeface="Calibri" panose="020F0502020204030204" pitchFamily="34" charset="0"/>
              </a:rPr>
              <a:t>: </a:t>
            </a:r>
            <a:r>
              <a:rPr lang="de-DE" sz="1600" dirty="0">
                <a:latin typeface="Calibri" panose="020F0502020204030204" pitchFamily="34" charset="0"/>
                <a:hlinkClick r:id="rId2">
                  <a:extLst>
                    <a:ext uri="{A12FA001-AC4F-418D-AE19-62706E023703}">
                      <ahyp:hlinkClr xmlns:ahyp="http://schemas.microsoft.com/office/drawing/2018/hyperlinkcolor" val="tx"/>
                    </a:ext>
                  </a:extLst>
                </a:hlinkClick>
              </a:rPr>
              <a:t>https://groups.niso.org/apps/group_public/download.php/17443/understanding-metadata</a:t>
            </a:r>
            <a:r>
              <a:rPr lang="de-DE" sz="1600" dirty="0">
                <a:latin typeface="Calibri" panose="020F0502020204030204" pitchFamily="34" charset="0"/>
              </a:rPr>
              <a:t> </a:t>
            </a:r>
            <a:endParaRPr lang="de-DE" sz="1600" dirty="0"/>
          </a:p>
        </p:txBody>
      </p:sp>
      <p:pic>
        <p:nvPicPr>
          <p:cNvPr id="4" name="Picture 4">
            <a:extLst>
              <a:ext uri="{FF2B5EF4-FFF2-40B4-BE49-F238E27FC236}">
                <a16:creationId xmlns:a16="http://schemas.microsoft.com/office/drawing/2014/main" id="{F9BAAE43-81E6-4623-99EB-E0B7E5250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643" y="2107837"/>
            <a:ext cx="10412496" cy="3676613"/>
          </a:xfrm>
          <a:prstGeom prst="rect">
            <a:avLst/>
          </a:prstGeom>
          <a:effectLst>
            <a:outerShdw blurRad="228600" dist="127001" dir="2700000" algn="tl" rotWithShape="0">
              <a:srgbClr val="808080">
                <a:alpha val="7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a16="http://schemas.microsoft.com/office/drawing/2014/main" id="{3D66A664-CCEE-4477-83CD-7459330892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9899" y="470660"/>
            <a:ext cx="2455525" cy="2382225"/>
          </a:xfrm>
          <a:prstGeom prst="rect">
            <a:avLst/>
          </a:prstGeom>
          <a:effectLst>
            <a:outerShdw blurRad="228600" dist="127001" dir="2700000" algn="tl" rotWithShape="0">
              <a:srgbClr val="808080">
                <a:alpha val="73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a:extLst>
              <a:ext uri="{FF2B5EF4-FFF2-40B4-BE49-F238E27FC236}">
                <a16:creationId xmlns:a16="http://schemas.microsoft.com/office/drawing/2014/main" id="{7CBC661F-6B16-49BB-9445-E91DCE010349}"/>
              </a:ext>
            </a:extLst>
          </p:cNvPr>
          <p:cNvSpPr/>
          <p:nvPr/>
        </p:nvSpPr>
        <p:spPr bwMode="auto">
          <a:xfrm>
            <a:off x="501841" y="2107837"/>
            <a:ext cx="3104732" cy="577621"/>
          </a:xfrm>
          <a:prstGeom prst="ellipse">
            <a:avLst/>
          </a:prstGeom>
          <a:noFill/>
          <a:ln w="19050" cap="flat" cmpd="sng" algn="ctr">
            <a:solidFill>
              <a:srgbClr val="E5A11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DE">
              <a:latin typeface="Arial" charset="0"/>
              <a:ea typeface="ＭＳ Ｐゴシック" pitchFamily="96" charset="-128"/>
            </a:endParaRPr>
          </a:p>
        </p:txBody>
      </p:sp>
    </p:spTree>
    <p:extLst>
      <p:ext uri="{BB962C8B-B14F-4D97-AF65-F5344CB8AC3E}">
        <p14:creationId xmlns:p14="http://schemas.microsoft.com/office/powerpoint/2010/main" val="2929064471"/>
      </p:ext>
    </p:extLst>
  </p:cSld>
  <p:clrMapOvr>
    <a:masterClrMapping/>
  </p:clrMapOvr>
</p:sld>
</file>

<file path=ppt/theme/theme1.xml><?xml version="1.0" encoding="utf-8"?>
<a:theme xmlns:a="http://schemas.openxmlformats.org/drawingml/2006/main" name="GFZ_Praesentation_DE">
  <a:themeElements>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ere Präsentation">
      <a:majorFont>
        <a:latin typeface="Verdana"/>
        <a:ea typeface="ＭＳ Ｐゴシック"/>
        <a:cs typeface=""/>
      </a:majorFont>
      <a:minorFont>
        <a:latin typeface="Verdana"/>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9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96" charset="-128"/>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Custom 3">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275E48"/>
      </a:accent6>
      <a:hlink>
        <a:srgbClr val="005CA3"/>
      </a:hlink>
      <a:folHlink>
        <a:srgbClr val="8D7E4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POS_ON_slide_template" id="{1CAD09EF-139D-904C-82DB-FF0F2ED2E792}" vid="{F28351D2-5FE7-5741-9308-6E01DBF2C9FE}"/>
    </a:ext>
  </a:ext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1722</Words>
  <Application>Microsoft Office PowerPoint</Application>
  <PresentationFormat>Breitbild</PresentationFormat>
  <Paragraphs>202</Paragraphs>
  <Slides>27</Slides>
  <Notes>7</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27</vt:i4>
      </vt:variant>
    </vt:vector>
  </HeadingPairs>
  <TitlesOfParts>
    <vt:vector size="35" baseType="lpstr">
      <vt:lpstr>Aptos</vt:lpstr>
      <vt:lpstr>Arial</vt:lpstr>
      <vt:lpstr>Calibri</vt:lpstr>
      <vt:lpstr>Calibri Light</vt:lpstr>
      <vt:lpstr>Verdana</vt:lpstr>
      <vt:lpstr>Wingdings</vt:lpstr>
      <vt:lpstr>GFZ_Praesentation_DE</vt:lpstr>
      <vt:lpstr>Office Theme</vt:lpstr>
      <vt:lpstr>Stories about Metadata: introduction, types, role, elements</vt:lpstr>
      <vt:lpstr>Who am I?</vt:lpstr>
      <vt:lpstr>Stories about metadata: outline</vt:lpstr>
      <vt:lpstr>Metadata – some definitions</vt:lpstr>
      <vt:lpstr>Metadata are everywhere</vt:lpstr>
      <vt:lpstr>Why are metadata important? An example…</vt:lpstr>
      <vt:lpstr>FAIR Principles - Guiding Principles for Findable, Accessible, Interoperable and Re-usable Data </vt:lpstr>
      <vt:lpstr>FAIR Principles - Guiding Principles for Findable, Accessible, Interoperable and Re-usable Data </vt:lpstr>
      <vt:lpstr>Metadata are everywhere</vt:lpstr>
      <vt:lpstr>Descriptive Metadata 1: Contextual Metadata</vt:lpstr>
      <vt:lpstr>Descriptive Metadata 2: Metadata for data discovery </vt:lpstr>
      <vt:lpstr>The importance of metadata schemas, formats and standards</vt:lpstr>
      <vt:lpstr>The role of metadata schemes</vt:lpstr>
      <vt:lpstr>PowerPoint-Präsentation</vt:lpstr>
      <vt:lpstr>Connecting data and literature via metadata</vt:lpstr>
      <vt:lpstr>Data formats with metadata - NetCDF</vt:lpstr>
      <vt:lpstr>Standards for NetCDF NetCDF Climate and Forecast (CF) Metadata Conventions </vt:lpstr>
      <vt:lpstr>Community-derived metadata standards</vt:lpstr>
      <vt:lpstr>Metadata elements: PIDs, vocabularies and how do these help for making data more visible and reusable?</vt:lpstr>
      <vt:lpstr>What is a PID?</vt:lpstr>
      <vt:lpstr>Common PIDs in the data curation world</vt:lpstr>
      <vt:lpstr>Connecting research outcomes via PIDs</vt:lpstr>
      <vt:lpstr>Metadata Elements: Controlled Vocabularies (SKOS/RDF)</vt:lpstr>
      <vt:lpstr>Controlled vocabularies in a metadata editor</vt:lpstr>
      <vt:lpstr>Controlled vocabularies support data discovery</vt:lpstr>
      <vt:lpstr>PowerPoint-Präsentation</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rhanna</dc:creator>
  <cp:lastModifiedBy>Kirsten Elger</cp:lastModifiedBy>
  <cp:revision>130</cp:revision>
  <dcterms:created xsi:type="dcterms:W3CDTF">2011-11-07T09:52:11Z</dcterms:created>
  <dcterms:modified xsi:type="dcterms:W3CDTF">2025-06-23T21:45:16Z</dcterms:modified>
</cp:coreProperties>
</file>