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434" r:id="rId3"/>
    <p:sldId id="440" r:id="rId4"/>
    <p:sldId id="456" r:id="rId5"/>
    <p:sldId id="457" r:id="rId6"/>
    <p:sldId id="430" r:id="rId7"/>
    <p:sldId id="346" r:id="rId8"/>
    <p:sldId id="465" r:id="rId9"/>
    <p:sldId id="466" r:id="rId10"/>
    <p:sldId id="347" r:id="rId11"/>
    <p:sldId id="464" r:id="rId12"/>
    <p:sldId id="435" r:id="rId13"/>
    <p:sldId id="352" r:id="rId14"/>
    <p:sldId id="467" r:id="rId15"/>
    <p:sldId id="353" r:id="rId16"/>
    <p:sldId id="402" r:id="rId17"/>
    <p:sldId id="441" r:id="rId18"/>
    <p:sldId id="469" r:id="rId19"/>
    <p:sldId id="468" r:id="rId20"/>
    <p:sldId id="450" r:id="rId21"/>
    <p:sldId id="462" r:id="rId22"/>
    <p:sldId id="463" r:id="rId23"/>
    <p:sldId id="356" r:id="rId24"/>
    <p:sldId id="273" r:id="rId25"/>
    <p:sldId id="262" r:id="rId2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FF2"/>
    <a:srgbClr val="FFDCD7"/>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7"/>
    <p:restoredTop sz="65411"/>
  </p:normalViewPr>
  <p:slideViewPr>
    <p:cSldViewPr snapToGrid="0">
      <p:cViewPr varScale="1">
        <p:scale>
          <a:sx n="80" d="100"/>
          <a:sy n="80" d="100"/>
        </p:scale>
        <p:origin x="744" y="16"/>
      </p:cViewPr>
      <p:guideLst/>
    </p:cSldViewPr>
  </p:slideViewPr>
  <p:outlineViewPr>
    <p:cViewPr>
      <p:scale>
        <a:sx n="33" d="100"/>
        <a:sy n="33" d="100"/>
      </p:scale>
      <p:origin x="0" y="0"/>
    </p:cViewPr>
  </p:outlineViewPr>
  <p:notesTextViewPr>
    <p:cViewPr>
      <p:scale>
        <a:sx n="155" d="100"/>
        <a:sy n="15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presentation I’d like to shortly introduce the concepts of Research Data Management, FAIR principles and Open Science. These are key concepts that will keep returning in the school programme and we’ll have the opportunity to expand on them and see them in real life.</a:t>
            </a:r>
            <a:endParaRPr lang="en-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3D70-4F10-BEC0-7801-9753DC28D075}"/>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3A11AB69-805A-4514-5036-8803441A9CB2}"/>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A2323E4E-D20D-FDEB-4A35-ED12C34DCF53}"/>
              </a:ext>
            </a:extLst>
          </p:cNvPr>
          <p:cNvSpPr>
            <a:spLocks noGrp="1"/>
          </p:cNvSpPr>
          <p:nvPr>
            <p:ph type="body" idx="1"/>
          </p:nvPr>
        </p:nvSpPr>
        <p:spPr bwMode="auto"/>
        <p:txBody>
          <a:bodyPr/>
          <a:lstStyle/>
          <a:p>
            <a:r>
              <a:rPr lang="en-GB" sz="1600" dirty="0">
                <a:effectLst/>
                <a:latin typeface="Helvetica Neue" panose="02000503000000020004" pitchFamily="2" charset="0"/>
              </a:rPr>
              <a:t>.  </a:t>
            </a:r>
            <a:r>
              <a:rPr lang="en-GB" sz="1200" kern="1200" dirty="0">
                <a:solidFill>
                  <a:schemeClr val="tx1"/>
                </a:solidFill>
                <a:effectLst/>
                <a:latin typeface="+mn-lt"/>
                <a:ea typeface="+mn-ea"/>
                <a:cs typeface="+mn-cs"/>
              </a:rPr>
              <a:t>When we talk about Research Data Management, we refer to a complex process that involves many actors, including the scientific community, research support staff, and management. Its development actually fostered the creation of a host of new professional figures who specialise in the complexities of Research Data Management in its different phases: Data managers, curators, stewards, and IT experts all play a role in ensuring that data is managed effectively. Unfortunately, not all these figures are equally well established yet in academic and research institutions.</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it is important to remember that RDM requires resources – financial, human, and IT. It also demands a diverse set of skills and competencies.  </a:t>
            </a:r>
            <a:endParaRPr lang="en-ES" sz="1200" kern="1200" dirty="0">
              <a:solidFill>
                <a:schemeClr val="tx1"/>
              </a:solidFill>
              <a:effectLst/>
              <a:latin typeface="+mn-lt"/>
              <a:ea typeface="+mn-ea"/>
              <a:cs typeface="+mn-cs"/>
            </a:endParaRPr>
          </a:p>
          <a:p>
            <a:endParaRPr lang="en-GB" sz="1600" dirty="0">
              <a:effectLst/>
              <a:latin typeface="Helvetica Neue" panose="02000503000000020004" pitchFamily="2" charset="0"/>
            </a:endParaRPr>
          </a:p>
        </p:txBody>
      </p:sp>
      <p:sp>
        <p:nvSpPr>
          <p:cNvPr id="2110691042" name="Slide Number Placeholder 3">
            <a:extLst>
              <a:ext uri="{FF2B5EF4-FFF2-40B4-BE49-F238E27FC236}">
                <a16:creationId xmlns:a16="http://schemas.microsoft.com/office/drawing/2014/main" id="{5686C8FA-7980-7204-E784-2D5E22AE7A8F}"/>
              </a:ext>
            </a:extLst>
          </p:cNvPr>
          <p:cNvSpPr>
            <a:spLocks noGrp="1"/>
          </p:cNvSpPr>
          <p:nvPr>
            <p:ph type="sldNum" sz="quarter" idx="10"/>
          </p:nvPr>
        </p:nvSpPr>
        <p:spPr bwMode="auto"/>
        <p:txBody>
          <a:bodyPr/>
          <a:lstStyle/>
          <a:p>
            <a:pPr>
              <a:defRPr/>
            </a:pPr>
            <a:fld id="{1484EAA5-8590-677E-F022-79844D9F0BD6}" type="slidenum">
              <a:rPr/>
              <a:t>10</a:t>
            </a:fld>
            <a:endParaRPr/>
          </a:p>
        </p:txBody>
      </p:sp>
    </p:spTree>
    <p:extLst>
      <p:ext uri="{BB962C8B-B14F-4D97-AF65-F5344CB8AC3E}">
        <p14:creationId xmlns:p14="http://schemas.microsoft.com/office/powerpoint/2010/main" val="25264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D5DA1-AEF3-7FD3-3DE7-3420A0331022}"/>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935BC352-2125-3117-24E5-C5CFD5F0B46E}"/>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56D0D9B9-61FE-6627-EA39-4CB4B189178D}"/>
              </a:ext>
            </a:extLst>
          </p:cNvPr>
          <p:cNvSpPr>
            <a:spLocks noGrp="1"/>
          </p:cNvSpPr>
          <p:nvPr>
            <p:ph type="body" idx="1"/>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Helvetica Neue" panose="02000503000000020004" pitchFamily="2" charset="0"/>
              </a:rPr>
              <a:t>.  </a:t>
            </a:r>
            <a:r>
              <a:rPr lang="en-GB" sz="1200" kern="1200" dirty="0">
                <a:solidFill>
                  <a:schemeClr val="tx1"/>
                </a:solidFill>
                <a:effectLst/>
                <a:latin typeface="+mn-lt"/>
                <a:ea typeface="+mn-ea"/>
                <a:cs typeface="+mn-cs"/>
              </a:rPr>
              <a:t>And this leads us to an important point: there are no free lunches in RDM. Implementing effective RDM strategies requires investment and commitment from all stakeholders. However, we should not see Research Data Management – and in particular Open and FAIR research data management - as just another obligation and time- and resource-consuming activity. It has benefits for everyone: researchers, organisations and the society at large. So when you dedicate your time and effort to RDM activities, see them as eating your greens: you must do it because it’s good for you!</a:t>
            </a:r>
            <a:endParaRPr lang="en-ES" sz="1200" kern="1200" dirty="0">
              <a:solidFill>
                <a:schemeClr val="tx1"/>
              </a:solidFill>
              <a:effectLst/>
              <a:latin typeface="+mn-lt"/>
              <a:ea typeface="+mn-ea"/>
              <a:cs typeface="+mn-cs"/>
            </a:endParaRPr>
          </a:p>
          <a:p>
            <a:endParaRPr lang="en-GB" sz="1600" dirty="0">
              <a:effectLst/>
              <a:latin typeface="Helvetica Neue" panose="02000503000000020004" pitchFamily="2" charset="0"/>
            </a:endParaRPr>
          </a:p>
        </p:txBody>
      </p:sp>
      <p:sp>
        <p:nvSpPr>
          <p:cNvPr id="2110691042" name="Slide Number Placeholder 3">
            <a:extLst>
              <a:ext uri="{FF2B5EF4-FFF2-40B4-BE49-F238E27FC236}">
                <a16:creationId xmlns:a16="http://schemas.microsoft.com/office/drawing/2014/main" id="{A120B361-6454-0DE7-53DE-7F4903C8315E}"/>
              </a:ext>
            </a:extLst>
          </p:cNvPr>
          <p:cNvSpPr>
            <a:spLocks noGrp="1"/>
          </p:cNvSpPr>
          <p:nvPr>
            <p:ph type="sldNum" sz="quarter" idx="10"/>
          </p:nvPr>
        </p:nvSpPr>
        <p:spPr bwMode="auto"/>
        <p:txBody>
          <a:bodyPr/>
          <a:lstStyle/>
          <a:p>
            <a:pPr>
              <a:defRPr/>
            </a:pPr>
            <a:fld id="{1484EAA5-8590-677E-F022-79844D9F0BD6}" type="slidenum">
              <a:rPr/>
              <a:t>11</a:t>
            </a:fld>
            <a:endParaRPr/>
          </a:p>
        </p:txBody>
      </p:sp>
    </p:spTree>
    <p:extLst>
      <p:ext uri="{BB962C8B-B14F-4D97-AF65-F5344CB8AC3E}">
        <p14:creationId xmlns:p14="http://schemas.microsoft.com/office/powerpoint/2010/main" val="390189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9AC2B7B0-C72B-324C-56DC-1AD75AF30D57}"/>
            </a:ext>
          </a:extLst>
        </p:cNvPr>
        <p:cNvGrpSpPr/>
        <p:nvPr/>
      </p:nvGrpSpPr>
      <p:grpSpPr>
        <a:xfrm>
          <a:off x="0" y="0"/>
          <a:ext cx="0" cy="0"/>
          <a:chOff x="0" y="0"/>
          <a:chExt cx="0" cy="0"/>
        </a:xfrm>
      </p:grpSpPr>
      <p:sp>
        <p:nvSpPr>
          <p:cNvPr id="101" name="Google Shape;101;p3:notes">
            <a:extLst>
              <a:ext uri="{FF2B5EF4-FFF2-40B4-BE49-F238E27FC236}">
                <a16:creationId xmlns:a16="http://schemas.microsoft.com/office/drawing/2014/main" id="{EA7267E7-010E-91A8-118D-C512D19AC6B3}"/>
              </a:ext>
            </a:extLst>
          </p:cNvPr>
          <p:cNvSpPr txBox="1">
            <a:spLocks noGrp="1"/>
          </p:cNvSpPr>
          <p:nvPr>
            <p:ph type="body" idx="1"/>
          </p:nvPr>
        </p:nvSpPr>
        <p:spPr>
          <a:xfrm>
            <a:off x="929640" y="3311872"/>
            <a:ext cx="7437120" cy="2709714"/>
          </a:xfrm>
          <a:prstGeom prst="rect">
            <a:avLst/>
          </a:prstGeom>
        </p:spPr>
        <p:txBody>
          <a:bodyPr spcFirstLastPara="1" wrap="square" lIns="92425" tIns="46200" rIns="92425" bIns="46200" anchor="t" anchorCtr="0">
            <a:noAutofit/>
          </a:bodyPr>
          <a:lstStyle/>
          <a:p>
            <a:r>
              <a:rPr lang="en-GB" sz="1200" kern="1200" dirty="0">
                <a:solidFill>
                  <a:schemeClr val="tx1"/>
                </a:solidFill>
                <a:effectLst/>
                <a:latin typeface="+mn-lt"/>
                <a:ea typeface="+mn-ea"/>
                <a:cs typeface="+mn-cs"/>
              </a:rPr>
              <a:t>We have just introduced Open Science and FAIR Principles… Let’s now see what we mean by these terms and why they are important in the context of Geosciences - and beyond!</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E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102" name="Google Shape;102;p3:notes">
            <a:extLst>
              <a:ext uri="{FF2B5EF4-FFF2-40B4-BE49-F238E27FC236}">
                <a16:creationId xmlns:a16="http://schemas.microsoft.com/office/drawing/2014/main" id="{04CD1FF1-31EB-E347-D74A-4848BAE6F690}"/>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916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200" dirty="0">
                <a:solidFill>
                  <a:schemeClr val="tx1"/>
                </a:solidFill>
                <a:effectLst/>
                <a:latin typeface="+mn-lt"/>
                <a:ea typeface="+mn-ea"/>
                <a:cs typeface="+mn-cs"/>
              </a:rPr>
              <a:t>Open Science represents a new approach to the scientific process, based on cooperative work and new ways of disseminating knowledge using digital technologies and collaborative tools. The goal is to make the primary outputs of publicly funded research – publications and research data – publicly accessible in a digital format with minimal or no restrictions. Here you can see two of the many definitions of Open Science, and there are many others out there. While nobody dissents with the principles, interpretations differ regarding how to implement it. In EPOS, for instance, since the beginning we focussed on two operative aspects: cooperative work and access in digital formats. </a:t>
            </a:r>
            <a:endParaRPr lang="en-ES" sz="120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13</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63757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E00B56E8-1971-C5B4-36AB-499E9CF5288E}"/>
            </a:ext>
          </a:extLst>
        </p:cNvPr>
        <p:cNvGrpSpPr/>
        <p:nvPr/>
      </p:nvGrpSpPr>
      <p:grpSpPr>
        <a:xfrm>
          <a:off x="0" y="0"/>
          <a:ext cx="0" cy="0"/>
          <a:chOff x="0" y="0"/>
          <a:chExt cx="0" cy="0"/>
        </a:xfrm>
      </p:grpSpPr>
      <p:sp>
        <p:nvSpPr>
          <p:cNvPr id="108" name="Google Shape;108;p4:notes">
            <a:extLst>
              <a:ext uri="{FF2B5EF4-FFF2-40B4-BE49-F238E27FC236}">
                <a16:creationId xmlns:a16="http://schemas.microsoft.com/office/drawing/2014/main" id="{D24158DF-D6E3-85AE-26F4-DB5114BF1A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a:extLst>
              <a:ext uri="{FF2B5EF4-FFF2-40B4-BE49-F238E27FC236}">
                <a16:creationId xmlns:a16="http://schemas.microsoft.com/office/drawing/2014/main" id="{0103CBC8-F051-6B77-2980-C94352B9422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200" dirty="0">
                <a:solidFill>
                  <a:schemeClr val="tx1"/>
                </a:solidFill>
                <a:effectLst/>
                <a:latin typeface="+mn-lt"/>
                <a:ea typeface="+mn-ea"/>
                <a:cs typeface="+mn-cs"/>
              </a:rPr>
              <a:t>Open Science represents a new approach to the scientific process, based on cooperative work and new ways of disseminating knowledge using digital technologies and collaborative tools. The goal is to make the primary outputs of publicly funded research – publications and research data – publicly accessible in a digital format with minimal or no restrictions. Here you can see two of the many definitions of Open Science, and there are many others out there. While nobody dissents with the principles, interpretations differ regarding how to implement it. In EPOS, for instance, since the beginning we focussed on two operative aspects: cooperative work and access in digital formats. </a:t>
            </a:r>
            <a:endParaRPr lang="en-ES" sz="120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0" name="Google Shape;110;p4:notes">
            <a:extLst>
              <a:ext uri="{FF2B5EF4-FFF2-40B4-BE49-F238E27FC236}">
                <a16:creationId xmlns:a16="http://schemas.microsoft.com/office/drawing/2014/main" id="{D65AC32A-2624-A175-DAAB-F95F3DF01C5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14</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2184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You probably have seen this picture already, but I always show it anyways because it dispels one of the most common misconceptions about open science, which, for many people, is still connected to open access to publications. </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open access is of course a very important aspect of open science, the picture helps contextualize it and see it as one of the pieces of a wider ecosystem that includes open data, open source software, open methodologies, open peer review processes and last but not least open educational resources (such as this presentation). All these aspects should be seen as a system, not as isolated elements, and all together concur to build a new, more collaborative and efficient way to do science.</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7404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785407984d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1200" kern="1200" dirty="0">
                <a:solidFill>
                  <a:schemeClr val="tx1"/>
                </a:solidFill>
                <a:effectLst/>
                <a:latin typeface="+mn-lt"/>
                <a:ea typeface="+mn-ea"/>
                <a:cs typeface="+mn-cs"/>
              </a:rPr>
              <a:t>Open Science offers numerous benefits for the different stakeholders involved in research, from individuals like scientists or students, to organisations and whole communities. These include easier and more timely access to data and scientific products, improved verifiability and reproducibility – potentially leading to reinforce trust in science -,  a more efficient use of research resources, with less overlaps and duplications, faster progresses in terms of scientific results and their practical applicability, and last but not least and the promotion not just of open data but also of open methodologies and algorithms (something that can impact on all the previous points).  </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23" name="Google Shape;123;g2785407984d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959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BE22534C-15E8-E048-507A-D53B078020F5}"/>
            </a:ext>
          </a:extLst>
        </p:cNvPr>
        <p:cNvGrpSpPr/>
        <p:nvPr/>
      </p:nvGrpSpPr>
      <p:grpSpPr>
        <a:xfrm>
          <a:off x="0" y="0"/>
          <a:ext cx="0" cy="0"/>
          <a:chOff x="0" y="0"/>
          <a:chExt cx="0" cy="0"/>
        </a:xfrm>
      </p:grpSpPr>
      <p:sp>
        <p:nvSpPr>
          <p:cNvPr id="122" name="Google Shape;122;g2785407984d_0_202:notes">
            <a:extLst>
              <a:ext uri="{FF2B5EF4-FFF2-40B4-BE49-F238E27FC236}">
                <a16:creationId xmlns:a16="http://schemas.microsoft.com/office/drawing/2014/main" id="{5A2EFEF6-698A-1576-EC5E-96DBD0581B4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There are, however, also many barriers to overcome, including the challenges of different standards and vocabularies, fragmentation of data and resources, communication gaps between scientists and IT experts, the overhead needed to make data open and FAIR, IPR issues, and legal and ethical considerations.  </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these barriers, if we look at them more closely, have more to do with old habits and with the perception from the individual researchers’ and the organisations’ side, but that does not make them less real.</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23" name="Google Shape;123;g2785407984d_0_202:notes">
            <a:extLst>
              <a:ext uri="{FF2B5EF4-FFF2-40B4-BE49-F238E27FC236}">
                <a16:creationId xmlns:a16="http://schemas.microsoft.com/office/drawing/2014/main" id="{7360FB9C-99BF-EE06-466D-09FA154F18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973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4E4A4BA7-9949-9637-321F-4E464C794936}"/>
            </a:ext>
          </a:extLst>
        </p:cNvPr>
        <p:cNvGrpSpPr/>
        <p:nvPr/>
      </p:nvGrpSpPr>
      <p:grpSpPr>
        <a:xfrm>
          <a:off x="0" y="0"/>
          <a:ext cx="0" cy="0"/>
          <a:chOff x="0" y="0"/>
          <a:chExt cx="0" cy="0"/>
        </a:xfrm>
      </p:grpSpPr>
      <p:sp>
        <p:nvSpPr>
          <p:cNvPr id="122" name="Google Shape;122;g2785407984d_0_202:notes">
            <a:extLst>
              <a:ext uri="{FF2B5EF4-FFF2-40B4-BE49-F238E27FC236}">
                <a16:creationId xmlns:a16="http://schemas.microsoft.com/office/drawing/2014/main" id="{1D799E86-B98F-7D30-9351-F07AD10AB80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There are, however, also many barriers to overcome, including the challenges of different standards and vocabularies, fragmentation of data and resources, communication gaps between scientists and IT experts, the overhead needed to make data open and FAIR, IPR issues, and legal and ethical considerations.  </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these barriers, if we look at them more closely, have more to do with old habits and with the perception from the individual researchers’ and the organisations’ side, but that does not make them less real.</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23" name="Google Shape;123;g2785407984d_0_202:notes">
            <a:extLst>
              <a:ext uri="{FF2B5EF4-FFF2-40B4-BE49-F238E27FC236}">
                <a16:creationId xmlns:a16="http://schemas.microsoft.com/office/drawing/2014/main" id="{B0B4FB90-5DF5-B85B-5414-7A132C4FC9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877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8DABAD42-545F-2DC4-992B-AC0639787A30}"/>
            </a:ext>
          </a:extLst>
        </p:cNvPr>
        <p:cNvGrpSpPr/>
        <p:nvPr/>
      </p:nvGrpSpPr>
      <p:grpSpPr>
        <a:xfrm>
          <a:off x="0" y="0"/>
          <a:ext cx="0" cy="0"/>
          <a:chOff x="0" y="0"/>
          <a:chExt cx="0" cy="0"/>
        </a:xfrm>
      </p:grpSpPr>
      <p:sp>
        <p:nvSpPr>
          <p:cNvPr id="122" name="Google Shape;122;g2785407984d_0_202:notes">
            <a:extLst>
              <a:ext uri="{FF2B5EF4-FFF2-40B4-BE49-F238E27FC236}">
                <a16:creationId xmlns:a16="http://schemas.microsoft.com/office/drawing/2014/main" id="{45E5061E-3548-2105-0547-06DC2BDB584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There are, however, also many barriers to overcome, including the challenges of different standards and vocabularies, fragmentation of data and resources, communication gaps between scientists and IT experts, the overhead needed to make data open and FAIR, IPR issues, and legal and ethical considerations.  </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these barriers, if we look at them more closely, have more to do with old habits and with the perception from the individual researchers’ and the organisations’ side, but that does not make them less real.</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23" name="Google Shape;123;g2785407984d_0_202:notes">
            <a:extLst>
              <a:ext uri="{FF2B5EF4-FFF2-40B4-BE49-F238E27FC236}">
                <a16:creationId xmlns:a16="http://schemas.microsoft.com/office/drawing/2014/main" id="{86026636-7CA2-1509-2B6A-57B82CED69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089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8F66DE5-4A73-8F39-A054-68A6BBB41A42}"/>
            </a:ext>
          </a:extLst>
        </p:cNvPr>
        <p:cNvGrpSpPr/>
        <p:nvPr/>
      </p:nvGrpSpPr>
      <p:grpSpPr>
        <a:xfrm>
          <a:off x="0" y="0"/>
          <a:ext cx="0" cy="0"/>
          <a:chOff x="0" y="0"/>
          <a:chExt cx="0" cy="0"/>
        </a:xfrm>
      </p:grpSpPr>
      <p:sp>
        <p:nvSpPr>
          <p:cNvPr id="101" name="Google Shape;101;p3:notes">
            <a:extLst>
              <a:ext uri="{FF2B5EF4-FFF2-40B4-BE49-F238E27FC236}">
                <a16:creationId xmlns:a16="http://schemas.microsoft.com/office/drawing/2014/main" id="{F0428945-523D-9222-9E53-483B50E095E3}"/>
              </a:ext>
            </a:extLst>
          </p:cNvPr>
          <p:cNvSpPr txBox="1">
            <a:spLocks noGrp="1"/>
          </p:cNvSpPr>
          <p:nvPr>
            <p:ph type="body" idx="1"/>
          </p:nvPr>
        </p:nvSpPr>
        <p:spPr>
          <a:xfrm>
            <a:off x="929640" y="3311872"/>
            <a:ext cx="7437120" cy="2709714"/>
          </a:xfrm>
          <a:prstGeom prst="rect">
            <a:avLst/>
          </a:prstGeom>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Depending on the context, there can be many definitions of "Data”. In this presentation we will mainly refer to research data, or in other words those data that are used as primary sources to support technical or scientific enquiry.</a:t>
            </a:r>
            <a:endParaRPr lang="en-E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102" name="Google Shape;102;p3:notes">
            <a:extLst>
              <a:ext uri="{FF2B5EF4-FFF2-40B4-BE49-F238E27FC236}">
                <a16:creationId xmlns:a16="http://schemas.microsoft.com/office/drawing/2014/main" id="{6800BE2A-510F-113F-DBEF-CD860535714D}"/>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24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Connected to the concept of Open Science (and sometimes confused with it) are the FAIR principles: agreed-upon, practical rules to make data and scientific outputs Findable, Accessible, Interoperable and Reusable - ultimately promoting scientific collaboration and innovation. Let’s now dive into what each of the letters in the acronym stands for, starting with F.</a:t>
            </a:r>
            <a:endParaRPr lang="en-E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271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GB" sz="1200" b="0" i="1" kern="1200" dirty="0">
                <a:solidFill>
                  <a:schemeClr val="tx1"/>
                </a:solidFill>
                <a:effectLst/>
                <a:latin typeface="+mn-lt"/>
                <a:ea typeface="+mn-ea"/>
                <a:cs typeface="+mn-cs"/>
              </a:rPr>
              <a:t>The first step in (re)using data is to find them. Metadata and data should be easy to find for both humans and computers. Machine-readable metadata are essential for automatic discovery of datasets and services, so this is an essential component of the </a:t>
            </a:r>
            <a:r>
              <a:rPr lang="en-GB" sz="1200" b="0" i="1" kern="1200" dirty="0" err="1">
                <a:solidFill>
                  <a:schemeClr val="tx1"/>
                </a:solidFill>
                <a:effectLst/>
                <a:latin typeface="+mn-lt"/>
                <a:ea typeface="+mn-ea"/>
                <a:cs typeface="+mn-cs"/>
              </a:rPr>
              <a:t>FAIRification</a:t>
            </a:r>
            <a:r>
              <a:rPr lang="en-GB" sz="1200" b="0" i="1" kern="1200" dirty="0">
                <a:solidFill>
                  <a:schemeClr val="tx1"/>
                </a:solidFill>
                <a:effectLst/>
                <a:latin typeface="+mn-lt"/>
                <a:ea typeface="+mn-ea"/>
                <a:cs typeface="+mn-cs"/>
              </a:rPr>
              <a:t> process. For data to be findable, it must have a globally unique and persistent identifier, be accompanied by rich metadata, and be registered or indexed in a searchable resource.</a:t>
            </a:r>
            <a:endParaRPr lang="en-ES" sz="1200" b="1" i="1" kern="1200" dirty="0">
              <a:solidFill>
                <a:schemeClr val="tx1"/>
              </a:solidFill>
              <a:effectLst/>
              <a:latin typeface="+mn-lt"/>
              <a:ea typeface="+mn-ea"/>
              <a:cs typeface="+mn-cs"/>
            </a:endParaRPr>
          </a:p>
          <a:p>
            <a:pPr marL="457200" lvl="0" indent="-228600" algn="l" rtl="0">
              <a:lnSpc>
                <a:spcPct val="100000"/>
              </a:lnSpc>
              <a:spcBef>
                <a:spcPts val="0"/>
              </a:spcBef>
              <a:spcAft>
                <a:spcPts val="0"/>
              </a:spcAft>
              <a:buSzPts val="1400"/>
              <a:buNone/>
            </a:pPr>
            <a:endParaRPr dirty="0"/>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21</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95831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GB" sz="1200" kern="1200" dirty="0">
                <a:solidFill>
                  <a:schemeClr val="tx1"/>
                </a:solidFill>
                <a:effectLst/>
                <a:latin typeface="+mn-lt"/>
                <a:ea typeface="+mn-ea"/>
                <a:cs typeface="+mn-cs"/>
              </a:rPr>
              <a:t>Once users find the required data they need to know how they can be accessed, possibly including authentication and authorisation. Accessible data means that it can be retrieved by its identifier using a standardized communication protocol, which should be open, free, and universally implementable. Even when the data itself is no longer available, the metadata should remain accessible.</a:t>
            </a:r>
            <a:endParaRPr lang="en-ES" sz="1200" kern="1200" dirty="0">
              <a:solidFill>
                <a:schemeClr val="tx1"/>
              </a:solidFill>
              <a:effectLst/>
              <a:latin typeface="+mn-lt"/>
              <a:ea typeface="+mn-ea"/>
              <a:cs typeface="+mn-cs"/>
            </a:endParaRPr>
          </a:p>
          <a:p>
            <a:pPr marL="457200" lvl="0" indent="-228600" algn="l" rtl="0">
              <a:lnSpc>
                <a:spcPct val="100000"/>
              </a:lnSpc>
              <a:spcBef>
                <a:spcPts val="0"/>
              </a:spcBef>
              <a:spcAft>
                <a:spcPts val="0"/>
              </a:spcAft>
              <a:buSzPts val="1400"/>
              <a:buNone/>
            </a:pPr>
            <a:endParaRPr dirty="0"/>
          </a:p>
        </p:txBody>
      </p:sp>
      <p:sp>
        <p:nvSpPr>
          <p:cNvPr id="193" name="Google Shape;19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22</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104274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0" i="1" kern="1200" dirty="0">
                <a:solidFill>
                  <a:schemeClr val="tx1"/>
                </a:solidFill>
                <a:effectLst/>
                <a:latin typeface="+mn-lt"/>
                <a:ea typeface="+mn-ea"/>
                <a:cs typeface="+mn-cs"/>
              </a:rPr>
              <a:t>The data usually need to be integrated with other data. In addition, the data need to interoperate with applications or workflows for analysis, storage, and processing.</a:t>
            </a:r>
            <a:endParaRPr lang="en-ES"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Interoperability is essential for enabling data exchange and integration. Interoperable data uses a formal, accessible, shared, and widely applicable language and vocabularies that follow FAIR principles. It also includes qualified references to other metadata, facilitating connections and knowledge discovery.</a:t>
            </a:r>
            <a:endParaRPr lang="en-ES" sz="1200" kern="1200" dirty="0">
              <a:solidFill>
                <a:schemeClr val="tx1"/>
              </a:solidFill>
              <a:effectLst/>
              <a:latin typeface="+mn-lt"/>
              <a:ea typeface="+mn-ea"/>
              <a:cs typeface="+mn-cs"/>
            </a:endParaRPr>
          </a:p>
          <a:p>
            <a:pPr marL="457200" lvl="0" indent="-228600" algn="l" rtl="0">
              <a:lnSpc>
                <a:spcPct val="100000"/>
              </a:lnSpc>
              <a:spcBef>
                <a:spcPts val="0"/>
              </a:spcBef>
              <a:spcAft>
                <a:spcPts val="0"/>
              </a:spcAft>
              <a:buSzPts val="1400"/>
              <a:buNone/>
            </a:pPr>
            <a:endParaRPr dirty="0"/>
          </a:p>
        </p:txBody>
      </p:sp>
      <p:sp>
        <p:nvSpPr>
          <p:cNvPr id="265" name="Google Shape;2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23</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431537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 ultimate goal of FAIR is to optimize the reuse of data. To achieve this, reusable data is richly described with a wide range of accurate and relevant attributes, published with a clear and accessible data use license, and associated with detailed provenance. It also complies with EU standards and is machine-readable, ensuring that it can be used not only by humans but also by automated systems</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today’s programme we will explore in detail how these principles translate into to practice and how we can achieve optimal </a:t>
            </a:r>
            <a:r>
              <a:rPr lang="en-GB" sz="1200" kern="1200" dirty="0" err="1">
                <a:solidFill>
                  <a:schemeClr val="tx1"/>
                </a:solidFill>
                <a:effectLst/>
                <a:latin typeface="+mn-lt"/>
                <a:ea typeface="+mn-ea"/>
                <a:cs typeface="+mn-cs"/>
              </a:rPr>
              <a:t>FAIRness</a:t>
            </a:r>
            <a:r>
              <a:rPr lang="en-GB" sz="1200" kern="1200" dirty="0">
                <a:solidFill>
                  <a:schemeClr val="tx1"/>
                </a:solidFill>
                <a:effectLst/>
                <a:latin typeface="+mn-lt"/>
                <a:ea typeface="+mn-ea"/>
                <a:cs typeface="+mn-cs"/>
              </a:rPr>
              <a:t> for our data and scientific product. </a:t>
            </a:r>
            <a:endParaRPr lang="en-ES" sz="120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b="1" dirty="0"/>
          </a:p>
        </p:txBody>
      </p:sp>
      <p:sp>
        <p:nvSpPr>
          <p:cNvPr id="310" name="Google Shape;31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24</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413151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25</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616C4-9871-B042-3453-0D84D8ADC7F2}"/>
            </a:ext>
          </a:extLst>
        </p:cNvPr>
        <p:cNvGrpSpPr/>
        <p:nvPr/>
      </p:nvGrpSpPr>
      <p:grpSpPr bwMode="auto">
        <a:xfrm>
          <a:off x="0" y="0"/>
          <a:ext cx="0" cy="0"/>
          <a:chOff x="0" y="0"/>
          <a:chExt cx="0" cy="0"/>
        </a:xfrm>
      </p:grpSpPr>
      <p:sp>
        <p:nvSpPr>
          <p:cNvPr id="2015614005" name="Slide Image Placeholder 1">
            <a:extLst>
              <a:ext uri="{FF2B5EF4-FFF2-40B4-BE49-F238E27FC236}">
                <a16:creationId xmlns:a16="http://schemas.microsoft.com/office/drawing/2014/main" id="{DC63B0FB-1C3E-640E-EC25-5FC28D7B4055}"/>
              </a:ext>
            </a:extLst>
          </p:cNvPr>
          <p:cNvSpPr>
            <a:spLocks noGrp="1" noRot="1" noChangeAspect="1"/>
          </p:cNvSpPr>
          <p:nvPr>
            <p:ph type="sldImg"/>
          </p:nvPr>
        </p:nvSpPr>
        <p:spPr bwMode="auto">
          <a:xfrm>
            <a:off x="2584450" y="860425"/>
            <a:ext cx="4127500" cy="2322513"/>
          </a:xfrm>
        </p:spPr>
      </p:sp>
      <p:sp>
        <p:nvSpPr>
          <p:cNvPr id="410631548" name="Notes Placeholder 2">
            <a:extLst>
              <a:ext uri="{FF2B5EF4-FFF2-40B4-BE49-F238E27FC236}">
                <a16:creationId xmlns:a16="http://schemas.microsoft.com/office/drawing/2014/main" id="{9949F678-CF05-F602-F6D7-9C02FD748BD8}"/>
              </a:ext>
            </a:extLst>
          </p:cNvPr>
          <p:cNvSpPr>
            <a:spLocks noGrp="1"/>
          </p:cNvSpPr>
          <p:nvPr>
            <p:ph type="body" idx="1"/>
          </p:nvPr>
        </p:nvSpPr>
        <p:spPr bwMode="auto"/>
        <p:txBody>
          <a:bodyPr/>
          <a:lstStyle/>
          <a:p>
            <a:r>
              <a:rPr lang="en-GB" sz="1200" kern="1200" dirty="0">
                <a:solidFill>
                  <a:schemeClr val="tx1"/>
                </a:solidFill>
                <a:effectLst/>
                <a:latin typeface="+mn-lt"/>
                <a:ea typeface="+mn-ea"/>
                <a:cs typeface="+mn-cs"/>
              </a:rPr>
              <a:t>One definition that we must take in consideration comes from the European Commission’s Directive (EU) 2019/1024. Here, research data are defined as: “Documents in a digital form, other than scientific publications, collected or produced in the course of scientific research activities and used as evidence in the research process, or commonly accepted in the research community as necessary to validate research findings and results.”</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definition helps clarify the scope of what we mean by research data in Europe. It encompasses a wide range of digital materials and is particularly relevant for shaping policies on data sharing and reuse in publicly funded research. </a:t>
            </a:r>
            <a:endParaRPr lang="en-ES" sz="1200" kern="1200" dirty="0">
              <a:solidFill>
                <a:schemeClr val="tx1"/>
              </a:solidFill>
              <a:effectLst/>
              <a:latin typeface="+mn-lt"/>
              <a:ea typeface="+mn-ea"/>
              <a:cs typeface="+mn-cs"/>
            </a:endParaRPr>
          </a:p>
          <a:p>
            <a:pPr>
              <a:defRPr/>
            </a:pPr>
            <a:endParaRPr dirty="0"/>
          </a:p>
        </p:txBody>
      </p:sp>
      <p:sp>
        <p:nvSpPr>
          <p:cNvPr id="1211088495" name="Slide Number Placeholder 3">
            <a:extLst>
              <a:ext uri="{FF2B5EF4-FFF2-40B4-BE49-F238E27FC236}">
                <a16:creationId xmlns:a16="http://schemas.microsoft.com/office/drawing/2014/main" id="{92914F45-C82F-991B-3606-473D211CCA45}"/>
              </a:ext>
            </a:extLst>
          </p:cNvPr>
          <p:cNvSpPr>
            <a:spLocks noGrp="1"/>
          </p:cNvSpPr>
          <p:nvPr>
            <p:ph type="sldNum" sz="quarter" idx="10"/>
          </p:nvPr>
        </p:nvSpPr>
        <p:spPr bwMode="auto"/>
        <p:txBody>
          <a:bodyPr/>
          <a:lstStyle/>
          <a:p>
            <a:pPr>
              <a:defRPr/>
            </a:pPr>
            <a:fld id="{7C6FBF32-BA81-5D8A-F101-ED70C3A886D9}" type="slidenum">
              <a:rPr/>
              <a:t>3</a:t>
            </a:fld>
            <a:endParaRPr/>
          </a:p>
        </p:txBody>
      </p:sp>
    </p:spTree>
    <p:extLst>
      <p:ext uri="{BB962C8B-B14F-4D97-AF65-F5344CB8AC3E}">
        <p14:creationId xmlns:p14="http://schemas.microsoft.com/office/powerpoint/2010/main" val="416428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8863-BE1D-A63A-121C-9AF2BCAB3C7D}"/>
            </a:ext>
          </a:extLst>
        </p:cNvPr>
        <p:cNvGrpSpPr/>
        <p:nvPr/>
      </p:nvGrpSpPr>
      <p:grpSpPr bwMode="auto">
        <a:xfrm>
          <a:off x="0" y="0"/>
          <a:ext cx="0" cy="0"/>
          <a:chOff x="0" y="0"/>
          <a:chExt cx="0" cy="0"/>
        </a:xfrm>
      </p:grpSpPr>
      <p:sp>
        <p:nvSpPr>
          <p:cNvPr id="2015614005" name="Slide Image Placeholder 1">
            <a:extLst>
              <a:ext uri="{FF2B5EF4-FFF2-40B4-BE49-F238E27FC236}">
                <a16:creationId xmlns:a16="http://schemas.microsoft.com/office/drawing/2014/main" id="{C67342CF-080C-58BB-603A-C5E6E5F77F1A}"/>
              </a:ext>
            </a:extLst>
          </p:cNvPr>
          <p:cNvSpPr>
            <a:spLocks noGrp="1" noRot="1" noChangeAspect="1"/>
          </p:cNvSpPr>
          <p:nvPr>
            <p:ph type="sldImg"/>
          </p:nvPr>
        </p:nvSpPr>
        <p:spPr bwMode="auto">
          <a:xfrm>
            <a:off x="2584450" y="860425"/>
            <a:ext cx="4127500" cy="2322513"/>
          </a:xfrm>
        </p:spPr>
      </p:sp>
      <p:sp>
        <p:nvSpPr>
          <p:cNvPr id="410631548" name="Notes Placeholder 2">
            <a:extLst>
              <a:ext uri="{FF2B5EF4-FFF2-40B4-BE49-F238E27FC236}">
                <a16:creationId xmlns:a16="http://schemas.microsoft.com/office/drawing/2014/main" id="{643231A5-D08B-660B-EF6E-44C159D95310}"/>
              </a:ext>
            </a:extLst>
          </p:cNvPr>
          <p:cNvSpPr>
            <a:spLocks noGrp="1"/>
          </p:cNvSpPr>
          <p:nvPr>
            <p:ph type="body" idx="1"/>
          </p:nvPr>
        </p:nvSpPr>
        <p:spPr bwMode="auto"/>
        <p:txBody>
          <a:bodyPr/>
          <a:lstStyle/>
          <a:p>
            <a:r>
              <a:rPr lang="en-GB" sz="1200" kern="1200" dirty="0">
                <a:solidFill>
                  <a:schemeClr val="tx1"/>
                </a:solidFill>
                <a:effectLst/>
                <a:latin typeface="+mn-lt"/>
                <a:ea typeface="+mn-ea"/>
                <a:cs typeface="+mn-cs"/>
              </a:rPr>
              <a:t>If you find the EC’s official definition too formal, here’s a less “legalese” one from the CODATA Research Data Management Terminology, that will help clarify the concept:</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Research data are defined as data that are used as primary sources to support technical or scientific enquiry, research, scholarship, or artistic activity, and that are used as evidence in the research process and/or are commonly accepted in the research community as necessary to validate research findings and results. All other digital and non-digital content have the potential of becoming research data.</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 us highlight the last part: Research data may be experimental data, observational data, operational data, third party data, public sector data, monitoring data, processed data, or repurposed data.</a:t>
            </a:r>
            <a:endParaRPr lang="en-ES" sz="1200" kern="1200" dirty="0">
              <a:solidFill>
                <a:schemeClr val="tx1"/>
              </a:solidFill>
              <a:effectLst/>
              <a:latin typeface="+mn-lt"/>
              <a:ea typeface="+mn-ea"/>
              <a:cs typeface="+mn-cs"/>
            </a:endParaRPr>
          </a:p>
          <a:p>
            <a:pPr>
              <a:defRPr/>
            </a:pPr>
            <a:endParaRPr lang="es-ES" dirty="0"/>
          </a:p>
          <a:p>
            <a:r>
              <a:rPr lang="en-ES" sz="1200" b="1" i="0" u="none" strike="noStrike" kern="120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rPr>
              <a:t>Third party data</a:t>
            </a:r>
          </a:p>
          <a:p>
            <a:r>
              <a:rPr lang="en-GB" sz="1200" b="1" i="0" u="none" strike="noStrike" kern="1200" dirty="0">
                <a:solidFill>
                  <a:schemeClr val="tx1"/>
                </a:solidFill>
                <a:effectLst/>
                <a:latin typeface="+mn-lt"/>
                <a:ea typeface="+mn-ea"/>
                <a:cs typeface="+mn-cs"/>
              </a:rPr>
              <a:t>Definition:</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Data that were </a:t>
            </a:r>
            <a:r>
              <a:rPr lang="en-GB" sz="1200" b="1" i="0" u="none" strike="noStrike" kern="1200" dirty="0">
                <a:solidFill>
                  <a:schemeClr val="tx1"/>
                </a:solidFill>
                <a:effectLst/>
                <a:latin typeface="+mn-lt"/>
                <a:ea typeface="+mn-ea"/>
                <a:cs typeface="+mn-cs"/>
              </a:rPr>
              <a:t>not generated by the researcher or their team</a:t>
            </a:r>
            <a:r>
              <a:rPr lang="en-GB" sz="1200" b="0" i="0" u="none" strike="noStrike" kern="1200" dirty="0">
                <a:solidFill>
                  <a:schemeClr val="tx1"/>
                </a:solidFill>
                <a:effectLst/>
                <a:latin typeface="+mn-lt"/>
                <a:ea typeface="+mn-ea"/>
                <a:cs typeface="+mn-cs"/>
              </a:rPr>
              <a:t>, but rather obtained from </a:t>
            </a:r>
            <a:r>
              <a:rPr lang="en-GB" sz="1200" b="1" i="0" u="none" strike="noStrike" kern="1200" dirty="0">
                <a:solidFill>
                  <a:schemeClr val="tx1"/>
                </a:solidFill>
                <a:effectLst/>
                <a:latin typeface="+mn-lt"/>
                <a:ea typeface="+mn-ea"/>
                <a:cs typeface="+mn-cs"/>
              </a:rPr>
              <a:t>external sources</a:t>
            </a:r>
            <a:r>
              <a:rPr lang="en-GB" sz="1200" b="0" i="0" u="none" strike="noStrike" kern="1200" dirty="0">
                <a:solidFill>
                  <a:schemeClr val="tx1"/>
                </a:solidFill>
                <a:effectLst/>
                <a:latin typeface="+mn-lt"/>
                <a:ea typeface="+mn-ea"/>
                <a:cs typeface="+mn-cs"/>
              </a:rPr>
              <a:t>, such as:</a:t>
            </a:r>
          </a:p>
          <a:p>
            <a:r>
              <a:rPr lang="en-GB" sz="1200" b="0" i="0" u="none" strike="noStrike" kern="1200" dirty="0">
                <a:solidFill>
                  <a:schemeClr val="tx1"/>
                </a:solidFill>
                <a:effectLst/>
                <a:latin typeface="+mn-lt"/>
                <a:ea typeface="+mn-ea"/>
                <a:cs typeface="+mn-cs"/>
              </a:rPr>
              <a:t>Other research groups or institutions</a:t>
            </a:r>
          </a:p>
          <a:p>
            <a:r>
              <a:rPr lang="en-GB" sz="1200" b="0" i="0" u="none" strike="noStrike" kern="1200" dirty="0">
                <a:solidFill>
                  <a:schemeClr val="tx1"/>
                </a:solidFill>
                <a:effectLst/>
                <a:latin typeface="+mn-lt"/>
                <a:ea typeface="+mn-ea"/>
                <a:cs typeface="+mn-cs"/>
              </a:rPr>
              <a:t>Commercial or industrial entities</a:t>
            </a:r>
          </a:p>
          <a:p>
            <a:r>
              <a:rPr lang="en-GB" sz="1200" b="0" i="0" u="none" strike="noStrike" kern="1200" dirty="0">
                <a:solidFill>
                  <a:schemeClr val="tx1"/>
                </a:solidFill>
                <a:effectLst/>
                <a:latin typeface="+mn-lt"/>
                <a:ea typeface="+mn-ea"/>
                <a:cs typeface="+mn-cs"/>
              </a:rPr>
              <a:t>Government agencies</a:t>
            </a:r>
          </a:p>
          <a:p>
            <a:r>
              <a:rPr lang="en-GB" sz="1200" b="0" i="0" u="none" strike="noStrike" kern="1200" dirty="0">
                <a:solidFill>
                  <a:schemeClr val="tx1"/>
                </a:solidFill>
                <a:effectLst/>
                <a:latin typeface="+mn-lt"/>
                <a:ea typeface="+mn-ea"/>
                <a:cs typeface="+mn-cs"/>
              </a:rPr>
              <a:t>Public datasets curated by third parties (e.g., satellite data from ESA, health data from WHO)</a:t>
            </a:r>
          </a:p>
          <a:p>
            <a:r>
              <a:rPr lang="en-GB" sz="1200" b="1" i="0" u="none" strike="noStrike" kern="1200" dirty="0">
                <a:solidFill>
                  <a:schemeClr val="tx1"/>
                </a:solidFill>
                <a:effectLst/>
                <a:latin typeface="+mn-lt"/>
                <a:ea typeface="+mn-ea"/>
                <a:cs typeface="+mn-cs"/>
              </a:rPr>
              <a:t>Example:</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A volcanologist using satellite thermal imagery from NASA, or a sociologist </a:t>
            </a:r>
            <a:r>
              <a:rPr lang="en-GB" sz="1200" b="0" i="0" u="none" strike="noStrike" kern="1200" dirty="0" err="1">
                <a:solidFill>
                  <a:schemeClr val="tx1"/>
                </a:solidFill>
                <a:effectLst/>
                <a:latin typeface="+mn-lt"/>
                <a:ea typeface="+mn-ea"/>
                <a:cs typeface="+mn-cs"/>
              </a:rPr>
              <a:t>analyzing</a:t>
            </a:r>
            <a:r>
              <a:rPr lang="en-GB" sz="1200" b="0" i="0" u="none" strike="noStrike" kern="1200" dirty="0">
                <a:solidFill>
                  <a:schemeClr val="tx1"/>
                </a:solidFill>
                <a:effectLst/>
                <a:latin typeface="+mn-lt"/>
                <a:ea typeface="+mn-ea"/>
                <a:cs typeface="+mn-cs"/>
              </a:rPr>
              <a:t> census data from a government agency.</a:t>
            </a:r>
          </a:p>
          <a:p>
            <a:endParaRPr lang="en-GB" sz="1200" b="0" i="0" u="none" strike="noStrike" kern="1200" dirty="0">
              <a:solidFill>
                <a:schemeClr val="tx1"/>
              </a:solidFill>
              <a:effectLst/>
              <a:latin typeface="+mn-lt"/>
              <a:ea typeface="+mn-ea"/>
              <a:cs typeface="+mn-cs"/>
            </a:endParaRPr>
          </a:p>
          <a:p>
            <a:r>
              <a:rPr lang="en-ES" sz="1200" b="1" i="0" u="none" strike="noStrike" kern="120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rPr>
              <a:t>Processed data</a:t>
            </a:r>
          </a:p>
          <a:p>
            <a:r>
              <a:rPr lang="en-GB" sz="1200" b="1" i="0" u="none" strike="noStrike" kern="1200" dirty="0">
                <a:solidFill>
                  <a:schemeClr val="tx1"/>
                </a:solidFill>
                <a:effectLst/>
                <a:latin typeface="+mn-lt"/>
                <a:ea typeface="+mn-ea"/>
                <a:cs typeface="+mn-cs"/>
              </a:rPr>
              <a:t>Definition:</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Data that have been </a:t>
            </a:r>
            <a:r>
              <a:rPr lang="en-GB" sz="1200" b="1" i="0" u="none" strike="noStrike" kern="1200" dirty="0">
                <a:solidFill>
                  <a:schemeClr val="tx1"/>
                </a:solidFill>
                <a:effectLst/>
                <a:latin typeface="+mn-lt"/>
                <a:ea typeface="+mn-ea"/>
                <a:cs typeface="+mn-cs"/>
              </a:rPr>
              <a:t>transformed, cleaned, or </a:t>
            </a:r>
            <a:r>
              <a:rPr lang="en-GB" sz="1200" b="1" i="0" u="none" strike="noStrike" kern="1200" dirty="0" err="1">
                <a:solidFill>
                  <a:schemeClr val="tx1"/>
                </a:solidFill>
                <a:effectLst/>
                <a:latin typeface="+mn-lt"/>
                <a:ea typeface="+mn-ea"/>
                <a:cs typeface="+mn-cs"/>
              </a:rPr>
              <a:t>analyzed</a:t>
            </a:r>
            <a:r>
              <a:rPr lang="en-GB" sz="1200" b="0" i="0" u="none" strike="noStrike" kern="1200" dirty="0">
                <a:solidFill>
                  <a:schemeClr val="tx1"/>
                </a:solidFill>
                <a:effectLst/>
                <a:latin typeface="+mn-lt"/>
                <a:ea typeface="+mn-ea"/>
                <a:cs typeface="+mn-cs"/>
              </a:rPr>
              <a:t> from raw formats to make them usable or interpretable. Processing may include:</a:t>
            </a:r>
          </a:p>
          <a:p>
            <a:r>
              <a:rPr lang="en-GB" sz="1200" b="0" i="0" u="none" strike="noStrike" kern="1200" dirty="0">
                <a:solidFill>
                  <a:schemeClr val="tx1"/>
                </a:solidFill>
                <a:effectLst/>
                <a:latin typeface="+mn-lt"/>
                <a:ea typeface="+mn-ea"/>
                <a:cs typeface="+mn-cs"/>
              </a:rPr>
              <a:t>Filtering or cleaning raw measurements</a:t>
            </a:r>
          </a:p>
          <a:p>
            <a:r>
              <a:rPr lang="en-GB" sz="1200" b="0" i="0" u="none" strike="noStrike" kern="1200" dirty="0">
                <a:solidFill>
                  <a:schemeClr val="tx1"/>
                </a:solidFill>
                <a:effectLst/>
                <a:latin typeface="+mn-lt"/>
                <a:ea typeface="+mn-ea"/>
                <a:cs typeface="+mn-cs"/>
              </a:rPr>
              <a:t>Applying statistical methods</a:t>
            </a:r>
          </a:p>
          <a:p>
            <a:r>
              <a:rPr lang="en-GB" sz="1200" b="0" i="0" u="none" strike="noStrike" kern="1200" dirty="0">
                <a:solidFill>
                  <a:schemeClr val="tx1"/>
                </a:solidFill>
                <a:effectLst/>
                <a:latin typeface="+mn-lt"/>
                <a:ea typeface="+mn-ea"/>
                <a:cs typeface="+mn-cs"/>
              </a:rPr>
              <a:t>Aggregating values</a:t>
            </a:r>
          </a:p>
          <a:p>
            <a:r>
              <a:rPr lang="en-GB" sz="1200" b="0" i="0" u="none" strike="noStrike" kern="1200" dirty="0">
                <a:solidFill>
                  <a:schemeClr val="tx1"/>
                </a:solidFill>
                <a:effectLst/>
                <a:latin typeface="+mn-lt"/>
                <a:ea typeface="+mn-ea"/>
                <a:cs typeface="+mn-cs"/>
              </a:rPr>
              <a:t>Converting file formats</a:t>
            </a:r>
          </a:p>
          <a:p>
            <a:r>
              <a:rPr lang="en-GB" sz="1200" b="0" i="0" u="none" strike="noStrike" kern="1200" dirty="0">
                <a:solidFill>
                  <a:schemeClr val="tx1"/>
                </a:solidFill>
                <a:effectLst/>
                <a:latin typeface="+mn-lt"/>
                <a:ea typeface="+mn-ea"/>
                <a:cs typeface="+mn-cs"/>
              </a:rPr>
              <a:t>Normalizing, calibrating, or interpolating</a:t>
            </a:r>
          </a:p>
          <a:p>
            <a:r>
              <a:rPr lang="en-GB" sz="1200" b="1" i="0" u="none" strike="noStrike" kern="1200" dirty="0">
                <a:solidFill>
                  <a:schemeClr val="tx1"/>
                </a:solidFill>
                <a:effectLst/>
                <a:latin typeface="+mn-lt"/>
                <a:ea typeface="+mn-ea"/>
                <a:cs typeface="+mn-cs"/>
              </a:rPr>
              <a:t>Example:</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Raw seismograph output converted into peak ground acceleration values, or raw genomic reads assembled into a gene expression matrix.</a:t>
            </a:r>
          </a:p>
          <a:p>
            <a:pPr>
              <a:defRPr/>
            </a:pPr>
            <a:endParaRPr dirty="0"/>
          </a:p>
        </p:txBody>
      </p:sp>
      <p:sp>
        <p:nvSpPr>
          <p:cNvPr id="1211088495" name="Slide Number Placeholder 3">
            <a:extLst>
              <a:ext uri="{FF2B5EF4-FFF2-40B4-BE49-F238E27FC236}">
                <a16:creationId xmlns:a16="http://schemas.microsoft.com/office/drawing/2014/main" id="{4F3A49EE-1B38-8190-80EC-AF4E2BBDA0C1}"/>
              </a:ext>
            </a:extLst>
          </p:cNvPr>
          <p:cNvSpPr>
            <a:spLocks noGrp="1"/>
          </p:cNvSpPr>
          <p:nvPr>
            <p:ph type="sldNum" sz="quarter" idx="10"/>
          </p:nvPr>
        </p:nvSpPr>
        <p:spPr bwMode="auto"/>
        <p:txBody>
          <a:bodyPr/>
          <a:lstStyle/>
          <a:p>
            <a:pPr>
              <a:defRPr/>
            </a:pPr>
            <a:fld id="{7C6FBF32-BA81-5D8A-F101-ED70C3A886D9}" type="slidenum">
              <a:rPr/>
              <a:t>4</a:t>
            </a:fld>
            <a:endParaRPr/>
          </a:p>
        </p:txBody>
      </p:sp>
    </p:spTree>
    <p:extLst>
      <p:ext uri="{BB962C8B-B14F-4D97-AF65-F5344CB8AC3E}">
        <p14:creationId xmlns:p14="http://schemas.microsoft.com/office/powerpoint/2010/main" val="76370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Regardless of the specific definition we choose, data sharing remains a central concept. When we talk about data sharing, we refer to the practice of making research data available to others—whether it's through direct collaboration, depositing datasets in repositories, or publishing them openly.</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sharing is important because it enables transparency, reproducibility, and collaboration. It allows others to verify your work, reuse data for new research questions, and build upon existing results. In the context of public research, it also ensures that data collected with public funding can provide broader societal value.</a:t>
            </a:r>
            <a:endParaRPr lang="en-E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167659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6842-F494-7925-8378-75E9AA7FB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52A1F-0AE3-ECD2-75E9-3CE58918A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A28E0-4395-1EC7-9661-DC2EF531CF75}"/>
              </a:ext>
            </a:extLst>
          </p:cNvPr>
          <p:cNvSpPr>
            <a:spLocks noGrp="1"/>
          </p:cNvSpPr>
          <p:nvPr>
            <p:ph type="body" idx="1"/>
          </p:nvPr>
        </p:nvSpPr>
        <p:spPr/>
        <p:txBody>
          <a:bodyPr/>
          <a:lstStyle/>
          <a:p>
            <a:r>
              <a:rPr lang="en-IT" sz="1800" b="0" i="0" u="none" strike="noStrike">
                <a:solidFill>
                  <a:srgbClr val="000000"/>
                </a:solidFill>
                <a:effectLst/>
                <a:latin typeface="Calibri" panose="020F0502020204030204" pitchFamily="34" charset="0"/>
              </a:rPr>
              <a:t>.</a:t>
            </a:r>
            <a:r>
              <a:rPr lang="en-GB" sz="1200" kern="1200" dirty="0">
                <a:solidFill>
                  <a:schemeClr val="tx1"/>
                </a:solidFill>
                <a:effectLst/>
                <a:latin typeface="+mn-lt"/>
                <a:ea typeface="+mn-ea"/>
                <a:cs typeface="+mn-cs"/>
              </a:rPr>
              <a:t> Data are not static objects but have a life cycle - this means that between putting our data in a database and being able to share and publish them there are other steps that should be taken. And once we publish, we’re not finished, as the data will likely evolve over time and require curation. So how do we move to referable and citable data? And which aspects should we take into consideration? </a:t>
            </a:r>
            <a:endParaRPr lang="en-ES" sz="1200"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The first elements are those that allow different systems to work together: harmonised descriptions of the data we want to share, and interoperability not only at the level of data but also services.</a:t>
            </a:r>
            <a:endParaRPr lang="en-ES" sz="1200" u="none" strike="noStrike"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Then, we should consider the elements that allow data and other digital objects to be discoverable and referrable.</a:t>
            </a:r>
            <a:endParaRPr lang="en-ES" sz="1200" u="none" strike="noStrike"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Then, we must be able to cite and reuse datasets appropriately: this is done through licensing.</a:t>
            </a:r>
            <a:endParaRPr lang="en-ES" sz="1200" u="none" strike="noStrike"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Finally, we need a DMP to take care of the entire life cycle of the database.</a:t>
            </a:r>
            <a:endParaRPr lang="en-ES" sz="120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now introduced one of the most challenging facts about research data: that is, they’re not static but have a life cycle. Taking care of them throughout their life cycle in a way that supports their optimal preservation and usage is the object of Research data management.</a:t>
            </a:r>
            <a:endParaRPr lang="en-E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ES" sz="1200" b="1" i="1" kern="1200" dirty="0">
              <a:solidFill>
                <a:schemeClr val="tx1"/>
              </a:solidFill>
              <a:effectLst/>
              <a:latin typeface="+mn-lt"/>
              <a:ea typeface="+mn-ea"/>
              <a:cs typeface="+mn-cs"/>
            </a:endParaRPr>
          </a:p>
          <a:p>
            <a:pPr marL="114300" indent="0" rtl="0" fontAlgn="base">
              <a:spcBef>
                <a:spcPts val="0"/>
              </a:spcBef>
              <a:spcAft>
                <a:spcPts val="0"/>
              </a:spcAft>
              <a:buFont typeface="+mj-lt"/>
              <a:buNone/>
            </a:pPr>
            <a:endParaRPr lang="en-IT" sz="1800"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FFCDD75A-A772-4A28-8F5B-056248EB427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20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33024-0F7C-851F-C690-603329CA9F59}"/>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5EB62C25-2BE4-C450-83F6-99B43FE4E1AD}"/>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7FF10D18-AB5A-23ED-853A-58EFDE88E366}"/>
              </a:ext>
            </a:extLst>
          </p:cNvPr>
          <p:cNvSpPr>
            <a:spLocks noGrp="1"/>
          </p:cNvSpPr>
          <p:nvPr>
            <p:ph type="body" idx="1"/>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Data Management, or RDM for short, encompasses the organization, storage, preservation, and sharing of data in a research environment. It covers the entire data lifecycle, from planning and generation to archiving, processing, analysing, interpreting, visualizing, sharing, and even reuse.  Good RDM ensures each phase is well-documented and aligned with FAIR principles – which we’ll see in a moment. RDM is crucial for ensuring the efficiency, transparency, and reproducibility of research. It involves practices and policies that aim to improve the quality and value of research data, ultimately making them more useful, trustworthy, and impactful.</a:t>
            </a:r>
            <a:endParaRPr lang="en-ES" sz="1200" kern="1200" dirty="0">
              <a:solidFill>
                <a:schemeClr val="tx1"/>
              </a:solidFill>
              <a:effectLst/>
              <a:latin typeface="+mn-lt"/>
              <a:ea typeface="+mn-ea"/>
              <a:cs typeface="+mn-cs"/>
            </a:endParaRPr>
          </a:p>
          <a:p>
            <a:pPr>
              <a:defRPr/>
            </a:pPr>
            <a:endParaRPr dirty="0"/>
          </a:p>
        </p:txBody>
      </p:sp>
      <p:sp>
        <p:nvSpPr>
          <p:cNvPr id="2110691042" name="Slide Number Placeholder 3">
            <a:extLst>
              <a:ext uri="{FF2B5EF4-FFF2-40B4-BE49-F238E27FC236}">
                <a16:creationId xmlns:a16="http://schemas.microsoft.com/office/drawing/2014/main" id="{94669578-ECFB-2F7F-E0C1-19E886916CCD}"/>
              </a:ext>
            </a:extLst>
          </p:cNvPr>
          <p:cNvSpPr>
            <a:spLocks noGrp="1"/>
          </p:cNvSpPr>
          <p:nvPr>
            <p:ph type="sldNum" sz="quarter" idx="10"/>
          </p:nvPr>
        </p:nvSpPr>
        <p:spPr bwMode="auto"/>
        <p:txBody>
          <a:bodyPr/>
          <a:lstStyle/>
          <a:p>
            <a:pPr>
              <a:defRPr/>
            </a:pPr>
            <a:fld id="{1484EAA5-8590-677E-F022-79844D9F0BD6}" type="slidenum">
              <a:rPr/>
              <a:t>7</a:t>
            </a:fld>
            <a:endParaRPr/>
          </a:p>
        </p:txBody>
      </p:sp>
    </p:spTree>
    <p:extLst>
      <p:ext uri="{BB962C8B-B14F-4D97-AF65-F5344CB8AC3E}">
        <p14:creationId xmlns:p14="http://schemas.microsoft.com/office/powerpoint/2010/main" val="406901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F391-0749-FA5A-2633-0C4F9EDB4848}"/>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D0052AE8-7F9E-F773-01A5-B394CC244046}"/>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F9F9CD13-6ED1-EBF4-6435-644A7E971C2F}"/>
              </a:ext>
            </a:extLst>
          </p:cNvPr>
          <p:cNvSpPr>
            <a:spLocks noGrp="1"/>
          </p:cNvSpPr>
          <p:nvPr>
            <p:ph type="body" idx="1"/>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Data Management, or RDM for short, encompasses the organization, storage, preservation, and sharing of data in a research environment. It covers the entire data lifecycle, from planning and generation to archiving, processing, analysing, interpreting, visualizing, sharing, and even reuse.  Good RDM ensures each phase is well-documented and aligned with FAIR principles – which we’ll see in a moment. RDM is crucial for ensuring the efficiency, transparency, and reproducibility of research. It involves practices and policies that aim to improve the quality and value of research data, ultimately making them more useful, trustworthy, and impactful.</a:t>
            </a:r>
            <a:endParaRPr lang="en-ES" sz="1200" kern="1200" dirty="0">
              <a:solidFill>
                <a:schemeClr val="tx1"/>
              </a:solidFill>
              <a:effectLst/>
              <a:latin typeface="+mn-lt"/>
              <a:ea typeface="+mn-ea"/>
              <a:cs typeface="+mn-cs"/>
            </a:endParaRPr>
          </a:p>
          <a:p>
            <a:pPr>
              <a:defRPr/>
            </a:pPr>
            <a:endParaRPr dirty="0"/>
          </a:p>
        </p:txBody>
      </p:sp>
      <p:sp>
        <p:nvSpPr>
          <p:cNvPr id="2110691042" name="Slide Number Placeholder 3">
            <a:extLst>
              <a:ext uri="{FF2B5EF4-FFF2-40B4-BE49-F238E27FC236}">
                <a16:creationId xmlns:a16="http://schemas.microsoft.com/office/drawing/2014/main" id="{018FB59B-75E9-0F7B-023B-C5080F51C210}"/>
              </a:ext>
            </a:extLst>
          </p:cNvPr>
          <p:cNvSpPr>
            <a:spLocks noGrp="1"/>
          </p:cNvSpPr>
          <p:nvPr>
            <p:ph type="sldNum" sz="quarter" idx="10"/>
          </p:nvPr>
        </p:nvSpPr>
        <p:spPr bwMode="auto"/>
        <p:txBody>
          <a:bodyPr/>
          <a:lstStyle/>
          <a:p>
            <a:pPr>
              <a:defRPr/>
            </a:pPr>
            <a:fld id="{1484EAA5-8590-677E-F022-79844D9F0BD6}" type="slidenum">
              <a:rPr/>
              <a:t>8</a:t>
            </a:fld>
            <a:endParaRPr/>
          </a:p>
        </p:txBody>
      </p:sp>
    </p:spTree>
    <p:extLst>
      <p:ext uri="{BB962C8B-B14F-4D97-AF65-F5344CB8AC3E}">
        <p14:creationId xmlns:p14="http://schemas.microsoft.com/office/powerpoint/2010/main" val="55019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C525A-0C48-24BE-B9C1-E2175483E05E}"/>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320F5B68-7FB7-4B01-A51C-99ABA7E985AA}"/>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E4E37CD5-CE16-0BF3-1F02-731FCFFD0745}"/>
              </a:ext>
            </a:extLst>
          </p:cNvPr>
          <p:cNvSpPr>
            <a:spLocks noGrp="1"/>
          </p:cNvSpPr>
          <p:nvPr>
            <p:ph type="body" idx="1"/>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Data Management, or RDM for short, encompasses the organization, storage, preservation, and sharing of data in a research environment. It covers the entire data lifecycle, from planning and generation to archiving, processing, analysing, interpreting, visualizing, sharing, and even reuse.  Good RDM ensures each phase is well-documented and aligned with FAIR principles – which we’ll see in a moment. RDM is crucial for ensuring the efficiency, transparency, and reproducibility of research. It involves practices and policies that aim to improve the quality and value of research data, ultimately making them more useful, trustworthy, and impactful.</a:t>
            </a:r>
            <a:endParaRPr lang="en-ES" sz="1200" kern="1200" dirty="0">
              <a:solidFill>
                <a:schemeClr val="tx1"/>
              </a:solidFill>
              <a:effectLst/>
              <a:latin typeface="+mn-lt"/>
              <a:ea typeface="+mn-ea"/>
              <a:cs typeface="+mn-cs"/>
            </a:endParaRPr>
          </a:p>
          <a:p>
            <a:pPr>
              <a:defRPr/>
            </a:pPr>
            <a:endParaRPr dirty="0"/>
          </a:p>
        </p:txBody>
      </p:sp>
      <p:sp>
        <p:nvSpPr>
          <p:cNvPr id="2110691042" name="Slide Number Placeholder 3">
            <a:extLst>
              <a:ext uri="{FF2B5EF4-FFF2-40B4-BE49-F238E27FC236}">
                <a16:creationId xmlns:a16="http://schemas.microsoft.com/office/drawing/2014/main" id="{FC7C2187-728A-CF72-2699-A33757A96B6F}"/>
              </a:ext>
            </a:extLst>
          </p:cNvPr>
          <p:cNvSpPr>
            <a:spLocks noGrp="1"/>
          </p:cNvSpPr>
          <p:nvPr>
            <p:ph type="sldNum" sz="quarter" idx="10"/>
          </p:nvPr>
        </p:nvSpPr>
        <p:spPr bwMode="auto"/>
        <p:txBody>
          <a:bodyPr/>
          <a:lstStyle/>
          <a:p>
            <a:pPr>
              <a:defRPr/>
            </a:pPr>
            <a:fld id="{1484EAA5-8590-677E-F022-79844D9F0BD6}" type="slidenum">
              <a:rPr/>
              <a:t>9</a:t>
            </a:fld>
            <a:endParaRPr/>
          </a:p>
        </p:txBody>
      </p:sp>
    </p:spTree>
    <p:extLst>
      <p:ext uri="{BB962C8B-B14F-4D97-AF65-F5344CB8AC3E}">
        <p14:creationId xmlns:p14="http://schemas.microsoft.com/office/powerpoint/2010/main" val="3877122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1B0A3-4B74-854E-AA21-B9320E015255}"/>
              </a:ext>
            </a:extLst>
          </p:cNvPr>
          <p:cNvSpPr>
            <a:spLocks noGrp="1"/>
          </p:cNvSpPr>
          <p:nvPr>
            <p:ph type="title"/>
          </p:nvPr>
        </p:nvSpPr>
        <p:spPr>
          <a:xfrm>
            <a:off x="831850" y="795339"/>
            <a:ext cx="10515600" cy="2852737"/>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E0748E1-417D-D444-A649-115A7A57A587}"/>
              </a:ext>
            </a:extLst>
          </p:cNvPr>
          <p:cNvSpPr>
            <a:spLocks noGrp="1"/>
          </p:cNvSpPr>
          <p:nvPr>
            <p:ph type="body" idx="1"/>
          </p:nvPr>
        </p:nvSpPr>
        <p:spPr>
          <a:xfrm>
            <a:off x="831850" y="3829610"/>
            <a:ext cx="10515600" cy="223305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42C4902-302F-DD40-B41A-CB3B0BBF3881}"/>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23/06/25</a:t>
            </a:fld>
            <a:endParaRPr lang="it-IT" dirty="0"/>
          </a:p>
        </p:txBody>
      </p:sp>
      <p:sp>
        <p:nvSpPr>
          <p:cNvPr id="5" name="Segnaposto piè di pagina 4">
            <a:extLst>
              <a:ext uri="{FF2B5EF4-FFF2-40B4-BE49-F238E27FC236}">
                <a16:creationId xmlns:a16="http://schemas.microsoft.com/office/drawing/2014/main" id="{2BEDF8F6-2478-A345-86CE-263C92F87593}"/>
              </a:ext>
            </a:extLst>
          </p:cNvPr>
          <p:cNvSpPr>
            <a:spLocks noGrp="1"/>
          </p:cNvSpPr>
          <p:nvPr>
            <p:ph type="ftr" sz="quarter" idx="11"/>
          </p:nvPr>
        </p:nvSpPr>
        <p:spPr>
          <a:xfrm>
            <a:off x="4038600" y="6356350"/>
            <a:ext cx="4114800" cy="365125"/>
          </a:xfrm>
          <a:prstGeom prst="rect">
            <a:avLst/>
          </a:prstGeom>
        </p:spPr>
        <p:txBody>
          <a:bodyPr/>
          <a:lstStyle/>
          <a:p>
            <a:endParaRPr lang="it-IT" dirty="0"/>
          </a:p>
        </p:txBody>
      </p:sp>
      <p:sp>
        <p:nvSpPr>
          <p:cNvPr id="6" name="Segnaposto numero diapositiva 5">
            <a:extLst>
              <a:ext uri="{FF2B5EF4-FFF2-40B4-BE49-F238E27FC236}">
                <a16:creationId xmlns:a16="http://schemas.microsoft.com/office/drawing/2014/main" id="{7CD24A09-0147-EF4D-BF73-1E65F278CE81}"/>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144988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344A0-E3CB-9142-9F20-A199C00CE1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222FB2-8118-724C-937E-DD4BE19C2BCC}"/>
              </a:ext>
            </a:extLst>
          </p:cNvPr>
          <p:cNvSpPr>
            <a:spLocks noGrp="1"/>
          </p:cNvSpPr>
          <p:nvPr>
            <p:ph idx="1"/>
          </p:nvPr>
        </p:nvSpPr>
        <p:spPr/>
        <p:txBody>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AECAC4A-872F-A546-8132-996DEEF6A13E}"/>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23/06/25</a:t>
            </a:fld>
            <a:endParaRPr lang="it-IT"/>
          </a:p>
        </p:txBody>
      </p:sp>
      <p:sp>
        <p:nvSpPr>
          <p:cNvPr id="5" name="Segnaposto piè di pagina 4">
            <a:extLst>
              <a:ext uri="{FF2B5EF4-FFF2-40B4-BE49-F238E27FC236}">
                <a16:creationId xmlns:a16="http://schemas.microsoft.com/office/drawing/2014/main" id="{9CBAC3C4-B470-F041-A7FB-B68379CAA3B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245F620-7670-5443-8A6F-E97921ACBD71}"/>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13849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epos-eu.org/on"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mailto:info@epos-eric.eu"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9"/>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2" r:id="rId13"/>
    <p:sldLayoutId id="2147483663" r:id="rId14"/>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steropenscience.eu/node/1431#ec2016b"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www.fosteropenscience.eu/node/1431#oecd201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osteropenscience.eu/node/1431#ec2016b"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ww.fosteropenscience.eu/node/1431#oecd20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book.fosteropenscience.eu/"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ata.europa.eu/eli/dir/2019/1024/oj"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opendatahandbook.org/glossary/en/" TargetMode="External"/><Relationship Id="rId4" Type="http://schemas.openxmlformats.org/officeDocument/2006/relationships/hyperlink" Target="https://eur-lex.europa.eu/eli-register/glossary.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data.europa.eu/eli/dir/2019/1024/oj"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vocabs.ardc.edu.au/viewById/685" TargetMode="External"/><Relationship Id="rId5" Type="http://schemas.openxmlformats.org/officeDocument/2006/relationships/hyperlink" Target="https://opendatahandbook.org/glossary/en/" TargetMode="External"/><Relationship Id="rId4" Type="http://schemas.openxmlformats.org/officeDocument/2006/relationships/hyperlink" Target="https://eur-lex.europa.eu/eli-register/glossary.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GB" sz="3200" dirty="0"/>
              <a:t>Setting the scene:</a:t>
            </a:r>
            <a:br>
              <a:rPr lang="en-GB" sz="3200" dirty="0"/>
            </a:br>
            <a:r>
              <a:rPr lang="en-GB" sz="3200" dirty="0"/>
              <a:t> a short introduction to research data management, FAIR principles and Open Science</a:t>
            </a: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a:bodyPr>
          <a:lstStyle/>
          <a:p>
            <a:pPr marL="0" indent="0">
              <a:buNone/>
            </a:pPr>
            <a:r>
              <a:rPr lang="en-GB" sz="2000" dirty="0"/>
              <a:t>Adelina Geyer</a:t>
            </a:r>
            <a:r>
              <a:rPr lang="en-GB" sz="2000" dirty="0">
                <a:solidFill>
                  <a:srgbClr val="FEDC7F"/>
                </a:solidFill>
              </a:rPr>
              <a:t>|</a:t>
            </a:r>
            <a:r>
              <a:rPr lang="en-GB" sz="2000" dirty="0"/>
              <a:t> ageyer@geo3bcn.csic.es</a:t>
            </a:r>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4396397-BB9E-3952-3246-B7E72A3D6235}"/>
            </a:ext>
          </a:extLst>
        </p:cNvPr>
        <p:cNvGrpSpPr/>
        <p:nvPr/>
      </p:nvGrpSpPr>
      <p:grpSpPr bwMode="auto">
        <a:xfrm>
          <a:off x="0" y="0"/>
          <a:ext cx="0" cy="0"/>
          <a:chOff x="0" y="0"/>
          <a:chExt cx="0" cy="0"/>
        </a:xfrm>
      </p:grpSpPr>
      <p:sp>
        <p:nvSpPr>
          <p:cNvPr id="4" name="Title 3">
            <a:extLst>
              <a:ext uri="{FF2B5EF4-FFF2-40B4-BE49-F238E27FC236}">
                <a16:creationId xmlns:a16="http://schemas.microsoft.com/office/drawing/2014/main" id="{0B8001D8-7C99-6840-DDAC-FD252ADF45C1}"/>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Management (RDM)</a:t>
            </a:r>
          </a:p>
        </p:txBody>
      </p:sp>
      <p:sp>
        <p:nvSpPr>
          <p:cNvPr id="6" name="Content Placeholder 8">
            <a:extLst>
              <a:ext uri="{FF2B5EF4-FFF2-40B4-BE49-F238E27FC236}">
                <a16:creationId xmlns:a16="http://schemas.microsoft.com/office/drawing/2014/main" id="{C039DA7A-D0C1-462D-4F6C-A7E66BBCCD1F}"/>
              </a:ext>
            </a:extLst>
          </p:cNvPr>
          <p:cNvSpPr txBox="1">
            <a:spLocks/>
          </p:cNvSpPr>
          <p:nvPr/>
        </p:nvSpPr>
        <p:spPr bwMode="auto">
          <a:xfrm>
            <a:off x="457902" y="1554401"/>
            <a:ext cx="5385756" cy="44681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196"/>
              </a:spcBef>
              <a:buFont typeface="Arial" panose="020B0604020202020204" pitchFamily="34" charset="0"/>
              <a:buNone/>
              <a:defRPr/>
            </a:pPr>
            <a:r>
              <a:rPr lang="en-GB" sz="2400" noProof="0" dirty="0">
                <a:solidFill>
                  <a:schemeClr val="bg2">
                    <a:lumMod val="25000"/>
                  </a:schemeClr>
                </a:solidFill>
                <a:latin typeface="Calibri" panose="020F0502020204030204" pitchFamily="34" charset="0"/>
                <a:ea typeface="Quicksand Book"/>
                <a:cs typeface="Calibri" panose="020F0502020204030204" pitchFamily="34" charset="0"/>
              </a:rPr>
              <a:t>A </a:t>
            </a:r>
            <a:r>
              <a:rPr lang="en-GB" sz="2400" b="1" noProof="0" dirty="0">
                <a:solidFill>
                  <a:schemeClr val="bg2">
                    <a:lumMod val="25000"/>
                  </a:schemeClr>
                </a:solidFill>
                <a:latin typeface="Calibri" panose="020F0502020204030204" pitchFamily="34" charset="0"/>
                <a:ea typeface="Quicksand Book"/>
                <a:cs typeface="Calibri" panose="020F0502020204030204" pitchFamily="34" charset="0"/>
              </a:rPr>
              <a:t>complex process </a:t>
            </a:r>
            <a:r>
              <a:rPr lang="en-GB" sz="2400" noProof="0" dirty="0">
                <a:solidFill>
                  <a:schemeClr val="bg2">
                    <a:lumMod val="25000"/>
                  </a:schemeClr>
                </a:solidFill>
                <a:latin typeface="Calibri" panose="020F0502020204030204" pitchFamily="34" charset="0"/>
                <a:ea typeface="Quicksand Book"/>
                <a:cs typeface="Calibri" panose="020F0502020204030204" pitchFamily="34" charset="0"/>
              </a:rPr>
              <a:t>involving many actors:</a:t>
            </a:r>
            <a:endParaRPr lang="en-GB" sz="2400" noProof="0" dirty="0">
              <a:solidFill>
                <a:schemeClr val="bg2">
                  <a:lumMod val="25000"/>
                </a:schemeClr>
              </a:solidFill>
              <a:latin typeface="Calibri" panose="020F0502020204030204" pitchFamily="34" charset="0"/>
              <a:cs typeface="Calibri" panose="020F0502020204030204" pitchFamily="34" charset="0"/>
            </a:endParaRPr>
          </a:p>
          <a:p>
            <a:pPr marL="269995" indent="-257175">
              <a:lnSpc>
                <a:spcPct val="100000"/>
              </a:lnSpc>
              <a:spcBef>
                <a:spcPts val="1196"/>
              </a:spcBef>
              <a:buClr>
                <a:srgbClr val="595959"/>
              </a:buClr>
              <a:buSzPts val="1800"/>
              <a:buFont typeface="Roboto"/>
              <a:buChar char="●"/>
              <a:defRPr/>
            </a:pPr>
            <a:r>
              <a:rPr lang="en-GB" sz="2400" noProof="0" dirty="0">
                <a:latin typeface="Calibri" panose="020F0502020204030204" pitchFamily="34" charset="0"/>
                <a:ea typeface="Quicksand Book"/>
                <a:cs typeface="Calibri" panose="020F0502020204030204" pitchFamily="34" charset="0"/>
              </a:rPr>
              <a:t>Scientific community: </a:t>
            </a:r>
            <a:r>
              <a:rPr lang="en-GB" sz="2400" b="1" noProof="0" dirty="0">
                <a:latin typeface="Calibri" panose="020F0502020204030204" pitchFamily="34" charset="0"/>
                <a:ea typeface="Quicksand Bold"/>
                <a:cs typeface="Calibri" panose="020F0502020204030204" pitchFamily="34" charset="0"/>
              </a:rPr>
              <a:t>Data</a:t>
            </a:r>
            <a:br>
              <a:rPr lang="en-GB" sz="2400" b="1" noProof="0" dirty="0">
                <a:latin typeface="Calibri" panose="020F0502020204030204" pitchFamily="34" charset="0"/>
                <a:ea typeface="Quicksand Bold"/>
                <a:cs typeface="Calibri" panose="020F0502020204030204" pitchFamily="34" charset="0"/>
              </a:rPr>
            </a:br>
            <a:r>
              <a:rPr lang="en-GB" sz="2400" b="1" noProof="0" dirty="0">
                <a:latin typeface="Calibri" panose="020F0502020204030204" pitchFamily="34" charset="0"/>
                <a:ea typeface="Quicksand Bold"/>
                <a:cs typeface="Calibri" panose="020F0502020204030204" pitchFamily="34" charset="0"/>
              </a:rPr>
              <a:t>Manager</a:t>
            </a:r>
            <a:r>
              <a:rPr lang="en-GB" sz="2400" b="1" noProof="0" dirty="0">
                <a:latin typeface="Calibri" panose="020F0502020204030204" pitchFamily="34" charset="0"/>
                <a:ea typeface="Quicksand Book"/>
                <a:cs typeface="Calibri" panose="020F0502020204030204" pitchFamily="34" charset="0"/>
              </a:rPr>
              <a:t>s, </a:t>
            </a:r>
            <a:r>
              <a:rPr lang="en-GB" sz="2400" b="1" noProof="0" dirty="0">
                <a:latin typeface="Calibri" panose="020F0502020204030204" pitchFamily="34" charset="0"/>
                <a:ea typeface="Quicksand Bold"/>
                <a:cs typeface="Calibri" panose="020F0502020204030204" pitchFamily="34" charset="0"/>
              </a:rPr>
              <a:t>Data Curators…</a:t>
            </a:r>
            <a:endParaRPr lang="en-GB" sz="2400" b="1" noProof="0" dirty="0">
              <a:latin typeface="Calibri" panose="020F0502020204030204" pitchFamily="34" charset="0"/>
              <a:cs typeface="Calibri" panose="020F0502020204030204" pitchFamily="34" charset="0"/>
            </a:endParaRPr>
          </a:p>
          <a:p>
            <a:pPr marL="269995" indent="-257175">
              <a:lnSpc>
                <a:spcPct val="100000"/>
              </a:lnSpc>
              <a:spcBef>
                <a:spcPts val="1196"/>
              </a:spcBef>
              <a:buClr>
                <a:srgbClr val="595959"/>
              </a:buClr>
              <a:buSzPts val="1800"/>
              <a:buFont typeface="Roboto"/>
              <a:buChar char="●"/>
              <a:defRPr/>
            </a:pPr>
            <a:r>
              <a:rPr lang="en-GB" sz="2400" noProof="0" dirty="0">
                <a:latin typeface="Calibri" panose="020F0502020204030204" pitchFamily="34" charset="0"/>
                <a:ea typeface="Quicksand Book"/>
                <a:cs typeface="Calibri" panose="020F0502020204030204" pitchFamily="34" charset="0"/>
              </a:rPr>
              <a:t>Research support staff: </a:t>
            </a:r>
            <a:br>
              <a:rPr lang="en-GB" sz="2400" noProof="0" dirty="0">
                <a:latin typeface="Calibri" panose="020F0502020204030204" pitchFamily="34" charset="0"/>
                <a:ea typeface="Quicksand Book"/>
                <a:cs typeface="Calibri" panose="020F0502020204030204" pitchFamily="34" charset="0"/>
              </a:rPr>
            </a:br>
            <a:r>
              <a:rPr lang="en-GB" sz="2400" b="1" noProof="0" dirty="0">
                <a:latin typeface="Calibri" panose="020F0502020204030204" pitchFamily="34" charset="0"/>
                <a:ea typeface="Quicksand Bold"/>
                <a:cs typeface="Calibri" panose="020F0502020204030204" pitchFamily="34" charset="0"/>
              </a:rPr>
              <a:t>Data Stewards, IT experts…</a:t>
            </a:r>
            <a:endParaRPr lang="en-GB" sz="2000" b="1" noProof="0" dirty="0">
              <a:latin typeface="Calibri" panose="020F0502020204030204" pitchFamily="34" charset="0"/>
              <a:cs typeface="Calibri" panose="020F0502020204030204" pitchFamily="34" charset="0"/>
            </a:endParaRPr>
          </a:p>
          <a:p>
            <a:pPr marL="269994" indent="-257175">
              <a:lnSpc>
                <a:spcPct val="100000"/>
              </a:lnSpc>
              <a:spcBef>
                <a:spcPts val="1195"/>
              </a:spcBef>
              <a:buClr>
                <a:srgbClr val="595959"/>
              </a:buClr>
              <a:buSzPts val="1800"/>
              <a:buFont typeface="Roboto"/>
              <a:buChar char="●"/>
              <a:defRPr/>
            </a:pPr>
            <a:r>
              <a:rPr lang="en-GB" sz="2400" b="1" noProof="0" dirty="0">
                <a:latin typeface="Calibri" panose="020F0502020204030204" pitchFamily="34" charset="0"/>
                <a:ea typeface="Quicksand Bold"/>
                <a:cs typeface="Calibri" panose="020F0502020204030204" pitchFamily="34" charset="0"/>
              </a:rPr>
              <a:t>Management</a:t>
            </a:r>
            <a:endParaRPr lang="en-GB" sz="2400" b="1" noProof="0" dirty="0">
              <a:latin typeface="Calibri" panose="020F0502020204030204" pitchFamily="34" charset="0"/>
              <a:cs typeface="Calibri" panose="020F0502020204030204" pitchFamily="34" charset="0"/>
            </a:endParaRPr>
          </a:p>
          <a:p>
            <a:pPr>
              <a:lnSpc>
                <a:spcPct val="100000"/>
              </a:lnSpc>
            </a:pPr>
            <a:endParaRPr lang="en-GB" sz="2400" noProof="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6E301AC-43A0-34DA-E5D0-0BC29367790C}"/>
              </a:ext>
            </a:extLst>
          </p:cNvPr>
          <p:cNvSpPr txBox="1"/>
          <p:nvPr/>
        </p:nvSpPr>
        <p:spPr>
          <a:xfrm>
            <a:off x="429448" y="4280711"/>
            <a:ext cx="4530010" cy="1432500"/>
          </a:xfrm>
          <a:prstGeom prst="foldedCorner">
            <a:avLst/>
          </a:prstGeom>
          <a:solidFill>
            <a:srgbClr val="95C21E"/>
          </a:solidFill>
        </p:spPr>
        <p:txBody>
          <a:bodyPr wrap="square">
            <a:spAutoFit/>
          </a:bodyPr>
          <a:lstStyle/>
          <a:p>
            <a:pPr marL="12819" indent="0">
              <a:spcBef>
                <a:spcPts val="1195"/>
              </a:spcBef>
              <a:buClr>
                <a:srgbClr val="595959"/>
              </a:buClr>
              <a:buSzPts val="1800"/>
              <a:buFont typeface="Arial" panose="020B0604020202020204" pitchFamily="34" charset="0"/>
              <a:buNone/>
              <a:defRPr/>
            </a:pPr>
            <a:r>
              <a:rPr lang="en-GB" sz="2400" noProof="0" dirty="0">
                <a:latin typeface="Calibri" panose="020F0502020204030204" pitchFamily="34" charset="0"/>
                <a:ea typeface="Quicksand Book"/>
                <a:cs typeface="Calibri" panose="020F0502020204030204" pitchFamily="34" charset="0"/>
              </a:rPr>
              <a:t>To work, RDM requires </a:t>
            </a:r>
            <a:r>
              <a:rPr lang="en-GB" sz="2400" b="1" noProof="0" dirty="0">
                <a:latin typeface="Calibri" panose="020F0502020204030204" pitchFamily="34" charset="0"/>
                <a:ea typeface="Quicksand Book"/>
                <a:cs typeface="Calibri" panose="020F0502020204030204" pitchFamily="34" charset="0"/>
              </a:rPr>
              <a:t>financial, human and IT resources </a:t>
            </a:r>
            <a:r>
              <a:rPr lang="en-GB" sz="2400" noProof="0" dirty="0">
                <a:latin typeface="Calibri" panose="020F0502020204030204" pitchFamily="34" charset="0"/>
                <a:ea typeface="Quicksand Book"/>
                <a:cs typeface="Calibri" panose="020F0502020204030204" pitchFamily="34" charset="0"/>
              </a:rPr>
              <a:t>and different </a:t>
            </a:r>
            <a:r>
              <a:rPr lang="en-GB" sz="2400" b="1" noProof="0" dirty="0">
                <a:latin typeface="Calibri" panose="020F0502020204030204" pitchFamily="34" charset="0"/>
                <a:ea typeface="Quicksand Book"/>
                <a:cs typeface="Calibri" panose="020F0502020204030204" pitchFamily="34" charset="0"/>
              </a:rPr>
              <a:t>skills and competencies</a:t>
            </a:r>
            <a:r>
              <a:rPr lang="en-GB" sz="2400" noProof="0" dirty="0">
                <a:latin typeface="Calibri" panose="020F0502020204030204" pitchFamily="34" charset="0"/>
                <a:ea typeface="Quicksand Book"/>
                <a:cs typeface="Calibri" panose="020F0502020204030204" pitchFamily="34" charset="0"/>
              </a:rPr>
              <a:t>!</a:t>
            </a:r>
            <a:endParaRPr lang="en-GB" sz="2400" noProof="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F82789C-E043-2FD2-3596-DAB48160A050}"/>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7" name="Google Shape;259;p41">
            <a:extLst>
              <a:ext uri="{FF2B5EF4-FFF2-40B4-BE49-F238E27FC236}">
                <a16:creationId xmlns:a16="http://schemas.microsoft.com/office/drawing/2014/main" id="{1A7E5B19-6ED3-4133-7C89-4A57B5A05083}"/>
              </a:ext>
            </a:extLst>
          </p:cNvPr>
          <p:cNvSpPr/>
          <p:nvPr/>
        </p:nvSpPr>
        <p:spPr bwMode="auto">
          <a:xfrm>
            <a:off x="6279542" y="1446831"/>
            <a:ext cx="4040254" cy="3822392"/>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8" name="Google Shape;260;p41">
            <a:extLst>
              <a:ext uri="{FF2B5EF4-FFF2-40B4-BE49-F238E27FC236}">
                <a16:creationId xmlns:a16="http://schemas.microsoft.com/office/drawing/2014/main" id="{CEFF417C-A0A1-59C0-B46D-8F7497AF46D7}"/>
              </a:ext>
            </a:extLst>
          </p:cNvPr>
          <p:cNvSpPr/>
          <p:nvPr/>
        </p:nvSpPr>
        <p:spPr bwMode="auto">
          <a:xfrm rot="4500354">
            <a:off x="7612394" y="1125783"/>
            <a:ext cx="1605287" cy="146731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9" name="Google Shape;262;p41">
            <a:extLst>
              <a:ext uri="{FF2B5EF4-FFF2-40B4-BE49-F238E27FC236}">
                <a16:creationId xmlns:a16="http://schemas.microsoft.com/office/drawing/2014/main" id="{55B71957-5B9F-7FE7-87E8-D0A655C738BC}"/>
              </a:ext>
            </a:extLst>
          </p:cNvPr>
          <p:cNvSpPr/>
          <p:nvPr/>
        </p:nvSpPr>
        <p:spPr bwMode="auto">
          <a:xfrm rot="19800409">
            <a:off x="8881480" y="1325316"/>
            <a:ext cx="2623843" cy="62578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10" name="Google Shape;263;p41">
            <a:extLst>
              <a:ext uri="{FF2B5EF4-FFF2-40B4-BE49-F238E27FC236}">
                <a16:creationId xmlns:a16="http://schemas.microsoft.com/office/drawing/2014/main" id="{B755033B-62A9-D2C1-532A-0706949ABF03}"/>
              </a:ext>
            </a:extLst>
          </p:cNvPr>
          <p:cNvSpPr/>
          <p:nvPr/>
        </p:nvSpPr>
        <p:spPr bwMode="auto">
          <a:xfrm rot="20699861">
            <a:off x="9415429" y="226399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11" name="Google Shape;264;p41">
            <a:extLst>
              <a:ext uri="{FF2B5EF4-FFF2-40B4-BE49-F238E27FC236}">
                <a16:creationId xmlns:a16="http://schemas.microsoft.com/office/drawing/2014/main" id="{BE0665B0-38E3-DC8C-26A9-6A5CC56F878E}"/>
              </a:ext>
            </a:extLst>
          </p:cNvPr>
          <p:cNvSpPr/>
          <p:nvPr/>
        </p:nvSpPr>
        <p:spPr bwMode="auto">
          <a:xfrm>
            <a:off x="9430006" y="3405733"/>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12" name="Google Shape;265;p41">
            <a:extLst>
              <a:ext uri="{FF2B5EF4-FFF2-40B4-BE49-F238E27FC236}">
                <a16:creationId xmlns:a16="http://schemas.microsoft.com/office/drawing/2014/main" id="{E9076B01-D00E-94F9-B83E-B96247CBE658}"/>
              </a:ext>
            </a:extLst>
          </p:cNvPr>
          <p:cNvSpPr/>
          <p:nvPr/>
        </p:nvSpPr>
        <p:spPr bwMode="auto">
          <a:xfrm rot="900139">
            <a:off x="8881401" y="454111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13" name="Google Shape;266;p41">
            <a:extLst>
              <a:ext uri="{FF2B5EF4-FFF2-40B4-BE49-F238E27FC236}">
                <a16:creationId xmlns:a16="http://schemas.microsoft.com/office/drawing/2014/main" id="{E18F5AFD-6B98-AF18-373E-1596E0BFF4B8}"/>
              </a:ext>
            </a:extLst>
          </p:cNvPr>
          <p:cNvSpPr/>
          <p:nvPr/>
        </p:nvSpPr>
        <p:spPr bwMode="auto">
          <a:xfrm>
            <a:off x="6957584" y="5147887"/>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14" name="Google Shape;267;p41">
            <a:extLst>
              <a:ext uri="{FF2B5EF4-FFF2-40B4-BE49-F238E27FC236}">
                <a16:creationId xmlns:a16="http://schemas.microsoft.com/office/drawing/2014/main" id="{1756DC36-5EBB-AA2A-132A-BD3F60A3BE00}"/>
              </a:ext>
            </a:extLst>
          </p:cNvPr>
          <p:cNvSpPr/>
          <p:nvPr/>
        </p:nvSpPr>
        <p:spPr bwMode="auto">
          <a:xfrm rot="20699861">
            <a:off x="5109783" y="4530131"/>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15" name="Google Shape;268;p41">
            <a:extLst>
              <a:ext uri="{FF2B5EF4-FFF2-40B4-BE49-F238E27FC236}">
                <a16:creationId xmlns:a16="http://schemas.microsoft.com/office/drawing/2014/main" id="{FA7F0BB1-25C3-B414-DEBB-4157AD0455B8}"/>
              </a:ext>
            </a:extLst>
          </p:cNvPr>
          <p:cNvSpPr/>
          <p:nvPr/>
        </p:nvSpPr>
        <p:spPr bwMode="auto">
          <a:xfrm>
            <a:off x="4528170" y="3405733"/>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16" name="Google Shape;269;p41">
            <a:extLst>
              <a:ext uri="{FF2B5EF4-FFF2-40B4-BE49-F238E27FC236}">
                <a16:creationId xmlns:a16="http://schemas.microsoft.com/office/drawing/2014/main" id="{3AEECD2A-16E6-E3E1-877F-CE4B14F128AD}"/>
              </a:ext>
            </a:extLst>
          </p:cNvPr>
          <p:cNvSpPr/>
          <p:nvPr/>
        </p:nvSpPr>
        <p:spPr bwMode="auto">
          <a:xfrm rot="900139">
            <a:off x="4562381" y="226399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17" name="Google Shape;270;p41">
            <a:extLst>
              <a:ext uri="{FF2B5EF4-FFF2-40B4-BE49-F238E27FC236}">
                <a16:creationId xmlns:a16="http://schemas.microsoft.com/office/drawing/2014/main" id="{248232A2-9A74-D0EC-DA5C-EFF1C2B2B0C5}"/>
              </a:ext>
            </a:extLst>
          </p:cNvPr>
          <p:cNvSpPr/>
          <p:nvPr/>
        </p:nvSpPr>
        <p:spPr bwMode="auto">
          <a:xfrm rot="1800176">
            <a:off x="5120789" y="1325555"/>
            <a:ext cx="2624092" cy="62578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sp>
        <p:nvSpPr>
          <p:cNvPr id="18" name="TextBox 17">
            <a:extLst>
              <a:ext uri="{FF2B5EF4-FFF2-40B4-BE49-F238E27FC236}">
                <a16:creationId xmlns:a16="http://schemas.microsoft.com/office/drawing/2014/main" id="{8F2FF12F-A428-C77D-7BFE-FBBF5D759061}"/>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Tree>
    <p:extLst>
      <p:ext uri="{BB962C8B-B14F-4D97-AF65-F5344CB8AC3E}">
        <p14:creationId xmlns:p14="http://schemas.microsoft.com/office/powerpoint/2010/main" val="93531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7942640-769E-B1F5-30F7-A67E6C31B55A}"/>
            </a:ext>
          </a:extLst>
        </p:cNvPr>
        <p:cNvGrpSpPr/>
        <p:nvPr/>
      </p:nvGrpSpPr>
      <p:grpSpPr bwMode="auto">
        <a:xfrm>
          <a:off x="0" y="0"/>
          <a:ext cx="0" cy="0"/>
          <a:chOff x="0" y="0"/>
          <a:chExt cx="0" cy="0"/>
        </a:xfrm>
      </p:grpSpPr>
      <p:sp>
        <p:nvSpPr>
          <p:cNvPr id="5" name="TextBox 4">
            <a:extLst>
              <a:ext uri="{FF2B5EF4-FFF2-40B4-BE49-F238E27FC236}">
                <a16:creationId xmlns:a16="http://schemas.microsoft.com/office/drawing/2014/main" id="{09D9F361-D3A9-EB1D-D93B-FE6D1EFD678C}"/>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
        <p:nvSpPr>
          <p:cNvPr id="2" name="TextBox 1">
            <a:extLst>
              <a:ext uri="{FF2B5EF4-FFF2-40B4-BE49-F238E27FC236}">
                <a16:creationId xmlns:a16="http://schemas.microsoft.com/office/drawing/2014/main" id="{0FEFAC4E-B840-CAA7-F9E9-012EB4EC3746}"/>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19" name="Google Shape;259;p41">
            <a:extLst>
              <a:ext uri="{FF2B5EF4-FFF2-40B4-BE49-F238E27FC236}">
                <a16:creationId xmlns:a16="http://schemas.microsoft.com/office/drawing/2014/main" id="{12A3EAF6-CC6D-538D-50CF-A34495CC4953}"/>
              </a:ext>
            </a:extLst>
          </p:cNvPr>
          <p:cNvSpPr/>
          <p:nvPr/>
        </p:nvSpPr>
        <p:spPr bwMode="auto">
          <a:xfrm>
            <a:off x="6279542" y="1446831"/>
            <a:ext cx="4040254" cy="3822392"/>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0" name="Google Shape;260;p41">
            <a:extLst>
              <a:ext uri="{FF2B5EF4-FFF2-40B4-BE49-F238E27FC236}">
                <a16:creationId xmlns:a16="http://schemas.microsoft.com/office/drawing/2014/main" id="{ED99BAC3-192C-7E43-6170-E3887406006E}"/>
              </a:ext>
            </a:extLst>
          </p:cNvPr>
          <p:cNvSpPr/>
          <p:nvPr/>
        </p:nvSpPr>
        <p:spPr bwMode="auto">
          <a:xfrm rot="4500354">
            <a:off x="7612394" y="1125783"/>
            <a:ext cx="1605287" cy="146731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34" name="Google Shape;262;p41">
            <a:extLst>
              <a:ext uri="{FF2B5EF4-FFF2-40B4-BE49-F238E27FC236}">
                <a16:creationId xmlns:a16="http://schemas.microsoft.com/office/drawing/2014/main" id="{8E066AD2-6C2A-20B2-1A57-3A367B3B6C3B}"/>
              </a:ext>
            </a:extLst>
          </p:cNvPr>
          <p:cNvSpPr/>
          <p:nvPr/>
        </p:nvSpPr>
        <p:spPr bwMode="auto">
          <a:xfrm rot="19800409">
            <a:off x="8881480" y="1325316"/>
            <a:ext cx="2623843" cy="62578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35" name="Google Shape;263;p41">
            <a:extLst>
              <a:ext uri="{FF2B5EF4-FFF2-40B4-BE49-F238E27FC236}">
                <a16:creationId xmlns:a16="http://schemas.microsoft.com/office/drawing/2014/main" id="{5A4DE2E6-F0DC-D4A4-AD73-10525FA64A0A}"/>
              </a:ext>
            </a:extLst>
          </p:cNvPr>
          <p:cNvSpPr/>
          <p:nvPr/>
        </p:nvSpPr>
        <p:spPr bwMode="auto">
          <a:xfrm rot="20699861">
            <a:off x="9415429" y="226399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36" name="Google Shape;264;p41">
            <a:extLst>
              <a:ext uri="{FF2B5EF4-FFF2-40B4-BE49-F238E27FC236}">
                <a16:creationId xmlns:a16="http://schemas.microsoft.com/office/drawing/2014/main" id="{648A19A1-DA11-CB97-FD1B-D245F1AF4564}"/>
              </a:ext>
            </a:extLst>
          </p:cNvPr>
          <p:cNvSpPr/>
          <p:nvPr/>
        </p:nvSpPr>
        <p:spPr bwMode="auto">
          <a:xfrm>
            <a:off x="9430006" y="3405733"/>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37" name="Google Shape;265;p41">
            <a:extLst>
              <a:ext uri="{FF2B5EF4-FFF2-40B4-BE49-F238E27FC236}">
                <a16:creationId xmlns:a16="http://schemas.microsoft.com/office/drawing/2014/main" id="{B6C80656-D0A0-0D44-59FE-1E6EABB21B8B}"/>
              </a:ext>
            </a:extLst>
          </p:cNvPr>
          <p:cNvSpPr/>
          <p:nvPr/>
        </p:nvSpPr>
        <p:spPr bwMode="auto">
          <a:xfrm rot="900139">
            <a:off x="8881401" y="454111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38" name="Google Shape;266;p41">
            <a:extLst>
              <a:ext uri="{FF2B5EF4-FFF2-40B4-BE49-F238E27FC236}">
                <a16:creationId xmlns:a16="http://schemas.microsoft.com/office/drawing/2014/main" id="{8D347EAF-EAE6-9B20-E1ED-46783A28304A}"/>
              </a:ext>
            </a:extLst>
          </p:cNvPr>
          <p:cNvSpPr/>
          <p:nvPr/>
        </p:nvSpPr>
        <p:spPr bwMode="auto">
          <a:xfrm>
            <a:off x="6957584" y="5147887"/>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39" name="Google Shape;267;p41">
            <a:extLst>
              <a:ext uri="{FF2B5EF4-FFF2-40B4-BE49-F238E27FC236}">
                <a16:creationId xmlns:a16="http://schemas.microsoft.com/office/drawing/2014/main" id="{12802C9D-A23F-7678-C7B1-08A8EEE70AAB}"/>
              </a:ext>
            </a:extLst>
          </p:cNvPr>
          <p:cNvSpPr/>
          <p:nvPr/>
        </p:nvSpPr>
        <p:spPr bwMode="auto">
          <a:xfrm rot="20699861">
            <a:off x="5109783" y="4530131"/>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40" name="Google Shape;268;p41">
            <a:extLst>
              <a:ext uri="{FF2B5EF4-FFF2-40B4-BE49-F238E27FC236}">
                <a16:creationId xmlns:a16="http://schemas.microsoft.com/office/drawing/2014/main" id="{0D3A44A8-A9BD-4D7E-62CB-C85675455757}"/>
              </a:ext>
            </a:extLst>
          </p:cNvPr>
          <p:cNvSpPr/>
          <p:nvPr/>
        </p:nvSpPr>
        <p:spPr bwMode="auto">
          <a:xfrm>
            <a:off x="4528170" y="3405733"/>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41" name="Google Shape;269;p41">
            <a:extLst>
              <a:ext uri="{FF2B5EF4-FFF2-40B4-BE49-F238E27FC236}">
                <a16:creationId xmlns:a16="http://schemas.microsoft.com/office/drawing/2014/main" id="{00F260E5-2047-677D-2E7F-BDF383DAB59F}"/>
              </a:ext>
            </a:extLst>
          </p:cNvPr>
          <p:cNvSpPr/>
          <p:nvPr/>
        </p:nvSpPr>
        <p:spPr bwMode="auto">
          <a:xfrm rot="900139">
            <a:off x="4562381" y="226399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42" name="Google Shape;270;p41">
            <a:extLst>
              <a:ext uri="{FF2B5EF4-FFF2-40B4-BE49-F238E27FC236}">
                <a16:creationId xmlns:a16="http://schemas.microsoft.com/office/drawing/2014/main" id="{168C67BE-D3F3-41D3-AB4C-E284E51463D6}"/>
              </a:ext>
            </a:extLst>
          </p:cNvPr>
          <p:cNvSpPr/>
          <p:nvPr/>
        </p:nvSpPr>
        <p:spPr bwMode="auto">
          <a:xfrm rot="1800176">
            <a:off x="5120789" y="1325555"/>
            <a:ext cx="2624092" cy="62578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sp>
        <p:nvSpPr>
          <p:cNvPr id="44" name="Rectangle 43">
            <a:extLst>
              <a:ext uri="{FF2B5EF4-FFF2-40B4-BE49-F238E27FC236}">
                <a16:creationId xmlns:a16="http://schemas.microsoft.com/office/drawing/2014/main" id="{76C7C6FD-A6F1-AEC7-3C43-A9E010AE0331}"/>
              </a:ext>
            </a:extLst>
          </p:cNvPr>
          <p:cNvSpPr/>
          <p:nvPr/>
        </p:nvSpPr>
        <p:spPr>
          <a:xfrm>
            <a:off x="4186989" y="365125"/>
            <a:ext cx="8005011" cy="5657386"/>
          </a:xfrm>
          <a:prstGeom prst="rect">
            <a:avLst/>
          </a:prstGeom>
          <a:solidFill>
            <a:schemeClr val="bg1">
              <a:alpha val="717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itle 3">
            <a:extLst>
              <a:ext uri="{FF2B5EF4-FFF2-40B4-BE49-F238E27FC236}">
                <a16:creationId xmlns:a16="http://schemas.microsoft.com/office/drawing/2014/main" id="{8C7B608D-91BC-E663-387F-2B5948E4FC6E}"/>
              </a:ext>
            </a:extLst>
          </p:cNvPr>
          <p:cNvSpPr txBox="1">
            <a:spLocks/>
          </p:cNvSpPr>
          <p:nvPr/>
        </p:nvSpPr>
        <p:spPr bwMode="auto">
          <a:xfrm>
            <a:off x="838200" y="365125"/>
            <a:ext cx="10515600" cy="1325563"/>
          </a:xfrm>
          <a:prstGeom prst="rect">
            <a:avLst/>
          </a:prstGeom>
        </p:spPr>
        <p:txBody>
          <a:bodyPr spcFirstLastPara="1" vert="horz" lIns="91440" tIns="45720" rIns="91440" bIns="45720" rtlCol="0" anchor="t" anchorCtr="0">
            <a:normAutofit/>
          </a:bodyPr>
          <a:lst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a:lstStyle>
          <a:p>
            <a:pPr defTabSz="685766">
              <a:spcBef>
                <a:spcPts val="0"/>
              </a:spcBef>
              <a:spcAft>
                <a:spcPts val="600"/>
              </a:spcAft>
            </a:pPr>
            <a:r>
              <a:rPr lang="en-GB" sz="3600" kern="0">
                <a:solidFill>
                  <a:prstClr val="black"/>
                </a:solidFill>
                <a:latin typeface="+mn-lt"/>
                <a:cs typeface="Arial"/>
              </a:rPr>
              <a:t>Research Data Management (RDM)</a:t>
            </a:r>
            <a:endParaRPr lang="en-GB" sz="3600" kern="0" dirty="0">
              <a:solidFill>
                <a:prstClr val="black"/>
              </a:solidFill>
              <a:latin typeface="+mn-lt"/>
              <a:cs typeface="Arial"/>
            </a:endParaRPr>
          </a:p>
        </p:txBody>
      </p:sp>
      <p:sp>
        <p:nvSpPr>
          <p:cNvPr id="48" name="Content Placeholder 8">
            <a:extLst>
              <a:ext uri="{FF2B5EF4-FFF2-40B4-BE49-F238E27FC236}">
                <a16:creationId xmlns:a16="http://schemas.microsoft.com/office/drawing/2014/main" id="{A6477D7D-06A6-0808-4313-32937D508697}"/>
              </a:ext>
            </a:extLst>
          </p:cNvPr>
          <p:cNvSpPr txBox="1">
            <a:spLocks/>
          </p:cNvSpPr>
          <p:nvPr/>
        </p:nvSpPr>
        <p:spPr bwMode="auto">
          <a:xfrm>
            <a:off x="457902" y="1554401"/>
            <a:ext cx="5385756" cy="44681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196"/>
              </a:spcBef>
              <a:buFont typeface="Arial" panose="020B0604020202020204" pitchFamily="34" charset="0"/>
              <a:buNone/>
              <a:defRPr/>
            </a:pPr>
            <a:r>
              <a:rPr lang="en-GB" sz="2400" noProof="0" dirty="0">
                <a:solidFill>
                  <a:schemeClr val="bg2">
                    <a:lumMod val="25000"/>
                  </a:schemeClr>
                </a:solidFill>
                <a:latin typeface="Calibri" panose="020F0502020204030204" pitchFamily="34" charset="0"/>
                <a:ea typeface="Quicksand Book"/>
                <a:cs typeface="Calibri" panose="020F0502020204030204" pitchFamily="34" charset="0"/>
              </a:rPr>
              <a:t>A </a:t>
            </a:r>
            <a:r>
              <a:rPr lang="en-GB" sz="2400" b="1" noProof="0" dirty="0">
                <a:solidFill>
                  <a:schemeClr val="bg2">
                    <a:lumMod val="25000"/>
                  </a:schemeClr>
                </a:solidFill>
                <a:latin typeface="Calibri" panose="020F0502020204030204" pitchFamily="34" charset="0"/>
                <a:ea typeface="Quicksand Book"/>
                <a:cs typeface="Calibri" panose="020F0502020204030204" pitchFamily="34" charset="0"/>
              </a:rPr>
              <a:t>complex process </a:t>
            </a:r>
            <a:r>
              <a:rPr lang="en-GB" sz="2400" noProof="0" dirty="0">
                <a:solidFill>
                  <a:schemeClr val="bg2">
                    <a:lumMod val="25000"/>
                  </a:schemeClr>
                </a:solidFill>
                <a:latin typeface="Calibri" panose="020F0502020204030204" pitchFamily="34" charset="0"/>
                <a:ea typeface="Quicksand Book"/>
                <a:cs typeface="Calibri" panose="020F0502020204030204" pitchFamily="34" charset="0"/>
              </a:rPr>
              <a:t>involving many actors:</a:t>
            </a:r>
            <a:endParaRPr lang="en-GB" sz="2400" noProof="0" dirty="0">
              <a:solidFill>
                <a:schemeClr val="bg2">
                  <a:lumMod val="25000"/>
                </a:schemeClr>
              </a:solidFill>
              <a:latin typeface="Calibri" panose="020F0502020204030204" pitchFamily="34" charset="0"/>
              <a:cs typeface="Calibri" panose="020F0502020204030204" pitchFamily="34" charset="0"/>
            </a:endParaRPr>
          </a:p>
          <a:p>
            <a:pPr marL="269995" indent="-257175">
              <a:lnSpc>
                <a:spcPct val="100000"/>
              </a:lnSpc>
              <a:spcBef>
                <a:spcPts val="1196"/>
              </a:spcBef>
              <a:buClr>
                <a:srgbClr val="595959"/>
              </a:buClr>
              <a:buSzPts val="1800"/>
              <a:buFont typeface="Roboto"/>
              <a:buChar char="●"/>
              <a:defRPr/>
            </a:pPr>
            <a:r>
              <a:rPr lang="en-GB" sz="2400" noProof="0" dirty="0">
                <a:latin typeface="Calibri" panose="020F0502020204030204" pitchFamily="34" charset="0"/>
                <a:ea typeface="Quicksand Book"/>
                <a:cs typeface="Calibri" panose="020F0502020204030204" pitchFamily="34" charset="0"/>
              </a:rPr>
              <a:t>Scientific community: </a:t>
            </a:r>
            <a:r>
              <a:rPr lang="en-GB" sz="2400" b="1" noProof="0" dirty="0">
                <a:latin typeface="Calibri" panose="020F0502020204030204" pitchFamily="34" charset="0"/>
                <a:ea typeface="Quicksand Bold"/>
                <a:cs typeface="Calibri" panose="020F0502020204030204" pitchFamily="34" charset="0"/>
              </a:rPr>
              <a:t>Data</a:t>
            </a:r>
            <a:br>
              <a:rPr lang="en-GB" sz="2400" b="1" noProof="0" dirty="0">
                <a:latin typeface="Calibri" panose="020F0502020204030204" pitchFamily="34" charset="0"/>
                <a:ea typeface="Quicksand Bold"/>
                <a:cs typeface="Calibri" panose="020F0502020204030204" pitchFamily="34" charset="0"/>
              </a:rPr>
            </a:br>
            <a:r>
              <a:rPr lang="en-GB" sz="2400" b="1" noProof="0" dirty="0">
                <a:latin typeface="Calibri" panose="020F0502020204030204" pitchFamily="34" charset="0"/>
                <a:ea typeface="Quicksand Bold"/>
                <a:cs typeface="Calibri" panose="020F0502020204030204" pitchFamily="34" charset="0"/>
              </a:rPr>
              <a:t>Manager</a:t>
            </a:r>
            <a:r>
              <a:rPr lang="en-GB" sz="2400" b="1" noProof="0" dirty="0">
                <a:latin typeface="Calibri" panose="020F0502020204030204" pitchFamily="34" charset="0"/>
                <a:ea typeface="Quicksand Book"/>
                <a:cs typeface="Calibri" panose="020F0502020204030204" pitchFamily="34" charset="0"/>
              </a:rPr>
              <a:t>s, </a:t>
            </a:r>
            <a:r>
              <a:rPr lang="en-GB" sz="2400" b="1" noProof="0" dirty="0">
                <a:latin typeface="Calibri" panose="020F0502020204030204" pitchFamily="34" charset="0"/>
                <a:ea typeface="Quicksand Bold"/>
                <a:cs typeface="Calibri" panose="020F0502020204030204" pitchFamily="34" charset="0"/>
              </a:rPr>
              <a:t>Data Curators…</a:t>
            </a:r>
            <a:endParaRPr lang="en-GB" sz="2400" b="1" noProof="0" dirty="0">
              <a:latin typeface="Calibri" panose="020F0502020204030204" pitchFamily="34" charset="0"/>
              <a:cs typeface="Calibri" panose="020F0502020204030204" pitchFamily="34" charset="0"/>
            </a:endParaRPr>
          </a:p>
          <a:p>
            <a:pPr marL="269995" indent="-257175">
              <a:lnSpc>
                <a:spcPct val="100000"/>
              </a:lnSpc>
              <a:spcBef>
                <a:spcPts val="1196"/>
              </a:spcBef>
              <a:buClr>
                <a:srgbClr val="595959"/>
              </a:buClr>
              <a:buSzPts val="1800"/>
              <a:buFont typeface="Roboto"/>
              <a:buChar char="●"/>
              <a:defRPr/>
            </a:pPr>
            <a:r>
              <a:rPr lang="en-GB" sz="2400" noProof="0" dirty="0">
                <a:latin typeface="Calibri" panose="020F0502020204030204" pitchFamily="34" charset="0"/>
                <a:ea typeface="Quicksand Book"/>
                <a:cs typeface="Calibri" panose="020F0502020204030204" pitchFamily="34" charset="0"/>
              </a:rPr>
              <a:t>Research support staff: </a:t>
            </a:r>
            <a:br>
              <a:rPr lang="en-GB" sz="2400" noProof="0" dirty="0">
                <a:latin typeface="Calibri" panose="020F0502020204030204" pitchFamily="34" charset="0"/>
                <a:ea typeface="Quicksand Book"/>
                <a:cs typeface="Calibri" panose="020F0502020204030204" pitchFamily="34" charset="0"/>
              </a:rPr>
            </a:br>
            <a:r>
              <a:rPr lang="en-GB" sz="2400" b="1" noProof="0" dirty="0">
                <a:latin typeface="Calibri" panose="020F0502020204030204" pitchFamily="34" charset="0"/>
                <a:ea typeface="Quicksand Bold"/>
                <a:cs typeface="Calibri" panose="020F0502020204030204" pitchFamily="34" charset="0"/>
              </a:rPr>
              <a:t>Data Stewards, IT experts…</a:t>
            </a:r>
            <a:endParaRPr lang="en-GB" sz="2000" b="1" noProof="0" dirty="0">
              <a:latin typeface="Calibri" panose="020F0502020204030204" pitchFamily="34" charset="0"/>
              <a:cs typeface="Calibri" panose="020F0502020204030204" pitchFamily="34" charset="0"/>
            </a:endParaRPr>
          </a:p>
          <a:p>
            <a:pPr marL="269994" indent="-257175">
              <a:lnSpc>
                <a:spcPct val="100000"/>
              </a:lnSpc>
              <a:spcBef>
                <a:spcPts val="1195"/>
              </a:spcBef>
              <a:buClr>
                <a:srgbClr val="595959"/>
              </a:buClr>
              <a:buSzPts val="1800"/>
              <a:buFont typeface="Roboto"/>
              <a:buChar char="●"/>
              <a:defRPr/>
            </a:pPr>
            <a:r>
              <a:rPr lang="en-GB" sz="2400" b="1" noProof="0" dirty="0">
                <a:latin typeface="Calibri" panose="020F0502020204030204" pitchFamily="34" charset="0"/>
                <a:ea typeface="Quicksand Bold"/>
                <a:cs typeface="Calibri" panose="020F0502020204030204" pitchFamily="34" charset="0"/>
              </a:rPr>
              <a:t>Management</a:t>
            </a:r>
            <a:endParaRPr lang="en-GB" sz="2400" b="1" noProof="0" dirty="0">
              <a:latin typeface="Calibri" panose="020F0502020204030204" pitchFamily="34" charset="0"/>
              <a:cs typeface="Calibri" panose="020F0502020204030204" pitchFamily="34" charset="0"/>
            </a:endParaRPr>
          </a:p>
          <a:p>
            <a:pPr>
              <a:lnSpc>
                <a:spcPct val="100000"/>
              </a:lnSpc>
            </a:pPr>
            <a:endParaRPr lang="en-GB" sz="2400" noProof="0"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9DFFD38-AC5C-558F-AE3B-7EBCF1EF28F9}"/>
              </a:ext>
            </a:extLst>
          </p:cNvPr>
          <p:cNvSpPr txBox="1"/>
          <p:nvPr/>
        </p:nvSpPr>
        <p:spPr bwMode="auto">
          <a:xfrm>
            <a:off x="429448" y="4280711"/>
            <a:ext cx="4530010" cy="1432500"/>
          </a:xfrm>
          <a:prstGeom prst="foldedCorner">
            <a:avLst/>
          </a:prstGeom>
          <a:solidFill>
            <a:srgbClr val="95C21E"/>
          </a:solidFill>
        </p:spPr>
        <p:txBody>
          <a:bodyPr wrap="square">
            <a:spAutoFit/>
          </a:bodyPr>
          <a:lstStyle/>
          <a:p>
            <a:pPr marL="12819" indent="0">
              <a:spcBef>
                <a:spcPts val="1195"/>
              </a:spcBef>
              <a:buClr>
                <a:srgbClr val="595959"/>
              </a:buClr>
              <a:buSzPts val="1800"/>
              <a:buFont typeface="Arial" panose="020B0604020202020204" pitchFamily="34" charset="0"/>
              <a:buNone/>
              <a:defRPr/>
            </a:pPr>
            <a:r>
              <a:rPr lang="en-GB" sz="2400" noProof="0" dirty="0">
                <a:latin typeface="Calibri" panose="020F0502020204030204" pitchFamily="34" charset="0"/>
                <a:ea typeface="Quicksand Book"/>
                <a:cs typeface="Calibri" panose="020F0502020204030204" pitchFamily="34" charset="0"/>
              </a:rPr>
              <a:t>To work, RDM requires </a:t>
            </a:r>
            <a:r>
              <a:rPr lang="en-GB" sz="2400" b="1" noProof="0" dirty="0">
                <a:latin typeface="Calibri" panose="020F0502020204030204" pitchFamily="34" charset="0"/>
                <a:ea typeface="Quicksand Book"/>
                <a:cs typeface="Calibri" panose="020F0502020204030204" pitchFamily="34" charset="0"/>
              </a:rPr>
              <a:t>financial, human and IT resources </a:t>
            </a:r>
            <a:r>
              <a:rPr lang="en-GB" sz="2400" noProof="0" dirty="0">
                <a:latin typeface="Calibri" panose="020F0502020204030204" pitchFamily="34" charset="0"/>
                <a:ea typeface="Quicksand Book"/>
                <a:cs typeface="Calibri" panose="020F0502020204030204" pitchFamily="34" charset="0"/>
              </a:rPr>
              <a:t>and different </a:t>
            </a:r>
            <a:r>
              <a:rPr lang="en-GB" sz="2400" b="1" noProof="0" dirty="0">
                <a:latin typeface="Calibri" panose="020F0502020204030204" pitchFamily="34" charset="0"/>
                <a:ea typeface="Quicksand Book"/>
                <a:cs typeface="Calibri" panose="020F0502020204030204" pitchFamily="34" charset="0"/>
              </a:rPr>
              <a:t>skills and competencies</a:t>
            </a:r>
            <a:r>
              <a:rPr lang="en-GB" sz="2400" noProof="0" dirty="0">
                <a:latin typeface="Calibri" panose="020F0502020204030204" pitchFamily="34" charset="0"/>
                <a:ea typeface="Quicksand Book"/>
                <a:cs typeface="Calibri" panose="020F0502020204030204" pitchFamily="34" charset="0"/>
              </a:rPr>
              <a:t>!</a:t>
            </a:r>
            <a:endParaRPr lang="en-GB" sz="2400" noProof="0" dirty="0">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B3661B6-6D30-E752-C717-A9B826CB2AE3}"/>
              </a:ext>
            </a:extLst>
          </p:cNvPr>
          <p:cNvSpPr txBox="1"/>
          <p:nvPr/>
        </p:nvSpPr>
        <p:spPr bwMode="auto">
          <a:xfrm rot="20707253">
            <a:off x="5374894" y="1588701"/>
            <a:ext cx="5202571" cy="523220"/>
          </a:xfrm>
          <a:prstGeom prst="rect">
            <a:avLst/>
          </a:prstGeom>
          <a:solidFill>
            <a:srgbClr val="BAF328"/>
          </a:solidFill>
        </p:spPr>
        <p:txBody>
          <a:bodyPr wrap="square" rtlCol="0">
            <a:spAutoFit/>
          </a:bodyPr>
          <a:lstStyle/>
          <a:p>
            <a:r>
              <a:rPr lang="en-GB" sz="2800" b="1" noProof="0" dirty="0"/>
              <a:t>NO FREE LUNCHES IN RDM!!!!</a:t>
            </a:r>
          </a:p>
        </p:txBody>
      </p:sp>
      <p:sp>
        <p:nvSpPr>
          <p:cNvPr id="51" name="TextBox 50">
            <a:extLst>
              <a:ext uri="{FF2B5EF4-FFF2-40B4-BE49-F238E27FC236}">
                <a16:creationId xmlns:a16="http://schemas.microsoft.com/office/drawing/2014/main" id="{FA6C8385-372C-ECB3-E8B5-0C9324D19DC8}"/>
              </a:ext>
            </a:extLst>
          </p:cNvPr>
          <p:cNvSpPr txBox="1"/>
          <p:nvPr/>
        </p:nvSpPr>
        <p:spPr>
          <a:xfrm>
            <a:off x="5386013" y="3204431"/>
            <a:ext cx="6541191" cy="2677656"/>
          </a:xfrm>
          <a:prstGeom prst="rect">
            <a:avLst/>
          </a:prstGeom>
          <a:solidFill>
            <a:schemeClr val="accent2">
              <a:lumMod val="20000"/>
              <a:lumOff val="80000"/>
            </a:schemeClr>
          </a:solidFill>
        </p:spPr>
        <p:txBody>
          <a:bodyPr wrap="square" rtlCol="0">
            <a:spAutoFit/>
          </a:bodyPr>
          <a:lstStyle/>
          <a:p>
            <a:r>
              <a:rPr lang="en-GB" sz="2400" dirty="0"/>
              <a:t>Implementing effective RDM strategies requires </a:t>
            </a:r>
            <a:r>
              <a:rPr lang="en-GB" sz="2400" b="1" dirty="0"/>
              <a:t>investment and commitment </a:t>
            </a:r>
            <a:r>
              <a:rPr lang="en-GB" sz="2400" dirty="0"/>
              <a:t>from all stakeholders. </a:t>
            </a:r>
          </a:p>
          <a:p>
            <a:endParaRPr lang="en-GB" sz="2400" dirty="0"/>
          </a:p>
          <a:p>
            <a:r>
              <a:rPr lang="en-GB" sz="2400" dirty="0"/>
              <a:t>RDM – in particular Open and FAIR  RDM  has </a:t>
            </a:r>
            <a:r>
              <a:rPr lang="en-GB" sz="2400" b="1" dirty="0"/>
              <a:t>benefits</a:t>
            </a:r>
            <a:r>
              <a:rPr lang="en-GB" sz="2400" dirty="0"/>
              <a:t> for everyone: researchers, organisations and the society at large. </a:t>
            </a:r>
          </a:p>
        </p:txBody>
      </p:sp>
    </p:spTree>
    <p:extLst>
      <p:ext uri="{BB962C8B-B14F-4D97-AF65-F5344CB8AC3E}">
        <p14:creationId xmlns:p14="http://schemas.microsoft.com/office/powerpoint/2010/main" val="158485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6DF7B922-F4BC-6E80-F935-16ECCFEF3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3102C-072E-0DA3-E103-64471F0E03FE}"/>
              </a:ext>
            </a:extLst>
          </p:cNvPr>
          <p:cNvSpPr>
            <a:spLocks noGrp="1"/>
          </p:cNvSpPr>
          <p:nvPr>
            <p:ph type="title"/>
          </p:nvPr>
        </p:nvSpPr>
        <p:spPr/>
        <p:txBody>
          <a:bodyPr>
            <a:normAutofit/>
          </a:bodyPr>
          <a:lstStyle/>
          <a:p>
            <a:r>
              <a:rPr lang="en-GB" sz="5400" noProof="0" dirty="0">
                <a:solidFill>
                  <a:schemeClr val="accent6">
                    <a:lumMod val="75000"/>
                  </a:schemeClr>
                </a:solidFill>
              </a:rPr>
              <a:t>Open Science </a:t>
            </a:r>
            <a:br>
              <a:rPr lang="en-GB" sz="5400" noProof="0" dirty="0">
                <a:solidFill>
                  <a:schemeClr val="accent6">
                    <a:lumMod val="75000"/>
                  </a:schemeClr>
                </a:solidFill>
              </a:rPr>
            </a:br>
            <a:r>
              <a:rPr lang="en-GB" sz="5400" noProof="0" dirty="0">
                <a:solidFill>
                  <a:schemeClr val="accent6">
                    <a:lumMod val="75000"/>
                  </a:schemeClr>
                </a:solidFill>
              </a:rPr>
              <a:t>and FAIR(R) principles</a:t>
            </a:r>
          </a:p>
        </p:txBody>
      </p:sp>
      <p:sp>
        <p:nvSpPr>
          <p:cNvPr id="3" name="Text Placeholder 2">
            <a:extLst>
              <a:ext uri="{FF2B5EF4-FFF2-40B4-BE49-F238E27FC236}">
                <a16:creationId xmlns:a16="http://schemas.microsoft.com/office/drawing/2014/main" id="{D618F235-592B-9098-CE8B-C5A8D2774FD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6769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7" name="Title 6">
            <a:extLst>
              <a:ext uri="{FF2B5EF4-FFF2-40B4-BE49-F238E27FC236}">
                <a16:creationId xmlns:a16="http://schemas.microsoft.com/office/drawing/2014/main" id="{C5283472-60F9-4BFD-197A-0AB742CB11F0}"/>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a:t>
            </a:r>
          </a:p>
        </p:txBody>
      </p:sp>
      <p:sp>
        <p:nvSpPr>
          <p:cNvPr id="113" name="Google Shape;113;p4"/>
          <p:cNvSpPr txBox="1">
            <a:spLocks noGrp="1"/>
          </p:cNvSpPr>
          <p:nvPr>
            <p:ph idx="1"/>
          </p:nvPr>
        </p:nvSpPr>
        <p:spPr>
          <a:xfrm>
            <a:off x="1784555" y="1825625"/>
            <a:ext cx="8554064" cy="4351338"/>
          </a:xfrm>
          <a:noFill/>
          <a:ln>
            <a:noFill/>
          </a:ln>
        </p:spPr>
        <p:txBody>
          <a:bodyPr spcFirstLastPara="1" wrap="square" lIns="91425" tIns="45700" rIns="91425" bIns="45700" anchor="t" anchorCtr="0">
            <a:normAutofit/>
          </a:bodyPr>
          <a:lstStyle/>
          <a:p>
            <a:pPr lvl="0"/>
            <a:r>
              <a:rPr lang="en-GB" noProof="0" dirty="0"/>
              <a:t>Open Science represents a new approach to the scientific process based on </a:t>
            </a:r>
            <a:r>
              <a:rPr lang="en-GB" b="1" noProof="0" dirty="0"/>
              <a:t>cooperative work and new ways of diffusing knowledge by using digital technologies</a:t>
            </a:r>
            <a:r>
              <a:rPr lang="en-GB" noProof="0" dirty="0"/>
              <a:t> and new collaborative tools (</a:t>
            </a:r>
            <a:r>
              <a:rPr lang="en-GB" noProof="0" dirty="0">
                <a:hlinkClick r:id="rId3">
                  <a:extLst>
                    <a:ext uri="{A12FA001-AC4F-418D-AE19-62706E023703}">
                      <ahyp:hlinkClr xmlns:ahyp="http://schemas.microsoft.com/office/drawing/2018/hyperlinkcolor" val="tx"/>
                    </a:ext>
                  </a:extLst>
                </a:hlinkClick>
              </a:rPr>
              <a:t>European Commission, 2016b:33</a:t>
            </a:r>
            <a:r>
              <a:rPr lang="en-GB" noProof="0" dirty="0"/>
              <a:t>). </a:t>
            </a:r>
            <a:br>
              <a:rPr lang="en-GB" noProof="0" dirty="0"/>
            </a:br>
            <a:endParaRPr lang="en-GB" noProof="0" dirty="0"/>
          </a:p>
          <a:p>
            <a:pPr lvl="0"/>
            <a:r>
              <a:rPr lang="en-GB" noProof="0" dirty="0"/>
              <a:t>“to </a:t>
            </a:r>
            <a:r>
              <a:rPr lang="en-GB" b="1" noProof="0" dirty="0"/>
              <a:t>make the primary outputs of publicly funded research results </a:t>
            </a:r>
            <a:r>
              <a:rPr lang="en-GB" noProof="0" dirty="0"/>
              <a:t>– publications and the research data – </a:t>
            </a:r>
            <a:r>
              <a:rPr lang="en-GB" b="1" noProof="0" dirty="0"/>
              <a:t>publicly accessible </a:t>
            </a:r>
            <a:r>
              <a:rPr lang="en-GB" noProof="0" dirty="0"/>
              <a:t>in digital format with </a:t>
            </a:r>
            <a:r>
              <a:rPr lang="en-GB" b="1" noProof="0" dirty="0"/>
              <a:t>no or minimal restriction</a:t>
            </a:r>
            <a:r>
              <a:rPr lang="en-GB" noProof="0" dirty="0"/>
              <a:t>” (</a:t>
            </a:r>
            <a:r>
              <a:rPr lang="en-GB" noProof="0" dirty="0">
                <a:hlinkClick r:id="rId4">
                  <a:extLst>
                    <a:ext uri="{A12FA001-AC4F-418D-AE19-62706E023703}">
                      <ahyp:hlinkClr xmlns:ahyp="http://schemas.microsoft.com/office/drawing/2018/hyperlinkcolor" val="tx"/>
                    </a:ext>
                  </a:extLst>
                </a:hlinkClick>
              </a:rPr>
              <a:t>OECD, 2015:7</a:t>
            </a:r>
            <a:r>
              <a:rPr lang="en-GB" noProof="0" dirty="0"/>
              <a:t>)</a:t>
            </a:r>
          </a:p>
          <a:p>
            <a:pPr lvl="0"/>
            <a:endParaRPr lang="en-GB" noProof="0" dirty="0"/>
          </a:p>
        </p:txBody>
      </p:sp>
      <p:sp>
        <p:nvSpPr>
          <p:cNvPr id="114" name="Google Shape;114;p4"/>
          <p:cNvSpPr txBox="1"/>
          <p:nvPr/>
        </p:nvSpPr>
        <p:spPr>
          <a:xfrm>
            <a:off x="318767" y="5925080"/>
            <a:ext cx="90536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Bailo, D, Cocco, M. , Tanlongo, F. - EPOS Data Portal: the practice of FAIR principles in Solid Earth Sciences - 11/01/2024 – CC by 4.0 Int</a:t>
            </a:r>
            <a:endParaRPr lang="en-GB" noProof="0" dirty="0">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D7866A3D-2CE1-72E1-4F6D-9B6AB584F7B4}"/>
              </a:ext>
            </a:extLst>
          </p:cNvPr>
          <p:cNvSpPr txBox="1">
            <a:spLocks/>
          </p:cNvSpPr>
          <p:nvPr/>
        </p:nvSpPr>
        <p:spPr>
          <a:xfrm>
            <a:off x="-58832" y="1474896"/>
            <a:ext cx="7978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3900" noProof="0" dirty="0">
                <a:solidFill>
                  <a:schemeClr val="accent6">
                    <a:lumMod val="40000"/>
                    <a:lumOff val="60000"/>
                  </a:schemeClr>
                </a:solidFill>
              </a:rPr>
              <a:t>«</a:t>
            </a:r>
          </a:p>
        </p:txBody>
      </p:sp>
      <p:sp>
        <p:nvSpPr>
          <p:cNvPr id="9" name="Title 6">
            <a:extLst>
              <a:ext uri="{FF2B5EF4-FFF2-40B4-BE49-F238E27FC236}">
                <a16:creationId xmlns:a16="http://schemas.microsoft.com/office/drawing/2014/main" id="{A347F20C-4A78-8063-AF91-D53CB747A7CD}"/>
              </a:ext>
            </a:extLst>
          </p:cNvPr>
          <p:cNvSpPr txBox="1">
            <a:spLocks/>
          </p:cNvSpPr>
          <p:nvPr/>
        </p:nvSpPr>
        <p:spPr>
          <a:xfrm rot="10800000">
            <a:off x="11114064" y="4666332"/>
            <a:ext cx="7978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3900" noProof="0" dirty="0">
                <a:solidFill>
                  <a:schemeClr val="accent6">
                    <a:lumMod val="40000"/>
                    <a:lumOff val="60000"/>
                  </a:schemeClr>
                </a:solidFill>
              </a:rPr>
              <a:t>«</a:t>
            </a:r>
          </a:p>
        </p:txBody>
      </p:sp>
    </p:spTree>
    <p:extLst>
      <p:ext uri="{BB962C8B-B14F-4D97-AF65-F5344CB8AC3E}">
        <p14:creationId xmlns:p14="http://schemas.microsoft.com/office/powerpoint/2010/main" val="424539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0B35CAE-418C-D28E-AED1-B5FE746EAD9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0075416-006F-B08E-2C27-7DC43EF44954}"/>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a:t>
            </a:r>
          </a:p>
        </p:txBody>
      </p:sp>
      <p:sp>
        <p:nvSpPr>
          <p:cNvPr id="113" name="Google Shape;113;p4">
            <a:extLst>
              <a:ext uri="{FF2B5EF4-FFF2-40B4-BE49-F238E27FC236}">
                <a16:creationId xmlns:a16="http://schemas.microsoft.com/office/drawing/2014/main" id="{AAE06F08-BFF1-AE00-5998-111A5B9071EE}"/>
              </a:ext>
            </a:extLst>
          </p:cNvPr>
          <p:cNvSpPr txBox="1">
            <a:spLocks noGrp="1"/>
          </p:cNvSpPr>
          <p:nvPr>
            <p:ph idx="1"/>
          </p:nvPr>
        </p:nvSpPr>
        <p:spPr>
          <a:xfrm>
            <a:off x="1784555" y="1825625"/>
            <a:ext cx="8554064" cy="4351338"/>
          </a:xfrm>
          <a:noFill/>
          <a:ln>
            <a:noFill/>
          </a:ln>
        </p:spPr>
        <p:txBody>
          <a:bodyPr spcFirstLastPara="1" wrap="square" lIns="91425" tIns="45700" rIns="91425" bIns="45700" anchor="t" anchorCtr="0">
            <a:normAutofit/>
          </a:bodyPr>
          <a:lstStyle/>
          <a:p>
            <a:pPr lvl="0"/>
            <a:r>
              <a:rPr lang="en-GB" noProof="0" dirty="0"/>
              <a:t>Open Science represents a new approach to the scientific process based on </a:t>
            </a:r>
            <a:r>
              <a:rPr lang="en-GB" b="1" noProof="0" dirty="0"/>
              <a:t>cooperative work and new ways of diffusing knowledge by using digital technologies</a:t>
            </a:r>
            <a:r>
              <a:rPr lang="en-GB" noProof="0" dirty="0"/>
              <a:t> and new collaborative tools (</a:t>
            </a:r>
            <a:r>
              <a:rPr lang="en-GB" noProof="0" dirty="0">
                <a:hlinkClick r:id="rId3">
                  <a:extLst>
                    <a:ext uri="{A12FA001-AC4F-418D-AE19-62706E023703}">
                      <ahyp:hlinkClr xmlns:ahyp="http://schemas.microsoft.com/office/drawing/2018/hyperlinkcolor" val="tx"/>
                    </a:ext>
                  </a:extLst>
                </a:hlinkClick>
              </a:rPr>
              <a:t>European Commission, 2016b:33</a:t>
            </a:r>
            <a:r>
              <a:rPr lang="en-GB" noProof="0" dirty="0"/>
              <a:t>). </a:t>
            </a:r>
            <a:br>
              <a:rPr lang="en-GB" noProof="0" dirty="0"/>
            </a:br>
            <a:endParaRPr lang="en-GB" noProof="0" dirty="0"/>
          </a:p>
          <a:p>
            <a:pPr lvl="0"/>
            <a:r>
              <a:rPr lang="en-GB" noProof="0" dirty="0"/>
              <a:t>“to </a:t>
            </a:r>
            <a:r>
              <a:rPr lang="en-GB" b="1" noProof="0" dirty="0"/>
              <a:t>make the primary outputs of publicly funded research results </a:t>
            </a:r>
            <a:r>
              <a:rPr lang="en-GB" noProof="0" dirty="0"/>
              <a:t>– publications and the research data – </a:t>
            </a:r>
            <a:r>
              <a:rPr lang="en-GB" b="1" noProof="0" dirty="0"/>
              <a:t>publicly accessible </a:t>
            </a:r>
            <a:r>
              <a:rPr lang="en-GB" noProof="0" dirty="0"/>
              <a:t>in digital format with </a:t>
            </a:r>
            <a:r>
              <a:rPr lang="en-GB" b="1" noProof="0" dirty="0"/>
              <a:t>no or minimal restriction</a:t>
            </a:r>
            <a:r>
              <a:rPr lang="en-GB" noProof="0" dirty="0"/>
              <a:t>” (</a:t>
            </a:r>
            <a:r>
              <a:rPr lang="en-GB" noProof="0" dirty="0">
                <a:hlinkClick r:id="rId4">
                  <a:extLst>
                    <a:ext uri="{A12FA001-AC4F-418D-AE19-62706E023703}">
                      <ahyp:hlinkClr xmlns:ahyp="http://schemas.microsoft.com/office/drawing/2018/hyperlinkcolor" val="tx"/>
                    </a:ext>
                  </a:extLst>
                </a:hlinkClick>
              </a:rPr>
              <a:t>OECD, 2015:7</a:t>
            </a:r>
            <a:r>
              <a:rPr lang="en-GB" noProof="0" dirty="0"/>
              <a:t>)</a:t>
            </a:r>
          </a:p>
          <a:p>
            <a:pPr lvl="0"/>
            <a:endParaRPr lang="en-GB" noProof="0" dirty="0"/>
          </a:p>
        </p:txBody>
      </p:sp>
      <p:sp>
        <p:nvSpPr>
          <p:cNvPr id="114" name="Google Shape;114;p4">
            <a:extLst>
              <a:ext uri="{FF2B5EF4-FFF2-40B4-BE49-F238E27FC236}">
                <a16:creationId xmlns:a16="http://schemas.microsoft.com/office/drawing/2014/main" id="{C40895B5-A6F6-3855-2AA4-C749130C9281}"/>
              </a:ext>
            </a:extLst>
          </p:cNvPr>
          <p:cNvSpPr txBox="1"/>
          <p:nvPr/>
        </p:nvSpPr>
        <p:spPr>
          <a:xfrm>
            <a:off x="318767" y="5925080"/>
            <a:ext cx="90536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Bailo, D, Cocco, M. , Tanlongo, F. - EPOS Data Portal: the practice of FAIR principles in Solid Earth Sciences - 11/01/2024 – CC by 4.0 Int</a:t>
            </a:r>
            <a:endParaRPr lang="en-GB" noProof="0" dirty="0">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F6B0BD10-056B-CE74-D10B-47076C69A027}"/>
              </a:ext>
            </a:extLst>
          </p:cNvPr>
          <p:cNvSpPr txBox="1">
            <a:spLocks/>
          </p:cNvSpPr>
          <p:nvPr/>
        </p:nvSpPr>
        <p:spPr>
          <a:xfrm>
            <a:off x="-58832" y="1474896"/>
            <a:ext cx="7978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3900" noProof="0" dirty="0">
                <a:solidFill>
                  <a:schemeClr val="accent6">
                    <a:lumMod val="40000"/>
                    <a:lumOff val="60000"/>
                  </a:schemeClr>
                </a:solidFill>
              </a:rPr>
              <a:t>«</a:t>
            </a:r>
          </a:p>
        </p:txBody>
      </p:sp>
      <p:sp>
        <p:nvSpPr>
          <p:cNvPr id="9" name="Title 6">
            <a:extLst>
              <a:ext uri="{FF2B5EF4-FFF2-40B4-BE49-F238E27FC236}">
                <a16:creationId xmlns:a16="http://schemas.microsoft.com/office/drawing/2014/main" id="{A497A9D7-1429-7ACA-5165-C83F337DE111}"/>
              </a:ext>
            </a:extLst>
          </p:cNvPr>
          <p:cNvSpPr txBox="1">
            <a:spLocks/>
          </p:cNvSpPr>
          <p:nvPr/>
        </p:nvSpPr>
        <p:spPr>
          <a:xfrm rot="10800000">
            <a:off x="11114064" y="4666332"/>
            <a:ext cx="7978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3900" noProof="0" dirty="0">
                <a:solidFill>
                  <a:schemeClr val="accent6">
                    <a:lumMod val="40000"/>
                    <a:lumOff val="60000"/>
                  </a:schemeClr>
                </a:solidFill>
              </a:rPr>
              <a:t>«</a:t>
            </a:r>
          </a:p>
        </p:txBody>
      </p:sp>
    </p:spTree>
    <p:extLst>
      <p:ext uri="{BB962C8B-B14F-4D97-AF65-F5344CB8AC3E}">
        <p14:creationId xmlns:p14="http://schemas.microsoft.com/office/powerpoint/2010/main" val="184764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descr="A diagram of a science&#10;&#10;Description automatically generated with medium confidence"/>
          <p:cNvPicPr preferRelativeResize="0">
            <a:picLocks noGrp="1"/>
          </p:cNvPicPr>
          <p:nvPr>
            <p:ph idx="1"/>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tretch/>
        </p:blipFill>
        <p:spPr>
          <a:xfrm>
            <a:off x="174108" y="1027906"/>
            <a:ext cx="8424949" cy="5176434"/>
          </a:xfrm>
          <a:prstGeom prst="rect">
            <a:avLst/>
          </a:prstGeom>
          <a:noFill/>
          <a:ln>
            <a:noFill/>
          </a:ln>
        </p:spPr>
      </p:pic>
      <p:sp>
        <p:nvSpPr>
          <p:cNvPr id="120" name="Google Shape;120;p3"/>
          <p:cNvSpPr txBox="1"/>
          <p:nvPr/>
        </p:nvSpPr>
        <p:spPr>
          <a:xfrm>
            <a:off x="6914147" y="5422232"/>
            <a:ext cx="5103745" cy="93867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Picture from: Gallagher, R.; Falster, D.;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Maitner</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B.;  Salguero-Gómez, R;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Vandvik</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V.; Pearse, W.; Schneider, F.;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Kattge</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J. Alroy, J.;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Ankenbrand</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M.; Andrew, S.; Balk, M.; Bland, L.; Boyle, B.; Bravo Avila, C.; Brennan, I.;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Carthey</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A.;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Catullo</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R.; Cavazos, B.; Enquist, B.. (2019). The Open Traits Network: Using Open Science principles to accelerate trait-based science across the Tree of Life. 10.32942/</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osf.io</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/kac45. </a:t>
            </a:r>
            <a:endParaRPr lang="en-GB" sz="14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endParaRPr>
          </a:p>
        </p:txBody>
      </p:sp>
      <p:sp>
        <p:nvSpPr>
          <p:cNvPr id="3" name="Title 6">
            <a:extLst>
              <a:ext uri="{FF2B5EF4-FFF2-40B4-BE49-F238E27FC236}">
                <a16:creationId xmlns:a16="http://schemas.microsoft.com/office/drawing/2014/main" id="{A9A96073-7DE1-8A8B-4995-0EE18FAFBF82}"/>
              </a:ext>
            </a:extLst>
          </p:cNvPr>
          <p:cNvSpPr>
            <a:spLocks noGrp="1"/>
          </p:cNvSpPr>
          <p:nvPr>
            <p:ph type="title"/>
          </p:nvPr>
        </p:nvSpPr>
        <p:spPr>
          <a:xfrm>
            <a:off x="838200" y="365125"/>
            <a:ext cx="10515600"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a:t>
            </a:r>
          </a:p>
        </p:txBody>
      </p:sp>
      <p:sp>
        <p:nvSpPr>
          <p:cNvPr id="4" name="TextBox 3">
            <a:extLst>
              <a:ext uri="{FF2B5EF4-FFF2-40B4-BE49-F238E27FC236}">
                <a16:creationId xmlns:a16="http://schemas.microsoft.com/office/drawing/2014/main" id="{E09FB3AC-34F2-4B89-7BF4-0F99D03EA3A6}"/>
              </a:ext>
            </a:extLst>
          </p:cNvPr>
          <p:cNvSpPr txBox="1"/>
          <p:nvPr/>
        </p:nvSpPr>
        <p:spPr>
          <a:xfrm>
            <a:off x="8038750" y="1074358"/>
            <a:ext cx="4153250" cy="2677656"/>
          </a:xfrm>
          <a:prstGeom prst="rect">
            <a:avLst/>
          </a:prstGeom>
          <a:noFill/>
        </p:spPr>
        <p:txBody>
          <a:bodyPr wrap="square" rtlCol="0">
            <a:spAutoFit/>
          </a:bodyPr>
          <a:lstStyle/>
          <a:p>
            <a:r>
              <a:rPr lang="en-GB" sz="2400" dirty="0"/>
              <a:t>All these aspects should be seen as a </a:t>
            </a:r>
            <a:r>
              <a:rPr lang="en-GB" sz="2400" b="1" dirty="0"/>
              <a:t>system</a:t>
            </a:r>
            <a:r>
              <a:rPr lang="en-GB" sz="2400" dirty="0"/>
              <a:t>, not as isolated elements, and all together concur to build a new, more </a:t>
            </a:r>
            <a:r>
              <a:rPr lang="en-GB" sz="2400" b="1" dirty="0"/>
              <a:t>collaborative</a:t>
            </a:r>
            <a:r>
              <a:rPr lang="en-GB" sz="2400" dirty="0"/>
              <a:t> and </a:t>
            </a:r>
            <a:r>
              <a:rPr lang="en-GB" sz="2400" b="1" dirty="0"/>
              <a:t>efficient way </a:t>
            </a:r>
            <a:r>
              <a:rPr lang="en-GB" sz="2400" dirty="0"/>
              <a:t>to do science.</a:t>
            </a:r>
            <a:endParaRPr lang="en-ES" sz="2400" dirty="0"/>
          </a:p>
          <a:p>
            <a:endParaRPr lang="en-GB" sz="2400" dirty="0"/>
          </a:p>
        </p:txBody>
      </p:sp>
    </p:spTree>
    <p:extLst>
      <p:ext uri="{BB962C8B-B14F-4D97-AF65-F5344CB8AC3E}">
        <p14:creationId xmlns:p14="http://schemas.microsoft.com/office/powerpoint/2010/main" val="133487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Google Shape;126;g2785407984d_0_202">
            <a:extLst>
              <a:ext uri="{FF2B5EF4-FFF2-40B4-BE49-F238E27FC236}">
                <a16:creationId xmlns:a16="http://schemas.microsoft.com/office/drawing/2014/main" id="{07EC4041-BB28-EC19-B9CC-C8E4C62FB520}"/>
              </a:ext>
            </a:extLst>
          </p:cNvPr>
          <p:cNvSpPr txBox="1">
            <a:spLocks/>
          </p:cNvSpPr>
          <p:nvPr/>
        </p:nvSpPr>
        <p:spPr>
          <a:xfrm>
            <a:off x="990600" y="1838541"/>
            <a:ext cx="5394702" cy="431428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Easier &amp; more timely access to data and scientific products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Verifiability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Reproducibility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Efficient use of research resources (no need to reinvent the wheel) </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Open methodologies &amp; algorithms</a:t>
            </a:r>
          </a:p>
        </p:txBody>
      </p:sp>
      <p:pic>
        <p:nvPicPr>
          <p:cNvPr id="128" name="Google Shape;128;g2785407984d_0_202" descr="Badge Tick1 with solid fill"/>
          <p:cNvPicPr preferRelativeResize="0"/>
          <p:nvPr/>
        </p:nvPicPr>
        <p:blipFill rotWithShape="1">
          <a:blip r:embed="rId3">
            <a:alphaModFix/>
          </a:blip>
          <a:srcRect/>
          <a:stretch/>
        </p:blipFill>
        <p:spPr>
          <a:xfrm>
            <a:off x="2514600" y="1368425"/>
            <a:ext cx="914400" cy="914400"/>
          </a:xfrm>
          <a:prstGeom prst="rect">
            <a:avLst/>
          </a:prstGeom>
          <a:noFill/>
          <a:ln>
            <a:noFill/>
          </a:ln>
        </p:spPr>
      </p:pic>
      <p:sp>
        <p:nvSpPr>
          <p:cNvPr id="6" name="Title 5">
            <a:extLst>
              <a:ext uri="{FF2B5EF4-FFF2-40B4-BE49-F238E27FC236}">
                <a16:creationId xmlns:a16="http://schemas.microsoft.com/office/drawing/2014/main" id="{B62D1C26-88E7-7B84-4340-2E603E8B929D}"/>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 benefits…</a:t>
            </a:r>
          </a:p>
        </p:txBody>
      </p:sp>
      <p:sp>
        <p:nvSpPr>
          <p:cNvPr id="3" name="Google Shape;131;g2785407984d_0_202">
            <a:extLst>
              <a:ext uri="{FF2B5EF4-FFF2-40B4-BE49-F238E27FC236}">
                <a16:creationId xmlns:a16="http://schemas.microsoft.com/office/drawing/2014/main" id="{D001EBD7-9F9D-4095-CCB0-5F7340922E8B}"/>
              </a:ext>
            </a:extLst>
          </p:cNvPr>
          <p:cNvSpPr txBox="1"/>
          <p:nvPr/>
        </p:nvSpPr>
        <p:spPr>
          <a:xfrm>
            <a:off x="914454" y="5898124"/>
            <a:ext cx="502139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Michalek, J.,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Nedrebø</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H. Tanlongo, F. – Open Science, FAIR and EPOS – EPOS pilot training 25/01/2024</a:t>
            </a:r>
            <a:endParaRPr lang="en-GB" sz="2000" noProof="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BF7F143-84F0-7D04-8960-95F86856CBEE}"/>
              </a:ext>
            </a:extLst>
          </p:cNvPr>
          <p:cNvSpPr txBox="1"/>
          <p:nvPr/>
        </p:nvSpPr>
        <p:spPr>
          <a:xfrm>
            <a:off x="7170820" y="2883568"/>
            <a:ext cx="2630905" cy="2646878"/>
          </a:xfrm>
          <a:prstGeom prst="rect">
            <a:avLst/>
          </a:prstGeom>
          <a:noFill/>
        </p:spPr>
        <p:txBody>
          <a:bodyPr wrap="square" rtlCol="0">
            <a:spAutoFit/>
          </a:bodyPr>
          <a:lstStyle/>
          <a:p>
            <a:r>
              <a:rPr lang="en-GB" sz="16600" dirty="0"/>
              <a:t>😊</a:t>
            </a:r>
          </a:p>
        </p:txBody>
      </p:sp>
    </p:spTree>
    <p:extLst>
      <p:ext uri="{BB962C8B-B14F-4D97-AF65-F5344CB8AC3E}">
        <p14:creationId xmlns:p14="http://schemas.microsoft.com/office/powerpoint/2010/main" val="165428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BF14B4AE-3440-D23F-B22A-0F094D5D9941}"/>
            </a:ext>
          </a:extLst>
        </p:cNvPr>
        <p:cNvGrpSpPr/>
        <p:nvPr/>
      </p:nvGrpSpPr>
      <p:grpSpPr>
        <a:xfrm>
          <a:off x="0" y="0"/>
          <a:ext cx="0" cy="0"/>
          <a:chOff x="0" y="0"/>
          <a:chExt cx="0" cy="0"/>
        </a:xfrm>
      </p:grpSpPr>
      <p:sp>
        <p:nvSpPr>
          <p:cNvPr id="3" name="Google Shape;127;g2785407984d_0_202">
            <a:extLst>
              <a:ext uri="{FF2B5EF4-FFF2-40B4-BE49-F238E27FC236}">
                <a16:creationId xmlns:a16="http://schemas.microsoft.com/office/drawing/2014/main" id="{077A04DA-BADB-A70C-8455-FD85C5BE81E8}"/>
              </a:ext>
            </a:extLst>
          </p:cNvPr>
          <p:cNvSpPr txBox="1">
            <a:spLocks/>
          </p:cNvSpPr>
          <p:nvPr/>
        </p:nvSpPr>
        <p:spPr>
          <a:xfrm>
            <a:off x="6324600" y="1823045"/>
            <a:ext cx="5454112"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Different standards &amp; vocabularies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Fragmentation</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Communication between scientists and IT experts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Overhead needed to make data open and FAIR</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IPR (perceived) issues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Legal and ethical issues</a:t>
            </a:r>
          </a:p>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p:txBody>
      </p:sp>
      <p:pic>
        <p:nvPicPr>
          <p:cNvPr id="128" name="Google Shape;128;g2785407984d_0_202" descr="Badge Tick1 with solid fill">
            <a:extLst>
              <a:ext uri="{FF2B5EF4-FFF2-40B4-BE49-F238E27FC236}">
                <a16:creationId xmlns:a16="http://schemas.microsoft.com/office/drawing/2014/main" id="{E62BD24F-CC21-BE04-8DA6-B76444C82AD6}"/>
              </a:ext>
            </a:extLst>
          </p:cNvPr>
          <p:cNvPicPr preferRelativeResize="0"/>
          <p:nvPr/>
        </p:nvPicPr>
        <p:blipFill rotWithShape="1">
          <a:blip r:embed="rId3">
            <a:alphaModFix/>
          </a:blip>
          <a:srcRect/>
          <a:stretch/>
        </p:blipFill>
        <p:spPr>
          <a:xfrm>
            <a:off x="2514600" y="1368425"/>
            <a:ext cx="914400" cy="914400"/>
          </a:xfrm>
          <a:prstGeom prst="rect">
            <a:avLst/>
          </a:prstGeom>
          <a:noFill/>
          <a:ln>
            <a:noFill/>
          </a:ln>
        </p:spPr>
      </p:pic>
      <p:pic>
        <p:nvPicPr>
          <p:cNvPr id="129" name="Google Shape;129;g2785407984d_0_202" descr="Badge Cross with solid fill">
            <a:extLst>
              <a:ext uri="{FF2B5EF4-FFF2-40B4-BE49-F238E27FC236}">
                <a16:creationId xmlns:a16="http://schemas.microsoft.com/office/drawing/2014/main" id="{14CFE24E-1904-0E5E-AD70-49D15F1B2B25}"/>
              </a:ext>
            </a:extLst>
          </p:cNvPr>
          <p:cNvPicPr preferRelativeResize="0"/>
          <p:nvPr/>
        </p:nvPicPr>
        <p:blipFill rotWithShape="1">
          <a:blip r:embed="rId4">
            <a:alphaModFix/>
          </a:blip>
          <a:srcRect/>
          <a:stretch/>
        </p:blipFill>
        <p:spPr>
          <a:xfrm>
            <a:off x="7848600" y="1368425"/>
            <a:ext cx="914400" cy="914400"/>
          </a:xfrm>
          <a:prstGeom prst="rect">
            <a:avLst/>
          </a:prstGeom>
          <a:noFill/>
          <a:ln>
            <a:noFill/>
          </a:ln>
        </p:spPr>
      </p:pic>
      <p:sp>
        <p:nvSpPr>
          <p:cNvPr id="6" name="Title 5">
            <a:extLst>
              <a:ext uri="{FF2B5EF4-FFF2-40B4-BE49-F238E27FC236}">
                <a16:creationId xmlns:a16="http://schemas.microsoft.com/office/drawing/2014/main" id="{8CFE80AA-BED3-4AA0-4234-C6A0688FE7CB}"/>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 benefits and barriers</a:t>
            </a:r>
          </a:p>
        </p:txBody>
      </p:sp>
      <p:sp>
        <p:nvSpPr>
          <p:cNvPr id="4" name="Google Shape;126;g2785407984d_0_202">
            <a:extLst>
              <a:ext uri="{FF2B5EF4-FFF2-40B4-BE49-F238E27FC236}">
                <a16:creationId xmlns:a16="http://schemas.microsoft.com/office/drawing/2014/main" id="{6EF33A9B-33B4-2AA7-85BE-5639C0A042EA}"/>
              </a:ext>
            </a:extLst>
          </p:cNvPr>
          <p:cNvSpPr txBox="1">
            <a:spLocks/>
          </p:cNvSpPr>
          <p:nvPr/>
        </p:nvSpPr>
        <p:spPr>
          <a:xfrm>
            <a:off x="990600" y="1838541"/>
            <a:ext cx="5394702" cy="431428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Easier &amp; more timely access to data and scientific products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Verifiability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Reproducibility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Efficient use of research resources (no need to reinvent the wheel) </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Open methodologies &amp; algorithms</a:t>
            </a:r>
          </a:p>
        </p:txBody>
      </p:sp>
      <p:sp>
        <p:nvSpPr>
          <p:cNvPr id="5" name="Google Shape;131;g2785407984d_0_202">
            <a:extLst>
              <a:ext uri="{FF2B5EF4-FFF2-40B4-BE49-F238E27FC236}">
                <a16:creationId xmlns:a16="http://schemas.microsoft.com/office/drawing/2014/main" id="{FB31FF4D-BB2C-9623-3008-F0EFCD9C505D}"/>
              </a:ext>
            </a:extLst>
          </p:cNvPr>
          <p:cNvSpPr txBox="1"/>
          <p:nvPr/>
        </p:nvSpPr>
        <p:spPr>
          <a:xfrm>
            <a:off x="914454" y="5898124"/>
            <a:ext cx="502139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Michalek, J.,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Nedrebø</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H. Tanlongo, F. – Open Science, FAIR and EPOS – EPOS pilot training 25/01/2024</a:t>
            </a:r>
            <a:endParaRPr lang="en-GB" sz="2000" noProof="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EB6D2977-9F3A-17D3-BF6D-81711C6DD422}"/>
              </a:ext>
            </a:extLst>
          </p:cNvPr>
          <p:cNvSpPr/>
          <p:nvPr/>
        </p:nvSpPr>
        <p:spPr>
          <a:xfrm>
            <a:off x="689811" y="1368425"/>
            <a:ext cx="5634789" cy="4390691"/>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73BB92A-32C2-0F36-6134-6B87705C0146}"/>
              </a:ext>
            </a:extLst>
          </p:cNvPr>
          <p:cNvSpPr txBox="1"/>
          <p:nvPr/>
        </p:nvSpPr>
        <p:spPr>
          <a:xfrm>
            <a:off x="2007578" y="2898726"/>
            <a:ext cx="2313454" cy="2646878"/>
          </a:xfrm>
          <a:prstGeom prst="rect">
            <a:avLst/>
          </a:prstGeom>
          <a:noFill/>
        </p:spPr>
        <p:txBody>
          <a:bodyPr wrap="none" rtlCol="0">
            <a:spAutoFit/>
          </a:bodyPr>
          <a:lstStyle/>
          <a:p>
            <a:r>
              <a:rPr lang="en-GB" sz="16600" dirty="0"/>
              <a:t>🫠</a:t>
            </a:r>
          </a:p>
        </p:txBody>
      </p:sp>
    </p:spTree>
    <p:extLst>
      <p:ext uri="{BB962C8B-B14F-4D97-AF65-F5344CB8AC3E}">
        <p14:creationId xmlns:p14="http://schemas.microsoft.com/office/powerpoint/2010/main" val="134340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9FF374C5-D118-6F1E-7D37-11E09D3C57E9}"/>
            </a:ext>
          </a:extLst>
        </p:cNvPr>
        <p:cNvGrpSpPr/>
        <p:nvPr/>
      </p:nvGrpSpPr>
      <p:grpSpPr>
        <a:xfrm>
          <a:off x="0" y="0"/>
          <a:ext cx="0" cy="0"/>
          <a:chOff x="0" y="0"/>
          <a:chExt cx="0" cy="0"/>
        </a:xfrm>
      </p:grpSpPr>
      <p:sp>
        <p:nvSpPr>
          <p:cNvPr id="3" name="Google Shape;127;g2785407984d_0_202">
            <a:extLst>
              <a:ext uri="{FF2B5EF4-FFF2-40B4-BE49-F238E27FC236}">
                <a16:creationId xmlns:a16="http://schemas.microsoft.com/office/drawing/2014/main" id="{80B40FF5-C166-753A-22A3-E1B13579C5F9}"/>
              </a:ext>
            </a:extLst>
          </p:cNvPr>
          <p:cNvSpPr txBox="1">
            <a:spLocks/>
          </p:cNvSpPr>
          <p:nvPr/>
        </p:nvSpPr>
        <p:spPr>
          <a:xfrm>
            <a:off x="6324600" y="1823045"/>
            <a:ext cx="5454112"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Different standards &amp; vocabularies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Fragmentation</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Communication between scientists and IT experts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Overhead needed to make data open and FAIR</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IPR (perceived) issues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Legal and ethical issues</a:t>
            </a:r>
          </a:p>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p:txBody>
      </p:sp>
      <p:pic>
        <p:nvPicPr>
          <p:cNvPr id="128" name="Google Shape;128;g2785407984d_0_202" descr="Badge Tick1 with solid fill">
            <a:extLst>
              <a:ext uri="{FF2B5EF4-FFF2-40B4-BE49-F238E27FC236}">
                <a16:creationId xmlns:a16="http://schemas.microsoft.com/office/drawing/2014/main" id="{8E841316-E334-5D1F-DFC0-4425075350B1}"/>
              </a:ext>
            </a:extLst>
          </p:cNvPr>
          <p:cNvPicPr preferRelativeResize="0"/>
          <p:nvPr/>
        </p:nvPicPr>
        <p:blipFill rotWithShape="1">
          <a:blip r:embed="rId3">
            <a:alphaModFix/>
          </a:blip>
          <a:srcRect/>
          <a:stretch/>
        </p:blipFill>
        <p:spPr>
          <a:xfrm>
            <a:off x="2514600" y="1368425"/>
            <a:ext cx="914400" cy="914400"/>
          </a:xfrm>
          <a:prstGeom prst="rect">
            <a:avLst/>
          </a:prstGeom>
          <a:noFill/>
          <a:ln>
            <a:noFill/>
          </a:ln>
        </p:spPr>
      </p:pic>
      <p:pic>
        <p:nvPicPr>
          <p:cNvPr id="129" name="Google Shape;129;g2785407984d_0_202" descr="Badge Cross with solid fill">
            <a:extLst>
              <a:ext uri="{FF2B5EF4-FFF2-40B4-BE49-F238E27FC236}">
                <a16:creationId xmlns:a16="http://schemas.microsoft.com/office/drawing/2014/main" id="{7FCF925C-07DD-4115-CEC2-B061CAB69C56}"/>
              </a:ext>
            </a:extLst>
          </p:cNvPr>
          <p:cNvPicPr preferRelativeResize="0"/>
          <p:nvPr/>
        </p:nvPicPr>
        <p:blipFill rotWithShape="1">
          <a:blip r:embed="rId4">
            <a:alphaModFix/>
          </a:blip>
          <a:srcRect/>
          <a:stretch/>
        </p:blipFill>
        <p:spPr>
          <a:xfrm>
            <a:off x="7848600" y="1368425"/>
            <a:ext cx="914400" cy="914400"/>
          </a:xfrm>
          <a:prstGeom prst="rect">
            <a:avLst/>
          </a:prstGeom>
          <a:noFill/>
          <a:ln>
            <a:noFill/>
          </a:ln>
        </p:spPr>
      </p:pic>
      <p:sp>
        <p:nvSpPr>
          <p:cNvPr id="6" name="Title 5">
            <a:extLst>
              <a:ext uri="{FF2B5EF4-FFF2-40B4-BE49-F238E27FC236}">
                <a16:creationId xmlns:a16="http://schemas.microsoft.com/office/drawing/2014/main" id="{999750DA-03F8-C0D4-B575-F523FF5D09F3}"/>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 benefits and barriers</a:t>
            </a:r>
          </a:p>
        </p:txBody>
      </p:sp>
      <p:sp>
        <p:nvSpPr>
          <p:cNvPr id="4" name="Google Shape;126;g2785407984d_0_202">
            <a:extLst>
              <a:ext uri="{FF2B5EF4-FFF2-40B4-BE49-F238E27FC236}">
                <a16:creationId xmlns:a16="http://schemas.microsoft.com/office/drawing/2014/main" id="{3A93CCE5-4C81-3F09-149E-A3F253E3D7C0}"/>
              </a:ext>
            </a:extLst>
          </p:cNvPr>
          <p:cNvSpPr txBox="1">
            <a:spLocks/>
          </p:cNvSpPr>
          <p:nvPr/>
        </p:nvSpPr>
        <p:spPr>
          <a:xfrm>
            <a:off x="990600" y="1838541"/>
            <a:ext cx="5394702" cy="431428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Easier &amp; more timely access to data and scientific products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Verifiability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Reproducibility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Efficient use of research resources (no need to reinvent the wheel) </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Open methodologies &amp; algorithms</a:t>
            </a:r>
          </a:p>
        </p:txBody>
      </p:sp>
      <p:sp>
        <p:nvSpPr>
          <p:cNvPr id="5" name="Google Shape;131;g2785407984d_0_202">
            <a:extLst>
              <a:ext uri="{FF2B5EF4-FFF2-40B4-BE49-F238E27FC236}">
                <a16:creationId xmlns:a16="http://schemas.microsoft.com/office/drawing/2014/main" id="{020943CB-F3E1-B777-DC9D-3A561098C2D1}"/>
              </a:ext>
            </a:extLst>
          </p:cNvPr>
          <p:cNvSpPr txBox="1"/>
          <p:nvPr/>
        </p:nvSpPr>
        <p:spPr>
          <a:xfrm>
            <a:off x="914454" y="5898124"/>
            <a:ext cx="502139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Michalek, J.,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Nedrebø</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H. Tanlongo, F. – Open Science, FAIR and EPOS – EPOS pilot training 25/01/2024</a:t>
            </a:r>
            <a:endParaRPr lang="en-GB" sz="2000" noProof="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560CD3E-383A-ED88-0B0B-3A248A61CE13}"/>
              </a:ext>
            </a:extLst>
          </p:cNvPr>
          <p:cNvSpPr/>
          <p:nvPr/>
        </p:nvSpPr>
        <p:spPr>
          <a:xfrm>
            <a:off x="689811" y="1368425"/>
            <a:ext cx="5634789" cy="4390691"/>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8195FA4-C3F9-AEBA-6751-FBC8556D5CC0}"/>
              </a:ext>
            </a:extLst>
          </p:cNvPr>
          <p:cNvSpPr txBox="1"/>
          <p:nvPr/>
        </p:nvSpPr>
        <p:spPr>
          <a:xfrm>
            <a:off x="990600" y="2476803"/>
            <a:ext cx="4387312" cy="2677656"/>
          </a:xfrm>
          <a:prstGeom prst="rect">
            <a:avLst/>
          </a:prstGeom>
          <a:solidFill>
            <a:schemeClr val="accent4">
              <a:lumMod val="20000"/>
              <a:lumOff val="80000"/>
            </a:schemeClr>
          </a:solidFill>
        </p:spPr>
        <p:txBody>
          <a:bodyPr wrap="square" rtlCol="0">
            <a:spAutoFit/>
          </a:bodyPr>
          <a:lstStyle/>
          <a:p>
            <a:r>
              <a:rPr lang="en-GB" sz="2800" dirty="0"/>
              <a:t>Some of these barriers have more to do with old habits and with the perception from the individual researchers’ and the organisations’ side.</a:t>
            </a:r>
            <a:endParaRPr lang="en-ES" sz="2800" dirty="0"/>
          </a:p>
        </p:txBody>
      </p:sp>
      <p:sp>
        <p:nvSpPr>
          <p:cNvPr id="11" name="TextBox 10">
            <a:extLst>
              <a:ext uri="{FF2B5EF4-FFF2-40B4-BE49-F238E27FC236}">
                <a16:creationId xmlns:a16="http://schemas.microsoft.com/office/drawing/2014/main" id="{794A6EE8-0CC6-B5E3-21F8-34B78DF120B8}"/>
              </a:ext>
            </a:extLst>
          </p:cNvPr>
          <p:cNvSpPr txBox="1"/>
          <p:nvPr/>
        </p:nvSpPr>
        <p:spPr>
          <a:xfrm>
            <a:off x="4503617" y="4752576"/>
            <a:ext cx="6096000" cy="1569660"/>
          </a:xfrm>
          <a:prstGeom prst="rect">
            <a:avLst/>
          </a:prstGeom>
          <a:noFill/>
        </p:spPr>
        <p:txBody>
          <a:bodyPr wrap="square">
            <a:spAutoFit/>
          </a:bodyPr>
          <a:lstStyle/>
          <a:p>
            <a:r>
              <a:rPr lang="en-GB" sz="9600" dirty="0"/>
              <a:t>🤨</a:t>
            </a:r>
          </a:p>
        </p:txBody>
      </p:sp>
    </p:spTree>
    <p:extLst>
      <p:ext uri="{BB962C8B-B14F-4D97-AF65-F5344CB8AC3E}">
        <p14:creationId xmlns:p14="http://schemas.microsoft.com/office/powerpoint/2010/main" val="113282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23A67743-55FB-17C5-91F3-71333A288F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C4934C-6D55-1A65-E473-2A71798544AA}"/>
              </a:ext>
            </a:extLst>
          </p:cNvPr>
          <p:cNvSpPr/>
          <p:nvPr/>
        </p:nvSpPr>
        <p:spPr>
          <a:xfrm>
            <a:off x="838200" y="1155032"/>
            <a:ext cx="5547102" cy="4743092"/>
          </a:xfrm>
          <a:prstGeom prst="rect">
            <a:avLst/>
          </a:prstGeom>
          <a:solidFill>
            <a:srgbClr val="DCF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127;g2785407984d_0_202">
            <a:extLst>
              <a:ext uri="{FF2B5EF4-FFF2-40B4-BE49-F238E27FC236}">
                <a16:creationId xmlns:a16="http://schemas.microsoft.com/office/drawing/2014/main" id="{7BA73604-8EBA-F48F-5FE5-1F5C294E3065}"/>
              </a:ext>
            </a:extLst>
          </p:cNvPr>
          <p:cNvSpPr txBox="1">
            <a:spLocks/>
          </p:cNvSpPr>
          <p:nvPr/>
        </p:nvSpPr>
        <p:spPr>
          <a:xfrm>
            <a:off x="6324600" y="1823045"/>
            <a:ext cx="5454112"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Different standards &amp; vocabularies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Fragmentation</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Communication between scientists and IT experts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Overhead needed to make data open and FAIR</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IPR (perceived) issues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Legal and ethical issues</a:t>
            </a:r>
          </a:p>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p:txBody>
      </p:sp>
      <p:pic>
        <p:nvPicPr>
          <p:cNvPr id="128" name="Google Shape;128;g2785407984d_0_202" descr="Badge Tick1 with solid fill">
            <a:extLst>
              <a:ext uri="{FF2B5EF4-FFF2-40B4-BE49-F238E27FC236}">
                <a16:creationId xmlns:a16="http://schemas.microsoft.com/office/drawing/2014/main" id="{75938CAB-D7BC-92A4-9A1F-88AFE388F629}"/>
              </a:ext>
            </a:extLst>
          </p:cNvPr>
          <p:cNvPicPr preferRelativeResize="0"/>
          <p:nvPr/>
        </p:nvPicPr>
        <p:blipFill rotWithShape="1">
          <a:blip r:embed="rId3">
            <a:alphaModFix/>
          </a:blip>
          <a:srcRect/>
          <a:stretch/>
        </p:blipFill>
        <p:spPr>
          <a:xfrm>
            <a:off x="2514600" y="1368425"/>
            <a:ext cx="914400" cy="914400"/>
          </a:xfrm>
          <a:prstGeom prst="rect">
            <a:avLst/>
          </a:prstGeom>
          <a:noFill/>
          <a:ln>
            <a:noFill/>
          </a:ln>
        </p:spPr>
      </p:pic>
      <p:pic>
        <p:nvPicPr>
          <p:cNvPr id="129" name="Google Shape;129;g2785407984d_0_202" descr="Badge Cross with solid fill">
            <a:extLst>
              <a:ext uri="{FF2B5EF4-FFF2-40B4-BE49-F238E27FC236}">
                <a16:creationId xmlns:a16="http://schemas.microsoft.com/office/drawing/2014/main" id="{645C7272-B9B0-34B0-8884-94E661F12AED}"/>
              </a:ext>
            </a:extLst>
          </p:cNvPr>
          <p:cNvPicPr preferRelativeResize="0"/>
          <p:nvPr/>
        </p:nvPicPr>
        <p:blipFill rotWithShape="1">
          <a:blip r:embed="rId4">
            <a:alphaModFix/>
          </a:blip>
          <a:srcRect/>
          <a:stretch/>
        </p:blipFill>
        <p:spPr>
          <a:xfrm>
            <a:off x="7848600" y="1368425"/>
            <a:ext cx="914400" cy="914400"/>
          </a:xfrm>
          <a:prstGeom prst="rect">
            <a:avLst/>
          </a:prstGeom>
          <a:noFill/>
          <a:ln>
            <a:noFill/>
          </a:ln>
        </p:spPr>
      </p:pic>
      <p:sp>
        <p:nvSpPr>
          <p:cNvPr id="6" name="Title 5">
            <a:extLst>
              <a:ext uri="{FF2B5EF4-FFF2-40B4-BE49-F238E27FC236}">
                <a16:creationId xmlns:a16="http://schemas.microsoft.com/office/drawing/2014/main" id="{F844472C-264D-CED7-4D11-C28A65FA1C22}"/>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 benefits and barriers</a:t>
            </a:r>
          </a:p>
        </p:txBody>
      </p:sp>
      <p:sp>
        <p:nvSpPr>
          <p:cNvPr id="4" name="Google Shape;126;g2785407984d_0_202">
            <a:extLst>
              <a:ext uri="{FF2B5EF4-FFF2-40B4-BE49-F238E27FC236}">
                <a16:creationId xmlns:a16="http://schemas.microsoft.com/office/drawing/2014/main" id="{7B370D8F-5743-55A5-89B7-F2D4FC541C89}"/>
              </a:ext>
            </a:extLst>
          </p:cNvPr>
          <p:cNvSpPr txBox="1">
            <a:spLocks/>
          </p:cNvSpPr>
          <p:nvPr/>
        </p:nvSpPr>
        <p:spPr>
          <a:xfrm>
            <a:off x="990600" y="1838541"/>
            <a:ext cx="5394702" cy="431428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Easier &amp; more timely access to data and scientific products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Verifiability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Reproducibility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Efficient use of research resources (no need to reinvent the wheel) </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Open methodologies &amp; algorithms</a:t>
            </a:r>
          </a:p>
        </p:txBody>
      </p:sp>
      <p:sp>
        <p:nvSpPr>
          <p:cNvPr id="5" name="Google Shape;131;g2785407984d_0_202">
            <a:extLst>
              <a:ext uri="{FF2B5EF4-FFF2-40B4-BE49-F238E27FC236}">
                <a16:creationId xmlns:a16="http://schemas.microsoft.com/office/drawing/2014/main" id="{B4FCC8C7-F125-1EA0-90C6-7EFBAB75B4AB}"/>
              </a:ext>
            </a:extLst>
          </p:cNvPr>
          <p:cNvSpPr txBox="1"/>
          <p:nvPr/>
        </p:nvSpPr>
        <p:spPr>
          <a:xfrm>
            <a:off x="914454" y="5898124"/>
            <a:ext cx="502139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Michalek, J.,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Nedrebø</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H. Tanlongo, F. – Open Science, FAIR and EPOS – EPOS pilot training 25/01/2024</a:t>
            </a:r>
            <a:endParaRPr lang="en-GB" sz="20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170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8E127D03-1630-4C27-A54F-2C19BEA54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87E80-F57C-5FD5-4F40-55AB4DFB316A}"/>
              </a:ext>
            </a:extLst>
          </p:cNvPr>
          <p:cNvSpPr>
            <a:spLocks noGrp="1"/>
          </p:cNvSpPr>
          <p:nvPr>
            <p:ph type="title"/>
          </p:nvPr>
        </p:nvSpPr>
        <p:spPr>
          <a:noFill/>
          <a:ln>
            <a:noFill/>
          </a:ln>
        </p:spPr>
        <p:txBody>
          <a:bodyPr spcFirstLastPara="1" vert="horz" wrap="square" lIns="91425" tIns="45700" rIns="91425" bIns="45700" rtlCol="0" anchor="b" anchorCtr="0">
            <a:normAutofit/>
          </a:bodyPr>
          <a:lstStyle/>
          <a:p>
            <a:r>
              <a:rPr lang="en-GB" dirty="0">
                <a:solidFill>
                  <a:schemeClr val="accent6">
                    <a:lumMod val="75000"/>
                  </a:schemeClr>
                </a:solidFill>
              </a:rPr>
              <a:t>Research Data Management</a:t>
            </a:r>
          </a:p>
        </p:txBody>
      </p:sp>
      <p:sp>
        <p:nvSpPr>
          <p:cNvPr id="5" name="Text Placeholder 4">
            <a:extLst>
              <a:ext uri="{FF2B5EF4-FFF2-40B4-BE49-F238E27FC236}">
                <a16:creationId xmlns:a16="http://schemas.microsoft.com/office/drawing/2014/main" id="{C83F7B91-9B9C-28ED-6236-6E629358013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1445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91AD8-D0AA-B04D-F634-87713C3DD685}"/>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FAIR Principles</a:t>
            </a:r>
          </a:p>
        </p:txBody>
      </p:sp>
      <p:sp>
        <p:nvSpPr>
          <p:cNvPr id="2" name="Content Placeholder 1">
            <a:extLst>
              <a:ext uri="{FF2B5EF4-FFF2-40B4-BE49-F238E27FC236}">
                <a16:creationId xmlns:a16="http://schemas.microsoft.com/office/drawing/2014/main" id="{FD5ED7E5-B04F-074F-F566-7A893B6858DF}"/>
              </a:ext>
            </a:extLst>
          </p:cNvPr>
          <p:cNvSpPr>
            <a:spLocks noGrp="1"/>
          </p:cNvSpPr>
          <p:nvPr>
            <p:ph idx="1"/>
          </p:nvPr>
        </p:nvSpPr>
        <p:spPr/>
        <p:txBody>
          <a:bodyPr/>
          <a:lstStyle/>
          <a:p>
            <a:endParaRPr lang="en-GB" dirty="0"/>
          </a:p>
        </p:txBody>
      </p:sp>
      <p:sp>
        <p:nvSpPr>
          <p:cNvPr id="8" name="TextBox 7">
            <a:extLst>
              <a:ext uri="{FF2B5EF4-FFF2-40B4-BE49-F238E27FC236}">
                <a16:creationId xmlns:a16="http://schemas.microsoft.com/office/drawing/2014/main" id="{0061F1F4-5A02-56E9-6347-9109B30C34C1}"/>
              </a:ext>
            </a:extLst>
          </p:cNvPr>
          <p:cNvSpPr txBox="1"/>
          <p:nvPr/>
        </p:nvSpPr>
        <p:spPr>
          <a:xfrm>
            <a:off x="877249" y="5748276"/>
            <a:ext cx="4303935" cy="369332"/>
          </a:xfrm>
          <a:prstGeom prst="rect">
            <a:avLst/>
          </a:prstGeom>
          <a:noFill/>
        </p:spPr>
        <p:txBody>
          <a:bodyPr wrap="none" rtlCol="0">
            <a:spAutoFit/>
          </a:bodyPr>
          <a:lstStyle/>
          <a:p>
            <a:r>
              <a:rPr lang="en-GB" dirty="0">
                <a:latin typeface="Calibri" panose="020F0502020204030204" pitchFamily="34" charset="0"/>
                <a:cs typeface="Calibri" panose="020F0502020204030204" pitchFamily="34" charset="0"/>
              </a:rPr>
              <a:t>Picture: </a:t>
            </a:r>
            <a:r>
              <a:rPr lang="en-GB" b="0" i="0" u="none" strike="noStrike" dirty="0">
                <a:solidFill>
                  <a:srgbClr val="2C2C2C"/>
                </a:solidFill>
                <a:effectLst/>
                <a:latin typeface="Calibri" panose="020F0502020204030204" pitchFamily="34" charset="0"/>
                <a:cs typeface="Calibri" panose="020F0502020204030204" pitchFamily="34" charset="0"/>
                <a:hlinkClick r:id="rId3"/>
              </a:rPr>
              <a:t>https://book.fosteropenscience.eu/</a:t>
            </a:r>
            <a:endParaRPr lang="en-GB" dirty="0">
              <a:latin typeface="Calibri" panose="020F0502020204030204" pitchFamily="34" charset="0"/>
              <a:cs typeface="Calibri" panose="020F0502020204030204" pitchFamily="34" charset="0"/>
            </a:endParaRPr>
          </a:p>
        </p:txBody>
      </p:sp>
      <p:pic>
        <p:nvPicPr>
          <p:cNvPr id="10" name="Picture 9" descr="A cartoon of people with a white board and a computer&#10;&#10;AI-generated content may be incorrect.">
            <a:extLst>
              <a:ext uri="{FF2B5EF4-FFF2-40B4-BE49-F238E27FC236}">
                <a16:creationId xmlns:a16="http://schemas.microsoft.com/office/drawing/2014/main" id="{8AC3BD83-F4CA-198D-9F73-02240746FD03}"/>
              </a:ext>
            </a:extLst>
          </p:cNvPr>
          <p:cNvPicPr>
            <a:picLocks noChangeAspect="1"/>
          </p:cNvPicPr>
          <p:nvPr/>
        </p:nvPicPr>
        <p:blipFill>
          <a:blip r:embed="rId4"/>
          <a:stretch>
            <a:fillRect/>
          </a:stretch>
        </p:blipFill>
        <p:spPr>
          <a:xfrm>
            <a:off x="996188" y="1027906"/>
            <a:ext cx="10199623" cy="3975014"/>
          </a:xfrm>
          <a:prstGeom prst="rect">
            <a:avLst/>
          </a:prstGeom>
        </p:spPr>
      </p:pic>
      <p:sp>
        <p:nvSpPr>
          <p:cNvPr id="3" name="TextBox 2">
            <a:extLst>
              <a:ext uri="{FF2B5EF4-FFF2-40B4-BE49-F238E27FC236}">
                <a16:creationId xmlns:a16="http://schemas.microsoft.com/office/drawing/2014/main" id="{5354DE8A-08DE-1E25-591C-579B5911BB08}"/>
              </a:ext>
            </a:extLst>
          </p:cNvPr>
          <p:cNvSpPr txBox="1"/>
          <p:nvPr/>
        </p:nvSpPr>
        <p:spPr>
          <a:xfrm>
            <a:off x="5406190" y="5293895"/>
            <a:ext cx="6785810" cy="1569660"/>
          </a:xfrm>
          <a:prstGeom prst="rect">
            <a:avLst/>
          </a:prstGeom>
          <a:solidFill>
            <a:schemeClr val="accent4">
              <a:lumMod val="20000"/>
              <a:lumOff val="80000"/>
            </a:schemeClr>
          </a:solidFill>
        </p:spPr>
        <p:txBody>
          <a:bodyPr wrap="square" rtlCol="0">
            <a:spAutoFit/>
          </a:bodyPr>
          <a:lstStyle/>
          <a:p>
            <a:r>
              <a:rPr lang="en-GB" sz="2400" dirty="0"/>
              <a:t>Agreed-upon, practical rules to make data and scientific outputs Findable, Accessible, Interoperable and Reusable - ultimately promoting scientific collaboration and innovation.</a:t>
            </a:r>
          </a:p>
        </p:txBody>
      </p:sp>
    </p:spTree>
    <p:extLst>
      <p:ext uri="{BB962C8B-B14F-4D97-AF65-F5344CB8AC3E}">
        <p14:creationId xmlns:p14="http://schemas.microsoft.com/office/powerpoint/2010/main" val="362767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6" name="Title 5">
            <a:extLst>
              <a:ext uri="{FF2B5EF4-FFF2-40B4-BE49-F238E27FC236}">
                <a16:creationId xmlns:a16="http://schemas.microsoft.com/office/drawing/2014/main" id="{863F13D6-89ED-DE24-CA31-20568D9779AB}"/>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sym typeface="Quicksand"/>
              </a:rPr>
              <a:t>F: Findable Data</a:t>
            </a:r>
            <a:endParaRPr lang="en-GB" sz="3600" kern="0" dirty="0">
              <a:solidFill>
                <a:prstClr val="black"/>
              </a:solidFill>
              <a:latin typeface="+mn-lt"/>
              <a:ea typeface="+mj-ea"/>
              <a:cs typeface="Arial"/>
            </a:endParaRPr>
          </a:p>
        </p:txBody>
      </p:sp>
      <p:sp>
        <p:nvSpPr>
          <p:cNvPr id="156" name="Google Shape;156;p6"/>
          <p:cNvSpPr txBox="1">
            <a:spLocks noGrp="1"/>
          </p:cNvSpPr>
          <p:nvPr>
            <p:ph idx="1"/>
          </p:nvPr>
        </p:nvSpPr>
        <p:spPr>
          <a:xfrm>
            <a:off x="838200" y="1825625"/>
            <a:ext cx="7470421" cy="4351338"/>
          </a:xfr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F1: (Meta)data must have a global, </a:t>
            </a:r>
            <a:r>
              <a:rPr lang="en-GB" sz="2800" b="1" i="0" u="none" strike="noStrike" cap="none" noProof="0" dirty="0">
                <a:solidFill>
                  <a:srgbClr val="000000"/>
                </a:solidFill>
                <a:ea typeface="Quicksand Bold"/>
                <a:sym typeface="Quicksand"/>
              </a:rPr>
              <a:t>unique</a:t>
            </a:r>
            <a:r>
              <a:rPr lang="en-GB" sz="2800" b="0" i="0" u="none" strike="noStrike" cap="none" noProof="0" dirty="0">
                <a:solidFill>
                  <a:srgbClr val="000000"/>
                </a:solidFill>
                <a:ea typeface="Quicksand Bold"/>
                <a:sym typeface="Quicksand"/>
              </a:rPr>
              <a:t> and </a:t>
            </a:r>
            <a:r>
              <a:rPr lang="en-GB" sz="2800" b="1" i="0" u="none" strike="noStrike" cap="none" noProof="0" dirty="0">
                <a:solidFill>
                  <a:srgbClr val="000000"/>
                </a:solidFill>
                <a:ea typeface="Quicksand Bold"/>
                <a:sym typeface="Quicksand"/>
              </a:rPr>
              <a:t>persistent identifier</a:t>
            </a:r>
            <a:r>
              <a:rPr lang="en-GB" sz="2800" b="0" i="0" u="none" strike="noStrike" cap="none" noProof="0" dirty="0">
                <a:solidFill>
                  <a:srgbClr val="000000"/>
                </a:solidFill>
                <a:ea typeface="Quicksand Bold"/>
                <a:sym typeface="Quicksand"/>
              </a:rPr>
              <a:t>.</a:t>
            </a: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F2: The data should be accompanied by a rich set of </a:t>
            </a:r>
            <a:r>
              <a:rPr lang="en-GB" sz="2800" b="1" i="0" u="none" strike="noStrike" cap="none" noProof="0" dirty="0">
                <a:solidFill>
                  <a:srgbClr val="000000"/>
                </a:solidFill>
                <a:ea typeface="Quicksand Bold"/>
                <a:sym typeface="Quicksand"/>
              </a:rPr>
              <a:t>quality metadata</a:t>
            </a:r>
            <a:r>
              <a:rPr lang="en-GB" sz="2800" b="0" i="0" u="none" strike="noStrike" cap="none" noProof="0" dirty="0">
                <a:solidFill>
                  <a:srgbClr val="000000"/>
                </a:solidFill>
                <a:ea typeface="Quicksand Bold"/>
                <a:sym typeface="Quicksand"/>
              </a:rPr>
              <a:t>.</a:t>
            </a:r>
            <a:endParaRPr lang="en-GB" noProof="0" dirty="0">
              <a:ea typeface="Quicksand Bold"/>
              <a:sym typeface="Quicksand"/>
            </a:endParaRP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F3: Metadata must clearly include the </a:t>
            </a:r>
            <a:r>
              <a:rPr lang="en-GB" sz="2800" b="1" i="0" u="none" strike="noStrike" cap="none" noProof="0" dirty="0">
                <a:solidFill>
                  <a:srgbClr val="000000"/>
                </a:solidFill>
                <a:ea typeface="Quicksand Bold"/>
                <a:sym typeface="Quicksand"/>
              </a:rPr>
              <a:t>identifier</a:t>
            </a:r>
            <a:r>
              <a:rPr lang="en-GB" sz="2800" b="0" i="0" u="none" strike="noStrike" cap="none" noProof="0" dirty="0">
                <a:solidFill>
                  <a:srgbClr val="000000"/>
                </a:solidFill>
                <a:ea typeface="Quicksand Bold"/>
                <a:sym typeface="Quicksand"/>
              </a:rPr>
              <a:t> of the data they describe</a:t>
            </a: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F4: (Meta)data must be registered or indexed in a search resource.</a:t>
            </a:r>
          </a:p>
          <a:p>
            <a:pPr marL="228589" lvl="0" indent="-50789" algn="l" rtl="0">
              <a:lnSpc>
                <a:spcPct val="90000"/>
              </a:lnSpc>
              <a:spcBef>
                <a:spcPts val="1000"/>
              </a:spcBef>
              <a:spcAft>
                <a:spcPts val="0"/>
              </a:spcAft>
              <a:buClr>
                <a:schemeClr val="dk1"/>
              </a:buClr>
              <a:buSzPts val="2800"/>
              <a:buNone/>
            </a:pPr>
            <a:endParaRPr lang="en-GB" noProof="0" dirty="0"/>
          </a:p>
        </p:txBody>
      </p:sp>
      <p:sp>
        <p:nvSpPr>
          <p:cNvPr id="158" name="Google Shape;158;p6"/>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21</a:t>
            </a:fld>
            <a:endParaRPr lang="en-GB" noProof="0" dirty="0"/>
          </a:p>
        </p:txBody>
      </p:sp>
      <p:grpSp>
        <p:nvGrpSpPr>
          <p:cNvPr id="160" name="Google Shape;160;p6"/>
          <p:cNvGrpSpPr/>
          <p:nvPr/>
        </p:nvGrpSpPr>
        <p:grpSpPr>
          <a:xfrm>
            <a:off x="8425214" y="-6952"/>
            <a:ext cx="2372222" cy="6175375"/>
            <a:chOff x="9727920" y="42840"/>
            <a:chExt cx="2398319" cy="6501600"/>
          </a:xfrm>
        </p:grpSpPr>
        <p:pic>
          <p:nvPicPr>
            <p:cNvPr id="161" name="Google Shape;161;p6"/>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162" name="Google Shape;162;p6"/>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163" name="Google Shape;163;p6"/>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164" name="Google Shape;164;p6"/>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165" name="Google Shape;165;p6"/>
          <p:cNvSpPr/>
          <p:nvPr/>
        </p:nvSpPr>
        <p:spPr>
          <a:xfrm>
            <a:off x="8516634" y="1672518"/>
            <a:ext cx="2271900" cy="4277870"/>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166" name="Google Shape;166;p6"/>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A627480-F81F-4952-2EE1-3313E4F50ACD}"/>
              </a:ext>
            </a:extLst>
          </p:cNvPr>
          <p:cNvSpPr txBox="1"/>
          <p:nvPr/>
        </p:nvSpPr>
        <p:spPr>
          <a:xfrm>
            <a:off x="563509" y="880581"/>
            <a:ext cx="7872139" cy="830997"/>
          </a:xfrm>
          <a:prstGeom prst="rect">
            <a:avLst/>
          </a:prstGeom>
          <a:noFill/>
        </p:spPr>
        <p:txBody>
          <a:bodyPr wrap="square">
            <a:spAutoFit/>
          </a:bodyPr>
          <a:lstStyle/>
          <a:p>
            <a:r>
              <a:rPr lang="en-GB" sz="2400" b="0" i="1" kern="1200" dirty="0">
                <a:solidFill>
                  <a:schemeClr val="tx1"/>
                </a:solidFill>
                <a:effectLst/>
                <a:latin typeface="+mn-lt"/>
                <a:ea typeface="+mn-ea"/>
                <a:cs typeface="+mn-cs"/>
              </a:rPr>
              <a:t>Metadata and data should be easy to find for both humans and computers. </a:t>
            </a:r>
            <a:endParaRPr lang="en-GB" sz="2400" dirty="0"/>
          </a:p>
        </p:txBody>
      </p:sp>
    </p:spTree>
    <p:extLst>
      <p:ext uri="{BB962C8B-B14F-4D97-AF65-F5344CB8AC3E}">
        <p14:creationId xmlns:p14="http://schemas.microsoft.com/office/powerpoint/2010/main" val="53499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8" name="Google Shape;198;p23"/>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22</a:t>
            </a:fld>
            <a:endParaRPr lang="en-GB" noProof="0" dirty="0"/>
          </a:p>
        </p:txBody>
      </p:sp>
      <p:grpSp>
        <p:nvGrpSpPr>
          <p:cNvPr id="199" name="Google Shape;199;p23"/>
          <p:cNvGrpSpPr/>
          <p:nvPr/>
        </p:nvGrpSpPr>
        <p:grpSpPr>
          <a:xfrm>
            <a:off x="8425214" y="0"/>
            <a:ext cx="2372222" cy="6175375"/>
            <a:chOff x="9727920" y="42840"/>
            <a:chExt cx="2398319" cy="6501600"/>
          </a:xfrm>
        </p:grpSpPr>
        <p:pic>
          <p:nvPicPr>
            <p:cNvPr id="200" name="Google Shape;200;p23"/>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201" name="Google Shape;201;p23"/>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202" name="Google Shape;202;p23"/>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203" name="Google Shape;203;p23"/>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204" name="Google Shape;204;p23"/>
          <p:cNvSpPr/>
          <p:nvPr/>
        </p:nvSpPr>
        <p:spPr>
          <a:xfrm>
            <a:off x="8704524" y="3094526"/>
            <a:ext cx="2271900" cy="2862814"/>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205" name="Google Shape;205;p23"/>
          <p:cNvSpPr/>
          <p:nvPr/>
        </p:nvSpPr>
        <p:spPr>
          <a:xfrm>
            <a:off x="8579435" y="0"/>
            <a:ext cx="2271900" cy="1624199"/>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3" name="Title 6">
            <a:extLst>
              <a:ext uri="{FF2B5EF4-FFF2-40B4-BE49-F238E27FC236}">
                <a16:creationId xmlns:a16="http://schemas.microsoft.com/office/drawing/2014/main" id="{E7727D25-A322-AE1B-7051-6BBE117A2F5F}"/>
              </a:ext>
            </a:extLst>
          </p:cNvPr>
          <p:cNvSpPr>
            <a:spLocks noGrp="1"/>
          </p:cNvSpPr>
          <p:nvPr>
            <p:ph type="title"/>
          </p:nvPr>
        </p:nvSpPr>
        <p:spPr>
          <a:xfrm>
            <a:off x="838200" y="365125"/>
            <a:ext cx="10515600"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A: Accessible Data</a:t>
            </a:r>
          </a:p>
        </p:txBody>
      </p:sp>
      <p:sp>
        <p:nvSpPr>
          <p:cNvPr id="4" name="Google Shape;166;p6">
            <a:extLst>
              <a:ext uri="{FF2B5EF4-FFF2-40B4-BE49-F238E27FC236}">
                <a16:creationId xmlns:a16="http://schemas.microsoft.com/office/drawing/2014/main" id="{5B702EFA-00BC-7C04-6D88-D9243F671D2D}"/>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
        <p:nvSpPr>
          <p:cNvPr id="6" name="Google Shape;196;p23">
            <a:extLst>
              <a:ext uri="{FF2B5EF4-FFF2-40B4-BE49-F238E27FC236}">
                <a16:creationId xmlns:a16="http://schemas.microsoft.com/office/drawing/2014/main" id="{E0536CA3-6B5B-163C-508A-BBBCAE53BEF8}"/>
              </a:ext>
            </a:extLst>
          </p:cNvPr>
          <p:cNvSpPr txBox="1">
            <a:spLocks/>
          </p:cNvSpPr>
          <p:nvPr/>
        </p:nvSpPr>
        <p:spPr>
          <a:xfrm>
            <a:off x="838200" y="1825625"/>
            <a:ext cx="8032117" cy="4351338"/>
          </a:xfrm>
          <a:prstGeom prst="rect">
            <a:avLst/>
          </a:prstGeom>
          <a:noFill/>
          <a:ln>
            <a:noFill/>
          </a:ln>
        </p:spPr>
        <p:txBody>
          <a:bodyPr spcFirstLastPara="1" vert="horz" wrap="square" lIns="91425" tIns="45700" rIns="91425" bIns="45700" rtlCol="0" anchor="t" anchorCtr="0">
            <a:normAutofit fontScale="92500" lnSpcReduction="10000"/>
          </a:bodyPr>
          <a:lst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598">
              <a:lnSpc>
                <a:spcPct val="140000"/>
              </a:lnSpc>
              <a:spcBef>
                <a:spcPts val="0"/>
              </a:spcBef>
              <a:buClr>
                <a:srgbClr val="000000"/>
              </a:buClr>
              <a:buSzPts val="2595"/>
              <a:buFont typeface="Arial"/>
              <a:buChar char="•"/>
            </a:pPr>
            <a:r>
              <a:rPr lang="en-GB" sz="2800" dirty="0">
                <a:solidFill>
                  <a:srgbClr val="000000"/>
                </a:solidFill>
                <a:ea typeface="Quicksand Bold"/>
                <a:sym typeface="Quicksand"/>
              </a:rPr>
              <a:t>A1: (Meta)data must be </a:t>
            </a:r>
            <a:r>
              <a:rPr lang="en-GB" sz="2800" b="1" dirty="0">
                <a:solidFill>
                  <a:srgbClr val="000000"/>
                </a:solidFill>
                <a:ea typeface="Quicksand Bold"/>
                <a:sym typeface="Quicksand"/>
              </a:rPr>
              <a:t>retrievable by its identifier via a standardised communication protocol</a:t>
            </a:r>
            <a:r>
              <a:rPr lang="en-GB" sz="2800" dirty="0">
                <a:solidFill>
                  <a:srgbClr val="000000"/>
                </a:solidFill>
                <a:ea typeface="Quicksand Bold"/>
                <a:sym typeface="Quicksand"/>
              </a:rPr>
              <a:t>.</a:t>
            </a:r>
            <a:endParaRPr lang="en-GB" dirty="0">
              <a:ea typeface="Quicksand Bold"/>
              <a:sym typeface="Quicksand"/>
            </a:endParaRPr>
          </a:p>
          <a:p>
            <a:pPr lvl="1" indent="-228598">
              <a:lnSpc>
                <a:spcPct val="100000"/>
              </a:lnSpc>
              <a:spcBef>
                <a:spcPts val="600"/>
              </a:spcBef>
              <a:buClr>
                <a:srgbClr val="000000"/>
              </a:buClr>
              <a:buSzPts val="2595"/>
            </a:pPr>
            <a:r>
              <a:rPr lang="en-GB" sz="2400" dirty="0">
                <a:solidFill>
                  <a:srgbClr val="000000"/>
                </a:solidFill>
                <a:ea typeface="Quicksand Bold"/>
                <a:sym typeface="Quicksand"/>
              </a:rPr>
              <a:t>A1.1: The protocol should be open, free and universally implementable.</a:t>
            </a:r>
            <a:endParaRPr lang="en-GB" dirty="0">
              <a:ea typeface="Quicksand Bold"/>
              <a:sym typeface="Quicksand"/>
            </a:endParaRPr>
          </a:p>
          <a:p>
            <a:pPr lvl="1" indent="-228598">
              <a:lnSpc>
                <a:spcPct val="100000"/>
              </a:lnSpc>
              <a:spcBef>
                <a:spcPts val="600"/>
              </a:spcBef>
              <a:buClr>
                <a:srgbClr val="000000"/>
              </a:buClr>
              <a:buSzPts val="2595"/>
            </a:pPr>
            <a:r>
              <a:rPr lang="en-GB" sz="2400" dirty="0">
                <a:solidFill>
                  <a:srgbClr val="000000"/>
                </a:solidFill>
                <a:ea typeface="Quicksand Bold"/>
                <a:sym typeface="Quicksand"/>
              </a:rPr>
              <a:t>A1.2: The protocol must allow authentication and authorisation procedures if necessary.</a:t>
            </a:r>
            <a:endParaRPr lang="en-GB" dirty="0">
              <a:ea typeface="Quicksand Bold"/>
              <a:sym typeface="Quicksand"/>
            </a:endParaRPr>
          </a:p>
          <a:p>
            <a:pPr indent="-228598">
              <a:lnSpc>
                <a:spcPct val="140000"/>
              </a:lnSpc>
              <a:spcBef>
                <a:spcPts val="1200"/>
              </a:spcBef>
              <a:buClr>
                <a:srgbClr val="000000"/>
              </a:buClr>
              <a:buSzPts val="2595"/>
              <a:buFont typeface="Arial"/>
              <a:buChar char="•"/>
            </a:pPr>
            <a:r>
              <a:rPr lang="en-GB" sz="2800" dirty="0">
                <a:solidFill>
                  <a:srgbClr val="000000"/>
                </a:solidFill>
                <a:ea typeface="Quicksand Bold"/>
                <a:sym typeface="Quicksand"/>
              </a:rPr>
              <a:t>A2: Metadata must be </a:t>
            </a:r>
            <a:r>
              <a:rPr lang="en-GB" sz="2800" b="1" dirty="0">
                <a:solidFill>
                  <a:srgbClr val="000000"/>
                </a:solidFill>
                <a:ea typeface="Quicksand Bold"/>
                <a:sym typeface="Quicksand"/>
              </a:rPr>
              <a:t>accessible even when data is no longer available</a:t>
            </a:r>
            <a:r>
              <a:rPr lang="en-GB" sz="2800" dirty="0">
                <a:solidFill>
                  <a:srgbClr val="000000"/>
                </a:solidFill>
                <a:ea typeface="Quicksand Bold"/>
                <a:sym typeface="Quicksand"/>
              </a:rPr>
              <a:t> (e.g. obsolete, changed location, discarded or deleted).</a:t>
            </a:r>
          </a:p>
        </p:txBody>
      </p:sp>
    </p:spTree>
    <p:extLst>
      <p:ext uri="{BB962C8B-B14F-4D97-AF65-F5344CB8AC3E}">
        <p14:creationId xmlns:p14="http://schemas.microsoft.com/office/powerpoint/2010/main" val="2977946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5" name="Title 5">
            <a:extLst>
              <a:ext uri="{FF2B5EF4-FFF2-40B4-BE49-F238E27FC236}">
                <a16:creationId xmlns:a16="http://schemas.microsoft.com/office/drawing/2014/main" id="{4DA65529-1409-BCA4-E138-EC53AE76B32A}"/>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sym typeface="Quicksand"/>
              </a:rPr>
              <a:t>I: Interoperable Data</a:t>
            </a:r>
            <a:endParaRPr lang="en-GB" sz="3600" kern="0" dirty="0">
              <a:solidFill>
                <a:prstClr val="black"/>
              </a:solidFill>
              <a:latin typeface="+mn-lt"/>
              <a:ea typeface="+mj-ea"/>
              <a:cs typeface="Arial"/>
            </a:endParaRPr>
          </a:p>
        </p:txBody>
      </p:sp>
      <p:sp>
        <p:nvSpPr>
          <p:cNvPr id="268" name="Google Shape;268;p28"/>
          <p:cNvSpPr txBox="1">
            <a:spLocks noGrp="1"/>
          </p:cNvSpPr>
          <p:nvPr>
            <p:ph idx="1"/>
          </p:nvPr>
        </p:nvSpPr>
        <p:spPr>
          <a:xfrm>
            <a:off x="838200" y="2775283"/>
            <a:ext cx="7829506" cy="3401679"/>
          </a:xfr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GB" b="0" i="0" u="none" strike="noStrike" cap="none" noProof="0" dirty="0">
                <a:solidFill>
                  <a:srgbClr val="000000"/>
                </a:solidFill>
                <a:ea typeface="Calibri"/>
                <a:sym typeface="Calibri"/>
              </a:rPr>
              <a:t>I1: (meta)data should use a </a:t>
            </a:r>
            <a:r>
              <a:rPr lang="en-GB" b="1" i="0" u="none" strike="noStrike" cap="none" noProof="0" dirty="0">
                <a:solidFill>
                  <a:srgbClr val="000000"/>
                </a:solidFill>
                <a:ea typeface="Calibri"/>
                <a:sym typeface="Calibri"/>
              </a:rPr>
              <a:t>formal, accessible, shared and widely applicable </a:t>
            </a:r>
            <a:r>
              <a:rPr lang="en-GB" b="0" i="0" u="none" strike="noStrike" cap="none" noProof="0" dirty="0">
                <a:solidFill>
                  <a:srgbClr val="000000"/>
                </a:solidFill>
                <a:ea typeface="Calibri"/>
                <a:sym typeface="Calibri"/>
              </a:rPr>
              <a:t>language.</a:t>
            </a:r>
            <a:endParaRPr lang="en-GB" noProof="0" dirty="0"/>
          </a:p>
          <a:p>
            <a:pPr marL="228600" marR="0" lvl="0" indent="-228600" algn="l" rtl="0">
              <a:lnSpc>
                <a:spcPct val="90000"/>
              </a:lnSpc>
              <a:spcBef>
                <a:spcPts val="2201"/>
              </a:spcBef>
              <a:spcAft>
                <a:spcPts val="0"/>
              </a:spcAft>
              <a:buClr>
                <a:srgbClr val="000000"/>
              </a:buClr>
              <a:buSzPts val="2400"/>
              <a:buFont typeface="Arial"/>
              <a:buChar char="•"/>
            </a:pPr>
            <a:r>
              <a:rPr lang="en-GB" b="0" i="0" u="none" strike="noStrike" cap="none" noProof="0" dirty="0">
                <a:solidFill>
                  <a:srgbClr val="000000"/>
                </a:solidFill>
                <a:ea typeface="Calibri"/>
                <a:sym typeface="Calibri"/>
              </a:rPr>
              <a:t>I2: (Meta)data should use </a:t>
            </a:r>
            <a:r>
              <a:rPr lang="en-GB" b="1" i="0" u="none" strike="noStrike" cap="none" noProof="0" dirty="0">
                <a:solidFill>
                  <a:srgbClr val="000000"/>
                </a:solidFill>
                <a:ea typeface="Calibri"/>
                <a:sym typeface="Calibri"/>
              </a:rPr>
              <a:t>vocabularies</a:t>
            </a:r>
            <a:r>
              <a:rPr lang="en-GB" b="0" i="0" u="none" strike="noStrike" cap="none" noProof="0" dirty="0">
                <a:solidFill>
                  <a:srgbClr val="000000"/>
                </a:solidFill>
                <a:ea typeface="Calibri"/>
                <a:sym typeface="Calibri"/>
              </a:rPr>
              <a:t> that follow FAIR principles (e.g. COAR, </a:t>
            </a:r>
            <a:r>
              <a:rPr lang="en-GB" b="0" i="0" u="none" strike="noStrike" cap="none" noProof="0" dirty="0" err="1">
                <a:solidFill>
                  <a:srgbClr val="000000"/>
                </a:solidFill>
                <a:ea typeface="Calibri"/>
                <a:sym typeface="Calibri"/>
              </a:rPr>
              <a:t>DataCite</a:t>
            </a:r>
            <a:r>
              <a:rPr lang="en-GB" b="0" i="0" u="none" strike="noStrike" cap="none" noProof="0" dirty="0">
                <a:solidFill>
                  <a:srgbClr val="000000"/>
                </a:solidFill>
                <a:ea typeface="Calibri"/>
                <a:sym typeface="Calibri"/>
              </a:rPr>
              <a:t>).</a:t>
            </a:r>
            <a:endParaRPr lang="en-GB" noProof="0" dirty="0"/>
          </a:p>
          <a:p>
            <a:pPr marL="228600" marR="0" lvl="0" indent="-228600" algn="l" rtl="0">
              <a:lnSpc>
                <a:spcPct val="90000"/>
              </a:lnSpc>
              <a:spcBef>
                <a:spcPts val="2201"/>
              </a:spcBef>
              <a:spcAft>
                <a:spcPts val="0"/>
              </a:spcAft>
              <a:buClr>
                <a:srgbClr val="000000"/>
              </a:buClr>
              <a:buSzPts val="2400"/>
              <a:buFont typeface="Arial"/>
              <a:buChar char="•"/>
            </a:pPr>
            <a:r>
              <a:rPr lang="en-GB" b="0" i="0" u="none" strike="noStrike" cap="none" noProof="0" dirty="0">
                <a:solidFill>
                  <a:srgbClr val="000000"/>
                </a:solidFill>
                <a:ea typeface="Calibri"/>
                <a:sym typeface="Calibri"/>
              </a:rPr>
              <a:t>I3: (meta)data should include </a:t>
            </a:r>
            <a:r>
              <a:rPr lang="en-GB" b="1" i="0" u="none" strike="noStrike" cap="none" noProof="0" dirty="0">
                <a:solidFill>
                  <a:srgbClr val="000000"/>
                </a:solidFill>
                <a:ea typeface="Calibri"/>
                <a:sym typeface="Calibri"/>
              </a:rPr>
              <a:t>qualified references to other (meta)data</a:t>
            </a:r>
            <a:r>
              <a:rPr lang="en-GB" b="0" i="0" u="none" strike="noStrike" cap="none" noProof="0" dirty="0">
                <a:solidFill>
                  <a:srgbClr val="000000"/>
                </a:solidFill>
                <a:ea typeface="Calibri"/>
                <a:sym typeface="Calibri"/>
              </a:rPr>
              <a:t>.</a:t>
            </a:r>
            <a:endParaRPr lang="en-GB" noProof="0" dirty="0"/>
          </a:p>
        </p:txBody>
      </p:sp>
      <p:sp>
        <p:nvSpPr>
          <p:cNvPr id="270" name="Google Shape;270;p28"/>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23</a:t>
            </a:fld>
            <a:endParaRPr lang="en-GB" noProof="0" dirty="0"/>
          </a:p>
        </p:txBody>
      </p:sp>
      <p:grpSp>
        <p:nvGrpSpPr>
          <p:cNvPr id="271" name="Google Shape;271;p28"/>
          <p:cNvGrpSpPr/>
          <p:nvPr/>
        </p:nvGrpSpPr>
        <p:grpSpPr>
          <a:xfrm>
            <a:off x="8425214" y="0"/>
            <a:ext cx="2372222" cy="6175375"/>
            <a:chOff x="9727920" y="42840"/>
            <a:chExt cx="2398319" cy="6501600"/>
          </a:xfrm>
        </p:grpSpPr>
        <p:pic>
          <p:nvPicPr>
            <p:cNvPr id="272" name="Google Shape;272;p28"/>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273" name="Google Shape;273;p28"/>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274" name="Google Shape;274;p28"/>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275" name="Google Shape;275;p28"/>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276" name="Google Shape;276;p28"/>
          <p:cNvSpPr/>
          <p:nvPr/>
        </p:nvSpPr>
        <p:spPr>
          <a:xfrm>
            <a:off x="8516634" y="4639014"/>
            <a:ext cx="2271900" cy="1318325"/>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277" name="Google Shape;277;p28"/>
          <p:cNvSpPr/>
          <p:nvPr/>
        </p:nvSpPr>
        <p:spPr>
          <a:xfrm>
            <a:off x="8579435" y="0"/>
            <a:ext cx="2271900" cy="2995061"/>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3" name="Google Shape;166;p6">
            <a:extLst>
              <a:ext uri="{FF2B5EF4-FFF2-40B4-BE49-F238E27FC236}">
                <a16:creationId xmlns:a16="http://schemas.microsoft.com/office/drawing/2014/main" id="{1EB79313-F5F2-66B3-5D5D-B64847B09A21}"/>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52558BA-7820-486D-2816-BBD6866D9527}"/>
              </a:ext>
            </a:extLst>
          </p:cNvPr>
          <p:cNvSpPr txBox="1"/>
          <p:nvPr/>
        </p:nvSpPr>
        <p:spPr>
          <a:xfrm>
            <a:off x="919314" y="1260611"/>
            <a:ext cx="7579008" cy="1200329"/>
          </a:xfrm>
          <a:prstGeom prst="rect">
            <a:avLst/>
          </a:prstGeom>
          <a:noFill/>
        </p:spPr>
        <p:txBody>
          <a:bodyPr wrap="square">
            <a:spAutoFit/>
          </a:bodyPr>
          <a:lstStyle/>
          <a:p>
            <a:r>
              <a:rPr lang="en-GB" sz="2400" i="1" dirty="0"/>
              <a:t>D</a:t>
            </a:r>
            <a:r>
              <a:rPr lang="en-GB" sz="2400" b="0" i="1" kern="1200" dirty="0">
                <a:solidFill>
                  <a:schemeClr val="tx1"/>
                </a:solidFill>
                <a:effectLst/>
                <a:latin typeface="+mn-lt"/>
                <a:ea typeface="+mn-ea"/>
                <a:cs typeface="+mn-cs"/>
              </a:rPr>
              <a:t>ata usually need to be integrated with other data</a:t>
            </a:r>
            <a:r>
              <a:rPr lang="en-GB" sz="2400" i="1" dirty="0"/>
              <a:t> and </a:t>
            </a:r>
            <a:r>
              <a:rPr lang="en-GB" sz="2400" i="1" dirty="0" err="1"/>
              <a:t>tp</a:t>
            </a:r>
            <a:r>
              <a:rPr lang="en-GB" sz="2400" i="1" dirty="0"/>
              <a:t> </a:t>
            </a:r>
            <a:r>
              <a:rPr lang="en-GB" sz="2400" b="0" i="1" kern="1200" dirty="0">
                <a:solidFill>
                  <a:schemeClr val="tx1"/>
                </a:solidFill>
                <a:effectLst/>
                <a:latin typeface="+mn-lt"/>
                <a:ea typeface="+mn-ea"/>
                <a:cs typeface="+mn-cs"/>
              </a:rPr>
              <a:t>interoperate with applications or workflows for analysis, storage, and processing.</a:t>
            </a:r>
            <a:endParaRPr lang="en-ES" sz="24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1446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 name="Title 2">
            <a:extLst>
              <a:ext uri="{FF2B5EF4-FFF2-40B4-BE49-F238E27FC236}">
                <a16:creationId xmlns:a16="http://schemas.microsoft.com/office/drawing/2014/main" id="{A07B1139-A408-097F-7D71-486FB033BE12}"/>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sym typeface="Quicksand"/>
              </a:rPr>
              <a:t>R: Reusable Data</a:t>
            </a:r>
            <a:endParaRPr lang="en-GB" sz="3600" kern="0" dirty="0">
              <a:solidFill>
                <a:prstClr val="black"/>
              </a:solidFill>
              <a:latin typeface="+mn-lt"/>
              <a:ea typeface="+mj-ea"/>
              <a:cs typeface="Arial"/>
            </a:endParaRPr>
          </a:p>
        </p:txBody>
      </p:sp>
      <p:sp>
        <p:nvSpPr>
          <p:cNvPr id="313" name="Google Shape;313;p31"/>
          <p:cNvSpPr txBox="1">
            <a:spLocks noGrp="1"/>
          </p:cNvSpPr>
          <p:nvPr>
            <p:ph idx="1"/>
          </p:nvPr>
        </p:nvSpPr>
        <p:spPr>
          <a:xfrm>
            <a:off x="838200" y="1825625"/>
            <a:ext cx="800858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Char char="•"/>
            </a:pPr>
            <a:r>
              <a:rPr lang="en-GB" b="0" i="0" u="none" strike="noStrike" cap="none" noProof="0" dirty="0">
                <a:solidFill>
                  <a:srgbClr val="000000"/>
                </a:solidFill>
                <a:ea typeface="Quicksand Bold"/>
                <a:sym typeface="Quicksand"/>
              </a:rPr>
              <a:t>R1: (Meta)data should be </a:t>
            </a:r>
            <a:r>
              <a:rPr lang="en-GB" b="1" i="0" u="none" strike="noStrike" cap="none" noProof="0" dirty="0">
                <a:solidFill>
                  <a:srgbClr val="000000"/>
                </a:solidFill>
                <a:ea typeface="Quicksand Bold"/>
                <a:sym typeface="Quicksand"/>
              </a:rPr>
              <a:t>richly described </a:t>
            </a:r>
            <a:r>
              <a:rPr lang="en-GB" b="0" i="0" u="none" strike="noStrike" cap="none" noProof="0" dirty="0">
                <a:solidFill>
                  <a:srgbClr val="000000"/>
                </a:solidFill>
                <a:ea typeface="Quicksand Bold"/>
                <a:sym typeface="Quicksand"/>
              </a:rPr>
              <a:t>with a </a:t>
            </a:r>
            <a:r>
              <a:rPr lang="en-GB" b="1" i="0" u="none" strike="noStrike" cap="none" noProof="0" dirty="0">
                <a:solidFill>
                  <a:srgbClr val="000000"/>
                </a:solidFill>
                <a:ea typeface="Quicksand Bold"/>
                <a:sym typeface="Quicksand"/>
              </a:rPr>
              <a:t>wide range of accurate and relevant attributes</a:t>
            </a:r>
            <a:r>
              <a:rPr lang="en-GB" b="0" i="0" u="none" strike="noStrike" cap="none" noProof="0" dirty="0">
                <a:solidFill>
                  <a:srgbClr val="000000"/>
                </a:solidFill>
                <a:ea typeface="Quicksand Bold"/>
                <a:sym typeface="Quicksand"/>
              </a:rPr>
              <a:t>.</a:t>
            </a:r>
            <a:endParaRPr lang="en-GB" sz="3200" noProof="0" dirty="0">
              <a:ea typeface="Quicksand Bold"/>
              <a:sym typeface="Quicksand"/>
            </a:endParaRPr>
          </a:p>
          <a:p>
            <a:pPr marL="685800" marR="0" lvl="1" indent="-228600" algn="l" rtl="0">
              <a:lnSpc>
                <a:spcPct val="90000"/>
              </a:lnSpc>
              <a:spcBef>
                <a:spcPts val="499"/>
              </a:spcBef>
              <a:spcAft>
                <a:spcPts val="0"/>
              </a:spcAft>
              <a:buClr>
                <a:srgbClr val="000000"/>
              </a:buClr>
              <a:buSzPts val="2000"/>
              <a:buFont typeface="Arial"/>
              <a:buChar char="•"/>
            </a:pPr>
            <a:r>
              <a:rPr lang="en-GB" b="0" i="0" u="none" strike="noStrike" cap="none" noProof="0" dirty="0">
                <a:solidFill>
                  <a:srgbClr val="000000"/>
                </a:solidFill>
                <a:ea typeface="Quicksand Bold"/>
                <a:sym typeface="Quicksand"/>
              </a:rPr>
              <a:t>R1.1: (Meta)data must be published with </a:t>
            </a:r>
            <a:r>
              <a:rPr lang="en-GB" b="1" i="0" u="none" strike="noStrike" cap="none" noProof="0" dirty="0">
                <a:solidFill>
                  <a:srgbClr val="000000"/>
                </a:solidFill>
                <a:ea typeface="Quicksand Bold"/>
                <a:sym typeface="Quicksand"/>
              </a:rPr>
              <a:t>a clear and accessible data use licence</a:t>
            </a:r>
            <a:r>
              <a:rPr lang="en-GB" b="0" i="0" u="none" strike="noStrike" cap="none" noProof="0" dirty="0">
                <a:solidFill>
                  <a:srgbClr val="000000"/>
                </a:solidFill>
                <a:ea typeface="Quicksand Bold"/>
                <a:sym typeface="Quicksand"/>
              </a:rPr>
              <a:t>.</a:t>
            </a:r>
            <a:endParaRPr lang="en-GB" sz="2800" noProof="0" dirty="0">
              <a:ea typeface="Quicksand Bold"/>
              <a:sym typeface="Quicksand"/>
            </a:endParaRPr>
          </a:p>
          <a:p>
            <a:pPr marL="685800" marR="0" lvl="1" indent="-228600" algn="l" rtl="0">
              <a:lnSpc>
                <a:spcPct val="90000"/>
              </a:lnSpc>
              <a:spcBef>
                <a:spcPts val="499"/>
              </a:spcBef>
              <a:spcAft>
                <a:spcPts val="0"/>
              </a:spcAft>
              <a:buClr>
                <a:srgbClr val="000000"/>
              </a:buClr>
              <a:buSzPts val="2000"/>
              <a:buFont typeface="Arial"/>
              <a:buChar char="•"/>
            </a:pPr>
            <a:r>
              <a:rPr lang="en-GB" b="0" i="0" u="none" strike="noStrike" cap="none" noProof="0" dirty="0">
                <a:solidFill>
                  <a:srgbClr val="000000"/>
                </a:solidFill>
                <a:ea typeface="Quicksand Bold"/>
                <a:sym typeface="Quicksand"/>
              </a:rPr>
              <a:t>R1.2: (Meta)data must be associated with a </a:t>
            </a:r>
            <a:r>
              <a:rPr lang="en-GB" b="1" i="0" u="none" strike="noStrike" cap="none" noProof="0" dirty="0">
                <a:solidFill>
                  <a:srgbClr val="000000"/>
                </a:solidFill>
                <a:ea typeface="Quicksand Bold"/>
                <a:sym typeface="Quicksand"/>
              </a:rPr>
              <a:t>detailed provenance</a:t>
            </a:r>
            <a:r>
              <a:rPr lang="en-GB" b="0" i="0" u="none" strike="noStrike" cap="none" noProof="0" dirty="0">
                <a:solidFill>
                  <a:srgbClr val="000000"/>
                </a:solidFill>
                <a:ea typeface="Quicksand Bold"/>
                <a:sym typeface="Quicksand"/>
              </a:rPr>
              <a:t>.</a:t>
            </a:r>
            <a:endParaRPr lang="en-GB" sz="2800" noProof="0" dirty="0">
              <a:ea typeface="Quicksand Bold"/>
              <a:sym typeface="Quicksand"/>
            </a:endParaRPr>
          </a:p>
          <a:p>
            <a:pPr marL="685800" marR="0" lvl="1" indent="-228600" algn="l" rtl="0">
              <a:lnSpc>
                <a:spcPct val="90000"/>
              </a:lnSpc>
              <a:spcBef>
                <a:spcPts val="499"/>
              </a:spcBef>
              <a:spcAft>
                <a:spcPts val="0"/>
              </a:spcAft>
              <a:buClr>
                <a:srgbClr val="000000"/>
              </a:buClr>
              <a:buSzPts val="2000"/>
              <a:buFont typeface="Arial"/>
              <a:buChar char="•"/>
            </a:pPr>
            <a:r>
              <a:rPr lang="en-GB" b="0" i="0" u="none" strike="noStrike" cap="none" noProof="0" dirty="0">
                <a:solidFill>
                  <a:srgbClr val="000000"/>
                </a:solidFill>
                <a:ea typeface="Quicksand Bold"/>
                <a:sym typeface="Quicksand"/>
              </a:rPr>
              <a:t>R1.3: (Meta)data must </a:t>
            </a:r>
            <a:r>
              <a:rPr lang="en-GB" b="1" i="0" u="none" strike="noStrike" cap="none" noProof="0" dirty="0">
                <a:solidFill>
                  <a:srgbClr val="000000"/>
                </a:solidFill>
                <a:ea typeface="Quicksand Bold"/>
                <a:sym typeface="Quicksand"/>
              </a:rPr>
              <a:t>comply with EU standards</a:t>
            </a:r>
            <a:r>
              <a:rPr lang="en-GB" b="0" i="0" u="none" strike="noStrike" cap="none" noProof="0" dirty="0">
                <a:solidFill>
                  <a:srgbClr val="000000"/>
                </a:solidFill>
                <a:ea typeface="Quicksand Bold"/>
                <a:sym typeface="Quicksand"/>
              </a:rPr>
              <a:t>.</a:t>
            </a:r>
            <a:endParaRPr lang="en-GB" noProof="0" dirty="0"/>
          </a:p>
          <a:p>
            <a:pPr marL="0" lvl="0" indent="0" algn="l" rtl="0">
              <a:lnSpc>
                <a:spcPct val="90000"/>
              </a:lnSpc>
              <a:spcBef>
                <a:spcPts val="0"/>
              </a:spcBef>
              <a:spcAft>
                <a:spcPts val="0"/>
              </a:spcAft>
              <a:buClr>
                <a:srgbClr val="000000"/>
              </a:buClr>
              <a:buSzPts val="2000"/>
              <a:buNone/>
            </a:pPr>
            <a:endParaRPr lang="en-GB" sz="3200" noProof="0" dirty="0">
              <a:solidFill>
                <a:srgbClr val="000000"/>
              </a:solidFill>
              <a:sym typeface="Quicksand"/>
            </a:endParaRPr>
          </a:p>
          <a:p>
            <a:pPr marL="0" lvl="0" indent="0" algn="l" rtl="0">
              <a:lnSpc>
                <a:spcPct val="90000"/>
              </a:lnSpc>
              <a:spcBef>
                <a:spcPts val="0"/>
              </a:spcBef>
              <a:spcAft>
                <a:spcPts val="0"/>
              </a:spcAft>
              <a:buClr>
                <a:srgbClr val="000000"/>
              </a:buClr>
              <a:buSzPts val="2000"/>
              <a:buNone/>
            </a:pPr>
            <a:r>
              <a:rPr lang="en-GB" b="1" noProof="0" dirty="0">
                <a:solidFill>
                  <a:srgbClr val="000000"/>
                </a:solidFill>
                <a:sym typeface="Quicksand"/>
              </a:rPr>
              <a:t>+ (R)</a:t>
            </a:r>
            <a:r>
              <a:rPr lang="en-GB" b="1" noProof="0" dirty="0" err="1">
                <a:solidFill>
                  <a:srgbClr val="000000"/>
                </a:solidFill>
                <a:sym typeface="Quicksand"/>
              </a:rPr>
              <a:t>machineReadable</a:t>
            </a:r>
            <a:r>
              <a:rPr lang="en-GB" b="1" noProof="0" dirty="0">
                <a:solidFill>
                  <a:srgbClr val="000000"/>
                </a:solidFill>
                <a:sym typeface="Quicksand"/>
              </a:rPr>
              <a:t>: data must be usable not only by humans but also by automated systems</a:t>
            </a:r>
            <a:r>
              <a:rPr lang="en-GB" noProof="0" dirty="0">
                <a:solidFill>
                  <a:srgbClr val="000000"/>
                </a:solidFill>
                <a:sym typeface="Quicksand"/>
              </a:rPr>
              <a:t>! (</a:t>
            </a:r>
            <a:r>
              <a:rPr lang="en-GB" noProof="0" dirty="0">
                <a:solidFill>
                  <a:srgbClr val="000000"/>
                </a:solidFill>
                <a:sym typeface="Wingdings" pitchFamily="2" charset="2"/>
              </a:rPr>
              <a:t>adequate formats and protocols!</a:t>
            </a:r>
            <a:r>
              <a:rPr lang="en-GB" noProof="0" dirty="0">
                <a:solidFill>
                  <a:srgbClr val="000000"/>
                </a:solidFill>
                <a:sym typeface="Quicksand"/>
              </a:rPr>
              <a:t>)</a:t>
            </a:r>
            <a:endParaRPr lang="en-GB" noProof="0" dirty="0"/>
          </a:p>
        </p:txBody>
      </p:sp>
      <p:sp>
        <p:nvSpPr>
          <p:cNvPr id="315" name="Google Shape;315;p31"/>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24</a:t>
            </a:fld>
            <a:endParaRPr lang="en-GB" noProof="0" dirty="0"/>
          </a:p>
        </p:txBody>
      </p:sp>
      <p:grpSp>
        <p:nvGrpSpPr>
          <p:cNvPr id="316" name="Google Shape;316;p31"/>
          <p:cNvGrpSpPr/>
          <p:nvPr/>
        </p:nvGrpSpPr>
        <p:grpSpPr>
          <a:xfrm>
            <a:off x="8425214" y="0"/>
            <a:ext cx="2372222" cy="6175375"/>
            <a:chOff x="9727920" y="42840"/>
            <a:chExt cx="2398319" cy="6501600"/>
          </a:xfrm>
        </p:grpSpPr>
        <p:pic>
          <p:nvPicPr>
            <p:cNvPr id="317" name="Google Shape;317;p31"/>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318" name="Google Shape;318;p31"/>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319" name="Google Shape;319;p31"/>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320" name="Google Shape;320;p31"/>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321" name="Google Shape;321;p31"/>
          <p:cNvSpPr/>
          <p:nvPr/>
        </p:nvSpPr>
        <p:spPr>
          <a:xfrm>
            <a:off x="8579435" y="0"/>
            <a:ext cx="2271900" cy="4579899"/>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4" name="Google Shape;166;p6">
            <a:extLst>
              <a:ext uri="{FF2B5EF4-FFF2-40B4-BE49-F238E27FC236}">
                <a16:creationId xmlns:a16="http://schemas.microsoft.com/office/drawing/2014/main" id="{0292456E-63F3-7DE2-8D80-523B5C87D0B9}"/>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555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panose="020F0502020204030204" pitchFamily="34" charset="0"/>
                <a:cs typeface="Calibri" panose="020F0502020204030204" pitchFamily="34" charset="0"/>
              </a:rPr>
              <a:t>ageyer@geo3bcn.csic.es</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FE6F278-BFD3-CBA8-F808-94AADAFB9B55}"/>
            </a:ext>
          </a:extLst>
        </p:cNvPr>
        <p:cNvGrpSpPr/>
        <p:nvPr/>
      </p:nvGrpSpPr>
      <p:grpSpPr bwMode="auto">
        <a:xfrm>
          <a:off x="0" y="0"/>
          <a:ext cx="0" cy="0"/>
          <a:chOff x="0" y="0"/>
          <a:chExt cx="0" cy="0"/>
        </a:xfrm>
      </p:grpSpPr>
      <p:sp>
        <p:nvSpPr>
          <p:cNvPr id="1514165482" name="Segnaposto piè di pagina 4">
            <a:extLst>
              <a:ext uri="{FF2B5EF4-FFF2-40B4-BE49-F238E27FC236}">
                <a16:creationId xmlns:a16="http://schemas.microsoft.com/office/drawing/2014/main" id="{8895AA26-6268-3899-E4C0-034A6C1EB9E3}"/>
              </a:ext>
            </a:extLst>
          </p:cNvPr>
          <p:cNvSpPr>
            <a:spLocks noGrp="1"/>
          </p:cNvSpPr>
          <p:nvPr/>
        </p:nvSpPr>
        <p:spPr bwMode="auto">
          <a:xfrm>
            <a:off x="2865893" y="5568933"/>
            <a:ext cx="3086100" cy="417933"/>
          </a:xfrm>
        </p:spPr>
        <p:txBody>
          <a:bodyPr vertOverflow="overflow" horzOverflow="overflow" vert="horz" wrap="square" lIns="0" tIns="0" rIns="0" bIns="0" numCol="1" spcCol="0" rtlCol="0" fromWordArt="0" anchor="ctr" anchorCtr="0" forceAA="0" compatLnSpc="0"/>
          <a:lstStyle>
            <a:defPPr>
              <a:defRPr lang="it-IT"/>
            </a:defPPr>
            <a:lvl1pPr marL="0" algn="ctr" defTabSz="914351">
              <a:defRPr sz="1200">
                <a:solidFill>
                  <a:schemeClr val="tx1">
                    <a:tint val="75000"/>
                  </a:schemeClr>
                </a:solidFill>
                <a:latin typeface="+mn-lt"/>
                <a:ea typeface="+mn-ea"/>
                <a:cs typeface="+mn-cs"/>
              </a:defRPr>
            </a:lvl1pPr>
            <a:lvl2pPr marL="457175" algn="l" defTabSz="914351">
              <a:defRPr sz="1800">
                <a:solidFill>
                  <a:schemeClr val="tx1"/>
                </a:solidFill>
                <a:latin typeface="+mn-lt"/>
                <a:ea typeface="+mn-ea"/>
                <a:cs typeface="+mn-cs"/>
              </a:defRPr>
            </a:lvl2pPr>
            <a:lvl3pPr marL="914351" algn="l" defTabSz="914351">
              <a:defRPr sz="1800">
                <a:solidFill>
                  <a:schemeClr val="tx1"/>
                </a:solidFill>
                <a:latin typeface="+mn-lt"/>
                <a:ea typeface="+mn-ea"/>
                <a:cs typeface="+mn-cs"/>
              </a:defRPr>
            </a:lvl3pPr>
            <a:lvl4pPr marL="1371529" algn="l" defTabSz="914351">
              <a:defRPr sz="1800">
                <a:solidFill>
                  <a:schemeClr val="tx1"/>
                </a:solidFill>
                <a:latin typeface="+mn-lt"/>
                <a:ea typeface="+mn-ea"/>
                <a:cs typeface="+mn-cs"/>
              </a:defRPr>
            </a:lvl4pPr>
            <a:lvl5pPr marL="1828705" algn="l" defTabSz="914351">
              <a:defRPr sz="1800">
                <a:solidFill>
                  <a:schemeClr val="tx1"/>
                </a:solidFill>
                <a:latin typeface="+mn-lt"/>
                <a:ea typeface="+mn-ea"/>
                <a:cs typeface="+mn-cs"/>
              </a:defRPr>
            </a:lvl5pPr>
            <a:lvl6pPr marL="2285883" algn="l" defTabSz="914351">
              <a:defRPr sz="1800">
                <a:solidFill>
                  <a:schemeClr val="tx1"/>
                </a:solidFill>
                <a:latin typeface="+mn-lt"/>
                <a:ea typeface="+mn-ea"/>
                <a:cs typeface="+mn-cs"/>
              </a:defRPr>
            </a:lvl6pPr>
            <a:lvl7pPr marL="2743058" algn="l" defTabSz="914351">
              <a:defRPr sz="1800">
                <a:solidFill>
                  <a:schemeClr val="tx1"/>
                </a:solidFill>
                <a:latin typeface="+mn-lt"/>
                <a:ea typeface="+mn-ea"/>
                <a:cs typeface="+mn-cs"/>
              </a:defRPr>
            </a:lvl7pPr>
            <a:lvl8pPr marL="3200238" algn="l" defTabSz="914351">
              <a:defRPr sz="1800">
                <a:solidFill>
                  <a:schemeClr val="tx1"/>
                </a:solidFill>
                <a:latin typeface="+mn-lt"/>
                <a:ea typeface="+mn-ea"/>
                <a:cs typeface="+mn-cs"/>
              </a:defRPr>
            </a:lvl8pPr>
            <a:lvl9pPr marL="3657415" algn="l" defTabSz="914351">
              <a:defRPr sz="1800">
                <a:solidFill>
                  <a:schemeClr val="tx1"/>
                </a:solidFill>
                <a:latin typeface="+mn-lt"/>
                <a:ea typeface="+mn-ea"/>
                <a:cs typeface="+mn-cs"/>
              </a:defRPr>
            </a:lvl9pPr>
          </a:lstStyle>
          <a:p>
            <a:pPr algn="l">
              <a:defRPr/>
            </a:pPr>
            <a:r>
              <a:rPr lang="en-GB" sz="900" noProof="0" dirty="0">
                <a:solidFill>
                  <a:schemeClr val="bg1"/>
                </a:solidFill>
                <a:latin typeface="Quicksand Book"/>
                <a:ea typeface="Quicksand Book"/>
                <a:cs typeface="Quicksand Book"/>
              </a:rPr>
              <a:t>Module 6 – Lecture 1</a:t>
            </a:r>
            <a:endParaRPr lang="en-GB" sz="900" noProof="0" dirty="0">
              <a:solidFill>
                <a:schemeClr val="bg1"/>
              </a:solidFill>
              <a:latin typeface="Quicksand Book"/>
              <a:cs typeface="Quicksand Book"/>
            </a:endParaRPr>
          </a:p>
        </p:txBody>
      </p:sp>
      <p:sp>
        <p:nvSpPr>
          <p:cNvPr id="4" name="TextBox 3">
            <a:extLst>
              <a:ext uri="{FF2B5EF4-FFF2-40B4-BE49-F238E27FC236}">
                <a16:creationId xmlns:a16="http://schemas.microsoft.com/office/drawing/2014/main" id="{CE90C29F-46DB-D781-4F8B-35FFF696A703}"/>
              </a:ext>
            </a:extLst>
          </p:cNvPr>
          <p:cNvSpPr txBox="1"/>
          <p:nvPr/>
        </p:nvSpPr>
        <p:spPr bwMode="auto">
          <a:xfrm>
            <a:off x="1850330" y="5220514"/>
            <a:ext cx="8840042" cy="189475"/>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p>
            <a:pPr>
              <a:defRPr/>
            </a:pPr>
            <a:endParaRPr lang="en-GB" sz="750" noProof="0" dirty="0">
              <a:latin typeface="Quicksand Medium"/>
              <a:cs typeface="Quicksand Medium"/>
            </a:endParaRPr>
          </a:p>
        </p:txBody>
      </p:sp>
      <p:sp>
        <p:nvSpPr>
          <p:cNvPr id="18" name="TextBox 17">
            <a:extLst>
              <a:ext uri="{FF2B5EF4-FFF2-40B4-BE49-F238E27FC236}">
                <a16:creationId xmlns:a16="http://schemas.microsoft.com/office/drawing/2014/main" id="{7BC8C304-FDCC-0FC9-58EF-4E4280BFBD5C}"/>
              </a:ext>
            </a:extLst>
          </p:cNvPr>
          <p:cNvSpPr txBox="1"/>
          <p:nvPr/>
        </p:nvSpPr>
        <p:spPr bwMode="auto">
          <a:xfrm>
            <a:off x="341017" y="5865800"/>
            <a:ext cx="9359907" cy="241348"/>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19" name="Title 18">
            <a:extLst>
              <a:ext uri="{FF2B5EF4-FFF2-40B4-BE49-F238E27FC236}">
                <a16:creationId xmlns:a16="http://schemas.microsoft.com/office/drawing/2014/main" id="{8AE25A59-854B-434D-6DFB-83F1CE47227E}"/>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a:t>
            </a:r>
          </a:p>
        </p:txBody>
      </p:sp>
      <p:sp>
        <p:nvSpPr>
          <p:cNvPr id="20" name="Content Placeholder 19">
            <a:extLst>
              <a:ext uri="{FF2B5EF4-FFF2-40B4-BE49-F238E27FC236}">
                <a16:creationId xmlns:a16="http://schemas.microsoft.com/office/drawing/2014/main" id="{FAB15AE9-FFF1-D238-DC11-96EF37495392}"/>
              </a:ext>
            </a:extLst>
          </p:cNvPr>
          <p:cNvSpPr>
            <a:spLocks noGrp="1"/>
          </p:cNvSpPr>
          <p:nvPr>
            <p:ph idx="1"/>
          </p:nvPr>
        </p:nvSpPr>
        <p:spPr/>
        <p:txBody>
          <a:bodyPr>
            <a:normAutofit/>
          </a:bodyPr>
          <a:lstStyle/>
          <a:p>
            <a:r>
              <a:rPr lang="en-GB" sz="2400" noProof="0" dirty="0">
                <a:latin typeface="Calibri" panose="020F0502020204030204" pitchFamily="34" charset="0"/>
                <a:cs typeface="Calibri" panose="020F0502020204030204" pitchFamily="34" charset="0"/>
              </a:rPr>
              <a:t>Documents in a digital form, other than scientific publications, collected or produced in the course of scientific research activities and used as evidence in the research process, or commonly accepted in the research community as necessary to validate research findings and results.</a:t>
            </a:r>
          </a:p>
          <a:p>
            <a:pPr marL="0" indent="0">
              <a:buNone/>
            </a:pPr>
            <a:r>
              <a:rPr lang="en-GB" sz="1600" noProof="0" dirty="0">
                <a:solidFill>
                  <a:srgbClr val="808080"/>
                </a:solidFill>
                <a:latin typeface="Calibri" panose="020F0502020204030204" pitchFamily="34" charset="0"/>
                <a:cs typeface="Calibri" panose="020F0502020204030204" pitchFamily="34" charset="0"/>
              </a:rPr>
              <a:t>Source(s): Directive (EU) 2019/1024 of the European Parliament on open data and the re-use of public sector information, </a:t>
            </a:r>
            <a:r>
              <a:rPr lang="en-GB" sz="2000" noProof="0" dirty="0">
                <a:latin typeface="Calibri" panose="020F0502020204030204" pitchFamily="34" charset="0"/>
                <a:cs typeface="Calibri" panose="020F0502020204030204" pitchFamily="34" charset="0"/>
                <a:hlinkClick r:id="rId3" tooltip="http://data.europa.eu/eli/dir/2019/1024/oj"/>
              </a:rPr>
              <a:t>http://data.europa.eu/eli/dir/2019/1024/oj</a:t>
            </a:r>
            <a:r>
              <a:rPr lang="en-GB" sz="2000" noProof="0" dirty="0">
                <a:latin typeface="Calibri" panose="020F0502020204030204" pitchFamily="34" charset="0"/>
                <a:cs typeface="Calibri" panose="020F0502020204030204" pitchFamily="34" charset="0"/>
              </a:rPr>
              <a:t> ; </a:t>
            </a:r>
            <a:r>
              <a:rPr lang="en-GB" sz="2000" noProof="0" dirty="0">
                <a:latin typeface="Calibri" panose="020F0502020204030204" pitchFamily="34" charset="0"/>
                <a:cs typeface="Calibri" panose="020F0502020204030204" pitchFamily="34" charset="0"/>
                <a:hlinkClick r:id="rId4" tooltip="https://eur-lex.europa.eu/eli-register/glossary.html"/>
              </a:rPr>
              <a:t>https://eur-lex.europa.eu/eli-register/glossary.html</a:t>
            </a:r>
            <a:r>
              <a:rPr lang="en-GB" sz="2000" noProof="0" dirty="0">
                <a:latin typeface="Calibri" panose="020F0502020204030204" pitchFamily="34" charset="0"/>
                <a:cs typeface="Calibri" panose="020F0502020204030204" pitchFamily="34" charset="0"/>
              </a:rPr>
              <a:t> ; </a:t>
            </a:r>
            <a:r>
              <a:rPr lang="en-GB" sz="1600" noProof="0" dirty="0">
                <a:solidFill>
                  <a:srgbClr val="808080"/>
                </a:solidFill>
                <a:latin typeface="Calibri" panose="020F0502020204030204" pitchFamily="34" charset="0"/>
                <a:cs typeface="Calibri" panose="020F0502020204030204" pitchFamily="34" charset="0"/>
              </a:rPr>
              <a:t>and extracted from </a:t>
            </a:r>
            <a:r>
              <a:rPr lang="en-GB" sz="2000" noProof="0" dirty="0">
                <a:latin typeface="Calibri" panose="020F0502020204030204" pitchFamily="34" charset="0"/>
                <a:cs typeface="Calibri" panose="020F0502020204030204" pitchFamily="34" charset="0"/>
                <a:hlinkClick r:id="rId5" tooltip="https://opendatahandbook.org/glossary/en/"/>
              </a:rPr>
              <a:t>https://opendatahandbook.org/glossary/en/</a:t>
            </a:r>
            <a:endParaRPr lang="en-GB" sz="20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039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7293A46-AB86-0657-08A4-53C8C5C9C75E}"/>
            </a:ext>
          </a:extLst>
        </p:cNvPr>
        <p:cNvGrpSpPr/>
        <p:nvPr/>
      </p:nvGrpSpPr>
      <p:grpSpPr bwMode="auto">
        <a:xfrm>
          <a:off x="0" y="0"/>
          <a:ext cx="0" cy="0"/>
          <a:chOff x="0" y="0"/>
          <a:chExt cx="0" cy="0"/>
        </a:xfrm>
      </p:grpSpPr>
      <p:sp>
        <p:nvSpPr>
          <p:cNvPr id="1514165482" name="Segnaposto piè di pagina 4">
            <a:extLst>
              <a:ext uri="{FF2B5EF4-FFF2-40B4-BE49-F238E27FC236}">
                <a16:creationId xmlns:a16="http://schemas.microsoft.com/office/drawing/2014/main" id="{2F7C6C3F-AEEE-8103-D7BC-E79D4633D5E9}"/>
              </a:ext>
            </a:extLst>
          </p:cNvPr>
          <p:cNvSpPr>
            <a:spLocks noGrp="1"/>
          </p:cNvSpPr>
          <p:nvPr/>
        </p:nvSpPr>
        <p:spPr bwMode="auto">
          <a:xfrm>
            <a:off x="2865893" y="5568933"/>
            <a:ext cx="3086100" cy="417933"/>
          </a:xfrm>
        </p:spPr>
        <p:txBody>
          <a:bodyPr vertOverflow="overflow" horzOverflow="overflow" vert="horz" wrap="square" lIns="0" tIns="0" rIns="0" bIns="0" numCol="1" spcCol="0" rtlCol="0" fromWordArt="0" anchor="ctr" anchorCtr="0" forceAA="0" compatLnSpc="0"/>
          <a:lstStyle>
            <a:defPPr>
              <a:defRPr lang="it-IT"/>
            </a:defPPr>
            <a:lvl1pPr marL="0" algn="ctr" defTabSz="914351">
              <a:defRPr sz="1200">
                <a:solidFill>
                  <a:schemeClr val="tx1">
                    <a:tint val="75000"/>
                  </a:schemeClr>
                </a:solidFill>
                <a:latin typeface="+mn-lt"/>
                <a:ea typeface="+mn-ea"/>
                <a:cs typeface="+mn-cs"/>
              </a:defRPr>
            </a:lvl1pPr>
            <a:lvl2pPr marL="457175" algn="l" defTabSz="914351">
              <a:defRPr sz="1800">
                <a:solidFill>
                  <a:schemeClr val="tx1"/>
                </a:solidFill>
                <a:latin typeface="+mn-lt"/>
                <a:ea typeface="+mn-ea"/>
                <a:cs typeface="+mn-cs"/>
              </a:defRPr>
            </a:lvl2pPr>
            <a:lvl3pPr marL="914351" algn="l" defTabSz="914351">
              <a:defRPr sz="1800">
                <a:solidFill>
                  <a:schemeClr val="tx1"/>
                </a:solidFill>
                <a:latin typeface="+mn-lt"/>
                <a:ea typeface="+mn-ea"/>
                <a:cs typeface="+mn-cs"/>
              </a:defRPr>
            </a:lvl3pPr>
            <a:lvl4pPr marL="1371529" algn="l" defTabSz="914351">
              <a:defRPr sz="1800">
                <a:solidFill>
                  <a:schemeClr val="tx1"/>
                </a:solidFill>
                <a:latin typeface="+mn-lt"/>
                <a:ea typeface="+mn-ea"/>
                <a:cs typeface="+mn-cs"/>
              </a:defRPr>
            </a:lvl4pPr>
            <a:lvl5pPr marL="1828705" algn="l" defTabSz="914351">
              <a:defRPr sz="1800">
                <a:solidFill>
                  <a:schemeClr val="tx1"/>
                </a:solidFill>
                <a:latin typeface="+mn-lt"/>
                <a:ea typeface="+mn-ea"/>
                <a:cs typeface="+mn-cs"/>
              </a:defRPr>
            </a:lvl5pPr>
            <a:lvl6pPr marL="2285883" algn="l" defTabSz="914351">
              <a:defRPr sz="1800">
                <a:solidFill>
                  <a:schemeClr val="tx1"/>
                </a:solidFill>
                <a:latin typeface="+mn-lt"/>
                <a:ea typeface="+mn-ea"/>
                <a:cs typeface="+mn-cs"/>
              </a:defRPr>
            </a:lvl6pPr>
            <a:lvl7pPr marL="2743058" algn="l" defTabSz="914351">
              <a:defRPr sz="1800">
                <a:solidFill>
                  <a:schemeClr val="tx1"/>
                </a:solidFill>
                <a:latin typeface="+mn-lt"/>
                <a:ea typeface="+mn-ea"/>
                <a:cs typeface="+mn-cs"/>
              </a:defRPr>
            </a:lvl7pPr>
            <a:lvl8pPr marL="3200238" algn="l" defTabSz="914351">
              <a:defRPr sz="1800">
                <a:solidFill>
                  <a:schemeClr val="tx1"/>
                </a:solidFill>
                <a:latin typeface="+mn-lt"/>
                <a:ea typeface="+mn-ea"/>
                <a:cs typeface="+mn-cs"/>
              </a:defRPr>
            </a:lvl8pPr>
            <a:lvl9pPr marL="3657415" algn="l" defTabSz="914351">
              <a:defRPr sz="1800">
                <a:solidFill>
                  <a:schemeClr val="tx1"/>
                </a:solidFill>
                <a:latin typeface="+mn-lt"/>
                <a:ea typeface="+mn-ea"/>
                <a:cs typeface="+mn-cs"/>
              </a:defRPr>
            </a:lvl9pPr>
          </a:lstStyle>
          <a:p>
            <a:pPr algn="l">
              <a:defRPr/>
            </a:pPr>
            <a:r>
              <a:rPr lang="en-GB" sz="900" noProof="0" dirty="0">
                <a:solidFill>
                  <a:schemeClr val="bg1"/>
                </a:solidFill>
                <a:latin typeface="Quicksand Book"/>
                <a:ea typeface="Quicksand Book"/>
                <a:cs typeface="Quicksand Book"/>
              </a:rPr>
              <a:t>Module 6 – Lecture 1</a:t>
            </a:r>
            <a:endParaRPr lang="en-GB" sz="900" noProof="0" dirty="0">
              <a:solidFill>
                <a:schemeClr val="bg1"/>
              </a:solidFill>
              <a:latin typeface="Quicksand Book"/>
              <a:cs typeface="Quicksand Book"/>
            </a:endParaRPr>
          </a:p>
        </p:txBody>
      </p:sp>
      <p:sp>
        <p:nvSpPr>
          <p:cNvPr id="4" name="TextBox 3">
            <a:extLst>
              <a:ext uri="{FF2B5EF4-FFF2-40B4-BE49-F238E27FC236}">
                <a16:creationId xmlns:a16="http://schemas.microsoft.com/office/drawing/2014/main" id="{FEC7C8DA-05E6-36C0-D66F-8C2248AC45F7}"/>
              </a:ext>
            </a:extLst>
          </p:cNvPr>
          <p:cNvSpPr txBox="1"/>
          <p:nvPr/>
        </p:nvSpPr>
        <p:spPr bwMode="auto">
          <a:xfrm>
            <a:off x="1850330" y="5220514"/>
            <a:ext cx="8840042" cy="189475"/>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p>
            <a:pPr>
              <a:defRPr/>
            </a:pPr>
            <a:endParaRPr lang="en-GB" sz="750" noProof="0" dirty="0">
              <a:latin typeface="Quicksand Medium"/>
              <a:cs typeface="Quicksand Medium"/>
            </a:endParaRPr>
          </a:p>
        </p:txBody>
      </p:sp>
      <p:sp>
        <p:nvSpPr>
          <p:cNvPr id="19" name="Title 18">
            <a:extLst>
              <a:ext uri="{FF2B5EF4-FFF2-40B4-BE49-F238E27FC236}">
                <a16:creationId xmlns:a16="http://schemas.microsoft.com/office/drawing/2014/main" id="{765243C0-CA61-56C2-4C0A-C98078356C9F}"/>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a:t>
            </a:r>
          </a:p>
        </p:txBody>
      </p:sp>
      <p:sp>
        <p:nvSpPr>
          <p:cNvPr id="20" name="Content Placeholder 19">
            <a:extLst>
              <a:ext uri="{FF2B5EF4-FFF2-40B4-BE49-F238E27FC236}">
                <a16:creationId xmlns:a16="http://schemas.microsoft.com/office/drawing/2014/main" id="{4D94849E-74C3-55C0-6CA6-E36D1B5A45CD}"/>
              </a:ext>
            </a:extLst>
          </p:cNvPr>
          <p:cNvSpPr>
            <a:spLocks noGrp="1"/>
          </p:cNvSpPr>
          <p:nvPr>
            <p:ph idx="1"/>
          </p:nvPr>
        </p:nvSpPr>
        <p:spPr/>
        <p:txBody>
          <a:bodyPr>
            <a:normAutofit fontScale="92500" lnSpcReduction="10000"/>
          </a:bodyPr>
          <a:lstStyle/>
          <a:p>
            <a:r>
              <a:rPr lang="en-GB" sz="2000" noProof="0" dirty="0"/>
              <a:t>Documents in a digital form, other than scientific publications, collected or produced in the course of scientific research activities and used as evidence in the research process, or commonly accepted in the research community as necessary to validate research findings and results.</a:t>
            </a:r>
          </a:p>
          <a:p>
            <a:pPr marL="0" indent="0">
              <a:spcBef>
                <a:spcPts val="1600"/>
              </a:spcBef>
              <a:buNone/>
            </a:pPr>
            <a:r>
              <a:rPr lang="en-GB" sz="1400" noProof="0" dirty="0">
                <a:solidFill>
                  <a:srgbClr val="808080"/>
                </a:solidFill>
              </a:rPr>
              <a:t>Source(s): Directive (EU) 2019/1024 of the European Parliament on open data and the re-use of public sector information, </a:t>
            </a:r>
            <a:r>
              <a:rPr lang="en-GB" sz="1800" noProof="0" dirty="0">
                <a:hlinkClick r:id="rId3" tooltip="http://data.europa.eu/eli/dir/2019/1024/oj"/>
              </a:rPr>
              <a:t>http://data.europa.eu/eli/dir/2019/1024/oj</a:t>
            </a:r>
            <a:r>
              <a:rPr lang="en-GB" sz="1800" noProof="0" dirty="0"/>
              <a:t> ; </a:t>
            </a:r>
            <a:r>
              <a:rPr lang="en-GB" sz="1800" noProof="0" dirty="0">
                <a:hlinkClick r:id="rId4" tooltip="https://eur-lex.europa.eu/eli-register/glossary.html"/>
              </a:rPr>
              <a:t>https://eur-lex.europa.eu/eli-register/glossary.html</a:t>
            </a:r>
            <a:r>
              <a:rPr lang="en-GB" sz="1800" noProof="0" dirty="0"/>
              <a:t> ; </a:t>
            </a:r>
            <a:r>
              <a:rPr lang="en-GB" sz="1400" noProof="0" dirty="0">
                <a:solidFill>
                  <a:srgbClr val="808080"/>
                </a:solidFill>
              </a:rPr>
              <a:t>and extracted from </a:t>
            </a:r>
            <a:r>
              <a:rPr lang="en-GB" sz="1800" noProof="0" dirty="0">
                <a:hlinkClick r:id="rId5" tooltip="https://opendatahandbook.org/glossary/en/"/>
              </a:rPr>
              <a:t>https://opendatahandbook.org/glossary/en/</a:t>
            </a:r>
            <a:endParaRPr lang="en-GB" sz="2400" noProof="0" dirty="0"/>
          </a:p>
          <a:p>
            <a:pPr>
              <a:spcBef>
                <a:spcPts val="1600"/>
              </a:spcBef>
            </a:pPr>
            <a:r>
              <a:rPr lang="en-GB" sz="2000" i="0" noProof="0" dirty="0">
                <a:solidFill>
                  <a:schemeClr val="bg2">
                    <a:lumMod val="25000"/>
                  </a:schemeClr>
                </a:solidFill>
                <a:effectLst/>
              </a:rPr>
              <a:t>Data that are used as </a:t>
            </a:r>
            <a:r>
              <a:rPr lang="en-GB" sz="2000" i="0" noProof="0" dirty="0">
                <a:solidFill>
                  <a:schemeClr val="bg2">
                    <a:lumMod val="25000"/>
                  </a:schemeClr>
                </a:solidFill>
                <a:effectLst/>
                <a:highlight>
                  <a:srgbClr val="F6C143"/>
                </a:highlight>
              </a:rPr>
              <a:t>primary sources to support technical or scientific enquiry</a:t>
            </a:r>
            <a:r>
              <a:rPr lang="en-GB" sz="2000" i="0" noProof="0" dirty="0">
                <a:solidFill>
                  <a:schemeClr val="bg2">
                    <a:lumMod val="25000"/>
                  </a:schemeClr>
                </a:solidFill>
                <a:effectLst/>
              </a:rPr>
              <a:t>, research, scholarship, or artistic activity, and that are </a:t>
            </a:r>
            <a:r>
              <a:rPr lang="en-GB" sz="2000" i="0" noProof="0" dirty="0">
                <a:solidFill>
                  <a:schemeClr val="bg2">
                    <a:lumMod val="25000"/>
                  </a:schemeClr>
                </a:solidFill>
                <a:effectLst/>
                <a:highlight>
                  <a:srgbClr val="F6C143"/>
                </a:highlight>
              </a:rPr>
              <a:t>used as evidence</a:t>
            </a:r>
            <a:r>
              <a:rPr lang="en-GB" sz="2000" i="0" noProof="0" dirty="0">
                <a:solidFill>
                  <a:schemeClr val="bg2">
                    <a:lumMod val="25000"/>
                  </a:schemeClr>
                </a:solidFill>
                <a:effectLst/>
              </a:rPr>
              <a:t> in the research process and/or are commonly accepted in the research community as </a:t>
            </a:r>
            <a:r>
              <a:rPr lang="en-GB" sz="2000" i="0" noProof="0" dirty="0">
                <a:solidFill>
                  <a:schemeClr val="bg2">
                    <a:lumMod val="25000"/>
                  </a:schemeClr>
                </a:solidFill>
                <a:effectLst/>
                <a:highlight>
                  <a:srgbClr val="F6C143"/>
                </a:highlight>
              </a:rPr>
              <a:t>necessary to validate research findings </a:t>
            </a:r>
            <a:r>
              <a:rPr lang="en-GB" sz="2000" i="0" noProof="0" dirty="0">
                <a:solidFill>
                  <a:schemeClr val="bg2">
                    <a:lumMod val="25000"/>
                  </a:schemeClr>
                </a:solidFill>
                <a:effectLst/>
              </a:rPr>
              <a:t>and results. All other digital and non-digital content have the potential of becoming research data. Research data</a:t>
            </a:r>
            <a:r>
              <a:rPr lang="en-GB" sz="2000" i="0" noProof="0" dirty="0">
                <a:solidFill>
                  <a:schemeClr val="bg2">
                    <a:lumMod val="25000"/>
                  </a:schemeClr>
                </a:solidFill>
                <a:effectLst/>
                <a:highlight>
                  <a:srgbClr val="F6C143"/>
                </a:highlight>
              </a:rPr>
              <a:t> may be experimental data, observational data, operational data, third party data, public sector data, monitoring data, processed data, or repurposed data.</a:t>
            </a:r>
          </a:p>
          <a:p>
            <a:pPr marL="0" indent="0">
              <a:buNone/>
            </a:pPr>
            <a:r>
              <a:rPr lang="en-GB" sz="1400" b="0" i="0" noProof="0" dirty="0">
                <a:solidFill>
                  <a:srgbClr val="808080"/>
                </a:solidFill>
                <a:effectLst/>
              </a:rPr>
              <a:t>Source: </a:t>
            </a:r>
            <a:r>
              <a:rPr lang="en-GB" sz="1400" noProof="0" dirty="0">
                <a:solidFill>
                  <a:srgbClr val="808080"/>
                </a:solidFill>
              </a:rPr>
              <a:t>CODATA Research Data Management Terminology </a:t>
            </a:r>
            <a:r>
              <a:rPr lang="en-GB" sz="1600" noProof="0" dirty="0">
                <a:hlinkClick r:id="rId6"/>
              </a:rPr>
              <a:t>https://vocabs.ardc.edu.au/viewById/685</a:t>
            </a:r>
            <a:r>
              <a:rPr lang="en-GB" sz="1600" noProof="0" dirty="0"/>
              <a:t> </a:t>
            </a:r>
          </a:p>
        </p:txBody>
      </p:sp>
    </p:spTree>
    <p:extLst>
      <p:ext uri="{BB962C8B-B14F-4D97-AF65-F5344CB8AC3E}">
        <p14:creationId xmlns:p14="http://schemas.microsoft.com/office/powerpoint/2010/main" val="180023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EB73-C9F4-5C83-CE8D-5E3D5CC0BC88}"/>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Sharing</a:t>
            </a:r>
          </a:p>
        </p:txBody>
      </p:sp>
      <p:sp>
        <p:nvSpPr>
          <p:cNvPr id="3" name="Content Placeholder 2">
            <a:extLst>
              <a:ext uri="{FF2B5EF4-FFF2-40B4-BE49-F238E27FC236}">
                <a16:creationId xmlns:a16="http://schemas.microsoft.com/office/drawing/2014/main" id="{1CAF3490-F77D-01D6-3A0C-80ED207F3085}"/>
              </a:ext>
            </a:extLst>
          </p:cNvPr>
          <p:cNvSpPr>
            <a:spLocks noGrp="1"/>
          </p:cNvSpPr>
          <p:nvPr>
            <p:ph idx="1"/>
          </p:nvPr>
        </p:nvSpPr>
        <p:spPr>
          <a:xfrm>
            <a:off x="693820" y="1253331"/>
            <a:ext cx="11315289" cy="4682248"/>
          </a:xfrm>
        </p:spPr>
        <p:txBody>
          <a:bodyPr>
            <a:normAutofit fontScale="92500" lnSpcReduction="10000"/>
          </a:bodyPr>
          <a:lstStyle/>
          <a:p>
            <a:pPr>
              <a:lnSpc>
                <a:spcPct val="150000"/>
              </a:lnSpc>
            </a:pPr>
            <a:r>
              <a:rPr lang="en-GB" sz="2800" dirty="0">
                <a:latin typeface="+mn-lt"/>
              </a:rPr>
              <a:t>The practice of making (research) data available to others</a:t>
            </a:r>
          </a:p>
          <a:p>
            <a:pPr lvl="1">
              <a:lnSpc>
                <a:spcPct val="150000"/>
              </a:lnSpc>
            </a:pPr>
            <a:r>
              <a:rPr lang="en-GB" sz="2400" dirty="0"/>
              <a:t>Direct collaboration</a:t>
            </a:r>
          </a:p>
          <a:p>
            <a:pPr lvl="1">
              <a:lnSpc>
                <a:spcPct val="150000"/>
              </a:lnSpc>
            </a:pPr>
            <a:r>
              <a:rPr lang="en-GB" sz="2400" dirty="0"/>
              <a:t>Depositing in Open Repositories</a:t>
            </a:r>
          </a:p>
          <a:p>
            <a:pPr lvl="1">
              <a:lnSpc>
                <a:spcPct val="150000"/>
              </a:lnSpc>
            </a:pPr>
            <a:r>
              <a:rPr lang="en-GB" sz="2400" dirty="0"/>
              <a:t>Publishing Open Data</a:t>
            </a:r>
          </a:p>
          <a:p>
            <a:pPr>
              <a:lnSpc>
                <a:spcPct val="150000"/>
              </a:lnSpc>
            </a:pPr>
            <a:r>
              <a:rPr lang="en-GB" sz="2800" dirty="0">
                <a:latin typeface="+mn-lt"/>
              </a:rPr>
              <a:t>Enables transparency reproducibility, and collaboration</a:t>
            </a:r>
          </a:p>
          <a:p>
            <a:pPr lvl="1">
              <a:lnSpc>
                <a:spcPct val="150000"/>
              </a:lnSpc>
            </a:pPr>
            <a:r>
              <a:rPr lang="en-GB" sz="2400" dirty="0"/>
              <a:t>Allows peers to review a scientific work, reuse data from new research questions, and build upon existing results</a:t>
            </a:r>
          </a:p>
          <a:p>
            <a:pPr lvl="1">
              <a:lnSpc>
                <a:spcPct val="150000"/>
              </a:lnSpc>
            </a:pPr>
            <a:r>
              <a:rPr lang="en-GB" sz="2400" dirty="0"/>
              <a:t>Ensures the data collected with public funding provide broader societal value</a:t>
            </a:r>
          </a:p>
        </p:txBody>
      </p:sp>
    </p:spTree>
    <p:extLst>
      <p:ext uri="{BB962C8B-B14F-4D97-AF65-F5344CB8AC3E}">
        <p14:creationId xmlns:p14="http://schemas.microsoft.com/office/powerpoint/2010/main" val="49768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D7FD4-D5B0-5168-0AD3-49FF62406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3ACA1-6F6F-CA4D-B1D7-0700CD7AF683}"/>
              </a:ext>
            </a:extLst>
          </p:cNvPr>
          <p:cNvSpPr>
            <a:spLocks noGrp="1"/>
          </p:cNvSpPr>
          <p:nvPr>
            <p:ph type="title"/>
          </p:nvPr>
        </p:nvSpPr>
        <p:spPr>
          <a:xfrm>
            <a:off x="838200" y="365125"/>
            <a:ext cx="11063748" cy="1325563"/>
          </a:xfrm>
        </p:spPr>
        <p:txBody>
          <a:bodyPr spcFirstLastPara="1" vert="horz" lIns="91440" tIns="45720" rIns="91440" bIns="45720" rtlCol="0" anchor="t" anchorCtr="0">
            <a:normAutofit/>
          </a:bodyPr>
          <a:lstStyle/>
          <a:p>
            <a:pPr algn="ctr" defTabSz="685766">
              <a:spcBef>
                <a:spcPts val="0"/>
              </a:spcBef>
              <a:spcAft>
                <a:spcPts val="600"/>
              </a:spcAft>
            </a:pPr>
            <a:r>
              <a:rPr lang="en-IT" sz="3600" kern="0" dirty="0">
                <a:solidFill>
                  <a:prstClr val="black"/>
                </a:solidFill>
                <a:latin typeface="+mn-lt"/>
                <a:ea typeface="+mj-ea"/>
                <a:cs typeface="Arial"/>
              </a:rPr>
              <a:t>Sharing and publishing a database:</a:t>
            </a:r>
            <a:br>
              <a:rPr lang="en-IT" sz="3600" kern="0" dirty="0">
                <a:solidFill>
                  <a:prstClr val="black"/>
                </a:solidFill>
                <a:latin typeface="+mn-lt"/>
                <a:ea typeface="+mj-ea"/>
                <a:cs typeface="Arial"/>
              </a:rPr>
            </a:br>
            <a:r>
              <a:rPr lang="en-IT" sz="3600" kern="0" dirty="0">
                <a:solidFill>
                  <a:prstClr val="black"/>
                </a:solidFill>
                <a:latin typeface="+mn-lt"/>
                <a:ea typeface="+mj-ea"/>
                <a:cs typeface="Arial"/>
              </a:rPr>
              <a:t> the key elements</a:t>
            </a:r>
          </a:p>
        </p:txBody>
      </p:sp>
      <p:pic>
        <p:nvPicPr>
          <p:cNvPr id="1026" name="Picture 2">
            <a:extLst>
              <a:ext uri="{FF2B5EF4-FFF2-40B4-BE49-F238E27FC236}">
                <a16:creationId xmlns:a16="http://schemas.microsoft.com/office/drawing/2014/main" id="{7FFB7D1A-4062-D0B8-DCEF-3CFE2F9CF7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7344" y="1762445"/>
            <a:ext cx="7394327" cy="3333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F0CFCD-D4C7-D5E8-77D4-2E65DA6A11F1}"/>
              </a:ext>
            </a:extLst>
          </p:cNvPr>
          <p:cNvSpPr txBox="1"/>
          <p:nvPr/>
        </p:nvSpPr>
        <p:spPr>
          <a:xfrm>
            <a:off x="267344" y="5585778"/>
            <a:ext cx="4599124" cy="600164"/>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Adapted from: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Basili</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 Building and using databases in Earth Sciences -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Creazione</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uso</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dei</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database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nelle</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Scienze</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della</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Terra - Corso di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Dottorato</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Scienze</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Della Terra - Sapienza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Università</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di Roma, 2024</a:t>
            </a:r>
          </a:p>
        </p:txBody>
      </p:sp>
      <p:sp>
        <p:nvSpPr>
          <p:cNvPr id="4" name="TextBox 3">
            <a:extLst>
              <a:ext uri="{FF2B5EF4-FFF2-40B4-BE49-F238E27FC236}">
                <a16:creationId xmlns:a16="http://schemas.microsoft.com/office/drawing/2014/main" id="{D9752DC3-45A0-DEE1-6297-707A0DA0FCBB}"/>
              </a:ext>
            </a:extLst>
          </p:cNvPr>
          <p:cNvSpPr txBox="1"/>
          <p:nvPr/>
        </p:nvSpPr>
        <p:spPr>
          <a:xfrm>
            <a:off x="7860630" y="1709753"/>
            <a:ext cx="3378617" cy="461665"/>
          </a:xfrm>
          <a:prstGeom prst="rect">
            <a:avLst/>
          </a:prstGeom>
          <a:noFill/>
        </p:spPr>
        <p:txBody>
          <a:bodyPr wrap="none" rtlCol="0">
            <a:spAutoFit/>
          </a:bodyPr>
          <a:lstStyle/>
          <a:p>
            <a:pPr marL="342900" indent="-342900">
              <a:buFont typeface="Arial" panose="020B0604020202020204" pitchFamily="34" charset="0"/>
              <a:buChar char="•"/>
            </a:pPr>
            <a:r>
              <a:rPr lang="en-GB" sz="2400" dirty="0"/>
              <a:t>Data have a life cycle </a:t>
            </a:r>
          </a:p>
        </p:txBody>
      </p:sp>
      <p:sp>
        <p:nvSpPr>
          <p:cNvPr id="5" name="TextBox 4">
            <a:extLst>
              <a:ext uri="{FF2B5EF4-FFF2-40B4-BE49-F238E27FC236}">
                <a16:creationId xmlns:a16="http://schemas.microsoft.com/office/drawing/2014/main" id="{05041930-B87A-3C07-100E-924278B1B931}"/>
              </a:ext>
            </a:extLst>
          </p:cNvPr>
          <p:cNvSpPr txBox="1"/>
          <p:nvPr/>
        </p:nvSpPr>
        <p:spPr>
          <a:xfrm>
            <a:off x="7860630" y="2243175"/>
            <a:ext cx="4041317"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Harmonised descriptions of the data, and interoperability.</a:t>
            </a:r>
          </a:p>
        </p:txBody>
      </p:sp>
      <p:sp>
        <p:nvSpPr>
          <p:cNvPr id="7" name="TextBox 6">
            <a:extLst>
              <a:ext uri="{FF2B5EF4-FFF2-40B4-BE49-F238E27FC236}">
                <a16:creationId xmlns:a16="http://schemas.microsoft.com/office/drawing/2014/main" id="{3B5CD122-0747-CF82-A445-2AF7A1C72068}"/>
              </a:ext>
            </a:extLst>
          </p:cNvPr>
          <p:cNvSpPr txBox="1"/>
          <p:nvPr/>
        </p:nvSpPr>
        <p:spPr>
          <a:xfrm>
            <a:off x="6704305" y="5831307"/>
            <a:ext cx="5197642" cy="954107"/>
          </a:xfrm>
          <a:prstGeom prst="rect">
            <a:avLst/>
          </a:prstGeom>
          <a:solidFill>
            <a:srgbClr val="FFDCD7"/>
          </a:solidFill>
        </p:spPr>
        <p:txBody>
          <a:bodyPr wrap="square">
            <a:spAutoFit/>
          </a:bodyPr>
          <a:lstStyle/>
          <a:p>
            <a:r>
              <a:rPr lang="en-GB" sz="2800" u="none" strike="noStrike" kern="1200" dirty="0">
                <a:solidFill>
                  <a:schemeClr val="tx1"/>
                </a:solidFill>
                <a:effectLst/>
                <a:latin typeface="+mn-lt"/>
                <a:ea typeface="+mn-ea"/>
                <a:cs typeface="+mn-cs"/>
              </a:rPr>
              <a:t>DMP to take care of the entire life cycle of the data!</a:t>
            </a:r>
            <a:endParaRPr lang="en-GB" sz="2800" dirty="0"/>
          </a:p>
        </p:txBody>
      </p:sp>
      <p:sp>
        <p:nvSpPr>
          <p:cNvPr id="8" name="TextBox 7">
            <a:extLst>
              <a:ext uri="{FF2B5EF4-FFF2-40B4-BE49-F238E27FC236}">
                <a16:creationId xmlns:a16="http://schemas.microsoft.com/office/drawing/2014/main" id="{D855BCA3-3380-195C-7F6F-E45EB808586E}"/>
              </a:ext>
            </a:extLst>
          </p:cNvPr>
          <p:cNvSpPr txBox="1"/>
          <p:nvPr/>
        </p:nvSpPr>
        <p:spPr>
          <a:xfrm>
            <a:off x="7860630" y="3477579"/>
            <a:ext cx="4041317"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Make data discoverable and referrable.</a:t>
            </a:r>
          </a:p>
        </p:txBody>
      </p:sp>
      <p:sp>
        <p:nvSpPr>
          <p:cNvPr id="9" name="TextBox 8">
            <a:extLst>
              <a:ext uri="{FF2B5EF4-FFF2-40B4-BE49-F238E27FC236}">
                <a16:creationId xmlns:a16="http://schemas.microsoft.com/office/drawing/2014/main" id="{2AE05D0D-5B06-DC07-3FD0-620E09B32DF4}"/>
              </a:ext>
            </a:extLst>
          </p:cNvPr>
          <p:cNvSpPr txBox="1"/>
          <p:nvPr/>
        </p:nvSpPr>
        <p:spPr>
          <a:xfrm>
            <a:off x="7860630" y="4385449"/>
            <a:ext cx="4041317" cy="1200329"/>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Cite and reuse datasets appropriately: this is done through licensing.</a:t>
            </a:r>
            <a:endParaRPr lang="en-ES" sz="2400" dirty="0"/>
          </a:p>
        </p:txBody>
      </p:sp>
    </p:spTree>
    <p:extLst>
      <p:ext uri="{BB962C8B-B14F-4D97-AF65-F5344CB8AC3E}">
        <p14:creationId xmlns:p14="http://schemas.microsoft.com/office/powerpoint/2010/main" val="11294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3E8CE9D-3B43-FDEC-32F2-02A1A50F260E}"/>
            </a:ext>
          </a:extLst>
        </p:cNvPr>
        <p:cNvGrpSpPr/>
        <p:nvPr/>
      </p:nvGrpSpPr>
      <p:grpSpPr bwMode="auto">
        <a:xfrm>
          <a:off x="0" y="0"/>
          <a:ext cx="0" cy="0"/>
          <a:chOff x="0" y="0"/>
          <a:chExt cx="0" cy="0"/>
        </a:xfrm>
      </p:grpSpPr>
      <p:sp>
        <p:nvSpPr>
          <p:cNvPr id="4" name="Title 3">
            <a:extLst>
              <a:ext uri="{FF2B5EF4-FFF2-40B4-BE49-F238E27FC236}">
                <a16:creationId xmlns:a16="http://schemas.microsoft.com/office/drawing/2014/main" id="{45467D6A-EF5A-3923-56B5-B16E57E47C74}"/>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Management (RDM)</a:t>
            </a:r>
          </a:p>
        </p:txBody>
      </p:sp>
      <p:sp>
        <p:nvSpPr>
          <p:cNvPr id="3" name="Content Placeholder 8">
            <a:extLst>
              <a:ext uri="{FF2B5EF4-FFF2-40B4-BE49-F238E27FC236}">
                <a16:creationId xmlns:a16="http://schemas.microsoft.com/office/drawing/2014/main" id="{5E8ACA32-A96D-D1E8-3F37-E0942CB6A2E3}"/>
              </a:ext>
            </a:extLst>
          </p:cNvPr>
          <p:cNvSpPr txBox="1">
            <a:spLocks/>
          </p:cNvSpPr>
          <p:nvPr/>
        </p:nvSpPr>
        <p:spPr bwMode="auto">
          <a:xfrm>
            <a:off x="508085" y="1301885"/>
            <a:ext cx="4356049" cy="45129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400" noProof="0" dirty="0">
                <a:latin typeface="Calibri" panose="020F0502020204030204" pitchFamily="34" charset="0"/>
                <a:ea typeface="Quicksand Book"/>
                <a:cs typeface="Calibri" panose="020F0502020204030204" pitchFamily="34" charset="0"/>
              </a:rPr>
              <a:t>The </a:t>
            </a:r>
            <a:r>
              <a:rPr lang="en-GB" sz="2400" b="1" noProof="0" dirty="0">
                <a:latin typeface="Calibri" panose="020F0502020204030204" pitchFamily="34" charset="0"/>
                <a:cs typeface="Calibri" panose="020F0502020204030204" pitchFamily="34" charset="0"/>
              </a:rPr>
              <a:t>organization, storage, preservation, and sharing of data </a:t>
            </a:r>
            <a:r>
              <a:rPr lang="en-GB" sz="2400" noProof="0" dirty="0">
                <a:latin typeface="Calibri" panose="020F0502020204030204" pitchFamily="34" charset="0"/>
                <a:cs typeface="Calibri" panose="020F0502020204030204" pitchFamily="34" charset="0"/>
              </a:rPr>
              <a:t>in a research environment throughout the entire data lifecycle (and beyond)</a:t>
            </a:r>
          </a:p>
          <a:p>
            <a:pPr marL="0" indent="0">
              <a:buFont typeface="Arial" panose="020B0604020202020204" pitchFamily="34" charset="0"/>
              <a:buNone/>
            </a:pPr>
            <a:endParaRPr lang="en-GB" sz="2400" noProof="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374503AD-989E-57DB-405A-F0C9ACA32CB4}"/>
              </a:ext>
            </a:extLst>
          </p:cNvPr>
          <p:cNvGrpSpPr/>
          <p:nvPr/>
        </p:nvGrpSpPr>
        <p:grpSpPr bwMode="auto">
          <a:xfrm>
            <a:off x="4528170" y="1056797"/>
            <a:ext cx="7525808" cy="4717089"/>
            <a:chOff x="0" y="0"/>
            <a:chExt cx="6802726" cy="4506894"/>
          </a:xfrm>
        </p:grpSpPr>
        <p:sp>
          <p:nvSpPr>
            <p:cNvPr id="21" name="Google Shape;259;p41">
              <a:extLst>
                <a:ext uri="{FF2B5EF4-FFF2-40B4-BE49-F238E27FC236}">
                  <a16:creationId xmlns:a16="http://schemas.microsoft.com/office/drawing/2014/main" id="{92BE9A12-A940-F8AF-A0BA-A16D25E78805}"/>
                </a:ext>
              </a:extLst>
            </p:cNvPr>
            <p:cNvSpPr/>
            <p:nvPr/>
          </p:nvSpPr>
          <p:spPr bwMode="auto">
            <a:xfrm>
              <a:off x="1583100" y="372654"/>
              <a:ext cx="3652065" cy="3652065"/>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2" name="Google Shape;260;p41">
              <a:extLst>
                <a:ext uri="{FF2B5EF4-FFF2-40B4-BE49-F238E27FC236}">
                  <a16:creationId xmlns:a16="http://schemas.microsoft.com/office/drawing/2014/main" id="{6C9A062A-4361-56F9-9883-FA01D921A56F}"/>
                </a:ext>
              </a:extLst>
            </p:cNvPr>
            <p:cNvSpPr/>
            <p:nvPr/>
          </p:nvSpPr>
          <p:spPr bwMode="auto">
            <a:xfrm rot="4500354">
              <a:off x="2746539" y="103710"/>
              <a:ext cx="1533755" cy="132633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3" name="Google Shape;261;p41">
              <a:extLst>
                <a:ext uri="{FF2B5EF4-FFF2-40B4-BE49-F238E27FC236}">
                  <a16:creationId xmlns:a16="http://schemas.microsoft.com/office/drawing/2014/main" id="{97214021-391D-F71B-35D6-BD7C8BEF23E6}"/>
                </a:ext>
              </a:extLst>
            </p:cNvPr>
            <p:cNvSpPr/>
            <p:nvPr/>
          </p:nvSpPr>
          <p:spPr bwMode="auto">
            <a:xfrm rot="-894879">
              <a:off x="2790153" y="514341"/>
              <a:ext cx="143532" cy="871590"/>
            </a:xfrm>
            <a:prstGeom prst="rect">
              <a:avLst/>
            </a:prstGeom>
            <a:solidFill>
              <a:srgbClr val="95C11F"/>
            </a:solidFill>
            <a:ln>
              <a:noFill/>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4" name="Google Shape;262;p41">
              <a:extLst>
                <a:ext uri="{FF2B5EF4-FFF2-40B4-BE49-F238E27FC236}">
                  <a16:creationId xmlns:a16="http://schemas.microsoft.com/office/drawing/2014/main" id="{6D950B7E-C97F-7BF2-B9F4-2D9E376103D2}"/>
                </a:ext>
              </a:extLst>
            </p:cNvPr>
            <p:cNvSpPr/>
            <p:nvPr/>
          </p:nvSpPr>
          <p:spPr bwMode="auto">
            <a:xfrm rot="-1799591">
              <a:off x="3935043" y="256554"/>
              <a:ext cx="2371743"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25" name="Google Shape;263;p41">
              <a:extLst>
                <a:ext uri="{FF2B5EF4-FFF2-40B4-BE49-F238E27FC236}">
                  <a16:creationId xmlns:a16="http://schemas.microsoft.com/office/drawing/2014/main" id="{3E92A70B-0DD7-7B8D-7BDE-E0AECD415866}"/>
                </a:ext>
              </a:extLst>
            </p:cNvPr>
            <p:cNvSpPr/>
            <p:nvPr/>
          </p:nvSpPr>
          <p:spPr bwMode="auto">
            <a:xfrm rot="-900139">
              <a:off x="4417690"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26" name="Google Shape;264;p41">
              <a:extLst>
                <a:ext uri="{FF2B5EF4-FFF2-40B4-BE49-F238E27FC236}">
                  <a16:creationId xmlns:a16="http://schemas.microsoft.com/office/drawing/2014/main" id="{5E664C69-D684-32B4-1695-4BB963D33554}"/>
                </a:ext>
              </a:extLst>
            </p:cNvPr>
            <p:cNvSpPr/>
            <p:nvPr/>
          </p:nvSpPr>
          <p:spPr bwMode="auto">
            <a:xfrm>
              <a:off x="4430866"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27" name="Google Shape;265;p41">
              <a:extLst>
                <a:ext uri="{FF2B5EF4-FFF2-40B4-BE49-F238E27FC236}">
                  <a16:creationId xmlns:a16="http://schemas.microsoft.com/office/drawing/2014/main" id="{A31A7B2F-208F-0831-E9CD-B8095216786C}"/>
                </a:ext>
              </a:extLst>
            </p:cNvPr>
            <p:cNvSpPr/>
            <p:nvPr/>
          </p:nvSpPr>
          <p:spPr bwMode="auto">
            <a:xfrm rot="900139">
              <a:off x="3934971" y="3329055"/>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28" name="Google Shape;266;p41">
              <a:extLst>
                <a:ext uri="{FF2B5EF4-FFF2-40B4-BE49-F238E27FC236}">
                  <a16:creationId xmlns:a16="http://schemas.microsoft.com/office/drawing/2014/main" id="{C071CB8F-8F0D-38C0-67E2-9CF33B3CE358}"/>
                </a:ext>
              </a:extLst>
            </p:cNvPr>
            <p:cNvSpPr/>
            <p:nvPr/>
          </p:nvSpPr>
          <p:spPr bwMode="auto">
            <a:xfrm>
              <a:off x="2195995" y="3908790"/>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29" name="Google Shape;267;p41">
              <a:extLst>
                <a:ext uri="{FF2B5EF4-FFF2-40B4-BE49-F238E27FC236}">
                  <a16:creationId xmlns:a16="http://schemas.microsoft.com/office/drawing/2014/main" id="{2E993035-8E60-CD63-B472-D8C9EC97EFED}"/>
                </a:ext>
              </a:extLst>
            </p:cNvPr>
            <p:cNvSpPr/>
            <p:nvPr/>
          </p:nvSpPr>
          <p:spPr bwMode="auto">
            <a:xfrm rot="-900139">
              <a:off x="525731" y="3318561"/>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30" name="Google Shape;268;p41">
              <a:extLst>
                <a:ext uri="{FF2B5EF4-FFF2-40B4-BE49-F238E27FC236}">
                  <a16:creationId xmlns:a16="http://schemas.microsoft.com/office/drawing/2014/main" id="{02E78FB9-7248-C08B-E41F-5DCBF35CF73E}"/>
                </a:ext>
              </a:extLst>
            </p:cNvPr>
            <p:cNvSpPr/>
            <p:nvPr/>
          </p:nvSpPr>
          <p:spPr bwMode="auto">
            <a:xfrm>
              <a:off x="0"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31" name="Google Shape;269;p41">
              <a:extLst>
                <a:ext uri="{FF2B5EF4-FFF2-40B4-BE49-F238E27FC236}">
                  <a16:creationId xmlns:a16="http://schemas.microsoft.com/office/drawing/2014/main" id="{2014FA1E-C2D1-B0D5-7D7D-9261DF68221D}"/>
                </a:ext>
              </a:extLst>
            </p:cNvPr>
            <p:cNvSpPr/>
            <p:nvPr/>
          </p:nvSpPr>
          <p:spPr bwMode="auto">
            <a:xfrm rot="900139">
              <a:off x="30924"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32" name="Google Shape;270;p41">
              <a:extLst>
                <a:ext uri="{FF2B5EF4-FFF2-40B4-BE49-F238E27FC236}">
                  <a16:creationId xmlns:a16="http://schemas.microsoft.com/office/drawing/2014/main" id="{C8367DB8-B8A2-5D30-03B9-45D7328FA36B}"/>
                </a:ext>
              </a:extLst>
            </p:cNvPr>
            <p:cNvSpPr/>
            <p:nvPr/>
          </p:nvSpPr>
          <p:spPr bwMode="auto">
            <a:xfrm rot="1800176">
              <a:off x="535680" y="256782"/>
              <a:ext cx="2371968"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grpSp>
      <p:sp>
        <p:nvSpPr>
          <p:cNvPr id="5" name="TextBox 4">
            <a:extLst>
              <a:ext uri="{FF2B5EF4-FFF2-40B4-BE49-F238E27FC236}">
                <a16:creationId xmlns:a16="http://schemas.microsoft.com/office/drawing/2014/main" id="{7CC2B801-6C25-C457-A90E-3566E60AA13F}"/>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
        <p:nvSpPr>
          <p:cNvPr id="2" name="TextBox 1">
            <a:extLst>
              <a:ext uri="{FF2B5EF4-FFF2-40B4-BE49-F238E27FC236}">
                <a16:creationId xmlns:a16="http://schemas.microsoft.com/office/drawing/2014/main" id="{5BABB41D-0D12-0FF0-EF64-BE9BCCF2884F}"/>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6" name="TextBox 5">
            <a:extLst>
              <a:ext uri="{FF2B5EF4-FFF2-40B4-BE49-F238E27FC236}">
                <a16:creationId xmlns:a16="http://schemas.microsoft.com/office/drawing/2014/main" id="{4973E5E4-A0C4-2A3D-3CAD-D1E1214C4BB2}"/>
              </a:ext>
            </a:extLst>
          </p:cNvPr>
          <p:cNvSpPr txBox="1"/>
          <p:nvPr/>
        </p:nvSpPr>
        <p:spPr bwMode="auto">
          <a:xfrm>
            <a:off x="592744" y="3358027"/>
            <a:ext cx="3773055" cy="1850218"/>
          </a:xfrm>
          <a:prstGeom prst="rect">
            <a:avLst/>
          </a:prstGeom>
          <a:solidFill>
            <a:srgbClr val="FFDCD7"/>
          </a:solidFill>
        </p:spPr>
        <p:txBody>
          <a:bodyPr wrap="square">
            <a:spAutoFit/>
          </a:bodyPr>
          <a:lstStyle/>
          <a:p>
            <a:r>
              <a:rPr lang="en-GB" sz="2800" dirty="0"/>
              <a:t>E</a:t>
            </a:r>
            <a:r>
              <a:rPr lang="en-GB" sz="2800" kern="1200" dirty="0">
                <a:solidFill>
                  <a:schemeClr val="tx1"/>
                </a:solidFill>
                <a:effectLst/>
                <a:latin typeface="+mn-lt"/>
                <a:ea typeface="+mn-ea"/>
                <a:cs typeface="+mn-cs"/>
              </a:rPr>
              <a:t>ach phase is well-documented and aligned with </a:t>
            </a:r>
            <a:r>
              <a:rPr lang="en-GB" sz="2800" b="1" kern="1200" dirty="0">
                <a:solidFill>
                  <a:schemeClr val="tx1"/>
                </a:solidFill>
                <a:effectLst/>
                <a:latin typeface="+mn-lt"/>
                <a:ea typeface="+mn-ea"/>
                <a:cs typeface="+mn-cs"/>
              </a:rPr>
              <a:t>FAIR principles</a:t>
            </a:r>
            <a:r>
              <a:rPr lang="en-GB" sz="2800" kern="1200" dirty="0">
                <a:solidFill>
                  <a:schemeClr val="tx1"/>
                </a:solidFill>
                <a:effectLst/>
                <a:latin typeface="+mn-lt"/>
                <a:ea typeface="+mn-ea"/>
                <a:cs typeface="+mn-cs"/>
              </a:rPr>
              <a:t>!! </a:t>
            </a:r>
            <a:endParaRPr lang="en-GB" sz="2800" dirty="0"/>
          </a:p>
        </p:txBody>
      </p:sp>
    </p:spTree>
    <p:extLst>
      <p:ext uri="{BB962C8B-B14F-4D97-AF65-F5344CB8AC3E}">
        <p14:creationId xmlns:p14="http://schemas.microsoft.com/office/powerpoint/2010/main" val="136353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28F9712-CF7B-61C9-9604-3849F2C5864F}"/>
            </a:ext>
          </a:extLst>
        </p:cNvPr>
        <p:cNvGrpSpPr/>
        <p:nvPr/>
      </p:nvGrpSpPr>
      <p:grpSpPr bwMode="auto">
        <a:xfrm>
          <a:off x="0" y="0"/>
          <a:ext cx="0" cy="0"/>
          <a:chOff x="0" y="0"/>
          <a:chExt cx="0" cy="0"/>
        </a:xfrm>
      </p:grpSpPr>
      <p:sp>
        <p:nvSpPr>
          <p:cNvPr id="4" name="Title 3">
            <a:extLst>
              <a:ext uri="{FF2B5EF4-FFF2-40B4-BE49-F238E27FC236}">
                <a16:creationId xmlns:a16="http://schemas.microsoft.com/office/drawing/2014/main" id="{2E74CB7E-7E3F-BEB9-3942-281E3076A001}"/>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Management (RDM)</a:t>
            </a:r>
          </a:p>
        </p:txBody>
      </p:sp>
      <p:sp>
        <p:nvSpPr>
          <p:cNvPr id="3" name="Content Placeholder 8">
            <a:extLst>
              <a:ext uri="{FF2B5EF4-FFF2-40B4-BE49-F238E27FC236}">
                <a16:creationId xmlns:a16="http://schemas.microsoft.com/office/drawing/2014/main" id="{DBDBDC0B-1BE0-6396-C5C6-B7F234E5AD7D}"/>
              </a:ext>
            </a:extLst>
          </p:cNvPr>
          <p:cNvSpPr txBox="1">
            <a:spLocks/>
          </p:cNvSpPr>
          <p:nvPr/>
        </p:nvSpPr>
        <p:spPr bwMode="auto">
          <a:xfrm>
            <a:off x="508085" y="1301885"/>
            <a:ext cx="4356049" cy="45129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400" noProof="0" dirty="0">
                <a:latin typeface="Calibri" panose="020F0502020204030204" pitchFamily="34" charset="0"/>
                <a:ea typeface="Quicksand Book"/>
                <a:cs typeface="Calibri" panose="020F0502020204030204" pitchFamily="34" charset="0"/>
              </a:rPr>
              <a:t>The </a:t>
            </a:r>
            <a:r>
              <a:rPr lang="en-GB" sz="2400" b="1" noProof="0" dirty="0">
                <a:latin typeface="Calibri" panose="020F0502020204030204" pitchFamily="34" charset="0"/>
                <a:cs typeface="Calibri" panose="020F0502020204030204" pitchFamily="34" charset="0"/>
              </a:rPr>
              <a:t>organization, storage, preservation, and sharing of data </a:t>
            </a:r>
            <a:r>
              <a:rPr lang="en-GB" sz="2400" noProof="0" dirty="0">
                <a:latin typeface="Calibri" panose="020F0502020204030204" pitchFamily="34" charset="0"/>
                <a:cs typeface="Calibri" panose="020F0502020204030204" pitchFamily="34" charset="0"/>
              </a:rPr>
              <a:t>in a research environment throughout the entire data lifecycle (and beyond)</a:t>
            </a:r>
          </a:p>
          <a:p>
            <a:pPr>
              <a:defRPr/>
            </a:pPr>
            <a:r>
              <a:rPr lang="en-GB" sz="2400" noProof="0" dirty="0">
                <a:latin typeface="Calibri" panose="020F0502020204030204" pitchFamily="34" charset="0"/>
                <a:cs typeface="Calibri" panose="020F0502020204030204" pitchFamily="34" charset="0"/>
              </a:rPr>
              <a:t>Ensures the </a:t>
            </a:r>
            <a:r>
              <a:rPr lang="en-GB" sz="2400" b="1" noProof="0" dirty="0">
                <a:latin typeface="Calibri" panose="020F0502020204030204" pitchFamily="34" charset="0"/>
                <a:cs typeface="Calibri" panose="020F0502020204030204" pitchFamily="34" charset="0"/>
              </a:rPr>
              <a:t>efficiency, transparency, and reproducibility </a:t>
            </a:r>
            <a:r>
              <a:rPr lang="en-GB" sz="2400" noProof="0" dirty="0">
                <a:latin typeface="Calibri" panose="020F0502020204030204" pitchFamily="34" charset="0"/>
                <a:cs typeface="Calibri" panose="020F0502020204030204" pitchFamily="34" charset="0"/>
              </a:rPr>
              <a:t>of research </a:t>
            </a:r>
          </a:p>
          <a:p>
            <a:pPr>
              <a:defRPr/>
            </a:pPr>
            <a:r>
              <a:rPr lang="en-GB" sz="2400" noProof="0" dirty="0">
                <a:latin typeface="Calibri" panose="020F0502020204030204" pitchFamily="34" charset="0"/>
                <a:cs typeface="Calibri" panose="020F0502020204030204" pitchFamily="34" charset="0"/>
              </a:rPr>
              <a:t>Includes practices and policies that aim to </a:t>
            </a:r>
            <a:r>
              <a:rPr lang="en-GB" sz="2400" b="1" noProof="0" dirty="0">
                <a:latin typeface="Calibri" panose="020F0502020204030204" pitchFamily="34" charset="0"/>
                <a:cs typeface="Calibri" panose="020F0502020204030204" pitchFamily="34" charset="0"/>
              </a:rPr>
              <a:t>improve the quality and value </a:t>
            </a:r>
            <a:r>
              <a:rPr lang="en-GB" sz="2400" noProof="0" dirty="0">
                <a:latin typeface="Calibri" panose="020F0502020204030204" pitchFamily="34" charset="0"/>
                <a:cs typeface="Calibri" panose="020F0502020204030204" pitchFamily="34" charset="0"/>
              </a:rPr>
              <a:t>of research data.</a:t>
            </a:r>
          </a:p>
          <a:p>
            <a:pPr marL="0" indent="0">
              <a:buFont typeface="Arial" panose="020B0604020202020204" pitchFamily="34" charset="0"/>
              <a:buNone/>
            </a:pPr>
            <a:endParaRPr lang="en-GB" sz="2400" noProof="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32F04EAD-9077-5A5D-1F58-27C8E840652D}"/>
              </a:ext>
            </a:extLst>
          </p:cNvPr>
          <p:cNvGrpSpPr/>
          <p:nvPr/>
        </p:nvGrpSpPr>
        <p:grpSpPr bwMode="auto">
          <a:xfrm>
            <a:off x="4528170" y="1056797"/>
            <a:ext cx="7525808" cy="4717089"/>
            <a:chOff x="0" y="0"/>
            <a:chExt cx="6802726" cy="4506894"/>
          </a:xfrm>
        </p:grpSpPr>
        <p:sp>
          <p:nvSpPr>
            <p:cNvPr id="21" name="Google Shape;259;p41">
              <a:extLst>
                <a:ext uri="{FF2B5EF4-FFF2-40B4-BE49-F238E27FC236}">
                  <a16:creationId xmlns:a16="http://schemas.microsoft.com/office/drawing/2014/main" id="{74B7A770-751F-1455-EACD-18FABB274B7E}"/>
                </a:ext>
              </a:extLst>
            </p:cNvPr>
            <p:cNvSpPr/>
            <p:nvPr/>
          </p:nvSpPr>
          <p:spPr bwMode="auto">
            <a:xfrm>
              <a:off x="1583100" y="372654"/>
              <a:ext cx="3652065" cy="3652065"/>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2" name="Google Shape;260;p41">
              <a:extLst>
                <a:ext uri="{FF2B5EF4-FFF2-40B4-BE49-F238E27FC236}">
                  <a16:creationId xmlns:a16="http://schemas.microsoft.com/office/drawing/2014/main" id="{BF59F898-D9FF-00F9-FFA8-3A30BA47566F}"/>
                </a:ext>
              </a:extLst>
            </p:cNvPr>
            <p:cNvSpPr/>
            <p:nvPr/>
          </p:nvSpPr>
          <p:spPr bwMode="auto">
            <a:xfrm rot="4500354">
              <a:off x="2746539" y="103710"/>
              <a:ext cx="1533755" cy="132633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3" name="Google Shape;261;p41">
              <a:extLst>
                <a:ext uri="{FF2B5EF4-FFF2-40B4-BE49-F238E27FC236}">
                  <a16:creationId xmlns:a16="http://schemas.microsoft.com/office/drawing/2014/main" id="{4BA4F1DD-824A-28AF-70CB-7F9AEEB17E7A}"/>
                </a:ext>
              </a:extLst>
            </p:cNvPr>
            <p:cNvSpPr/>
            <p:nvPr/>
          </p:nvSpPr>
          <p:spPr bwMode="auto">
            <a:xfrm rot="-894879">
              <a:off x="2790153" y="514341"/>
              <a:ext cx="143532" cy="871590"/>
            </a:xfrm>
            <a:prstGeom prst="rect">
              <a:avLst/>
            </a:prstGeom>
            <a:solidFill>
              <a:srgbClr val="95C11F"/>
            </a:solidFill>
            <a:ln>
              <a:noFill/>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4" name="Google Shape;262;p41">
              <a:extLst>
                <a:ext uri="{FF2B5EF4-FFF2-40B4-BE49-F238E27FC236}">
                  <a16:creationId xmlns:a16="http://schemas.microsoft.com/office/drawing/2014/main" id="{B82DD498-3E65-B732-C139-491953B92492}"/>
                </a:ext>
              </a:extLst>
            </p:cNvPr>
            <p:cNvSpPr/>
            <p:nvPr/>
          </p:nvSpPr>
          <p:spPr bwMode="auto">
            <a:xfrm rot="-1799591">
              <a:off x="3935043" y="256554"/>
              <a:ext cx="2371743"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25" name="Google Shape;263;p41">
              <a:extLst>
                <a:ext uri="{FF2B5EF4-FFF2-40B4-BE49-F238E27FC236}">
                  <a16:creationId xmlns:a16="http://schemas.microsoft.com/office/drawing/2014/main" id="{09A2DFDF-A478-1300-2848-F06003718DDE}"/>
                </a:ext>
              </a:extLst>
            </p:cNvPr>
            <p:cNvSpPr/>
            <p:nvPr/>
          </p:nvSpPr>
          <p:spPr bwMode="auto">
            <a:xfrm rot="-900139">
              <a:off x="4417690"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26" name="Google Shape;264;p41">
              <a:extLst>
                <a:ext uri="{FF2B5EF4-FFF2-40B4-BE49-F238E27FC236}">
                  <a16:creationId xmlns:a16="http://schemas.microsoft.com/office/drawing/2014/main" id="{E82ADB29-C95D-17C3-169B-976438BD3509}"/>
                </a:ext>
              </a:extLst>
            </p:cNvPr>
            <p:cNvSpPr/>
            <p:nvPr/>
          </p:nvSpPr>
          <p:spPr bwMode="auto">
            <a:xfrm>
              <a:off x="4430866"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27" name="Google Shape;265;p41">
              <a:extLst>
                <a:ext uri="{FF2B5EF4-FFF2-40B4-BE49-F238E27FC236}">
                  <a16:creationId xmlns:a16="http://schemas.microsoft.com/office/drawing/2014/main" id="{1A38BFAA-5159-8807-94BF-2FE8C65D762C}"/>
                </a:ext>
              </a:extLst>
            </p:cNvPr>
            <p:cNvSpPr/>
            <p:nvPr/>
          </p:nvSpPr>
          <p:spPr bwMode="auto">
            <a:xfrm rot="900139">
              <a:off x="3934971" y="3329055"/>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28" name="Google Shape;266;p41">
              <a:extLst>
                <a:ext uri="{FF2B5EF4-FFF2-40B4-BE49-F238E27FC236}">
                  <a16:creationId xmlns:a16="http://schemas.microsoft.com/office/drawing/2014/main" id="{A2B18A7C-CAFE-F39F-CADA-668FB3340CAE}"/>
                </a:ext>
              </a:extLst>
            </p:cNvPr>
            <p:cNvSpPr/>
            <p:nvPr/>
          </p:nvSpPr>
          <p:spPr bwMode="auto">
            <a:xfrm>
              <a:off x="2195995" y="3908790"/>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29" name="Google Shape;267;p41">
              <a:extLst>
                <a:ext uri="{FF2B5EF4-FFF2-40B4-BE49-F238E27FC236}">
                  <a16:creationId xmlns:a16="http://schemas.microsoft.com/office/drawing/2014/main" id="{C9577132-4B0F-332E-7F87-EAD6D9AB945B}"/>
                </a:ext>
              </a:extLst>
            </p:cNvPr>
            <p:cNvSpPr/>
            <p:nvPr/>
          </p:nvSpPr>
          <p:spPr bwMode="auto">
            <a:xfrm rot="-900139">
              <a:off x="525731" y="3318561"/>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30" name="Google Shape;268;p41">
              <a:extLst>
                <a:ext uri="{FF2B5EF4-FFF2-40B4-BE49-F238E27FC236}">
                  <a16:creationId xmlns:a16="http://schemas.microsoft.com/office/drawing/2014/main" id="{FCAF4183-6B87-65ED-0D45-03BD6EAEBD96}"/>
                </a:ext>
              </a:extLst>
            </p:cNvPr>
            <p:cNvSpPr/>
            <p:nvPr/>
          </p:nvSpPr>
          <p:spPr bwMode="auto">
            <a:xfrm>
              <a:off x="0"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31" name="Google Shape;269;p41">
              <a:extLst>
                <a:ext uri="{FF2B5EF4-FFF2-40B4-BE49-F238E27FC236}">
                  <a16:creationId xmlns:a16="http://schemas.microsoft.com/office/drawing/2014/main" id="{3E20CE44-65D7-B06D-EDBF-ED6C17F55F85}"/>
                </a:ext>
              </a:extLst>
            </p:cNvPr>
            <p:cNvSpPr/>
            <p:nvPr/>
          </p:nvSpPr>
          <p:spPr bwMode="auto">
            <a:xfrm rot="900139">
              <a:off x="30924"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32" name="Google Shape;270;p41">
              <a:extLst>
                <a:ext uri="{FF2B5EF4-FFF2-40B4-BE49-F238E27FC236}">
                  <a16:creationId xmlns:a16="http://schemas.microsoft.com/office/drawing/2014/main" id="{1B4494C8-39FB-82D2-AF90-FAB6B710947F}"/>
                </a:ext>
              </a:extLst>
            </p:cNvPr>
            <p:cNvSpPr/>
            <p:nvPr/>
          </p:nvSpPr>
          <p:spPr bwMode="auto">
            <a:xfrm rot="1800176">
              <a:off x="535680" y="256782"/>
              <a:ext cx="2371968"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grpSp>
      <p:sp>
        <p:nvSpPr>
          <p:cNvPr id="5" name="TextBox 4">
            <a:extLst>
              <a:ext uri="{FF2B5EF4-FFF2-40B4-BE49-F238E27FC236}">
                <a16:creationId xmlns:a16="http://schemas.microsoft.com/office/drawing/2014/main" id="{CD5837E9-1EFF-5A56-1055-F4663070E281}"/>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
        <p:nvSpPr>
          <p:cNvPr id="2" name="TextBox 1">
            <a:extLst>
              <a:ext uri="{FF2B5EF4-FFF2-40B4-BE49-F238E27FC236}">
                <a16:creationId xmlns:a16="http://schemas.microsoft.com/office/drawing/2014/main" id="{C70C85D7-C24B-3941-77F9-46E86B58F194}"/>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Tree>
    <p:extLst>
      <p:ext uri="{BB962C8B-B14F-4D97-AF65-F5344CB8AC3E}">
        <p14:creationId xmlns:p14="http://schemas.microsoft.com/office/powerpoint/2010/main" val="107666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C566863-9511-99CA-8FFC-7CED1F0E8689}"/>
            </a:ext>
          </a:extLst>
        </p:cNvPr>
        <p:cNvGrpSpPr/>
        <p:nvPr/>
      </p:nvGrpSpPr>
      <p:grpSpPr bwMode="auto">
        <a:xfrm>
          <a:off x="0" y="0"/>
          <a:ext cx="0" cy="0"/>
          <a:chOff x="0" y="0"/>
          <a:chExt cx="0" cy="0"/>
        </a:xfrm>
      </p:grpSpPr>
      <p:sp>
        <p:nvSpPr>
          <p:cNvPr id="4" name="Title 3">
            <a:extLst>
              <a:ext uri="{FF2B5EF4-FFF2-40B4-BE49-F238E27FC236}">
                <a16:creationId xmlns:a16="http://schemas.microsoft.com/office/drawing/2014/main" id="{A0C184DC-845B-3ADA-64B3-AC631F1A2F53}"/>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Management (RDM)</a:t>
            </a:r>
          </a:p>
        </p:txBody>
      </p:sp>
      <p:sp>
        <p:nvSpPr>
          <p:cNvPr id="3" name="Content Placeholder 8">
            <a:extLst>
              <a:ext uri="{FF2B5EF4-FFF2-40B4-BE49-F238E27FC236}">
                <a16:creationId xmlns:a16="http://schemas.microsoft.com/office/drawing/2014/main" id="{5B3322F6-6129-B074-F73A-0E350EDD9A09}"/>
              </a:ext>
            </a:extLst>
          </p:cNvPr>
          <p:cNvSpPr txBox="1">
            <a:spLocks/>
          </p:cNvSpPr>
          <p:nvPr/>
        </p:nvSpPr>
        <p:spPr bwMode="auto">
          <a:xfrm>
            <a:off x="508085" y="1301885"/>
            <a:ext cx="4356049" cy="45129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400" noProof="0" dirty="0">
                <a:latin typeface="Calibri" panose="020F0502020204030204" pitchFamily="34" charset="0"/>
                <a:ea typeface="Quicksand Book"/>
                <a:cs typeface="Calibri" panose="020F0502020204030204" pitchFamily="34" charset="0"/>
              </a:rPr>
              <a:t>The </a:t>
            </a:r>
            <a:r>
              <a:rPr lang="en-GB" sz="2400" b="1" noProof="0" dirty="0">
                <a:latin typeface="Calibri" panose="020F0502020204030204" pitchFamily="34" charset="0"/>
                <a:cs typeface="Calibri" panose="020F0502020204030204" pitchFamily="34" charset="0"/>
              </a:rPr>
              <a:t>organization, storage, preservation, and sharing of data </a:t>
            </a:r>
            <a:r>
              <a:rPr lang="en-GB" sz="2400" noProof="0" dirty="0">
                <a:latin typeface="Calibri" panose="020F0502020204030204" pitchFamily="34" charset="0"/>
                <a:cs typeface="Calibri" panose="020F0502020204030204" pitchFamily="34" charset="0"/>
              </a:rPr>
              <a:t>in a research environment throughout the entire data lifecycle (and beyond)</a:t>
            </a:r>
          </a:p>
          <a:p>
            <a:pPr>
              <a:defRPr/>
            </a:pPr>
            <a:r>
              <a:rPr lang="en-GB" sz="2400" noProof="0" dirty="0">
                <a:latin typeface="Calibri" panose="020F0502020204030204" pitchFamily="34" charset="0"/>
                <a:cs typeface="Calibri" panose="020F0502020204030204" pitchFamily="34" charset="0"/>
              </a:rPr>
              <a:t>Ensures the </a:t>
            </a:r>
            <a:r>
              <a:rPr lang="en-GB" sz="2400" b="1" noProof="0" dirty="0">
                <a:latin typeface="Calibri" panose="020F0502020204030204" pitchFamily="34" charset="0"/>
                <a:cs typeface="Calibri" panose="020F0502020204030204" pitchFamily="34" charset="0"/>
              </a:rPr>
              <a:t>efficiency, transparency, and reproducibility </a:t>
            </a:r>
            <a:r>
              <a:rPr lang="en-GB" sz="2400" noProof="0" dirty="0">
                <a:latin typeface="Calibri" panose="020F0502020204030204" pitchFamily="34" charset="0"/>
                <a:cs typeface="Calibri" panose="020F0502020204030204" pitchFamily="34" charset="0"/>
              </a:rPr>
              <a:t>of research </a:t>
            </a:r>
          </a:p>
          <a:p>
            <a:pPr>
              <a:defRPr/>
            </a:pPr>
            <a:r>
              <a:rPr lang="en-GB" sz="2400" noProof="0" dirty="0">
                <a:latin typeface="Calibri" panose="020F0502020204030204" pitchFamily="34" charset="0"/>
                <a:cs typeface="Calibri" panose="020F0502020204030204" pitchFamily="34" charset="0"/>
              </a:rPr>
              <a:t>Includes practices and policies that aim to </a:t>
            </a:r>
            <a:r>
              <a:rPr lang="en-GB" sz="2400" b="1" noProof="0" dirty="0">
                <a:latin typeface="Calibri" panose="020F0502020204030204" pitchFamily="34" charset="0"/>
                <a:cs typeface="Calibri" panose="020F0502020204030204" pitchFamily="34" charset="0"/>
              </a:rPr>
              <a:t>improve the quality and value </a:t>
            </a:r>
            <a:r>
              <a:rPr lang="en-GB" sz="2400" noProof="0" dirty="0">
                <a:latin typeface="Calibri" panose="020F0502020204030204" pitchFamily="34" charset="0"/>
                <a:cs typeface="Calibri" panose="020F0502020204030204" pitchFamily="34" charset="0"/>
              </a:rPr>
              <a:t>of research data.</a:t>
            </a:r>
          </a:p>
          <a:p>
            <a:pPr marL="0" indent="0">
              <a:buFont typeface="Arial" panose="020B0604020202020204" pitchFamily="34" charset="0"/>
              <a:buNone/>
            </a:pPr>
            <a:endParaRPr lang="en-GB" sz="2400" noProof="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95D8B7F8-A32F-4806-0A25-BB7F9CC88DC1}"/>
              </a:ext>
            </a:extLst>
          </p:cNvPr>
          <p:cNvGrpSpPr/>
          <p:nvPr/>
        </p:nvGrpSpPr>
        <p:grpSpPr bwMode="auto">
          <a:xfrm>
            <a:off x="4528170" y="1056797"/>
            <a:ext cx="7525808" cy="4717089"/>
            <a:chOff x="0" y="0"/>
            <a:chExt cx="6802726" cy="4506894"/>
          </a:xfrm>
        </p:grpSpPr>
        <p:sp>
          <p:nvSpPr>
            <p:cNvPr id="21" name="Google Shape;259;p41">
              <a:extLst>
                <a:ext uri="{FF2B5EF4-FFF2-40B4-BE49-F238E27FC236}">
                  <a16:creationId xmlns:a16="http://schemas.microsoft.com/office/drawing/2014/main" id="{EFF90826-2B81-A874-46F6-A32489F3E71B}"/>
                </a:ext>
              </a:extLst>
            </p:cNvPr>
            <p:cNvSpPr/>
            <p:nvPr/>
          </p:nvSpPr>
          <p:spPr bwMode="auto">
            <a:xfrm>
              <a:off x="1583100" y="372654"/>
              <a:ext cx="3652065" cy="3652065"/>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2" name="Google Shape;260;p41">
              <a:extLst>
                <a:ext uri="{FF2B5EF4-FFF2-40B4-BE49-F238E27FC236}">
                  <a16:creationId xmlns:a16="http://schemas.microsoft.com/office/drawing/2014/main" id="{1C7A4293-C25A-8B67-4A86-2EAEEC54846C}"/>
                </a:ext>
              </a:extLst>
            </p:cNvPr>
            <p:cNvSpPr/>
            <p:nvPr/>
          </p:nvSpPr>
          <p:spPr bwMode="auto">
            <a:xfrm rot="4500354">
              <a:off x="2746539" y="103710"/>
              <a:ext cx="1533755" cy="132633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3" name="Google Shape;261;p41">
              <a:extLst>
                <a:ext uri="{FF2B5EF4-FFF2-40B4-BE49-F238E27FC236}">
                  <a16:creationId xmlns:a16="http://schemas.microsoft.com/office/drawing/2014/main" id="{31819262-3BF4-F5CD-FF24-62F7D75E5274}"/>
                </a:ext>
              </a:extLst>
            </p:cNvPr>
            <p:cNvSpPr/>
            <p:nvPr/>
          </p:nvSpPr>
          <p:spPr bwMode="auto">
            <a:xfrm rot="-894879">
              <a:off x="2790153" y="514341"/>
              <a:ext cx="143532" cy="871590"/>
            </a:xfrm>
            <a:prstGeom prst="rect">
              <a:avLst/>
            </a:prstGeom>
            <a:solidFill>
              <a:srgbClr val="95C11F"/>
            </a:solidFill>
            <a:ln>
              <a:noFill/>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4" name="Google Shape;262;p41">
              <a:extLst>
                <a:ext uri="{FF2B5EF4-FFF2-40B4-BE49-F238E27FC236}">
                  <a16:creationId xmlns:a16="http://schemas.microsoft.com/office/drawing/2014/main" id="{464B51A6-4240-5BE5-E8A5-92376494E083}"/>
                </a:ext>
              </a:extLst>
            </p:cNvPr>
            <p:cNvSpPr/>
            <p:nvPr/>
          </p:nvSpPr>
          <p:spPr bwMode="auto">
            <a:xfrm rot="-1799591">
              <a:off x="3935043" y="256554"/>
              <a:ext cx="2371743"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25" name="Google Shape;263;p41">
              <a:extLst>
                <a:ext uri="{FF2B5EF4-FFF2-40B4-BE49-F238E27FC236}">
                  <a16:creationId xmlns:a16="http://schemas.microsoft.com/office/drawing/2014/main" id="{0D455184-6758-2E4A-8224-1015EC944D76}"/>
                </a:ext>
              </a:extLst>
            </p:cNvPr>
            <p:cNvSpPr/>
            <p:nvPr/>
          </p:nvSpPr>
          <p:spPr bwMode="auto">
            <a:xfrm rot="-900139">
              <a:off x="4417690"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26" name="Google Shape;264;p41">
              <a:extLst>
                <a:ext uri="{FF2B5EF4-FFF2-40B4-BE49-F238E27FC236}">
                  <a16:creationId xmlns:a16="http://schemas.microsoft.com/office/drawing/2014/main" id="{08C7BA76-A973-148E-F142-1044886BDB38}"/>
                </a:ext>
              </a:extLst>
            </p:cNvPr>
            <p:cNvSpPr/>
            <p:nvPr/>
          </p:nvSpPr>
          <p:spPr bwMode="auto">
            <a:xfrm>
              <a:off x="4430866"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27" name="Google Shape;265;p41">
              <a:extLst>
                <a:ext uri="{FF2B5EF4-FFF2-40B4-BE49-F238E27FC236}">
                  <a16:creationId xmlns:a16="http://schemas.microsoft.com/office/drawing/2014/main" id="{C29D7164-D560-A02C-2DD3-575EBF8A374A}"/>
                </a:ext>
              </a:extLst>
            </p:cNvPr>
            <p:cNvSpPr/>
            <p:nvPr/>
          </p:nvSpPr>
          <p:spPr bwMode="auto">
            <a:xfrm rot="900139">
              <a:off x="3934971" y="3329055"/>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28" name="Google Shape;266;p41">
              <a:extLst>
                <a:ext uri="{FF2B5EF4-FFF2-40B4-BE49-F238E27FC236}">
                  <a16:creationId xmlns:a16="http://schemas.microsoft.com/office/drawing/2014/main" id="{C512F4B8-ABDE-1629-A17B-78E13005D354}"/>
                </a:ext>
              </a:extLst>
            </p:cNvPr>
            <p:cNvSpPr/>
            <p:nvPr/>
          </p:nvSpPr>
          <p:spPr bwMode="auto">
            <a:xfrm>
              <a:off x="2195995" y="3908790"/>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29" name="Google Shape;267;p41">
              <a:extLst>
                <a:ext uri="{FF2B5EF4-FFF2-40B4-BE49-F238E27FC236}">
                  <a16:creationId xmlns:a16="http://schemas.microsoft.com/office/drawing/2014/main" id="{6C237971-8ACD-A51F-9CA5-F84C11DD050A}"/>
                </a:ext>
              </a:extLst>
            </p:cNvPr>
            <p:cNvSpPr/>
            <p:nvPr/>
          </p:nvSpPr>
          <p:spPr bwMode="auto">
            <a:xfrm rot="-900139">
              <a:off x="525731" y="3318561"/>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30" name="Google Shape;268;p41">
              <a:extLst>
                <a:ext uri="{FF2B5EF4-FFF2-40B4-BE49-F238E27FC236}">
                  <a16:creationId xmlns:a16="http://schemas.microsoft.com/office/drawing/2014/main" id="{CE12A096-1F36-0E9D-527F-7934E5C9126F}"/>
                </a:ext>
              </a:extLst>
            </p:cNvPr>
            <p:cNvSpPr/>
            <p:nvPr/>
          </p:nvSpPr>
          <p:spPr bwMode="auto">
            <a:xfrm>
              <a:off x="0"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31" name="Google Shape;269;p41">
              <a:extLst>
                <a:ext uri="{FF2B5EF4-FFF2-40B4-BE49-F238E27FC236}">
                  <a16:creationId xmlns:a16="http://schemas.microsoft.com/office/drawing/2014/main" id="{C20D444E-F2AD-9706-3B20-D716A21CF97A}"/>
                </a:ext>
              </a:extLst>
            </p:cNvPr>
            <p:cNvSpPr/>
            <p:nvPr/>
          </p:nvSpPr>
          <p:spPr bwMode="auto">
            <a:xfrm rot="900139">
              <a:off x="30924"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32" name="Google Shape;270;p41">
              <a:extLst>
                <a:ext uri="{FF2B5EF4-FFF2-40B4-BE49-F238E27FC236}">
                  <a16:creationId xmlns:a16="http://schemas.microsoft.com/office/drawing/2014/main" id="{48EE038E-C86F-A464-3798-4D573EBC8CAB}"/>
                </a:ext>
              </a:extLst>
            </p:cNvPr>
            <p:cNvSpPr/>
            <p:nvPr/>
          </p:nvSpPr>
          <p:spPr bwMode="auto">
            <a:xfrm rot="1800176">
              <a:off x="535680" y="256782"/>
              <a:ext cx="2371968"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grpSp>
      <p:sp>
        <p:nvSpPr>
          <p:cNvPr id="5" name="TextBox 4">
            <a:extLst>
              <a:ext uri="{FF2B5EF4-FFF2-40B4-BE49-F238E27FC236}">
                <a16:creationId xmlns:a16="http://schemas.microsoft.com/office/drawing/2014/main" id="{CD498144-CA7E-ACF8-93E0-76F1A9918C93}"/>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
        <p:nvSpPr>
          <p:cNvPr id="2" name="TextBox 1">
            <a:extLst>
              <a:ext uri="{FF2B5EF4-FFF2-40B4-BE49-F238E27FC236}">
                <a16:creationId xmlns:a16="http://schemas.microsoft.com/office/drawing/2014/main" id="{FD76B439-DB33-B750-88A9-B04FDAD00F42}"/>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6" name="TextBox 5">
            <a:extLst>
              <a:ext uri="{FF2B5EF4-FFF2-40B4-BE49-F238E27FC236}">
                <a16:creationId xmlns:a16="http://schemas.microsoft.com/office/drawing/2014/main" id="{8D25C125-5EB1-7DB8-2355-14BBF3E89047}"/>
              </a:ext>
            </a:extLst>
          </p:cNvPr>
          <p:cNvSpPr txBox="1"/>
          <p:nvPr/>
        </p:nvSpPr>
        <p:spPr>
          <a:xfrm>
            <a:off x="365041" y="5556115"/>
            <a:ext cx="5105861" cy="1077218"/>
          </a:xfrm>
          <a:prstGeom prst="rect">
            <a:avLst/>
          </a:prstGeom>
          <a:solidFill>
            <a:srgbClr val="FFDCD7"/>
          </a:solidFill>
        </p:spPr>
        <p:txBody>
          <a:bodyPr wrap="square" rtlCol="0">
            <a:spAutoFit/>
          </a:bodyPr>
          <a:lstStyle/>
          <a:p>
            <a:r>
              <a:rPr lang="en-GB" sz="3200" dirty="0"/>
              <a:t>Making data more useful, trustworthy, and impactful!</a:t>
            </a:r>
          </a:p>
        </p:txBody>
      </p:sp>
    </p:spTree>
    <p:extLst>
      <p:ext uri="{BB962C8B-B14F-4D97-AF65-F5344CB8AC3E}">
        <p14:creationId xmlns:p14="http://schemas.microsoft.com/office/powerpoint/2010/main" val="100927456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1296</TotalTime>
  <Words>4999</Words>
  <Application>Microsoft Macintosh PowerPoint</Application>
  <PresentationFormat>Widescreen</PresentationFormat>
  <Paragraphs>300</Paragraphs>
  <Slides>25</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Aptos</vt:lpstr>
      <vt:lpstr>Arial</vt:lpstr>
      <vt:lpstr>Calibri</vt:lpstr>
      <vt:lpstr>Calibri Light</vt:lpstr>
      <vt:lpstr>Helvetica Neue</vt:lpstr>
      <vt:lpstr>Open Sans</vt:lpstr>
      <vt:lpstr>Quicksand</vt:lpstr>
      <vt:lpstr>Quicksand Bold</vt:lpstr>
      <vt:lpstr>Quicksand Book</vt:lpstr>
      <vt:lpstr>Quicksand Medium</vt:lpstr>
      <vt:lpstr>Roboto</vt:lpstr>
      <vt:lpstr>Wingdings</vt:lpstr>
      <vt:lpstr>Office Theme</vt:lpstr>
      <vt:lpstr>Setting the scene:  a short introduction to research data management, FAIR principles and Open Science</vt:lpstr>
      <vt:lpstr>Research Data Management</vt:lpstr>
      <vt:lpstr>Research data</vt:lpstr>
      <vt:lpstr>Research data</vt:lpstr>
      <vt:lpstr>Research Data Sharing</vt:lpstr>
      <vt:lpstr>Sharing and publishing a database:  the key elements</vt:lpstr>
      <vt:lpstr>Research Data Management (RDM)</vt:lpstr>
      <vt:lpstr>Research Data Management (RDM)</vt:lpstr>
      <vt:lpstr>Research Data Management (RDM)</vt:lpstr>
      <vt:lpstr>Research Data Management (RDM)</vt:lpstr>
      <vt:lpstr>PowerPoint Presentation</vt:lpstr>
      <vt:lpstr>Open Science  and FAIR(R) principles</vt:lpstr>
      <vt:lpstr>Open Science</vt:lpstr>
      <vt:lpstr>Open Science</vt:lpstr>
      <vt:lpstr>Open Science</vt:lpstr>
      <vt:lpstr>Open Science: benefits…</vt:lpstr>
      <vt:lpstr>Open Science: benefits and barriers</vt:lpstr>
      <vt:lpstr>Open Science: benefits and barriers</vt:lpstr>
      <vt:lpstr>Open Science: benefits and barriers</vt:lpstr>
      <vt:lpstr>FAIR Principles</vt:lpstr>
      <vt:lpstr>F: Findable Data</vt:lpstr>
      <vt:lpstr>A: Accessible Data</vt:lpstr>
      <vt:lpstr>I: Interoperable Data</vt:lpstr>
      <vt:lpstr>R: Reusable Data</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Adelina Geyer</cp:lastModifiedBy>
  <cp:revision>23</cp:revision>
  <dcterms:created xsi:type="dcterms:W3CDTF">2024-09-12T12:53:35Z</dcterms:created>
  <dcterms:modified xsi:type="dcterms:W3CDTF">2025-06-24T06:30:02Z</dcterms:modified>
</cp:coreProperties>
</file>