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9928225" cy="14357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40"/>
    <a:srgbClr val="66818C"/>
    <a:srgbClr val="AD9C70"/>
    <a:srgbClr val="808082"/>
    <a:srgbClr val="99B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356" y="-5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66D5D-8151-4CE9-8FEA-F62EF422C33D}"/>
              </a:ext>
            </a:extLst>
          </p:cNvPr>
          <p:cNvSpPr txBox="1"/>
          <p:nvPr userDrawn="1"/>
        </p:nvSpPr>
        <p:spPr>
          <a:xfrm>
            <a:off x="21274313" y="41498520"/>
            <a:ext cx="72009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300" dirty="0">
                <a:solidFill>
                  <a:schemeClr val="bg1"/>
                </a:solidFill>
                <a:latin typeface="Aileron" panose="00000500000000000000" pitchFamily="50" charset="0"/>
              </a:rPr>
              <a:t>wdc.bgs.ac.uk</a:t>
            </a:r>
          </a:p>
        </p:txBody>
      </p:sp>
    </p:spTree>
    <p:extLst>
      <p:ext uri="{BB962C8B-B14F-4D97-AF65-F5344CB8AC3E}">
        <p14:creationId xmlns:p14="http://schemas.microsoft.com/office/powerpoint/2010/main" val="2169720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649" userDrawn="1">
          <p15:clr>
            <a:srgbClr val="FBAE40"/>
          </p15:clr>
        </p15:guide>
        <p15:guide id="3" pos="9422" userDrawn="1">
          <p15:clr>
            <a:srgbClr val="FBAE40"/>
          </p15:clr>
        </p15:guide>
        <p15:guide id="4" pos="191" userDrawn="1">
          <p15:clr>
            <a:srgbClr val="FBAE40"/>
          </p15:clr>
        </p15:guide>
        <p15:guide id="5" pos="18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1CB33F-C35C-42C8-90CC-CF4042279046}"/>
              </a:ext>
            </a:extLst>
          </p:cNvPr>
          <p:cNvSpPr txBox="1"/>
          <p:nvPr userDrawn="1"/>
        </p:nvSpPr>
        <p:spPr>
          <a:xfrm>
            <a:off x="0" y="0"/>
            <a:ext cx="30275213" cy="7200000"/>
          </a:xfrm>
          <a:prstGeom prst="rect">
            <a:avLst/>
          </a:prstGeom>
          <a:solidFill>
            <a:srgbClr val="002E4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7A035-58F3-463A-A9C1-A2C16F693A3A}"/>
              </a:ext>
            </a:extLst>
          </p:cNvPr>
          <p:cNvSpPr txBox="1"/>
          <p:nvPr userDrawn="1"/>
        </p:nvSpPr>
        <p:spPr>
          <a:xfrm>
            <a:off x="-1" y="41075763"/>
            <a:ext cx="30275213" cy="1728000"/>
          </a:xfrm>
          <a:prstGeom prst="rect">
            <a:avLst/>
          </a:prstGeom>
          <a:solidFill>
            <a:srgbClr val="002E4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C68A14-DFA1-47CF-9468-346050A76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313" y="844423"/>
            <a:ext cx="5833966" cy="2449116"/>
          </a:xfrm>
          <a:prstGeom prst="rect">
            <a:avLst/>
          </a:prstGeom>
        </p:spPr>
      </p:pic>
      <p:pic>
        <p:nvPicPr>
          <p:cNvPr id="13" name="Picture 12" descr="A logo with lines around it&#10;&#10;Description automatically generated">
            <a:extLst>
              <a:ext uri="{FF2B5EF4-FFF2-40B4-BE49-F238E27FC236}">
                <a16:creationId xmlns:a16="http://schemas.microsoft.com/office/drawing/2014/main" id="{CEF336E7-B477-1A62-460C-5315B815B8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9" y="268981"/>
            <a:ext cx="344431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8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s-c.epos-eu.org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wdcapi.bgs.ac.uk/docs" TargetMode="External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hyperlink" Target="https://wdc-dataportal.bgs.ac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36590-54F0-702A-C604-A2015ABCF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C60341-B29C-42A3-097F-738F3090C1E9}"/>
              </a:ext>
            </a:extLst>
          </p:cNvPr>
          <p:cNvSpPr txBox="1"/>
          <p:nvPr/>
        </p:nvSpPr>
        <p:spPr>
          <a:xfrm>
            <a:off x="5290481" y="514157"/>
            <a:ext cx="17931679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ileron Heavy" panose="00000A00000000000000" pitchFamily="50" charset="0"/>
              </a:rPr>
              <a:t>Connecting The World Data Centre For Geomagnetism To EPOS And The World</a:t>
            </a:r>
          </a:p>
          <a:p>
            <a:endParaRPr lang="en-GB" sz="5000" b="1" dirty="0">
              <a:solidFill>
                <a:srgbClr val="AD9C70"/>
              </a:solidFill>
              <a:latin typeface="Aileron SemiBold" panose="00000700000000000000" pitchFamily="50" charset="0"/>
            </a:endParaRPr>
          </a:p>
          <a:p>
            <a:r>
              <a:rPr lang="en-GB" sz="4400" b="1" dirty="0">
                <a:solidFill>
                  <a:srgbClr val="AD9C70"/>
                </a:solidFill>
                <a:latin typeface="Aileron SemiBold" panose="00000700000000000000" pitchFamily="50" charset="0"/>
              </a:rPr>
              <a:t>Chambers, O., Reay, S.J., Huebert, J., Emsley, A., </a:t>
            </a:r>
            <a:br>
              <a:rPr lang="en-GB" sz="4400" b="1" dirty="0">
                <a:solidFill>
                  <a:srgbClr val="AD9C70"/>
                </a:solidFill>
                <a:latin typeface="Aileron SemiBold" panose="00000700000000000000" pitchFamily="50" charset="0"/>
              </a:rPr>
            </a:br>
            <a:r>
              <a:rPr lang="en-GB" sz="4400" b="1" dirty="0">
                <a:solidFill>
                  <a:srgbClr val="AD9C70"/>
                </a:solidFill>
                <a:latin typeface="Aileron SemiBold" panose="00000700000000000000" pitchFamily="50" charset="0"/>
              </a:rPr>
              <a:t>Lawrence, E., Williamson, J., Collins, A., Brown, W.J., Exton, J., Wang, G., Thompson, V., Lewis, S.</a:t>
            </a:r>
            <a:br>
              <a:rPr lang="en-GB" sz="5400" b="1" dirty="0">
                <a:solidFill>
                  <a:srgbClr val="AD9C70"/>
                </a:solidFill>
                <a:latin typeface="Aileron SemiBold" panose="00000700000000000000" pitchFamily="50" charset="0"/>
              </a:rPr>
            </a:br>
            <a:br>
              <a:rPr lang="en-GB" sz="1500" b="1" dirty="0">
                <a:solidFill>
                  <a:srgbClr val="AD9C70"/>
                </a:solidFill>
                <a:latin typeface="Aileron SemiBold" panose="00000700000000000000" pitchFamily="50" charset="0"/>
              </a:rPr>
            </a:br>
            <a:endParaRPr lang="en-GB" sz="1500" b="1" dirty="0">
              <a:solidFill>
                <a:srgbClr val="AD9C70"/>
              </a:solidFill>
              <a:latin typeface="Aileron SemiBold" panose="00000700000000000000" pitchFamily="50" charset="0"/>
            </a:endParaRPr>
          </a:p>
          <a:p>
            <a:endParaRPr lang="en-GB" sz="1500" b="1" dirty="0">
              <a:solidFill>
                <a:srgbClr val="AD9C70"/>
              </a:solidFill>
              <a:latin typeface="Aileron SemiBold" panose="00000700000000000000" pitchFamily="50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ileron" panose="00000500000000000000" pitchFamily="50" charset="0"/>
              </a:rPr>
              <a:t>British Geological Survey, The Lyell Centre, Edinburgh, United Kingdom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12D17-B123-AC52-1EB0-112C543B22F6}"/>
              </a:ext>
            </a:extLst>
          </p:cNvPr>
          <p:cNvSpPr txBox="1"/>
          <p:nvPr/>
        </p:nvSpPr>
        <p:spPr>
          <a:xfrm>
            <a:off x="5677764" y="41535553"/>
            <a:ext cx="193637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300" dirty="0">
                <a:solidFill>
                  <a:schemeClr val="bg1"/>
                </a:solidFill>
                <a:latin typeface="Aileron SemiBold" panose="00000700000000000000" pitchFamily="50" charset="0"/>
              </a:rPr>
              <a:t>CONTACT US  or  SEND YOUR DATA TO:               </a:t>
            </a:r>
            <a:r>
              <a:rPr lang="en-GB" sz="4300" dirty="0">
                <a:solidFill>
                  <a:schemeClr val="bg1"/>
                </a:solidFill>
                <a:latin typeface="Aileron" panose="00000500000000000000" pitchFamily="50" charset="0"/>
              </a:rPr>
              <a:t>wdcgeomag@bgs.ac.uk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7E00DF-D5A0-48C2-7483-4F6ECA728C6C}"/>
              </a:ext>
            </a:extLst>
          </p:cNvPr>
          <p:cNvSpPr/>
          <p:nvPr/>
        </p:nvSpPr>
        <p:spPr>
          <a:xfrm>
            <a:off x="403480" y="7529516"/>
            <a:ext cx="169275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800" b="1" dirty="0">
                <a:solidFill>
                  <a:srgbClr val="002C3E"/>
                </a:solidFill>
                <a:latin typeface="Aileron" panose="00000500000000000000" pitchFamily="50" charset="0"/>
              </a:rPr>
              <a:t>Introduction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The World Data Centre (WDC) for Geomagnetism, Edinburgh holds geomagnetic data and information from over 500 geomagnetic observatories around the world. It </a:t>
            </a:r>
            <a:r>
              <a:rPr lang="en-GB" sz="3600" dirty="0">
                <a:latin typeface="Aileron" panose="00000500000000000000" pitchFamily="50" charset="0"/>
              </a:rPr>
              <a:t>provides a reliable and free access point for users and is directly connected to the </a:t>
            </a:r>
            <a:r>
              <a:rPr lang="en-GB" sz="3600" b="1" dirty="0">
                <a:latin typeface="Aileron" panose="00000500000000000000" pitchFamily="50" charset="0"/>
              </a:rPr>
              <a:t>EPOS platform</a:t>
            </a:r>
            <a:r>
              <a:rPr lang="en-GB" sz="3600" dirty="0">
                <a:latin typeface="Aileron" panose="00000500000000000000" pitchFamily="50" charset="0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latin typeface="Aileron" panose="00000500000000000000" pitchFamily="50" charset="0"/>
              </a:rPr>
              <a:t>WDC is a regular member of the World Data System (WDS), a community of trusted scientific data repositories. Over the past year several improvements were made to make WDC data access easier online and more visible to the scientific community.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1EEB2-0C4C-A2FC-ADCA-991D439C9147}"/>
              </a:ext>
            </a:extLst>
          </p:cNvPr>
          <p:cNvSpPr/>
          <p:nvPr/>
        </p:nvSpPr>
        <p:spPr>
          <a:xfrm>
            <a:off x="17630236" y="22197160"/>
            <a:ext cx="12241497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800" b="1" dirty="0">
                <a:solidFill>
                  <a:srgbClr val="000000"/>
                </a:solidFill>
                <a:latin typeface="Aileron" panose="00000500000000000000" pitchFamily="50" charset="0"/>
              </a:rPr>
              <a:t>Updates to the WDC Data Portal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To utilise the full power of the new API, a new front-end data portal has also been developed. 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(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  <a:hlinkClick r:id="rId2"/>
              </a:rPr>
              <a:t>wdc-dataportal.bgs.ac.uk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) 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This provides users with easier access to search for and download observatory data. 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The </a:t>
            </a:r>
            <a:r>
              <a:rPr lang="en-GB" sz="3600" i="1" dirty="0">
                <a:solidFill>
                  <a:srgbClr val="000000"/>
                </a:solidFill>
                <a:latin typeface="Aileron" panose="00000500000000000000" pitchFamily="50" charset="0"/>
              </a:rPr>
              <a:t>map tab 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allows users to select geomagnetic observatories of interest. They can filter observatories by text for name, location and operation date, or by using the draw tool. 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Once observatories have been selected the </a:t>
            </a:r>
            <a:r>
              <a:rPr lang="en-GB" sz="3600" i="1" dirty="0">
                <a:solidFill>
                  <a:srgbClr val="000000"/>
                </a:solidFill>
                <a:latin typeface="Aileron" panose="00000500000000000000" pitchFamily="50" charset="0"/>
              </a:rPr>
              <a:t>data tab 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shows an in-depth view of the data available since the observatory opened. This makes it easier to identify which observatories provide data for a given time period.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78B3A-DC2B-B38D-041D-431C1E861EE0}"/>
              </a:ext>
            </a:extLst>
          </p:cNvPr>
          <p:cNvSpPr/>
          <p:nvPr/>
        </p:nvSpPr>
        <p:spPr>
          <a:xfrm>
            <a:off x="507091" y="14417185"/>
            <a:ext cx="2435697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800" b="1" dirty="0">
                <a:solidFill>
                  <a:srgbClr val="002C3E"/>
                </a:solidFill>
                <a:latin typeface="Aileron" panose="00000500000000000000" pitchFamily="50" charset="0"/>
              </a:rPr>
              <a:t>The New WDC Application Programming Interface (API)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A new API to deliver WDC data programmatically to endpoints including EPOS (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  <a:hlinkClick r:id="rId3"/>
              </a:rPr>
              <a:t>wdcapi.bgs.ac.uk/docs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) has been developed using the </a:t>
            </a:r>
            <a:r>
              <a:rPr lang="en-GB" sz="3600" i="1" dirty="0" err="1">
                <a:solidFill>
                  <a:srgbClr val="000000"/>
                </a:solidFill>
                <a:latin typeface="Aileron" panose="00000500000000000000" pitchFamily="50" charset="0"/>
              </a:rPr>
              <a:t>FastAPI</a:t>
            </a:r>
            <a:r>
              <a:rPr lang="en-GB" sz="3600" i="1" dirty="0">
                <a:solidFill>
                  <a:srgbClr val="000000"/>
                </a:solidFill>
                <a:latin typeface="Aileron" panose="00000500000000000000" pitchFamily="50" charset="0"/>
              </a:rPr>
              <a:t> Python 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framework deployed on a </a:t>
            </a:r>
            <a:r>
              <a:rPr lang="en-GB" sz="3600" i="1" dirty="0">
                <a:solidFill>
                  <a:srgbClr val="000000"/>
                </a:solidFill>
                <a:latin typeface="Aileron" panose="00000500000000000000" pitchFamily="50" charset="0"/>
              </a:rPr>
              <a:t>Kubernetes cluster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. The API has been optimised to allow larger/faster downloads as well as responsive load balancing. Additionally, we have made four new datasets (daily, monthly, annual means and the </a:t>
            </a:r>
            <a:r>
              <a:rPr lang="en-GB" sz="3600" dirty="0" err="1">
                <a:solidFill>
                  <a:srgbClr val="000000"/>
                </a:solidFill>
                <a:latin typeface="Aileron" panose="00000500000000000000" pitchFamily="50" charset="0"/>
              </a:rPr>
              <a:t>Kp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 index) accessible, which are now available to download in a variety of formats including IAGA-2002, WDC and </a:t>
            </a:r>
            <a:r>
              <a:rPr lang="en-GB" sz="3600" dirty="0" err="1">
                <a:solidFill>
                  <a:srgbClr val="000000"/>
                </a:solidFill>
                <a:latin typeface="Aileron" panose="00000500000000000000" pitchFamily="50" charset="0"/>
              </a:rPr>
              <a:t>covJson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. 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Built-in parsing ensures data with the highest precision is delivered by default.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ED116-4B0A-78F0-889E-D0C02D79D63B}"/>
              </a:ext>
            </a:extLst>
          </p:cNvPr>
          <p:cNvSpPr/>
          <p:nvPr/>
        </p:nvSpPr>
        <p:spPr>
          <a:xfrm>
            <a:off x="403479" y="14052554"/>
            <a:ext cx="29468254" cy="7524059"/>
          </a:xfrm>
          <a:prstGeom prst="rect">
            <a:avLst/>
          </a:prstGeom>
          <a:noFill/>
          <a:ln w="127000">
            <a:solidFill>
              <a:srgbClr val="AD9C7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4ECDAB9-436C-4585-CA7D-15B39EDFA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1" y="41239892"/>
            <a:ext cx="3806245" cy="1383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5B8B9D-82C0-7CCA-A955-EE0056F7C68A}"/>
              </a:ext>
            </a:extLst>
          </p:cNvPr>
          <p:cNvSpPr txBox="1"/>
          <p:nvPr/>
        </p:nvSpPr>
        <p:spPr>
          <a:xfrm>
            <a:off x="26539626" y="6116585"/>
            <a:ext cx="3124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ileron Bold" panose="00000800000000000000" pitchFamily="50" charset="0"/>
              </a:rPr>
              <a:t>WDC: Try it out! </a:t>
            </a:r>
            <a:br>
              <a:rPr lang="en-GB" sz="2400" dirty="0">
                <a:solidFill>
                  <a:schemeClr val="bg1"/>
                </a:solidFill>
                <a:latin typeface="Aileron Bold" panose="00000800000000000000" pitchFamily="50" charset="0"/>
              </a:rPr>
            </a:br>
            <a:r>
              <a:rPr lang="en-GB" sz="2400" dirty="0">
                <a:solidFill>
                  <a:schemeClr val="bg1"/>
                </a:solidFill>
                <a:latin typeface="Aileron Bold" panose="00000800000000000000" pitchFamily="50" charset="0"/>
              </a:rPr>
              <a:t>Feedback welcome!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2F72BC-BB3A-328A-ACC6-D9222CFD8687}"/>
              </a:ext>
            </a:extLst>
          </p:cNvPr>
          <p:cNvSpPr/>
          <p:nvPr/>
        </p:nvSpPr>
        <p:spPr>
          <a:xfrm>
            <a:off x="0" y="170121"/>
            <a:ext cx="4553585" cy="3997842"/>
          </a:xfrm>
          <a:prstGeom prst="rect">
            <a:avLst/>
          </a:prstGeom>
          <a:solidFill>
            <a:srgbClr val="002E40"/>
          </a:solidFill>
          <a:ln>
            <a:solidFill>
              <a:srgbClr val="002E4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black and white logo with a map in the middle&#10;&#10;AI-generated content may be incorrect.">
            <a:extLst>
              <a:ext uri="{FF2B5EF4-FFF2-40B4-BE49-F238E27FC236}">
                <a16:creationId xmlns:a16="http://schemas.microsoft.com/office/drawing/2014/main" id="{30E410FB-4241-951C-5542-0030A630A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9" y="426793"/>
            <a:ext cx="4553585" cy="20957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A559420-0DD5-79B6-E135-14EE6DA1D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7015324" y="3672206"/>
            <a:ext cx="2255633" cy="2255633"/>
          </a:xfrm>
          <a:prstGeom prst="rect">
            <a:avLst/>
          </a:prstGeom>
        </p:spPr>
      </p:pic>
      <p:pic>
        <p:nvPicPr>
          <p:cNvPr id="24" name="Picture 2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67381DF-5645-93C3-57B4-24467E940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2" y="3453445"/>
            <a:ext cx="4642824" cy="16871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BD5B56-9FB8-1BD1-9BFC-5450FA9D4117}"/>
              </a:ext>
            </a:extLst>
          </p:cNvPr>
          <p:cNvSpPr/>
          <p:nvPr/>
        </p:nvSpPr>
        <p:spPr>
          <a:xfrm>
            <a:off x="403479" y="32597757"/>
            <a:ext cx="29665395" cy="8118055"/>
          </a:xfrm>
          <a:prstGeom prst="rect">
            <a:avLst/>
          </a:prstGeom>
          <a:noFill/>
          <a:ln w="127000">
            <a:solidFill>
              <a:srgbClr val="AD9C7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4EF58-F2C7-FD6B-5600-17075AB626DC}"/>
              </a:ext>
            </a:extLst>
          </p:cNvPr>
          <p:cNvSpPr/>
          <p:nvPr/>
        </p:nvSpPr>
        <p:spPr>
          <a:xfrm>
            <a:off x="655028" y="33135056"/>
            <a:ext cx="164636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800" b="1" dirty="0">
                <a:solidFill>
                  <a:srgbClr val="000000"/>
                </a:solidFill>
                <a:latin typeface="Aileron" panose="00000500000000000000" pitchFamily="50" charset="0"/>
              </a:rPr>
              <a:t>EPOS Connectivity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The new WDC API provides data for two services on the EPOS platform (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  <a:hlinkClick r:id="rId8"/>
              </a:rPr>
              <a:t>ics-c.epos-eu.org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): </a:t>
            </a:r>
            <a:r>
              <a:rPr lang="en-GB" sz="3600" b="1" dirty="0">
                <a:solidFill>
                  <a:srgbClr val="000000"/>
                </a:solidFill>
                <a:latin typeface="Aileron" panose="00000500000000000000" pitchFamily="50" charset="0"/>
              </a:rPr>
              <a:t>World Data Centre (WDC) Geomagnetic Observatory Data 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and </a:t>
            </a:r>
            <a:r>
              <a:rPr lang="en-GB" sz="3600" b="1" dirty="0">
                <a:solidFill>
                  <a:srgbClr val="000000"/>
                </a:solidFill>
                <a:latin typeface="Aileron" panose="00000500000000000000" pitchFamily="50" charset="0"/>
              </a:rPr>
              <a:t>World Data Centre (WDC) Geomagnetic Observatory Station List. 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The API has two dedicated endpoints which provide additional EPOS specific data to make use of the platform’s visualisation features. The </a:t>
            </a:r>
            <a:r>
              <a:rPr lang="en-GB" sz="3600" b="1" dirty="0">
                <a:solidFill>
                  <a:srgbClr val="000000"/>
                </a:solidFill>
                <a:latin typeface="Aileron" panose="00000500000000000000" pitchFamily="50" charset="0"/>
              </a:rPr>
              <a:t>Station List 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uses </a:t>
            </a:r>
            <a:r>
              <a:rPr lang="en-GB" sz="3600" dirty="0" err="1">
                <a:solidFill>
                  <a:srgbClr val="000000"/>
                </a:solidFill>
                <a:latin typeface="Aileron" panose="00000500000000000000" pitchFamily="50" charset="0"/>
              </a:rPr>
              <a:t>geoJson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 to plot observatory locations on the map. </a:t>
            </a:r>
            <a:r>
              <a:rPr lang="en-GB" sz="3600" i="1" dirty="0">
                <a:solidFill>
                  <a:srgbClr val="000000"/>
                </a:solidFill>
                <a:latin typeface="Aileron" panose="00000500000000000000" pitchFamily="50" charset="0"/>
              </a:rPr>
              <a:t>Observatory Data 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uses </a:t>
            </a:r>
            <a:r>
              <a:rPr lang="en-GB" sz="3600" dirty="0" err="1">
                <a:solidFill>
                  <a:srgbClr val="000000"/>
                </a:solidFill>
                <a:latin typeface="Aileron" panose="00000500000000000000" pitchFamily="50" charset="0"/>
              </a:rPr>
              <a:t>covJson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 to display timeseries in the graph tab.</a:t>
            </a:r>
          </a:p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These endpoints completed a 30-day testing period to ensure they are capable of handling EPOS traffic.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75F718-207C-8F79-067C-81927E7EE8FA}"/>
              </a:ext>
            </a:extLst>
          </p:cNvPr>
          <p:cNvSpPr txBox="1"/>
          <p:nvPr/>
        </p:nvSpPr>
        <p:spPr>
          <a:xfrm>
            <a:off x="19197609" y="19462470"/>
            <a:ext cx="5843920" cy="124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ileron" panose="00000500000000000000" pitchFamily="50" charset="0"/>
              </a:rPr>
              <a:t>Figure: Screenshot of the WDC API landing page https://wdcapi.bgs.ac.uk/docs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C3D42-2ED3-92B6-2F11-044FB5A207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27" y="22007057"/>
            <a:ext cx="6962407" cy="61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01E8A6-1755-736A-8A55-C9C058656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612" y="22656551"/>
            <a:ext cx="6962407" cy="612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31BAF6-7040-CA87-5CCD-9D3538D69CB9}"/>
              </a:ext>
            </a:extLst>
          </p:cNvPr>
          <p:cNvSpPr txBox="1"/>
          <p:nvPr/>
        </p:nvSpPr>
        <p:spPr>
          <a:xfrm>
            <a:off x="655028" y="28227153"/>
            <a:ext cx="429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Data Portal front page with filter options.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70A73C-CC67-A406-B84C-A645278F7518}"/>
              </a:ext>
            </a:extLst>
          </p:cNvPr>
          <p:cNvSpPr txBox="1"/>
          <p:nvPr/>
        </p:nvSpPr>
        <p:spPr>
          <a:xfrm>
            <a:off x="5267255" y="28828685"/>
            <a:ext cx="457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Data availability chart for selected observatories.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7861FF-A696-D8C8-C908-CCADD398FE4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736" r="6991"/>
          <a:stretch/>
        </p:blipFill>
        <p:spPr>
          <a:xfrm>
            <a:off x="9766945" y="23209367"/>
            <a:ext cx="7216505" cy="612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6871883-8E2F-1E0B-F8B6-DB04D93D063B}"/>
              </a:ext>
            </a:extLst>
          </p:cNvPr>
          <p:cNvSpPr txBox="1"/>
          <p:nvPr/>
        </p:nvSpPr>
        <p:spPr>
          <a:xfrm>
            <a:off x="9851928" y="29362285"/>
            <a:ext cx="696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Plot of selected observatory 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80657-2823-2137-E9E9-27AF2DF453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30236" y="7376473"/>
            <a:ext cx="12241497" cy="55268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7C18D0-D238-1C1D-04C7-BB700D0755B8}"/>
              </a:ext>
            </a:extLst>
          </p:cNvPr>
          <p:cNvSpPr txBox="1"/>
          <p:nvPr/>
        </p:nvSpPr>
        <p:spPr>
          <a:xfrm>
            <a:off x="17630236" y="13099671"/>
            <a:ext cx="1267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ileron" panose="00000500000000000000" pitchFamily="50" charset="0"/>
              </a:rPr>
              <a:t>Figure: Screenshot of magnetic data  measured during the Bastille day geomagnetic storm (15 July 2000) provided by WDC and  accessed through the EPOS data portal.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E20866-87D1-7491-4606-750E9E2BDD2C}"/>
              </a:ext>
            </a:extLst>
          </p:cNvPr>
          <p:cNvSpPr txBox="1"/>
          <p:nvPr/>
        </p:nvSpPr>
        <p:spPr>
          <a:xfrm>
            <a:off x="17556945" y="39875363"/>
            <a:ext cx="1251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Figure: Screenshot of the EPOS platform showing WDC Observatory locations in Europe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7D9C0DD-8C76-49C3-D011-1ED6B9658F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-1395" r="8193" b="1"/>
          <a:stretch/>
        </p:blipFill>
        <p:spPr>
          <a:xfrm>
            <a:off x="17486012" y="32779077"/>
            <a:ext cx="12215510" cy="709628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E271760-D6AF-50D8-5CFF-38C4F2CA8F5C}"/>
              </a:ext>
            </a:extLst>
          </p:cNvPr>
          <p:cNvSpPr/>
          <p:nvPr/>
        </p:nvSpPr>
        <p:spPr>
          <a:xfrm>
            <a:off x="403479" y="29903453"/>
            <a:ext cx="16620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Users can also see a visual preview of the data before download. Previews can show 1-month, 6-months, 1-year timeseries (or everything depending on the chosen cadence).The front end uses the </a:t>
            </a:r>
            <a:r>
              <a:rPr lang="en-GB" sz="3600" i="1" dirty="0">
                <a:solidFill>
                  <a:srgbClr val="000000"/>
                </a:solidFill>
                <a:latin typeface="Aileron" panose="00000500000000000000" pitchFamily="50" charset="0"/>
              </a:rPr>
              <a:t>Angular framework 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and again is deployed on a </a:t>
            </a:r>
            <a:r>
              <a:rPr lang="en-GB" sz="3600" i="1" dirty="0">
                <a:solidFill>
                  <a:srgbClr val="000000"/>
                </a:solidFill>
                <a:latin typeface="Aileron" panose="00000500000000000000" pitchFamily="50" charset="0"/>
              </a:rPr>
              <a:t>Kubernetes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 cluster.</a:t>
            </a:r>
          </a:p>
        </p:txBody>
      </p:sp>
      <p:pic>
        <p:nvPicPr>
          <p:cNvPr id="12" name="Picture 11" descr="A logo with arrows pointing to the globe&#10;&#10;AI-generated content may be incorrect.">
            <a:extLst>
              <a:ext uri="{FF2B5EF4-FFF2-40B4-BE49-F238E27FC236}">
                <a16:creationId xmlns:a16="http://schemas.microsoft.com/office/drawing/2014/main" id="{CD571D4D-B1F6-E31C-EE59-E327BFE844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598" y="3530890"/>
            <a:ext cx="2861651" cy="28616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090A576-46FB-3D43-8652-848AD74901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96423" y="14215999"/>
            <a:ext cx="4342950" cy="71614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F7ED926-4C00-8352-D241-F298181CA4B1}"/>
              </a:ext>
            </a:extLst>
          </p:cNvPr>
          <p:cNvSpPr txBox="1"/>
          <p:nvPr/>
        </p:nvSpPr>
        <p:spPr>
          <a:xfrm>
            <a:off x="507093" y="19330578"/>
            <a:ext cx="185356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dirty="0">
                <a:latin typeface="Aileron" panose="00000500000000000000" pitchFamily="50" charset="0"/>
              </a:rPr>
              <a:t>We have also added geomagnetic observatory </a:t>
            </a:r>
            <a:r>
              <a:rPr lang="en-GB" sz="3600" dirty="0">
                <a:solidFill>
                  <a:srgbClr val="000000"/>
                </a:solidFill>
                <a:latin typeface="Aileron" panose="00000500000000000000" pitchFamily="50" charset="0"/>
              </a:rPr>
              <a:t>metadata to the API. Users can now easily access the location history, on-site instruments and contact information of related institutes for each individual observatory.</a:t>
            </a:r>
          </a:p>
        </p:txBody>
      </p:sp>
    </p:spTree>
    <p:extLst>
      <p:ext uri="{BB962C8B-B14F-4D97-AF65-F5344CB8AC3E}">
        <p14:creationId xmlns:p14="http://schemas.microsoft.com/office/powerpoint/2010/main" val="69676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0 portrait_2023.potx" id="{AF50AAFB-B473-4FA9-B7BE-E8293FC08C13}" vid="{E8EFC730-8D32-4068-85A3-6C807F2B04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 portrait_2023</Template>
  <TotalTime>7126</TotalTime>
  <Words>698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Aileron</vt:lpstr>
      <vt:lpstr>Aileron Bold</vt:lpstr>
      <vt:lpstr>Aileron Heavy</vt:lpstr>
      <vt:lpstr>Aileron SemiBold</vt:lpstr>
      <vt:lpstr>Arial</vt:lpstr>
      <vt:lpstr>Calibri</vt:lpstr>
      <vt:lpstr>Office Theme</vt:lpstr>
      <vt:lpstr>PowerPoint Presentation</vt:lpstr>
    </vt:vector>
  </TitlesOfParts>
  <Company>BGS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Reay - BGS</dc:creator>
  <cp:lastModifiedBy>Oli Chambers - BGS</cp:lastModifiedBy>
  <cp:revision>52</cp:revision>
  <cp:lastPrinted>2024-10-21T09:26:35Z</cp:lastPrinted>
  <dcterms:created xsi:type="dcterms:W3CDTF">2024-10-17T14:42:32Z</dcterms:created>
  <dcterms:modified xsi:type="dcterms:W3CDTF">2025-03-31T10:59:13Z</dcterms:modified>
</cp:coreProperties>
</file>