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1511" r:id="rId2"/>
    <p:sldId id="1512" r:id="rId3"/>
    <p:sldId id="1513" r:id="rId4"/>
    <p:sldId id="1514" r:id="rId5"/>
    <p:sldId id="1515" r:id="rId6"/>
    <p:sldId id="151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069B-8B71-094C-99FD-412D9CEC503F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3F16-DA25-7144-83A2-7F18BCE06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3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59" name="Google Shape;59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00180f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34200180f6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78" name="Google Shape;78;g34200180f6f_0_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1c553b399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341c553b399_0_4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97" name="Google Shape;97;g341c553b399_0_488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1c553b399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341c553b399_0_5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117" name="Google Shape;117;g341c553b399_0_50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1c553b3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1c553b3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41c553b399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45ac687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45ac6874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445ac68746_1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76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58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6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2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7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6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15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 rot="-1743606">
            <a:off x="490466" y="2685002"/>
            <a:ext cx="10601766" cy="1315922"/>
            <a:chOff x="-509498" y="317812"/>
            <a:chExt cx="12863864" cy="1569610"/>
          </a:xfrm>
        </p:grpSpPr>
        <p:pic>
          <p:nvPicPr>
            <p:cNvPr id="62" name="Google Shape;62;p2" descr="Afbeelding met cirkel, Graphics, ontwerp, illustratie&#10;&#10;Door AI gegenereerde inhoud is mogelijk onjuist."/>
            <p:cNvPicPr preferRelativeResize="0"/>
            <p:nvPr/>
          </p:nvPicPr>
          <p:blipFill rotWithShape="1">
            <a:blip r:embed="rId3">
              <a:alphaModFix amt="17000"/>
            </a:blip>
            <a:srcRect/>
            <a:stretch/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 descr="Afbeelding met cirkel, Graphics, ontwerp&#10;&#10;Door AI gegenereerde inhoud is mogelijk onjuist."/>
            <p:cNvPicPr preferRelativeResize="0"/>
            <p:nvPr/>
          </p:nvPicPr>
          <p:blipFill rotWithShape="1">
            <a:blip r:embed="rId4">
              <a:alphaModFix amt="17000"/>
            </a:blip>
            <a:srcRect/>
            <a:stretch/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 descr="Afbeelding met cirkel, Graphics, ontwerp, kunst&#10;&#10;Door AI gegenereerde inhoud is mogelijk onjuist."/>
            <p:cNvPicPr preferRelativeResize="0"/>
            <p:nvPr/>
          </p:nvPicPr>
          <p:blipFill rotWithShape="1">
            <a:blip r:embed="rId5">
              <a:alphaModFix amt="17000"/>
            </a:blip>
            <a:srcRect/>
            <a:stretch/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 descr="Afbeelding met cirkel, Graphics, kunst, Lila&#10;&#10;Door AI gegenereerde inhoud is mogelijk onjuist."/>
            <p:cNvPicPr preferRelativeResize="0"/>
            <p:nvPr/>
          </p:nvPicPr>
          <p:blipFill rotWithShape="1">
            <a:blip r:embed="rId6">
              <a:alphaModFix amt="17000"/>
            </a:blip>
            <a:srcRect/>
            <a:stretch/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 descr="Afbeelding met cirkel, ontwerp&#10;&#10;Door AI gegenereerde inhoud is mogelijk onjuist."/>
            <p:cNvPicPr preferRelativeResize="0"/>
            <p:nvPr/>
          </p:nvPicPr>
          <p:blipFill rotWithShape="1">
            <a:blip r:embed="rId7">
              <a:alphaModFix amt="17000"/>
            </a:blip>
            <a:srcRect/>
            <a:stretch/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 descr="Afbeelding met cirkel, Graphics, Lettertype, logo&#10;&#10;Door AI gegenereerde inhoud is mogelijk onjuist."/>
            <p:cNvPicPr preferRelativeResize="0"/>
            <p:nvPr/>
          </p:nvPicPr>
          <p:blipFill rotWithShape="1">
            <a:blip r:embed="rId8">
              <a:alphaModFix amt="17000"/>
            </a:blip>
            <a:srcRect/>
            <a:stretch/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 descr="Afbeelding met cirkel, Graphics, symbool, Lettertype&#10;&#10;Door AI gegenereerde inhoud is mogelijk onjuist."/>
            <p:cNvPicPr preferRelativeResize="0"/>
            <p:nvPr/>
          </p:nvPicPr>
          <p:blipFill rotWithShape="1">
            <a:blip r:embed="rId9">
              <a:alphaModFix amt="17000"/>
            </a:blip>
            <a:srcRect/>
            <a:stretch/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 descr="Afbeelding met cirkel, Lettertype, Graphics, lijn&#10;&#10;Door AI gegenereerde inhoud is mogelijk onjuist."/>
            <p:cNvPicPr preferRelativeResize="0"/>
            <p:nvPr/>
          </p:nvPicPr>
          <p:blipFill rotWithShape="1">
            <a:blip r:embed="rId10">
              <a:alphaModFix amt="17000"/>
            </a:blip>
            <a:srcRect/>
            <a:stretch/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 descr="Afbeelding met cirkel, Graphics, ontwerp&#10;&#10;Door AI gegenereerde inhoud is mogelijk onjuist."/>
            <p:cNvPicPr preferRelativeResize="0"/>
            <p:nvPr/>
          </p:nvPicPr>
          <p:blipFill rotWithShape="1">
            <a:blip r:embed="rId11">
              <a:alphaModFix amt="17000"/>
            </a:blip>
            <a:srcRect/>
            <a:stretch/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2" descr="Afbeelding met Graphics, cirkel, symbool, logo&#10;&#10;Door AI gegenereerde inhoud is mogelijk onjuist."/>
            <p:cNvPicPr preferRelativeResize="0"/>
            <p:nvPr/>
          </p:nvPicPr>
          <p:blipFill rotWithShape="1">
            <a:blip r:embed="rId12">
              <a:alphaModFix amt="17000"/>
            </a:blip>
            <a:srcRect/>
            <a:stretch/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746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Cross-TCS collaboration ideas </a:t>
            </a:r>
            <a:br>
              <a:rPr lang="en-US"/>
            </a:br>
            <a:r>
              <a:rPr lang="en-US"/>
              <a:t>as gathered from discussions during the </a:t>
            </a:r>
            <a:br>
              <a:rPr lang="en-US"/>
            </a:br>
            <a:r>
              <a:rPr lang="en-US"/>
              <a:t>Day 1 TCS Meet &amp; Greet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2088925" y="2940375"/>
            <a:ext cx="68235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A. Babeyko, F. Jalayer, O. Lange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2469925" y="5378775"/>
            <a:ext cx="68235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EPOS Days | 17-20 March 2025 | Perugia</a:t>
            </a:r>
            <a:endParaRPr kumimoji="0" sz="23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g34200180f6f_0_6"/>
          <p:cNvGrpSpPr/>
          <p:nvPr/>
        </p:nvGrpSpPr>
        <p:grpSpPr>
          <a:xfrm rot="-1743560">
            <a:off x="490481" y="2685069"/>
            <a:ext cx="10601699" cy="1315861"/>
            <a:chOff x="-509498" y="317812"/>
            <a:chExt cx="12863864" cy="1569610"/>
          </a:xfrm>
        </p:grpSpPr>
        <p:pic>
          <p:nvPicPr>
            <p:cNvPr id="81" name="Google Shape;81;g34200180f6f_0_6" descr="Afbeelding met cirkel, Graphics, ontwerp, illustratie&#10;&#10;Door AI gegenereerde inhoud is mogelijk onjuist."/>
            <p:cNvPicPr preferRelativeResize="0"/>
            <p:nvPr/>
          </p:nvPicPr>
          <p:blipFill rotWithShape="1">
            <a:blip r:embed="rId3">
              <a:alphaModFix amt="17000"/>
            </a:blip>
            <a:srcRect/>
            <a:stretch/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g34200180f6f_0_6" descr="Afbeelding met cirkel, Graphics, ontwerp&#10;&#10;Door AI gegenereerde inhoud is mogelijk onjuist."/>
            <p:cNvPicPr preferRelativeResize="0"/>
            <p:nvPr/>
          </p:nvPicPr>
          <p:blipFill rotWithShape="1">
            <a:blip r:embed="rId4">
              <a:alphaModFix amt="17000"/>
            </a:blip>
            <a:srcRect/>
            <a:stretch/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g34200180f6f_0_6" descr="Afbeelding met cirkel, Graphics, ontwerp, kunst&#10;&#10;Door AI gegenereerde inhoud is mogelijk onjuist."/>
            <p:cNvPicPr preferRelativeResize="0"/>
            <p:nvPr/>
          </p:nvPicPr>
          <p:blipFill rotWithShape="1">
            <a:blip r:embed="rId5">
              <a:alphaModFix amt="17000"/>
            </a:blip>
            <a:srcRect/>
            <a:stretch/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g34200180f6f_0_6" descr="Afbeelding met cirkel, Graphics, kunst, Lila&#10;&#10;Door AI gegenereerde inhoud is mogelijk onjuist."/>
            <p:cNvPicPr preferRelativeResize="0"/>
            <p:nvPr/>
          </p:nvPicPr>
          <p:blipFill rotWithShape="1">
            <a:blip r:embed="rId6">
              <a:alphaModFix amt="17000"/>
            </a:blip>
            <a:srcRect/>
            <a:stretch/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g34200180f6f_0_6" descr="Afbeelding met cirkel, ontwerp&#10;&#10;Door AI gegenereerde inhoud is mogelijk onjuist."/>
            <p:cNvPicPr preferRelativeResize="0"/>
            <p:nvPr/>
          </p:nvPicPr>
          <p:blipFill rotWithShape="1">
            <a:blip r:embed="rId7">
              <a:alphaModFix amt="17000"/>
            </a:blip>
            <a:srcRect/>
            <a:stretch/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g34200180f6f_0_6" descr="Afbeelding met cirkel, Graphics, Lettertype, logo&#10;&#10;Door AI gegenereerde inhoud is mogelijk onjuist."/>
            <p:cNvPicPr preferRelativeResize="0"/>
            <p:nvPr/>
          </p:nvPicPr>
          <p:blipFill rotWithShape="1">
            <a:blip r:embed="rId8">
              <a:alphaModFix amt="17000"/>
            </a:blip>
            <a:srcRect/>
            <a:stretch/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g34200180f6f_0_6" descr="Afbeelding met cirkel, Graphics, symbool, Lettertype&#10;&#10;Door AI gegenereerde inhoud is mogelijk onjuist."/>
            <p:cNvPicPr preferRelativeResize="0"/>
            <p:nvPr/>
          </p:nvPicPr>
          <p:blipFill rotWithShape="1">
            <a:blip r:embed="rId9">
              <a:alphaModFix amt="17000"/>
            </a:blip>
            <a:srcRect/>
            <a:stretch/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g34200180f6f_0_6" descr="Afbeelding met cirkel, Lettertype, Graphics, lijn&#10;&#10;Door AI gegenereerde inhoud is mogelijk onjuist."/>
            <p:cNvPicPr preferRelativeResize="0"/>
            <p:nvPr/>
          </p:nvPicPr>
          <p:blipFill rotWithShape="1">
            <a:blip r:embed="rId10">
              <a:alphaModFix amt="17000"/>
            </a:blip>
            <a:srcRect/>
            <a:stretch/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g34200180f6f_0_6" descr="Afbeelding met cirkel, Graphics, ontwerp&#10;&#10;Door AI gegenereerde inhoud is mogelijk onjuist."/>
            <p:cNvPicPr preferRelativeResize="0"/>
            <p:nvPr/>
          </p:nvPicPr>
          <p:blipFill rotWithShape="1">
            <a:blip r:embed="rId11">
              <a:alphaModFix amt="17000"/>
            </a:blip>
            <a:srcRect/>
            <a:stretch/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g34200180f6f_0_6" descr="Afbeelding met Graphics, cirkel, symbool, logo&#10;&#10;Door AI gegenereerde inhoud is mogelijk onjuist."/>
            <p:cNvPicPr preferRelativeResize="0"/>
            <p:nvPr/>
          </p:nvPicPr>
          <p:blipFill rotWithShape="1">
            <a:blip r:embed="rId12">
              <a:alphaModFix amt="17000"/>
            </a:blip>
            <a:srcRect/>
            <a:stretch/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g34200180f6f_0_6"/>
          <p:cNvSpPr txBox="1">
            <a:spLocks noGrp="1"/>
          </p:cNvSpPr>
          <p:nvPr>
            <p:ph type="title"/>
          </p:nvPr>
        </p:nvSpPr>
        <p:spPr>
          <a:xfrm>
            <a:off x="838200" y="746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 reflection on cross-TCS collaboration</a:t>
            </a:r>
            <a:endParaRPr/>
          </a:p>
        </p:txBody>
      </p:sp>
      <p:sp>
        <p:nvSpPr>
          <p:cNvPr id="92" name="Google Shape;92;g34200180f6f_0_6"/>
          <p:cNvSpPr txBox="1">
            <a:spLocks noGrp="1"/>
          </p:cNvSpPr>
          <p:nvPr>
            <p:ph type="body" idx="1"/>
          </p:nvPr>
        </p:nvSpPr>
        <p:spPr>
          <a:xfrm>
            <a:off x="838200" y="1788113"/>
            <a:ext cx="10754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000" b="1"/>
              <a:t>The multiple dimensions of cross-TCS collaboration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C00000"/>
                </a:solidFill>
              </a:rPr>
              <a:t>Data</a:t>
            </a:r>
            <a:r>
              <a:rPr lang="en-US" sz="2000"/>
              <a:t>: cross-disciplinary (TCS) use cases (e.g., ICS-D, sharing data through other TCS’s services, multi-disciplinary project engagement)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C00000"/>
                </a:solidFill>
              </a:rPr>
              <a:t>Best practices</a:t>
            </a:r>
            <a:r>
              <a:rPr lang="en-US" sz="2000"/>
              <a:t>: (FAIR) data management (e.g., vocabulary management)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C00000"/>
                </a:solidFill>
              </a:rPr>
              <a:t>Harmonization</a:t>
            </a:r>
            <a:r>
              <a:rPr lang="en-US" sz="2000">
                <a:solidFill>
                  <a:schemeClr val="dk1"/>
                </a:solidFill>
              </a:rPr>
              <a:t>: e.g., essential variables, vocabularies, data harmonization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C00000"/>
                </a:solidFill>
              </a:rPr>
              <a:t>Resources</a:t>
            </a:r>
            <a:r>
              <a:rPr lang="en-US" sz="2000"/>
              <a:t>: shared infrastructure tools (e.g., FAIR assessment pipelines, Jupyter notebooks, multi-domain repositories, workflows)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C00000"/>
                </a:solidFill>
              </a:rPr>
              <a:t>Outreach</a:t>
            </a:r>
            <a:r>
              <a:rPr lang="en-US" sz="2000"/>
              <a:t>: cross-community engagement beyond TCS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000" b="1"/>
              <a:t>The end-user perspective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To what extent do I feel connected to a single TCS?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To what extent are TCS-specific paradigms for data discovery aligned with the ‘EPOS way’?</a:t>
            </a:r>
            <a:endParaRPr/>
          </a:p>
        </p:txBody>
      </p:sp>
      <p:sp>
        <p:nvSpPr>
          <p:cNvPr id="93" name="Google Shape;93;g34200180f6f_0_6"/>
          <p:cNvSpPr txBox="1"/>
          <p:nvPr/>
        </p:nvSpPr>
        <p:spPr>
          <a:xfrm>
            <a:off x="2280325" y="415775"/>
            <a:ext cx="9606900" cy="614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Slide borrowed from Otto’s M&amp;G wrap-up session Day 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g341c553b399_0_488"/>
          <p:cNvGrpSpPr/>
          <p:nvPr/>
        </p:nvGrpSpPr>
        <p:grpSpPr>
          <a:xfrm rot="-1743560">
            <a:off x="490481" y="2685069"/>
            <a:ext cx="10601699" cy="1315861"/>
            <a:chOff x="-509498" y="317812"/>
            <a:chExt cx="12863864" cy="1569610"/>
          </a:xfrm>
        </p:grpSpPr>
        <p:pic>
          <p:nvPicPr>
            <p:cNvPr id="100" name="Google Shape;100;g341c553b399_0_488" descr="Afbeelding met cirkel, Graphics, ontwerp, illustratie&#10;&#10;Door AI gegenereerde inhoud is mogelijk onjuist."/>
            <p:cNvPicPr preferRelativeResize="0"/>
            <p:nvPr/>
          </p:nvPicPr>
          <p:blipFill rotWithShape="1">
            <a:blip r:embed="rId3">
              <a:alphaModFix amt="17000"/>
            </a:blip>
            <a:srcRect/>
            <a:stretch/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g341c553b399_0_488" descr="Afbeelding met cirkel, Graphics, ontwerp&#10;&#10;Door AI gegenereerde inhoud is mogelijk onjuist."/>
            <p:cNvPicPr preferRelativeResize="0"/>
            <p:nvPr/>
          </p:nvPicPr>
          <p:blipFill rotWithShape="1">
            <a:blip r:embed="rId4">
              <a:alphaModFix amt="17000"/>
            </a:blip>
            <a:srcRect/>
            <a:stretch/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g341c553b399_0_488" descr="Afbeelding met cirkel, Graphics, ontwerp, kunst&#10;&#10;Door AI gegenereerde inhoud is mogelijk onjuist."/>
            <p:cNvPicPr preferRelativeResize="0"/>
            <p:nvPr/>
          </p:nvPicPr>
          <p:blipFill rotWithShape="1">
            <a:blip r:embed="rId5">
              <a:alphaModFix amt="17000"/>
            </a:blip>
            <a:srcRect/>
            <a:stretch/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g341c553b399_0_488" descr="Afbeelding met cirkel, Graphics, kunst, Lila&#10;&#10;Door AI gegenereerde inhoud is mogelijk onjuist."/>
            <p:cNvPicPr preferRelativeResize="0"/>
            <p:nvPr/>
          </p:nvPicPr>
          <p:blipFill rotWithShape="1">
            <a:blip r:embed="rId6">
              <a:alphaModFix amt="17000"/>
            </a:blip>
            <a:srcRect/>
            <a:stretch/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g341c553b399_0_488" descr="Afbeelding met cirkel, ontwerp&#10;&#10;Door AI gegenereerde inhoud is mogelijk onjuist."/>
            <p:cNvPicPr preferRelativeResize="0"/>
            <p:nvPr/>
          </p:nvPicPr>
          <p:blipFill rotWithShape="1">
            <a:blip r:embed="rId7">
              <a:alphaModFix amt="17000"/>
            </a:blip>
            <a:srcRect/>
            <a:stretch/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g341c553b399_0_488" descr="Afbeelding met cirkel, Graphics, Lettertype, logo&#10;&#10;Door AI gegenereerde inhoud is mogelijk onjuist."/>
            <p:cNvPicPr preferRelativeResize="0"/>
            <p:nvPr/>
          </p:nvPicPr>
          <p:blipFill rotWithShape="1">
            <a:blip r:embed="rId8">
              <a:alphaModFix amt="17000"/>
            </a:blip>
            <a:srcRect/>
            <a:stretch/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341c553b399_0_488" descr="Afbeelding met cirkel, Graphics, symbool, Lettertype&#10;&#10;Door AI gegenereerde inhoud is mogelijk onjuist."/>
            <p:cNvPicPr preferRelativeResize="0"/>
            <p:nvPr/>
          </p:nvPicPr>
          <p:blipFill rotWithShape="1">
            <a:blip r:embed="rId9">
              <a:alphaModFix amt="17000"/>
            </a:blip>
            <a:srcRect/>
            <a:stretch/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341c553b399_0_488" descr="Afbeelding met cirkel, Lettertype, Graphics, lijn&#10;&#10;Door AI gegenereerde inhoud is mogelijk onjuist."/>
            <p:cNvPicPr preferRelativeResize="0"/>
            <p:nvPr/>
          </p:nvPicPr>
          <p:blipFill rotWithShape="1">
            <a:blip r:embed="rId10">
              <a:alphaModFix amt="17000"/>
            </a:blip>
            <a:srcRect/>
            <a:stretch/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341c553b399_0_488" descr="Afbeelding met cirkel, Graphics, ontwerp&#10;&#10;Door AI gegenereerde inhoud is mogelijk onjuist."/>
            <p:cNvPicPr preferRelativeResize="0"/>
            <p:nvPr/>
          </p:nvPicPr>
          <p:blipFill rotWithShape="1">
            <a:blip r:embed="rId11">
              <a:alphaModFix amt="17000"/>
            </a:blip>
            <a:srcRect/>
            <a:stretch/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g341c553b399_0_488" descr="Afbeelding met Graphics, cirkel, symbool, logo&#10;&#10;Door AI gegenereerde inhoud is mogelijk onjuist."/>
            <p:cNvPicPr preferRelativeResize="0"/>
            <p:nvPr/>
          </p:nvPicPr>
          <p:blipFill rotWithShape="1">
            <a:blip r:embed="rId12">
              <a:alphaModFix amt="17000"/>
            </a:blip>
            <a:srcRect/>
            <a:stretch/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g341c553b399_0_488"/>
          <p:cNvSpPr txBox="1">
            <a:spLocks noGrp="1"/>
          </p:cNvSpPr>
          <p:nvPr>
            <p:ph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“Cross-TCS collaboration? Hmm… What is this collaboration about?”</a:t>
            </a:r>
            <a:endParaRPr sz="3600"/>
          </a:p>
        </p:txBody>
      </p:sp>
      <p:sp>
        <p:nvSpPr>
          <p:cNvPr id="111" name="Google Shape;111;g341c553b399_0_488"/>
          <p:cNvSpPr txBox="1">
            <a:spLocks noGrp="1"/>
          </p:cNvSpPr>
          <p:nvPr>
            <p:ph type="body" idx="1"/>
          </p:nvPr>
        </p:nvSpPr>
        <p:spPr>
          <a:xfrm>
            <a:off x="838200" y="2245322"/>
            <a:ext cx="107547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1800"/>
              <a:t>Sure, we could declare collaboration as broad as possible including e.g. harvesting of data from TCS-1 and TCS-2 by an external (or even EPOS-affiliated) ECR to do something. Classical example: joint interpretation. 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1800"/>
              <a:t>But for now I suggest to severely “shrink the perimeter” for collaboration definition: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1800"/>
              <a:t>Let’s call (for today) cross-TCS collaboration when:</a:t>
            </a:r>
            <a:endParaRPr sz="1800"/>
          </a:p>
          <a:p>
            <a:pPr marL="457200" marR="3261513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Service of TCS-1 is supported by data/methods from TCS-2;</a:t>
            </a:r>
            <a:endParaRPr sz="1800"/>
          </a:p>
          <a:p>
            <a:pPr marL="457200" marR="3261513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New EPOS product necessarily requires multi-TCS coordination and efforts incl. establishment of some cross-TCS governance elements like e.g. Working Group or Task Force. Example: multi-hazard risk</a:t>
            </a:r>
            <a:endParaRPr sz="1800"/>
          </a:p>
          <a:p>
            <a:pPr marL="0" marR="269001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</a:endParaRPr>
          </a:p>
          <a:p>
            <a:pPr marL="0" marR="269001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80000"/>
                </a:solidFill>
              </a:rPr>
              <a:t>Maybe we could call this ‘shrinked’ collaboration as:</a:t>
            </a:r>
            <a:br>
              <a:rPr lang="en-US" sz="1800">
                <a:solidFill>
                  <a:srgbClr val="980000"/>
                </a:solidFill>
              </a:rPr>
            </a:br>
            <a:r>
              <a:rPr lang="en-US" sz="1800">
                <a:solidFill>
                  <a:srgbClr val="980000"/>
                </a:solidFill>
              </a:rPr>
              <a:t>“</a:t>
            </a:r>
            <a:r>
              <a:rPr lang="en-US" sz="1800" b="1" i="1">
                <a:solidFill>
                  <a:srgbClr val="980000"/>
                </a:solidFill>
              </a:rPr>
              <a:t>cross-TCS collaboration for service functionality</a:t>
            </a:r>
            <a:r>
              <a:rPr lang="en-US" sz="1800">
                <a:solidFill>
                  <a:srgbClr val="980000"/>
                </a:solidFill>
              </a:rPr>
              <a:t>”</a:t>
            </a:r>
            <a:endParaRPr sz="1800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12" name="Google Shape;112;g341c553b399_0_4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12525" y="4201000"/>
            <a:ext cx="3302948" cy="189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41c553b399_0_488"/>
          <p:cNvSpPr/>
          <p:nvPr/>
        </p:nvSpPr>
        <p:spPr>
          <a:xfrm>
            <a:off x="10223775" y="4462450"/>
            <a:ext cx="1293000" cy="15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341c553b399_0_507"/>
          <p:cNvGrpSpPr/>
          <p:nvPr/>
        </p:nvGrpSpPr>
        <p:grpSpPr>
          <a:xfrm rot="-1743560">
            <a:off x="490481" y="2685069"/>
            <a:ext cx="10601699" cy="1315861"/>
            <a:chOff x="-509498" y="317812"/>
            <a:chExt cx="12863864" cy="1569610"/>
          </a:xfrm>
        </p:grpSpPr>
        <p:pic>
          <p:nvPicPr>
            <p:cNvPr id="120" name="Google Shape;120;g341c553b399_0_507" descr="Afbeelding met cirkel, Graphics, ontwerp, illustratie&#10;&#10;Door AI gegenereerde inhoud is mogelijk onjuist."/>
            <p:cNvPicPr preferRelativeResize="0"/>
            <p:nvPr/>
          </p:nvPicPr>
          <p:blipFill rotWithShape="1">
            <a:blip r:embed="rId3">
              <a:alphaModFix amt="17000"/>
            </a:blip>
            <a:srcRect/>
            <a:stretch/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341c553b399_0_507" descr="Afbeelding met cirkel, Graphics, ontwerp&#10;&#10;Door AI gegenereerde inhoud is mogelijk onjuist."/>
            <p:cNvPicPr preferRelativeResize="0"/>
            <p:nvPr/>
          </p:nvPicPr>
          <p:blipFill rotWithShape="1">
            <a:blip r:embed="rId4">
              <a:alphaModFix amt="17000"/>
            </a:blip>
            <a:srcRect/>
            <a:stretch/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341c553b399_0_507" descr="Afbeelding met cirkel, Graphics, ontwerp, kunst&#10;&#10;Door AI gegenereerde inhoud is mogelijk onjuist."/>
            <p:cNvPicPr preferRelativeResize="0"/>
            <p:nvPr/>
          </p:nvPicPr>
          <p:blipFill rotWithShape="1">
            <a:blip r:embed="rId5">
              <a:alphaModFix amt="17000"/>
            </a:blip>
            <a:srcRect/>
            <a:stretch/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341c553b399_0_507" descr="Afbeelding met cirkel, Graphics, kunst, Lila&#10;&#10;Door AI gegenereerde inhoud is mogelijk onjuist."/>
            <p:cNvPicPr preferRelativeResize="0"/>
            <p:nvPr/>
          </p:nvPicPr>
          <p:blipFill rotWithShape="1">
            <a:blip r:embed="rId6">
              <a:alphaModFix amt="17000"/>
            </a:blip>
            <a:srcRect/>
            <a:stretch/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341c553b399_0_507" descr="Afbeelding met cirkel, ontwerp&#10;&#10;Door AI gegenereerde inhoud is mogelijk onjuist."/>
            <p:cNvPicPr preferRelativeResize="0"/>
            <p:nvPr/>
          </p:nvPicPr>
          <p:blipFill rotWithShape="1">
            <a:blip r:embed="rId7">
              <a:alphaModFix amt="17000"/>
            </a:blip>
            <a:srcRect/>
            <a:stretch/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341c553b399_0_507" descr="Afbeelding met cirkel, Graphics, Lettertype, logo&#10;&#10;Door AI gegenereerde inhoud is mogelijk onjuist."/>
            <p:cNvPicPr preferRelativeResize="0"/>
            <p:nvPr/>
          </p:nvPicPr>
          <p:blipFill rotWithShape="1">
            <a:blip r:embed="rId8">
              <a:alphaModFix amt="17000"/>
            </a:blip>
            <a:srcRect/>
            <a:stretch/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341c553b399_0_507" descr="Afbeelding met cirkel, Graphics, symbool, Lettertype&#10;&#10;Door AI gegenereerde inhoud is mogelijk onjuist."/>
            <p:cNvPicPr preferRelativeResize="0"/>
            <p:nvPr/>
          </p:nvPicPr>
          <p:blipFill rotWithShape="1">
            <a:blip r:embed="rId9">
              <a:alphaModFix amt="17000"/>
            </a:blip>
            <a:srcRect/>
            <a:stretch/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341c553b399_0_507" descr="Afbeelding met cirkel, Lettertype, Graphics, lijn&#10;&#10;Door AI gegenereerde inhoud is mogelijk onjuist."/>
            <p:cNvPicPr preferRelativeResize="0"/>
            <p:nvPr/>
          </p:nvPicPr>
          <p:blipFill rotWithShape="1">
            <a:blip r:embed="rId10">
              <a:alphaModFix amt="17000"/>
            </a:blip>
            <a:srcRect/>
            <a:stretch/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341c553b399_0_507" descr="Afbeelding met cirkel, Graphics, ontwerp&#10;&#10;Door AI gegenereerde inhoud is mogelijk onjuist."/>
            <p:cNvPicPr preferRelativeResize="0"/>
            <p:nvPr/>
          </p:nvPicPr>
          <p:blipFill rotWithShape="1">
            <a:blip r:embed="rId11">
              <a:alphaModFix amt="17000"/>
            </a:blip>
            <a:srcRect/>
            <a:stretch/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341c553b399_0_507" descr="Afbeelding met Graphics, cirkel, symbool, logo&#10;&#10;Door AI gegenereerde inhoud is mogelijk onjuist."/>
            <p:cNvPicPr preferRelativeResize="0"/>
            <p:nvPr/>
          </p:nvPicPr>
          <p:blipFill rotWithShape="1">
            <a:blip r:embed="rId12">
              <a:alphaModFix amt="17000"/>
            </a:blip>
            <a:srcRect/>
            <a:stretch/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g341c553b399_0_507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Trying to set Categories of cross-TCS collaboration for service provision</a:t>
            </a:r>
            <a:endParaRPr sz="3600"/>
          </a:p>
        </p:txBody>
      </p:sp>
      <p:sp>
        <p:nvSpPr>
          <p:cNvPr id="131" name="Google Shape;131;g341c553b399_0_507"/>
          <p:cNvSpPr txBox="1">
            <a:spLocks noGrp="1"/>
          </p:cNvSpPr>
          <p:nvPr>
            <p:ph type="body" idx="1"/>
          </p:nvPr>
        </p:nvSpPr>
        <p:spPr>
          <a:xfrm>
            <a:off x="838200" y="1788113"/>
            <a:ext cx="10754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0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</a:rPr>
              <a:t>‘D’	Data sharing</a:t>
            </a:r>
            <a:r>
              <a:rPr lang="en-US" sz="2000"/>
              <a:t>: clear, no comments</a:t>
            </a:r>
            <a:endParaRPr sz="2000">
              <a:solidFill>
                <a:schemeClr val="dk1"/>
              </a:solidFill>
            </a:endParaRPr>
          </a:p>
          <a:p>
            <a:pPr marL="1028700" lvl="0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</a:rPr>
              <a:t>‘M’	Methods sharing</a:t>
            </a:r>
            <a:r>
              <a:rPr lang="en-US" sz="2000" b="1"/>
              <a:t>: </a:t>
            </a:r>
            <a:r>
              <a:rPr lang="en-US" sz="2000"/>
              <a:t>incl. tools, best-practices, harmonization as applied to both research applications and data management, also includes facility sharing</a:t>
            </a:r>
            <a:endParaRPr sz="2000"/>
          </a:p>
          <a:p>
            <a:pPr marL="1028700" lvl="0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</a:rPr>
              <a:t>‘R’	Cross-community engagement beyond TCS</a:t>
            </a:r>
            <a:r>
              <a:rPr lang="en-US" sz="2000"/>
              <a:t>: like multi-hazard risk products which require principally multi-TCS coordination not available at the moment. Currently one practical idea is </a:t>
            </a:r>
            <a:r>
              <a:rPr lang="en-US" sz="2000" b="1"/>
              <a:t>multi-hazard risk</a:t>
            </a:r>
            <a:r>
              <a:rPr lang="en-US" sz="2000"/>
              <a:t> which meets </a:t>
            </a:r>
            <a:r>
              <a:rPr lang="en-US" sz="2000" b="1"/>
              <a:t>SO3</a:t>
            </a:r>
            <a:r>
              <a:rPr lang="en-US" sz="2000"/>
              <a:t> of EPOS-ON, so let’s use letter ‘R’ for this category.</a:t>
            </a:r>
            <a:endParaRPr sz="2000"/>
          </a:p>
          <a:p>
            <a:pPr marL="1028700" lvl="0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</a:rPr>
              <a:t>‘O’</a:t>
            </a:r>
            <a:r>
              <a:rPr lang="en-US" sz="2000"/>
              <a:t>	To indicate </a:t>
            </a:r>
            <a:r>
              <a:rPr lang="en-US" sz="2000" b="1">
                <a:solidFill>
                  <a:srgbClr val="C00000"/>
                </a:solidFill>
              </a:rPr>
              <a:t>Overlapping</a:t>
            </a:r>
            <a:endParaRPr sz="2000" b="1">
              <a:solidFill>
                <a:srgbClr val="C00000"/>
              </a:solidFill>
            </a:endParaRPr>
          </a:p>
          <a:p>
            <a:pPr marL="0" marR="331866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sz="1700" b="1"/>
          </a:p>
          <a:p>
            <a:pPr marL="0" marR="331866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1700" b="1"/>
              <a:t>Important remarks:</a:t>
            </a:r>
            <a:endParaRPr sz="2500"/>
          </a:p>
          <a:p>
            <a:pPr marL="400050" marR="3318663" lvl="1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Harmonization or best-practices inside the “EPOS-</a:t>
            </a:r>
            <a:r>
              <a:rPr lang="en-US" sz="1600" b="1"/>
              <a:t>IT perimeter</a:t>
            </a:r>
            <a:r>
              <a:rPr lang="en-US" sz="1600"/>
              <a:t>” like joint activity on vocabularies is here excluded from cross-TCS categories as it is anyway our ‘must’ and is not community-driven.</a:t>
            </a:r>
            <a:endParaRPr sz="1600"/>
          </a:p>
          <a:p>
            <a:pPr marL="400050" marR="3318663" lvl="1" indent="-320675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Same for resources sharing like HPC which should likely be “provided” to TCS’s from EPOS IT (even if resources could be generated by communities themselves)</a:t>
            </a:r>
            <a:endParaRPr sz="1600"/>
          </a:p>
        </p:txBody>
      </p:sp>
      <p:pic>
        <p:nvPicPr>
          <p:cNvPr id="132" name="Google Shape;132;g341c553b399_0_50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88725" y="4201000"/>
            <a:ext cx="3302948" cy="189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41c553b399_0_507"/>
          <p:cNvSpPr/>
          <p:nvPr/>
        </p:nvSpPr>
        <p:spPr>
          <a:xfrm>
            <a:off x="10299975" y="4462450"/>
            <a:ext cx="1293000" cy="15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g341c553b399_0_0"/>
          <p:cNvGraphicFramePr/>
          <p:nvPr/>
        </p:nvGraphicFramePr>
        <p:xfrm>
          <a:off x="1504863" y="133350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AH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GEOM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GIM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GNSS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MSL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NFO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SATD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SEIS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TSU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VOLC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AH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GEOM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GIM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GNSS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MSL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NFO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SATD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SEIS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TSU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VOLC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DMR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0" name="Google Shape;140;g341c553b399_0_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Cross-TCS collaboration screening excercise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2100" b="0"/>
              <a:t>(Letters are Categories, see previous slide)</a:t>
            </a:r>
            <a:endParaRPr sz="2100" b="0"/>
          </a:p>
        </p:txBody>
      </p:sp>
      <p:sp>
        <p:nvSpPr>
          <p:cNvPr id="141" name="Google Shape;141;g341c553b399_0_0"/>
          <p:cNvSpPr txBox="1"/>
          <p:nvPr/>
        </p:nvSpPr>
        <p:spPr>
          <a:xfrm>
            <a:off x="4507150" y="5692125"/>
            <a:ext cx="57855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Let’s discuss!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45ac68746_1_0"/>
          <p:cNvSpPr txBox="1">
            <a:spLocks noGrp="1"/>
          </p:cNvSpPr>
          <p:nvPr>
            <p:ph type="title"/>
          </p:nvPr>
        </p:nvSpPr>
        <p:spPr>
          <a:xfrm>
            <a:off x="2268100" y="155300"/>
            <a:ext cx="9096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Multi-hazard Risk Products </a:t>
            </a:r>
            <a:r>
              <a:rPr lang="en-US" sz="3300">
                <a:solidFill>
                  <a:srgbClr val="C00000"/>
                </a:solidFill>
              </a:rPr>
              <a:t>‘R’</a:t>
            </a:r>
            <a:r>
              <a:rPr lang="en-US" sz="3300"/>
              <a:t> as an opportunity for Cross-TCS collaboration </a:t>
            </a:r>
            <a:endParaRPr sz="3300"/>
          </a:p>
        </p:txBody>
      </p:sp>
      <p:sp>
        <p:nvSpPr>
          <p:cNvPr id="148" name="Google Shape;148;g3445ac68746_1_0"/>
          <p:cNvSpPr txBox="1">
            <a:spLocks noGrp="1"/>
          </p:cNvSpPr>
          <p:nvPr>
            <p:ph type="body" idx="1"/>
          </p:nvPr>
        </p:nvSpPr>
        <p:spPr>
          <a:xfrm>
            <a:off x="588675" y="4401375"/>
            <a:ext cx="11342400" cy="10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Development of risk products goes in line with the EPOS-ON Strategic Objectives SO2 “</a:t>
            </a:r>
            <a:r>
              <a:rPr lang="en-US" sz="2200" b="1"/>
              <a:t>Cultivate multidisciplinary research</a:t>
            </a:r>
            <a:r>
              <a:rPr lang="en-US" sz="2200"/>
              <a:t>” and SO3 “</a:t>
            </a:r>
            <a:r>
              <a:rPr lang="en-US" sz="2200" b="1"/>
              <a:t>Enhance and disseminate the EPOS societal value</a:t>
            </a:r>
            <a:r>
              <a:rPr lang="en-US" sz="2200"/>
              <a:t>”.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C00000"/>
              </a:solidFill>
            </a:endParaRPr>
          </a:p>
        </p:txBody>
      </p:sp>
      <p:sp>
        <p:nvSpPr>
          <p:cNvPr id="149" name="Google Shape;149;g3445ac68746_1_0"/>
          <p:cNvSpPr txBox="1"/>
          <p:nvPr/>
        </p:nvSpPr>
        <p:spPr>
          <a:xfrm>
            <a:off x="664200" y="1530600"/>
            <a:ext cx="11103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ts val="2200"/>
              <a:buFont typeface="Arial"/>
              <a:buChar char="●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Risk products are concerned with consequences on people or physical assets at risk. These consequences are inherently multi-hazard, since “people or physical asset at risk” become a “container”, through which hazards interact. 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445ac68746_1_0"/>
          <p:cNvSpPr txBox="1"/>
          <p:nvPr/>
        </p:nvSpPr>
        <p:spPr>
          <a:xfrm>
            <a:off x="664200" y="2854850"/>
            <a:ext cx="118428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ts val="2200"/>
              <a:buFont typeface="Arial"/>
              <a:buChar char="●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 a result, the multi-hazard risk products need to be developed through an interdisciplinary collaboration which involves both the hazard and risk modellers and brings together scientists, engineers, and social scientists. </a:t>
            </a:r>
            <a:r>
              <a:rPr kumimoji="0" lang="en-US" sz="2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Indeed, this is a perfect example of a cross-TCS collaboration opportunity.</a:t>
            </a:r>
            <a:endParaRPr kumimoji="0" sz="22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445ac68746_1_0"/>
          <p:cNvSpPr txBox="1"/>
          <p:nvPr/>
        </p:nvSpPr>
        <p:spPr>
          <a:xfrm>
            <a:off x="588675" y="5422575"/>
            <a:ext cx="11103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●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Question: If we see ‘R’ as an opportunity to interact and collaborate, then how can we formalize such collaboration? Cross-TCS WG, SRA to start with?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Custom 3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275E48"/>
      </a:accent6>
      <a:hlink>
        <a:srgbClr val="005CA3"/>
      </a:hlink>
      <a:folHlink>
        <a:srgbClr val="8D7E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Macintosh PowerPoint</Application>
  <PresentationFormat>Widescreen</PresentationFormat>
  <Paragraphs>127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POI_THEME_TEMPLATE_DESIGN</vt:lpstr>
      <vt:lpstr>Cross-TCS collaboration ideas  as gathered from discussions during the  Day 1 TCS Meet &amp; Greet</vt:lpstr>
      <vt:lpstr>A reflection on cross-TCS collaboration</vt:lpstr>
      <vt:lpstr>“Cross-TCS collaboration? Hmm… What is this collaboration about?”</vt:lpstr>
      <vt:lpstr>Trying to set Categories of cross-TCS collaboration for service provision</vt:lpstr>
      <vt:lpstr>Cross-TCS collaboration screening excercise (Letters are Categories, see previous slide)</vt:lpstr>
      <vt:lpstr>Multi-hazard Risk Products ‘R’ as an opportunity for Cross-TCS collaboration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2025-03-27T15:00:41Z</dcterms:created>
  <dcterms:modified xsi:type="dcterms:W3CDTF">2025-03-27T15:00:59Z</dcterms:modified>
</cp:coreProperties>
</file>