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1509" r:id="rId2"/>
    <p:sldId id="257" r:id="rId3"/>
    <p:sldId id="258" r:id="rId4"/>
    <p:sldId id="259" r:id="rId5"/>
    <p:sldId id="260" r:id="rId6"/>
    <p:sldId id="261" r:id="rId7"/>
    <p:sldId id="151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9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0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7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2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9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5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1" y="5943997"/>
            <a:ext cx="383535" cy="228203"/>
          </a:xfrm>
          <a:custGeom>
            <a:avLst/>
            <a:gdLst/>
            <a:ahLst/>
            <a:cxnLst/>
            <a:rect l="l" t="t" r="r" b="b"/>
            <a:pathLst>
              <a:path w="575303" h="342305">
                <a:moveTo>
                  <a:pt x="0" y="0"/>
                </a:moveTo>
                <a:lnTo>
                  <a:pt x="575303" y="0"/>
                </a:lnTo>
                <a:lnTo>
                  <a:pt x="575303" y="342305"/>
                </a:lnTo>
                <a:lnTo>
                  <a:pt x="0" y="342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5800" y="478194"/>
            <a:ext cx="2118953" cy="884689"/>
          </a:xfrm>
          <a:custGeom>
            <a:avLst/>
            <a:gdLst/>
            <a:ahLst/>
            <a:cxnLst/>
            <a:rect l="l" t="t" r="r" b="b"/>
            <a:pathLst>
              <a:path w="3178429" h="1327033">
                <a:moveTo>
                  <a:pt x="0" y="0"/>
                </a:moveTo>
                <a:lnTo>
                  <a:pt x="3178429" y="0"/>
                </a:lnTo>
                <a:lnTo>
                  <a:pt x="3178429" y="1327034"/>
                </a:lnTo>
                <a:lnTo>
                  <a:pt x="0" y="1327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652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22708" y="0"/>
            <a:ext cx="5769293" cy="6858000"/>
          </a:xfrm>
          <a:custGeom>
            <a:avLst/>
            <a:gdLst/>
            <a:ahLst/>
            <a:cxnLst/>
            <a:rect l="l" t="t" r="r" b="b"/>
            <a:pathLst>
              <a:path w="8653939" h="10287000">
                <a:moveTo>
                  <a:pt x="0" y="0"/>
                </a:moveTo>
                <a:lnTo>
                  <a:pt x="8653939" y="0"/>
                </a:lnTo>
                <a:lnTo>
                  <a:pt x="86539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54010" y="3966606"/>
            <a:ext cx="4696202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3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Helena Ciechowska (TCS AH)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1" y="4338693"/>
            <a:ext cx="6533383" cy="37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7" b="0" i="0" u="none" strike="noStrike" kern="1200" cap="none" spc="337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EPOS Days 2025, Perugia, Italy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2078947"/>
            <a:ext cx="54102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ECRs Feedback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7709" y="5900427"/>
            <a:ext cx="2461355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hciechowska@igf.edu.pl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3781" y="1402452"/>
            <a:ext cx="9947215" cy="4588153"/>
          </a:xfrm>
          <a:custGeom>
            <a:avLst/>
            <a:gdLst/>
            <a:ahLst/>
            <a:cxnLst/>
            <a:rect l="l" t="t" r="r" b="b"/>
            <a:pathLst>
              <a:path w="14920823" h="6882230">
                <a:moveTo>
                  <a:pt x="0" y="0"/>
                </a:moveTo>
                <a:lnTo>
                  <a:pt x="14920823" y="0"/>
                </a:lnTo>
                <a:lnTo>
                  <a:pt x="14920823" y="6882230"/>
                </a:lnTo>
                <a:lnTo>
                  <a:pt x="0" y="6882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65211" y="478194"/>
            <a:ext cx="2118953" cy="884689"/>
          </a:xfrm>
          <a:custGeom>
            <a:avLst/>
            <a:gdLst/>
            <a:ahLst/>
            <a:cxnLst/>
            <a:rect l="l" t="t" r="r" b="b"/>
            <a:pathLst>
              <a:path w="3178429" h="1327033">
                <a:moveTo>
                  <a:pt x="0" y="0"/>
                </a:moveTo>
                <a:lnTo>
                  <a:pt x="3178429" y="0"/>
                </a:lnTo>
                <a:lnTo>
                  <a:pt x="3178429" y="1327034"/>
                </a:lnTo>
                <a:lnTo>
                  <a:pt x="0" y="13270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652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87730" y="1014891"/>
            <a:ext cx="611931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EPOS Days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77723" y="3873713"/>
            <a:ext cx="306267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004" marR="0" lvl="1" indent="-172502" algn="just" defTabSz="60963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9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~10 ECRs</a:t>
            </a:r>
          </a:p>
          <a:p>
            <a:pPr marL="345004" marR="0" lvl="1" indent="-172502" algn="just" defTabSz="60963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9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EPOS Data Portal training,</a:t>
            </a:r>
          </a:p>
          <a:p>
            <a:pPr marL="345004" marR="0" lvl="1" indent="-172502" algn="just" defTabSz="60963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9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 ECR studies-dedicated session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2395" y="3348762"/>
            <a:ext cx="3211117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004" marR="0" lvl="1" indent="-172502" algn="just" defTabSz="60963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9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19 ECRs,</a:t>
            </a:r>
          </a:p>
          <a:p>
            <a:pPr marL="345004" marR="0" lvl="1" indent="-172502" algn="just" defTabSz="60963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9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flash talks and posters,</a:t>
            </a:r>
          </a:p>
          <a:p>
            <a:pPr marL="345004" marR="0" lvl="1" indent="-172502" algn="l" defTabSz="60963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9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significant increase in effort to involve ECRs,</a:t>
            </a:r>
          </a:p>
          <a:p>
            <a:pPr marL="0" marR="0" lvl="0" indent="0" algn="just" defTabSz="60963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9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5004" marR="0" lvl="1" indent="-172502" algn="l" defTabSz="60963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9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Attractive form of participation,</a:t>
            </a:r>
          </a:p>
          <a:p>
            <a:pPr marL="345004" marR="0" lvl="1" indent="-172502" algn="just" defTabSz="60963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9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Fresh ideas,</a:t>
            </a:r>
          </a:p>
          <a:p>
            <a:pPr marL="345004" marR="0" lvl="1" indent="-172502" algn="just" defTabSz="60963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9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Good for networking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3894" y="2433122"/>
            <a:ext cx="306211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8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marL="0" marR="0" lvl="0" indent="0" algn="ctr" defTabSz="609630" rtl="0" eaLnBrk="1" fontAlgn="auto" latinLnBrk="0" hangingPunct="1">
              <a:lnSpc>
                <a:spcPts val="28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(Rome)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83522" y="2404907"/>
            <a:ext cx="306211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8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marL="0" marR="0" lvl="0" indent="0" algn="ctr" defTabSz="609630" rtl="0" eaLnBrk="1" fontAlgn="auto" latinLnBrk="0" hangingPunct="1">
              <a:lnSpc>
                <a:spcPts val="28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(Perugia)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08867" y="6127750"/>
            <a:ext cx="97333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8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3136" y="3234313"/>
            <a:ext cx="260052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Using the Data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28262" y="3234313"/>
            <a:ext cx="260052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Providing the Data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73386" y="3234313"/>
            <a:ext cx="260052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Not using the Platform</a:t>
            </a:r>
          </a:p>
        </p:txBody>
      </p:sp>
      <p:sp>
        <p:nvSpPr>
          <p:cNvPr id="5" name="Freeform 5"/>
          <p:cNvSpPr/>
          <p:nvPr/>
        </p:nvSpPr>
        <p:spPr>
          <a:xfrm>
            <a:off x="9565211" y="478194"/>
            <a:ext cx="2118953" cy="884689"/>
          </a:xfrm>
          <a:custGeom>
            <a:avLst/>
            <a:gdLst/>
            <a:ahLst/>
            <a:cxnLst/>
            <a:rect l="l" t="t" r="r" b="b"/>
            <a:pathLst>
              <a:path w="3178429" h="1327033">
                <a:moveTo>
                  <a:pt x="0" y="0"/>
                </a:moveTo>
                <a:lnTo>
                  <a:pt x="3178429" y="0"/>
                </a:lnTo>
                <a:lnTo>
                  <a:pt x="3178429" y="1327034"/>
                </a:lnTo>
                <a:lnTo>
                  <a:pt x="0" y="1327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652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9486" y="2212860"/>
            <a:ext cx="8756830" cy="1017981"/>
          </a:xfrm>
          <a:custGeom>
            <a:avLst/>
            <a:gdLst/>
            <a:ahLst/>
            <a:cxnLst/>
            <a:rect l="l" t="t" r="r" b="b"/>
            <a:pathLst>
              <a:path w="13135245" h="1526972">
                <a:moveTo>
                  <a:pt x="0" y="0"/>
                </a:moveTo>
                <a:lnTo>
                  <a:pt x="13135244" y="0"/>
                </a:lnTo>
                <a:lnTo>
                  <a:pt x="13135244" y="1526972"/>
                </a:lnTo>
                <a:lnTo>
                  <a:pt x="0" y="1526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18088" y="990002"/>
            <a:ext cx="4737556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ECRs and EPOS Platform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2664" y="3960167"/>
            <a:ext cx="260099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16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7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Using single datasets or multiple datasets from (more than) one TCS (EPOS Platform or TCS websites - applications or datasets).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28261" y="3960167"/>
            <a:ext cx="260099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16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7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ECRs prepare the data to be integrated with EPOS.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70709" y="3960167"/>
            <a:ext cx="260099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16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7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More data is needed for studies of some ECRs.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07676" y="6127750"/>
            <a:ext cx="99715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8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41221" y="-3876384"/>
            <a:ext cx="17307049" cy="12980286"/>
          </a:xfrm>
          <a:custGeom>
            <a:avLst/>
            <a:gdLst/>
            <a:ahLst/>
            <a:cxnLst/>
            <a:rect l="l" t="t" r="r" b="b"/>
            <a:pathLst>
              <a:path w="25960573" h="19470429">
                <a:moveTo>
                  <a:pt x="0" y="0"/>
                </a:moveTo>
                <a:lnTo>
                  <a:pt x="25960572" y="0"/>
                </a:lnTo>
                <a:lnTo>
                  <a:pt x="25960572" y="19470429"/>
                </a:lnTo>
                <a:lnTo>
                  <a:pt x="0" y="1947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79101" y="2265334"/>
            <a:ext cx="473755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Did EPOS Platform make your research easier or harder? How?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04253" y="6127750"/>
            <a:ext cx="106561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8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1474451"/>
            <a:ext cx="3414525" cy="896853"/>
          </a:xfrm>
          <a:custGeom>
            <a:avLst/>
            <a:gdLst/>
            <a:ahLst/>
            <a:cxnLst/>
            <a:rect l="l" t="t" r="r" b="b"/>
            <a:pathLst>
              <a:path w="5121788" h="1345280">
                <a:moveTo>
                  <a:pt x="0" y="0"/>
                </a:moveTo>
                <a:lnTo>
                  <a:pt x="5121788" y="0"/>
                </a:lnTo>
                <a:lnTo>
                  <a:pt x="5121788" y="1345280"/>
                </a:lnTo>
                <a:lnTo>
                  <a:pt x="0" y="1345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rnd">
            <a:solidFill>
              <a:srgbClr val="38B6FF"/>
            </a:solidFill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>
            <a:off x="685800" y="2466242"/>
            <a:ext cx="3414525" cy="1399955"/>
          </a:xfrm>
          <a:custGeom>
            <a:avLst/>
            <a:gdLst/>
            <a:ahLst/>
            <a:cxnLst/>
            <a:rect l="l" t="t" r="r" b="b"/>
            <a:pathLst>
              <a:path w="5121788" h="2099933">
                <a:moveTo>
                  <a:pt x="0" y="0"/>
                </a:moveTo>
                <a:lnTo>
                  <a:pt x="5121788" y="0"/>
                </a:lnTo>
                <a:lnTo>
                  <a:pt x="5121788" y="2099933"/>
                </a:lnTo>
                <a:lnTo>
                  <a:pt x="0" y="2099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rnd">
            <a:solidFill>
              <a:srgbClr val="38B6FF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>
            <a:off x="4541632" y="1474451"/>
            <a:ext cx="3414525" cy="1294040"/>
          </a:xfrm>
          <a:custGeom>
            <a:avLst/>
            <a:gdLst/>
            <a:ahLst/>
            <a:cxnLst/>
            <a:rect l="l" t="t" r="r" b="b"/>
            <a:pathLst>
              <a:path w="5121788" h="1941060">
                <a:moveTo>
                  <a:pt x="0" y="0"/>
                </a:moveTo>
                <a:lnTo>
                  <a:pt x="5121789" y="0"/>
                </a:lnTo>
                <a:lnTo>
                  <a:pt x="5121789" y="1941060"/>
                </a:lnTo>
                <a:lnTo>
                  <a:pt x="0" y="19410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rnd">
            <a:solidFill>
              <a:srgbClr val="7ED957"/>
            </a:solidFill>
            <a:prstDash val="solid"/>
            <a:round/>
          </a:ln>
        </p:spPr>
      </p:sp>
      <p:sp>
        <p:nvSpPr>
          <p:cNvPr id="5" name="Freeform 5"/>
          <p:cNvSpPr/>
          <p:nvPr/>
        </p:nvSpPr>
        <p:spPr>
          <a:xfrm>
            <a:off x="4557776" y="2886884"/>
            <a:ext cx="3414525" cy="1259106"/>
          </a:xfrm>
          <a:custGeom>
            <a:avLst/>
            <a:gdLst/>
            <a:ahLst/>
            <a:cxnLst/>
            <a:rect l="l" t="t" r="r" b="b"/>
            <a:pathLst>
              <a:path w="5121788" h="1888659">
                <a:moveTo>
                  <a:pt x="0" y="0"/>
                </a:moveTo>
                <a:lnTo>
                  <a:pt x="5121789" y="0"/>
                </a:lnTo>
                <a:lnTo>
                  <a:pt x="5121789" y="1888659"/>
                </a:lnTo>
                <a:lnTo>
                  <a:pt x="0" y="18886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rnd">
            <a:solidFill>
              <a:srgbClr val="7ED957"/>
            </a:solidFill>
            <a:prstDash val="solid"/>
            <a:round/>
          </a:ln>
        </p:spPr>
      </p:sp>
      <p:sp>
        <p:nvSpPr>
          <p:cNvPr id="6" name="Freeform 6"/>
          <p:cNvSpPr/>
          <p:nvPr/>
        </p:nvSpPr>
        <p:spPr>
          <a:xfrm>
            <a:off x="4541632" y="4266639"/>
            <a:ext cx="3414525" cy="1515196"/>
          </a:xfrm>
          <a:custGeom>
            <a:avLst/>
            <a:gdLst/>
            <a:ahLst/>
            <a:cxnLst/>
            <a:rect l="l" t="t" r="r" b="b"/>
            <a:pathLst>
              <a:path w="5121788" h="2272794">
                <a:moveTo>
                  <a:pt x="0" y="0"/>
                </a:moveTo>
                <a:lnTo>
                  <a:pt x="5121789" y="0"/>
                </a:lnTo>
                <a:lnTo>
                  <a:pt x="5121789" y="2272794"/>
                </a:lnTo>
                <a:lnTo>
                  <a:pt x="0" y="22727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 cap="rnd">
            <a:solidFill>
              <a:srgbClr val="7ED957"/>
            </a:solidFill>
            <a:prstDash val="solid"/>
            <a:round/>
          </a:ln>
        </p:spPr>
      </p:sp>
      <p:sp>
        <p:nvSpPr>
          <p:cNvPr id="7" name="Freeform 7"/>
          <p:cNvSpPr/>
          <p:nvPr/>
        </p:nvSpPr>
        <p:spPr>
          <a:xfrm>
            <a:off x="9565211" y="478194"/>
            <a:ext cx="2118953" cy="884689"/>
          </a:xfrm>
          <a:custGeom>
            <a:avLst/>
            <a:gdLst/>
            <a:ahLst/>
            <a:cxnLst/>
            <a:rect l="l" t="t" r="r" b="b"/>
            <a:pathLst>
              <a:path w="3178429" h="1327033">
                <a:moveTo>
                  <a:pt x="0" y="0"/>
                </a:moveTo>
                <a:lnTo>
                  <a:pt x="3178429" y="0"/>
                </a:lnTo>
                <a:lnTo>
                  <a:pt x="3178429" y="1327034"/>
                </a:lnTo>
                <a:lnTo>
                  <a:pt x="0" y="13270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4652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5800" y="3961134"/>
            <a:ext cx="3414525" cy="792180"/>
          </a:xfrm>
          <a:custGeom>
            <a:avLst/>
            <a:gdLst/>
            <a:ahLst/>
            <a:cxnLst/>
            <a:rect l="l" t="t" r="r" b="b"/>
            <a:pathLst>
              <a:path w="5121788" h="1188270">
                <a:moveTo>
                  <a:pt x="0" y="0"/>
                </a:moveTo>
                <a:lnTo>
                  <a:pt x="5121788" y="0"/>
                </a:lnTo>
                <a:lnTo>
                  <a:pt x="5121788" y="1188270"/>
                </a:lnTo>
                <a:lnTo>
                  <a:pt x="0" y="11882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92" b="-4599"/>
            </a:stretch>
          </a:blipFill>
          <a:ln w="38100" cap="rnd">
            <a:solidFill>
              <a:srgbClr val="7ED957"/>
            </a:solidFill>
            <a:prstDash val="solid"/>
            <a:round/>
          </a:ln>
        </p:spPr>
      </p:sp>
      <p:sp>
        <p:nvSpPr>
          <p:cNvPr id="9" name="Freeform 9"/>
          <p:cNvSpPr/>
          <p:nvPr/>
        </p:nvSpPr>
        <p:spPr>
          <a:xfrm>
            <a:off x="685800" y="4848564"/>
            <a:ext cx="3414525" cy="1275044"/>
          </a:xfrm>
          <a:custGeom>
            <a:avLst/>
            <a:gdLst/>
            <a:ahLst/>
            <a:cxnLst/>
            <a:rect l="l" t="t" r="r" b="b"/>
            <a:pathLst>
              <a:path w="5121788" h="1912566">
                <a:moveTo>
                  <a:pt x="0" y="0"/>
                </a:moveTo>
                <a:lnTo>
                  <a:pt x="5121788" y="0"/>
                </a:lnTo>
                <a:lnTo>
                  <a:pt x="5121788" y="1912567"/>
                </a:lnTo>
                <a:lnTo>
                  <a:pt x="0" y="19125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38100" cap="rnd">
            <a:solidFill>
              <a:srgbClr val="7ED957"/>
            </a:solidFill>
            <a:prstDash val="solid"/>
            <a:round/>
          </a:ln>
        </p:spPr>
      </p:sp>
      <p:sp>
        <p:nvSpPr>
          <p:cNvPr id="10" name="Freeform 10"/>
          <p:cNvSpPr/>
          <p:nvPr/>
        </p:nvSpPr>
        <p:spPr>
          <a:xfrm>
            <a:off x="8394308" y="1474451"/>
            <a:ext cx="3414525" cy="1064268"/>
          </a:xfrm>
          <a:custGeom>
            <a:avLst/>
            <a:gdLst/>
            <a:ahLst/>
            <a:cxnLst/>
            <a:rect l="l" t="t" r="r" b="b"/>
            <a:pathLst>
              <a:path w="5121788" h="1596402">
                <a:moveTo>
                  <a:pt x="0" y="0"/>
                </a:moveTo>
                <a:lnTo>
                  <a:pt x="5121788" y="0"/>
                </a:lnTo>
                <a:lnTo>
                  <a:pt x="5121788" y="1596402"/>
                </a:lnTo>
                <a:lnTo>
                  <a:pt x="0" y="15964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38100" cap="rnd">
            <a:solidFill>
              <a:srgbClr val="FF914D"/>
            </a:solidFill>
            <a:prstDash val="solid"/>
            <a:round/>
          </a:ln>
        </p:spPr>
      </p:sp>
      <p:sp>
        <p:nvSpPr>
          <p:cNvPr id="11" name="Freeform 11"/>
          <p:cNvSpPr/>
          <p:nvPr/>
        </p:nvSpPr>
        <p:spPr>
          <a:xfrm>
            <a:off x="8394309" y="2635007"/>
            <a:ext cx="3449719" cy="1526557"/>
          </a:xfrm>
          <a:custGeom>
            <a:avLst/>
            <a:gdLst/>
            <a:ahLst/>
            <a:cxnLst/>
            <a:rect l="l" t="t" r="r" b="b"/>
            <a:pathLst>
              <a:path w="5174579" h="2289835">
                <a:moveTo>
                  <a:pt x="0" y="0"/>
                </a:moveTo>
                <a:lnTo>
                  <a:pt x="5174579" y="0"/>
                </a:lnTo>
                <a:lnTo>
                  <a:pt x="5174579" y="2289835"/>
                </a:lnTo>
                <a:lnTo>
                  <a:pt x="0" y="22898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38100" cap="rnd">
            <a:solidFill>
              <a:srgbClr val="FF914D"/>
            </a:solidFill>
            <a:prstDash val="solid"/>
            <a:round/>
          </a:ln>
        </p:spPr>
      </p:sp>
      <p:sp>
        <p:nvSpPr>
          <p:cNvPr id="12" name="Freeform 12"/>
          <p:cNvSpPr/>
          <p:nvPr/>
        </p:nvSpPr>
        <p:spPr>
          <a:xfrm>
            <a:off x="8394309" y="4275864"/>
            <a:ext cx="3449719" cy="1526557"/>
          </a:xfrm>
          <a:custGeom>
            <a:avLst/>
            <a:gdLst/>
            <a:ahLst/>
            <a:cxnLst/>
            <a:rect l="l" t="t" r="r" b="b"/>
            <a:pathLst>
              <a:path w="5174579" h="2289835">
                <a:moveTo>
                  <a:pt x="0" y="0"/>
                </a:moveTo>
                <a:lnTo>
                  <a:pt x="5174579" y="0"/>
                </a:lnTo>
                <a:lnTo>
                  <a:pt x="5174579" y="2289835"/>
                </a:lnTo>
                <a:lnTo>
                  <a:pt x="0" y="2289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38100" cap="rnd">
            <a:solidFill>
              <a:srgbClr val="38B6FF"/>
            </a:solidFill>
            <a:prstDash val="solid"/>
            <a:round/>
          </a:ln>
        </p:spPr>
      </p:sp>
      <p:sp>
        <p:nvSpPr>
          <p:cNvPr id="13" name="TextBox 13"/>
          <p:cNvSpPr txBox="1"/>
          <p:nvPr/>
        </p:nvSpPr>
        <p:spPr>
          <a:xfrm>
            <a:off x="685800" y="592241"/>
            <a:ext cx="4737556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Received Feedback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04352" y="6127750"/>
            <a:ext cx="106363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8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5211" y="478194"/>
            <a:ext cx="2118953" cy="884689"/>
          </a:xfrm>
          <a:custGeom>
            <a:avLst/>
            <a:gdLst/>
            <a:ahLst/>
            <a:cxnLst/>
            <a:rect l="l" t="t" r="r" b="b"/>
            <a:pathLst>
              <a:path w="3178429" h="1327033">
                <a:moveTo>
                  <a:pt x="0" y="0"/>
                </a:moveTo>
                <a:lnTo>
                  <a:pt x="3178429" y="0"/>
                </a:lnTo>
                <a:lnTo>
                  <a:pt x="3178429" y="1327034"/>
                </a:lnTo>
                <a:lnTo>
                  <a:pt x="0" y="1327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652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5800" y="592241"/>
            <a:ext cx="4737556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Received Feedback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1662" y="1820084"/>
            <a:ext cx="871579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Did EPOS Platform make your research easier or harder? How?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6481" y="2950384"/>
            <a:ext cx="3145284" cy="184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Responses: </a:t>
            </a:r>
            <a: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16</a:t>
            </a:r>
          </a:p>
          <a:p>
            <a:pPr marL="0" marR="0" lvl="0" indent="0" algn="just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1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algn="just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Easier: </a:t>
            </a:r>
            <a: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11</a:t>
            </a:r>
          </a:p>
          <a:p>
            <a:pPr marL="0" marR="0" lvl="0" indent="0" algn="just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Neutral: </a:t>
            </a:r>
            <a: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  <a:p>
            <a:pPr marL="0" marR="0" lvl="0" indent="0" algn="just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Harder: </a:t>
            </a:r>
            <a: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71561" y="2950383"/>
            <a:ext cx="4656509" cy="3324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✓</a:t>
            </a: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Easy access to the data,</a:t>
            </a:r>
          </a:p>
          <a:p>
            <a:pPr marL="0" marR="0" lvl="0" indent="0" algn="l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✓</a:t>
            </a: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Standarization,</a:t>
            </a:r>
          </a:p>
          <a:p>
            <a:pPr marL="0" marR="0" lvl="0" indent="0" algn="l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✓</a:t>
            </a: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 need for getting permits,</a:t>
            </a:r>
          </a:p>
          <a:p>
            <a:pPr marL="0" marR="0" lvl="0" indent="0" algn="l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✓</a:t>
            </a: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support from EPOS,</a:t>
            </a:r>
          </a:p>
          <a:p>
            <a:pPr marL="0" marR="0" lvl="0" indent="0" algn="l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still needed:</a:t>
            </a:r>
          </a:p>
          <a:p>
            <a:pPr marL="0" marR="0" lvl="0" indent="0" algn="l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✘</a:t>
            </a: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More data,</a:t>
            </a:r>
          </a:p>
          <a:p>
            <a:pPr marL="0" marR="0" lvl="0" indent="0" algn="l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✘</a:t>
            </a: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Training sessions,</a:t>
            </a:r>
          </a:p>
          <a:p>
            <a:pPr marL="0" marR="0" lvl="0" indent="0" algn="l" defTabSz="60963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✘</a:t>
            </a: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Clarity.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03757" y="6127750"/>
            <a:ext cx="107553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8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5211" y="478194"/>
            <a:ext cx="2118953" cy="884689"/>
          </a:xfrm>
          <a:custGeom>
            <a:avLst/>
            <a:gdLst/>
            <a:ahLst/>
            <a:cxnLst/>
            <a:rect l="l" t="t" r="r" b="b"/>
            <a:pathLst>
              <a:path w="3178429" h="1327033">
                <a:moveTo>
                  <a:pt x="0" y="0"/>
                </a:moveTo>
                <a:lnTo>
                  <a:pt x="3178429" y="0"/>
                </a:lnTo>
                <a:lnTo>
                  <a:pt x="3178429" y="1327034"/>
                </a:lnTo>
                <a:lnTo>
                  <a:pt x="0" y="1327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652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75511" y="2482850"/>
            <a:ext cx="7240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Thanks for your attention!</a:t>
            </a:r>
          </a:p>
        </p:txBody>
      </p:sp>
      <p:sp>
        <p:nvSpPr>
          <p:cNvPr id="4" name="Freeform 4"/>
          <p:cNvSpPr/>
          <p:nvPr/>
        </p:nvSpPr>
        <p:spPr>
          <a:xfrm>
            <a:off x="4827169" y="4375151"/>
            <a:ext cx="383535" cy="228203"/>
          </a:xfrm>
          <a:custGeom>
            <a:avLst/>
            <a:gdLst/>
            <a:ahLst/>
            <a:cxnLst/>
            <a:rect l="l" t="t" r="r" b="b"/>
            <a:pathLst>
              <a:path w="575303" h="342305">
                <a:moveTo>
                  <a:pt x="0" y="0"/>
                </a:moveTo>
                <a:lnTo>
                  <a:pt x="575303" y="0"/>
                </a:lnTo>
                <a:lnTo>
                  <a:pt x="575303" y="342305"/>
                </a:lnTo>
                <a:lnTo>
                  <a:pt x="0" y="3423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259077" y="4331580"/>
            <a:ext cx="2461355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hciechowska@igf.edu.pl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Macintosh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Arial Bold</vt:lpstr>
      <vt:lpstr>Calibri</vt:lpstr>
      <vt:lpstr>Poppins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2025-03-27T15:00:11Z</dcterms:created>
  <dcterms:modified xsi:type="dcterms:W3CDTF">2025-03-27T15:00:29Z</dcterms:modified>
</cp:coreProperties>
</file>