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7" r:id="rId2"/>
    <p:sldId id="1492" r:id="rId3"/>
    <p:sldId id="1501" r:id="rId4"/>
    <p:sldId id="1493" r:id="rId5"/>
    <p:sldId id="1494" r:id="rId6"/>
    <p:sldId id="1495" r:id="rId7"/>
    <p:sldId id="1500" r:id="rId8"/>
    <p:sldId id="1499" r:id="rId9"/>
    <p:sldId id="1502" r:id="rId10"/>
    <p:sldId id="1503" r:id="rId11"/>
    <p:sldId id="1504" r:id="rId12"/>
    <p:sldId id="1505" r:id="rId13"/>
    <p:sldId id="1506" r:id="rId14"/>
    <p:sldId id="1507" r:id="rId15"/>
    <p:sldId id="1497" r:id="rId16"/>
    <p:sldId id="1498" r:id="rId17"/>
    <p:sldId id="1496" r:id="rId18"/>
    <p:sldId id="1508" r:id="rId19"/>
    <p:sldId id="262"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7"/>
  </p:normalViewPr>
  <p:slideViewPr>
    <p:cSldViewPr snapToGrid="0">
      <p:cViewPr varScale="1">
        <p:scale>
          <a:sx n="104" d="100"/>
          <a:sy n="104" d="100"/>
        </p:scale>
        <p:origin x="896"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9C4F39-A497-48C5-961E-9EFD4F34C6F7}" type="doc">
      <dgm:prSet loTypeId="urn:microsoft.com/office/officeart/2008/layout/VerticalCurvedList" loCatId="list" qsTypeId="urn:microsoft.com/office/officeart/2005/8/quickstyle/simple2" qsCatId="simple" csTypeId="urn:microsoft.com/office/officeart/2005/8/colors/colorful1" csCatId="colorful" phldr="1"/>
      <dgm:spPr/>
    </dgm:pt>
    <dgm:pt modelId="{FD10E1C7-06F3-4A24-AB7D-543F78341A4D}">
      <dgm:prSet phldrT="[Text]" custT="1"/>
      <dgm:spPr/>
      <dgm:t>
        <a:bodyPr/>
        <a:lstStyle/>
        <a:p>
          <a:pPr>
            <a:buFont typeface="+mj-lt"/>
            <a:buAutoNum type="arabicPeriod"/>
          </a:pPr>
          <a:r>
            <a:rPr lang="en-US" sz="2400" dirty="0">
              <a:solidFill>
                <a:schemeClr val="tx1"/>
              </a:solidFill>
            </a:rPr>
            <a:t>to test the available functionality of the EPOS ICS-C portal through the execution of use cases collected during the February TCS-ICS workshop by domain experts,</a:t>
          </a:r>
        </a:p>
      </dgm:t>
    </dgm:pt>
    <dgm:pt modelId="{A125D0D3-CAA1-4E3E-BEC4-309AB2738BD2}" type="parTrans" cxnId="{DCEC88A5-CE2B-4B09-9E12-6FD91E2860AB}">
      <dgm:prSet/>
      <dgm:spPr/>
      <dgm:t>
        <a:bodyPr/>
        <a:lstStyle/>
        <a:p>
          <a:endParaRPr lang="en-US" sz="2400">
            <a:solidFill>
              <a:schemeClr val="tx1"/>
            </a:solidFill>
          </a:endParaRPr>
        </a:p>
      </dgm:t>
    </dgm:pt>
    <dgm:pt modelId="{A137B297-D99A-44FF-8222-95610E9F53AF}" type="sibTrans" cxnId="{DCEC88A5-CE2B-4B09-9E12-6FD91E2860AB}">
      <dgm:prSet/>
      <dgm:spPr/>
      <dgm:t>
        <a:bodyPr/>
        <a:lstStyle/>
        <a:p>
          <a:endParaRPr lang="en-US" sz="2400">
            <a:solidFill>
              <a:schemeClr val="tx1"/>
            </a:solidFill>
          </a:endParaRPr>
        </a:p>
      </dgm:t>
    </dgm:pt>
    <dgm:pt modelId="{95043B13-4E88-43B0-A6C9-B7AB2C00BFFA}">
      <dgm:prSet custT="1"/>
      <dgm:spPr/>
      <dgm:t>
        <a:bodyPr/>
        <a:lstStyle/>
        <a:p>
          <a:pPr>
            <a:buFont typeface="+mj-lt"/>
            <a:buAutoNum type="arabicPeriod"/>
          </a:pPr>
          <a:r>
            <a:rPr lang="en-US" sz="2400" dirty="0">
              <a:solidFill>
                <a:schemeClr val="tx1"/>
              </a:solidFill>
            </a:rPr>
            <a:t>to monitor the interaction of the experts (you) with the system, and collect feedbacks on the usability  (appearance, functionality, performance, bugs, etc.) by filling in an evaluation form,</a:t>
          </a:r>
        </a:p>
      </dgm:t>
    </dgm:pt>
    <dgm:pt modelId="{0333CE5B-EF07-4A9B-875A-625E3AB84E2B}" type="parTrans" cxnId="{D6C4A90E-F33A-49F0-875B-620C4E0B7D35}">
      <dgm:prSet/>
      <dgm:spPr/>
      <dgm:t>
        <a:bodyPr/>
        <a:lstStyle/>
        <a:p>
          <a:endParaRPr lang="en-US" sz="2400">
            <a:solidFill>
              <a:schemeClr val="tx1"/>
            </a:solidFill>
          </a:endParaRPr>
        </a:p>
      </dgm:t>
    </dgm:pt>
    <dgm:pt modelId="{07E99B97-6863-4989-B392-88AB78C69C84}" type="sibTrans" cxnId="{D6C4A90E-F33A-49F0-875B-620C4E0B7D35}">
      <dgm:prSet/>
      <dgm:spPr/>
      <dgm:t>
        <a:bodyPr/>
        <a:lstStyle/>
        <a:p>
          <a:endParaRPr lang="en-US" sz="2400">
            <a:solidFill>
              <a:schemeClr val="tx1"/>
            </a:solidFill>
          </a:endParaRPr>
        </a:p>
      </dgm:t>
    </dgm:pt>
    <dgm:pt modelId="{D4F4876F-C16C-4F16-BE06-5D9DC71EE488}">
      <dgm:prSet custT="1"/>
      <dgm:spPr/>
      <dgm:t>
        <a:bodyPr/>
        <a:lstStyle/>
        <a:p>
          <a:pPr>
            <a:buFont typeface="+mj-lt"/>
            <a:buAutoNum type="arabicPeriod"/>
          </a:pPr>
          <a:r>
            <a:rPr lang="en-US" sz="2400" dirty="0">
              <a:solidFill>
                <a:schemeClr val="tx1"/>
              </a:solidFill>
            </a:rPr>
            <a:t>to collect a list of deliverables for improving the system and to prioritize these toward the September milestone.</a:t>
          </a:r>
        </a:p>
      </dgm:t>
    </dgm:pt>
    <dgm:pt modelId="{75301D83-9746-47BF-950D-10B215F7D3CE}" type="parTrans" cxnId="{E29DB2CF-5FC0-4348-A858-D2878893CFBA}">
      <dgm:prSet/>
      <dgm:spPr/>
      <dgm:t>
        <a:bodyPr/>
        <a:lstStyle/>
        <a:p>
          <a:endParaRPr lang="en-US" sz="2400">
            <a:solidFill>
              <a:schemeClr val="tx1"/>
            </a:solidFill>
          </a:endParaRPr>
        </a:p>
      </dgm:t>
    </dgm:pt>
    <dgm:pt modelId="{4A681909-534F-4437-8152-0842A5B3EB7E}" type="sibTrans" cxnId="{E29DB2CF-5FC0-4348-A858-D2878893CFBA}">
      <dgm:prSet/>
      <dgm:spPr/>
      <dgm:t>
        <a:bodyPr/>
        <a:lstStyle/>
        <a:p>
          <a:endParaRPr lang="en-US" sz="2400">
            <a:solidFill>
              <a:schemeClr val="tx1"/>
            </a:solidFill>
          </a:endParaRPr>
        </a:p>
      </dgm:t>
    </dgm:pt>
    <dgm:pt modelId="{5B981B6E-5AAC-4C9D-AC0A-111107D2CA4C}" type="pres">
      <dgm:prSet presAssocID="{2B9C4F39-A497-48C5-961E-9EFD4F34C6F7}" presName="Name0" presStyleCnt="0">
        <dgm:presLayoutVars>
          <dgm:chMax val="7"/>
          <dgm:chPref val="7"/>
          <dgm:dir/>
        </dgm:presLayoutVars>
      </dgm:prSet>
      <dgm:spPr/>
    </dgm:pt>
    <dgm:pt modelId="{B2B58A93-A48F-40BC-A1B9-EA7747A0F0D2}" type="pres">
      <dgm:prSet presAssocID="{2B9C4F39-A497-48C5-961E-9EFD4F34C6F7}" presName="Name1" presStyleCnt="0"/>
      <dgm:spPr/>
    </dgm:pt>
    <dgm:pt modelId="{8DE51CA2-0F9A-454C-A6B6-09050E8AB8F2}" type="pres">
      <dgm:prSet presAssocID="{2B9C4F39-A497-48C5-961E-9EFD4F34C6F7}" presName="cycle" presStyleCnt="0"/>
      <dgm:spPr/>
    </dgm:pt>
    <dgm:pt modelId="{354276B5-05FB-4A00-99C6-265386313477}" type="pres">
      <dgm:prSet presAssocID="{2B9C4F39-A497-48C5-961E-9EFD4F34C6F7}" presName="srcNode" presStyleLbl="node1" presStyleIdx="0" presStyleCnt="3"/>
      <dgm:spPr/>
    </dgm:pt>
    <dgm:pt modelId="{CD9A4F03-0971-443A-8E7F-696301A73371}" type="pres">
      <dgm:prSet presAssocID="{2B9C4F39-A497-48C5-961E-9EFD4F34C6F7}" presName="conn" presStyleLbl="parChTrans1D2" presStyleIdx="0" presStyleCnt="1"/>
      <dgm:spPr/>
    </dgm:pt>
    <dgm:pt modelId="{EB5C210E-170A-4DC8-A68A-FD9AA260BEC4}" type="pres">
      <dgm:prSet presAssocID="{2B9C4F39-A497-48C5-961E-9EFD4F34C6F7}" presName="extraNode" presStyleLbl="node1" presStyleIdx="0" presStyleCnt="3"/>
      <dgm:spPr/>
    </dgm:pt>
    <dgm:pt modelId="{140C30DC-57EB-468F-AFC5-2ADF548650E2}" type="pres">
      <dgm:prSet presAssocID="{2B9C4F39-A497-48C5-961E-9EFD4F34C6F7}" presName="dstNode" presStyleLbl="node1" presStyleIdx="0" presStyleCnt="3"/>
      <dgm:spPr/>
    </dgm:pt>
    <dgm:pt modelId="{7C2F5BBA-5185-4951-825B-F758B6955D15}" type="pres">
      <dgm:prSet presAssocID="{FD10E1C7-06F3-4A24-AB7D-543F78341A4D}" presName="text_1" presStyleLbl="node1" presStyleIdx="0" presStyleCnt="3">
        <dgm:presLayoutVars>
          <dgm:bulletEnabled val="1"/>
        </dgm:presLayoutVars>
      </dgm:prSet>
      <dgm:spPr/>
    </dgm:pt>
    <dgm:pt modelId="{033674E4-8883-435B-97A5-F86DC947DECB}" type="pres">
      <dgm:prSet presAssocID="{FD10E1C7-06F3-4A24-AB7D-543F78341A4D}" presName="accent_1" presStyleCnt="0"/>
      <dgm:spPr/>
    </dgm:pt>
    <dgm:pt modelId="{67734637-DAEE-4A0A-AD04-8120DC5EFC55}" type="pres">
      <dgm:prSet presAssocID="{FD10E1C7-06F3-4A24-AB7D-543F78341A4D}" presName="accentRepeatNode" presStyleLbl="solidFgAcc1" presStyleIdx="0" presStyleCnt="3"/>
      <dgm:spPr/>
    </dgm:pt>
    <dgm:pt modelId="{C361BAAF-D2D0-41D5-80AC-816EE3BC6F9D}" type="pres">
      <dgm:prSet presAssocID="{95043B13-4E88-43B0-A6C9-B7AB2C00BFFA}" presName="text_2" presStyleLbl="node1" presStyleIdx="1" presStyleCnt="3">
        <dgm:presLayoutVars>
          <dgm:bulletEnabled val="1"/>
        </dgm:presLayoutVars>
      </dgm:prSet>
      <dgm:spPr/>
    </dgm:pt>
    <dgm:pt modelId="{670755A6-7030-401E-98B8-7865AF80C2AB}" type="pres">
      <dgm:prSet presAssocID="{95043B13-4E88-43B0-A6C9-B7AB2C00BFFA}" presName="accent_2" presStyleCnt="0"/>
      <dgm:spPr/>
    </dgm:pt>
    <dgm:pt modelId="{96484D67-1924-437F-A44D-207790240A56}" type="pres">
      <dgm:prSet presAssocID="{95043B13-4E88-43B0-A6C9-B7AB2C00BFFA}" presName="accentRepeatNode" presStyleLbl="solidFgAcc1" presStyleIdx="1" presStyleCnt="3"/>
      <dgm:spPr/>
    </dgm:pt>
    <dgm:pt modelId="{225992AF-455E-4F8C-B0C7-441231CD0653}" type="pres">
      <dgm:prSet presAssocID="{D4F4876F-C16C-4F16-BE06-5D9DC71EE488}" presName="text_3" presStyleLbl="node1" presStyleIdx="2" presStyleCnt="3">
        <dgm:presLayoutVars>
          <dgm:bulletEnabled val="1"/>
        </dgm:presLayoutVars>
      </dgm:prSet>
      <dgm:spPr/>
    </dgm:pt>
    <dgm:pt modelId="{40C30F0B-1CFE-491A-8470-E919066FFBE9}" type="pres">
      <dgm:prSet presAssocID="{D4F4876F-C16C-4F16-BE06-5D9DC71EE488}" presName="accent_3" presStyleCnt="0"/>
      <dgm:spPr/>
    </dgm:pt>
    <dgm:pt modelId="{4F251796-5934-424D-87D2-7AA7EDA4132E}" type="pres">
      <dgm:prSet presAssocID="{D4F4876F-C16C-4F16-BE06-5D9DC71EE488}" presName="accentRepeatNode" presStyleLbl="solidFgAcc1" presStyleIdx="2" presStyleCnt="3"/>
      <dgm:spPr/>
    </dgm:pt>
  </dgm:ptLst>
  <dgm:cxnLst>
    <dgm:cxn modelId="{85B73207-AB16-4780-BB7E-A9CE7DFCBE63}" type="presOf" srcId="{D4F4876F-C16C-4F16-BE06-5D9DC71EE488}" destId="{225992AF-455E-4F8C-B0C7-441231CD0653}" srcOrd="0" destOrd="0" presId="urn:microsoft.com/office/officeart/2008/layout/VerticalCurvedList"/>
    <dgm:cxn modelId="{D6C4A90E-F33A-49F0-875B-620C4E0B7D35}" srcId="{2B9C4F39-A497-48C5-961E-9EFD4F34C6F7}" destId="{95043B13-4E88-43B0-A6C9-B7AB2C00BFFA}" srcOrd="1" destOrd="0" parTransId="{0333CE5B-EF07-4A9B-875A-625E3AB84E2B}" sibTransId="{07E99B97-6863-4989-B392-88AB78C69C84}"/>
    <dgm:cxn modelId="{8E0AF914-2169-4564-B779-2FC68746B5AA}" type="presOf" srcId="{95043B13-4E88-43B0-A6C9-B7AB2C00BFFA}" destId="{C361BAAF-D2D0-41D5-80AC-816EE3BC6F9D}" srcOrd="0" destOrd="0" presId="urn:microsoft.com/office/officeart/2008/layout/VerticalCurvedList"/>
    <dgm:cxn modelId="{230D5048-7A0F-44AA-BC16-225DC4CB0EDA}" type="presOf" srcId="{FD10E1C7-06F3-4A24-AB7D-543F78341A4D}" destId="{7C2F5BBA-5185-4951-825B-F758B6955D15}" srcOrd="0" destOrd="0" presId="urn:microsoft.com/office/officeart/2008/layout/VerticalCurvedList"/>
    <dgm:cxn modelId="{9E58226B-8D76-49D8-9833-87E3202119CE}" type="presOf" srcId="{A137B297-D99A-44FF-8222-95610E9F53AF}" destId="{CD9A4F03-0971-443A-8E7F-696301A73371}" srcOrd="0" destOrd="0" presId="urn:microsoft.com/office/officeart/2008/layout/VerticalCurvedList"/>
    <dgm:cxn modelId="{05143071-C01A-440B-99BA-E641BB524107}" type="presOf" srcId="{2B9C4F39-A497-48C5-961E-9EFD4F34C6F7}" destId="{5B981B6E-5AAC-4C9D-AC0A-111107D2CA4C}" srcOrd="0" destOrd="0" presId="urn:microsoft.com/office/officeart/2008/layout/VerticalCurvedList"/>
    <dgm:cxn modelId="{DCEC88A5-CE2B-4B09-9E12-6FD91E2860AB}" srcId="{2B9C4F39-A497-48C5-961E-9EFD4F34C6F7}" destId="{FD10E1C7-06F3-4A24-AB7D-543F78341A4D}" srcOrd="0" destOrd="0" parTransId="{A125D0D3-CAA1-4E3E-BEC4-309AB2738BD2}" sibTransId="{A137B297-D99A-44FF-8222-95610E9F53AF}"/>
    <dgm:cxn modelId="{E29DB2CF-5FC0-4348-A858-D2878893CFBA}" srcId="{2B9C4F39-A497-48C5-961E-9EFD4F34C6F7}" destId="{D4F4876F-C16C-4F16-BE06-5D9DC71EE488}" srcOrd="2" destOrd="0" parTransId="{75301D83-9746-47BF-950D-10B215F7D3CE}" sibTransId="{4A681909-534F-4437-8152-0842A5B3EB7E}"/>
    <dgm:cxn modelId="{CF3634ED-A8F4-42A2-AC1D-38A8B32285AE}" type="presParOf" srcId="{5B981B6E-5AAC-4C9D-AC0A-111107D2CA4C}" destId="{B2B58A93-A48F-40BC-A1B9-EA7747A0F0D2}" srcOrd="0" destOrd="0" presId="urn:microsoft.com/office/officeart/2008/layout/VerticalCurvedList"/>
    <dgm:cxn modelId="{BC81B32C-7BE0-4791-B9EC-5C63F9DBDDAC}" type="presParOf" srcId="{B2B58A93-A48F-40BC-A1B9-EA7747A0F0D2}" destId="{8DE51CA2-0F9A-454C-A6B6-09050E8AB8F2}" srcOrd="0" destOrd="0" presId="urn:microsoft.com/office/officeart/2008/layout/VerticalCurvedList"/>
    <dgm:cxn modelId="{5E16F8B9-D4B0-4E07-9F3A-800E4A181046}" type="presParOf" srcId="{8DE51CA2-0F9A-454C-A6B6-09050E8AB8F2}" destId="{354276B5-05FB-4A00-99C6-265386313477}" srcOrd="0" destOrd="0" presId="urn:microsoft.com/office/officeart/2008/layout/VerticalCurvedList"/>
    <dgm:cxn modelId="{7C7B6CFC-882F-4D20-919F-D70EBEA5491D}" type="presParOf" srcId="{8DE51CA2-0F9A-454C-A6B6-09050E8AB8F2}" destId="{CD9A4F03-0971-443A-8E7F-696301A73371}" srcOrd="1" destOrd="0" presId="urn:microsoft.com/office/officeart/2008/layout/VerticalCurvedList"/>
    <dgm:cxn modelId="{FEF2133A-AD8E-437A-8720-65C28357224A}" type="presParOf" srcId="{8DE51CA2-0F9A-454C-A6B6-09050E8AB8F2}" destId="{EB5C210E-170A-4DC8-A68A-FD9AA260BEC4}" srcOrd="2" destOrd="0" presId="urn:microsoft.com/office/officeart/2008/layout/VerticalCurvedList"/>
    <dgm:cxn modelId="{EC1EBF9C-4A34-4327-A550-FEEF63EFD51C}" type="presParOf" srcId="{8DE51CA2-0F9A-454C-A6B6-09050E8AB8F2}" destId="{140C30DC-57EB-468F-AFC5-2ADF548650E2}" srcOrd="3" destOrd="0" presId="urn:microsoft.com/office/officeart/2008/layout/VerticalCurvedList"/>
    <dgm:cxn modelId="{B45F3A93-4D00-489E-8DD5-CF42A8D13A52}" type="presParOf" srcId="{B2B58A93-A48F-40BC-A1B9-EA7747A0F0D2}" destId="{7C2F5BBA-5185-4951-825B-F758B6955D15}" srcOrd="1" destOrd="0" presId="urn:microsoft.com/office/officeart/2008/layout/VerticalCurvedList"/>
    <dgm:cxn modelId="{D4BCF7CE-F88B-4BEF-BBC9-F30C58A623F6}" type="presParOf" srcId="{B2B58A93-A48F-40BC-A1B9-EA7747A0F0D2}" destId="{033674E4-8883-435B-97A5-F86DC947DECB}" srcOrd="2" destOrd="0" presId="urn:microsoft.com/office/officeart/2008/layout/VerticalCurvedList"/>
    <dgm:cxn modelId="{2C4413A5-9257-483A-BDC5-AC2B37AC26A2}" type="presParOf" srcId="{033674E4-8883-435B-97A5-F86DC947DECB}" destId="{67734637-DAEE-4A0A-AD04-8120DC5EFC55}" srcOrd="0" destOrd="0" presId="urn:microsoft.com/office/officeart/2008/layout/VerticalCurvedList"/>
    <dgm:cxn modelId="{C2E8EA42-B7A7-4F09-9727-6FE2C7ECC37D}" type="presParOf" srcId="{B2B58A93-A48F-40BC-A1B9-EA7747A0F0D2}" destId="{C361BAAF-D2D0-41D5-80AC-816EE3BC6F9D}" srcOrd="3" destOrd="0" presId="urn:microsoft.com/office/officeart/2008/layout/VerticalCurvedList"/>
    <dgm:cxn modelId="{4141774B-62C2-4719-B9C2-D9BBDE9BFE45}" type="presParOf" srcId="{B2B58A93-A48F-40BC-A1B9-EA7747A0F0D2}" destId="{670755A6-7030-401E-98B8-7865AF80C2AB}" srcOrd="4" destOrd="0" presId="urn:microsoft.com/office/officeart/2008/layout/VerticalCurvedList"/>
    <dgm:cxn modelId="{EABDC969-B9AD-4B46-94CE-E439F0E97F03}" type="presParOf" srcId="{670755A6-7030-401E-98B8-7865AF80C2AB}" destId="{96484D67-1924-437F-A44D-207790240A56}" srcOrd="0" destOrd="0" presId="urn:microsoft.com/office/officeart/2008/layout/VerticalCurvedList"/>
    <dgm:cxn modelId="{FFC4E8E6-2BB9-4F10-BFAA-4D3D6E57D36B}" type="presParOf" srcId="{B2B58A93-A48F-40BC-A1B9-EA7747A0F0D2}" destId="{225992AF-455E-4F8C-B0C7-441231CD0653}" srcOrd="5" destOrd="0" presId="urn:microsoft.com/office/officeart/2008/layout/VerticalCurvedList"/>
    <dgm:cxn modelId="{988CF2B1-4AA1-4544-BD07-AE08E9145F76}" type="presParOf" srcId="{B2B58A93-A48F-40BC-A1B9-EA7747A0F0D2}" destId="{40C30F0B-1CFE-491A-8470-E919066FFBE9}" srcOrd="6" destOrd="0" presId="urn:microsoft.com/office/officeart/2008/layout/VerticalCurvedList"/>
    <dgm:cxn modelId="{51518007-3065-4C53-90D7-8FBA9C9B26D2}" type="presParOf" srcId="{40C30F0B-1CFE-491A-8470-E919066FFBE9}" destId="{4F251796-5934-424D-87D2-7AA7EDA4132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A4F03-0971-443A-8E7F-696301A73371}">
      <dsp:nvSpPr>
        <dsp:cNvPr id="0" name=""/>
        <dsp:cNvSpPr/>
      </dsp:nvSpPr>
      <dsp:spPr>
        <a:xfrm>
          <a:off x="-6043728" y="-925006"/>
          <a:ext cx="7196563" cy="7196563"/>
        </a:xfrm>
        <a:prstGeom prst="blockArc">
          <a:avLst>
            <a:gd name="adj1" fmla="val 18900000"/>
            <a:gd name="adj2" fmla="val 2700000"/>
            <a:gd name="adj3" fmla="val 300"/>
          </a:avLst>
        </a:pr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2F5BBA-5185-4951-825B-F758B6955D15}">
      <dsp:nvSpPr>
        <dsp:cNvPr id="0" name=""/>
        <dsp:cNvSpPr/>
      </dsp:nvSpPr>
      <dsp:spPr>
        <a:xfrm>
          <a:off x="742101" y="534655"/>
          <a:ext cx="10705555" cy="106931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48765" tIns="60960" rIns="60960" bIns="60960" numCol="1" spcCol="1270" anchor="ctr" anchorCtr="0">
          <a:noAutofit/>
        </a:bodyPr>
        <a:lstStyle/>
        <a:p>
          <a:pPr marL="0" lvl="0" indent="0" algn="l" defTabSz="1066800">
            <a:lnSpc>
              <a:spcPct val="90000"/>
            </a:lnSpc>
            <a:spcBef>
              <a:spcPct val="0"/>
            </a:spcBef>
            <a:spcAft>
              <a:spcPct val="35000"/>
            </a:spcAft>
            <a:buFont typeface="+mj-lt"/>
            <a:buNone/>
          </a:pPr>
          <a:r>
            <a:rPr lang="en-US" sz="2400" kern="1200" dirty="0">
              <a:solidFill>
                <a:schemeClr val="tx1"/>
              </a:solidFill>
            </a:rPr>
            <a:t>to test the available functionality of the EPOS ICS-C portal through the execution of use cases collected during the February TCS-ICS workshop by domain experts,</a:t>
          </a:r>
        </a:p>
      </dsp:txBody>
      <dsp:txXfrm>
        <a:off x="742101" y="534655"/>
        <a:ext cx="10705555" cy="1069310"/>
      </dsp:txXfrm>
    </dsp:sp>
    <dsp:sp modelId="{67734637-DAEE-4A0A-AD04-8120DC5EFC55}">
      <dsp:nvSpPr>
        <dsp:cNvPr id="0" name=""/>
        <dsp:cNvSpPr/>
      </dsp:nvSpPr>
      <dsp:spPr>
        <a:xfrm>
          <a:off x="73782" y="400991"/>
          <a:ext cx="1336637" cy="1336637"/>
        </a:xfrm>
        <a:prstGeom prst="ellipse">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61BAAF-D2D0-41D5-80AC-816EE3BC6F9D}">
      <dsp:nvSpPr>
        <dsp:cNvPr id="0" name=""/>
        <dsp:cNvSpPr/>
      </dsp:nvSpPr>
      <dsp:spPr>
        <a:xfrm>
          <a:off x="1130795" y="2138620"/>
          <a:ext cx="10316861" cy="106931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48765" tIns="60960" rIns="60960" bIns="60960" numCol="1" spcCol="1270" anchor="ctr" anchorCtr="0">
          <a:noAutofit/>
        </a:bodyPr>
        <a:lstStyle/>
        <a:p>
          <a:pPr marL="0" lvl="0" indent="0" algn="l" defTabSz="1066800">
            <a:lnSpc>
              <a:spcPct val="90000"/>
            </a:lnSpc>
            <a:spcBef>
              <a:spcPct val="0"/>
            </a:spcBef>
            <a:spcAft>
              <a:spcPct val="35000"/>
            </a:spcAft>
            <a:buFont typeface="+mj-lt"/>
            <a:buNone/>
          </a:pPr>
          <a:r>
            <a:rPr lang="en-US" sz="2400" kern="1200" dirty="0">
              <a:solidFill>
                <a:schemeClr val="tx1"/>
              </a:solidFill>
            </a:rPr>
            <a:t>to monitor the interaction of the experts (you) with the system, and collect feedbacks on the usability  (appearance, functionality, performance, bugs, etc.) by filling in an evaluation form,</a:t>
          </a:r>
        </a:p>
      </dsp:txBody>
      <dsp:txXfrm>
        <a:off x="1130795" y="2138620"/>
        <a:ext cx="10316861" cy="1069310"/>
      </dsp:txXfrm>
    </dsp:sp>
    <dsp:sp modelId="{96484D67-1924-437F-A44D-207790240A56}">
      <dsp:nvSpPr>
        <dsp:cNvPr id="0" name=""/>
        <dsp:cNvSpPr/>
      </dsp:nvSpPr>
      <dsp:spPr>
        <a:xfrm>
          <a:off x="462476" y="2004956"/>
          <a:ext cx="1336637" cy="1336637"/>
        </a:xfrm>
        <a:prstGeom prst="ellipse">
          <a:avLst/>
        </a:prstGeom>
        <a:solidFill>
          <a:schemeClr val="lt1">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5992AF-455E-4F8C-B0C7-441231CD0653}">
      <dsp:nvSpPr>
        <dsp:cNvPr id="0" name=""/>
        <dsp:cNvSpPr/>
      </dsp:nvSpPr>
      <dsp:spPr>
        <a:xfrm>
          <a:off x="742101" y="3742585"/>
          <a:ext cx="10705555" cy="106931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48765" tIns="60960" rIns="60960" bIns="60960" numCol="1" spcCol="1270" anchor="ctr" anchorCtr="0">
          <a:noAutofit/>
        </a:bodyPr>
        <a:lstStyle/>
        <a:p>
          <a:pPr marL="0" lvl="0" indent="0" algn="l" defTabSz="1066800">
            <a:lnSpc>
              <a:spcPct val="90000"/>
            </a:lnSpc>
            <a:spcBef>
              <a:spcPct val="0"/>
            </a:spcBef>
            <a:spcAft>
              <a:spcPct val="35000"/>
            </a:spcAft>
            <a:buFont typeface="+mj-lt"/>
            <a:buNone/>
          </a:pPr>
          <a:r>
            <a:rPr lang="en-US" sz="2400" kern="1200" dirty="0">
              <a:solidFill>
                <a:schemeClr val="tx1"/>
              </a:solidFill>
            </a:rPr>
            <a:t>to collect a list of deliverables for improving the system and to prioritize these toward the September milestone.</a:t>
          </a:r>
        </a:p>
      </dsp:txBody>
      <dsp:txXfrm>
        <a:off x="742101" y="3742585"/>
        <a:ext cx="10705555" cy="1069310"/>
      </dsp:txXfrm>
    </dsp:sp>
    <dsp:sp modelId="{4F251796-5934-424D-87D2-7AA7EDA4132E}">
      <dsp:nvSpPr>
        <dsp:cNvPr id="0" name=""/>
        <dsp:cNvSpPr/>
      </dsp:nvSpPr>
      <dsp:spPr>
        <a:xfrm>
          <a:off x="73782" y="3608921"/>
          <a:ext cx="1336637" cy="1336637"/>
        </a:xfrm>
        <a:prstGeom prst="ellipse">
          <a:avLst/>
        </a:prstGeom>
        <a:solidFill>
          <a:schemeClr val="lt1">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5DE57-EE67-594E-9C38-739122437A27}" type="datetimeFigureOut">
              <a:rPr lang="it-IT" smtClean="0"/>
              <a:t>27/03/25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602272-8F43-8E49-B2F1-22E0CC3C5833}" type="slidenum">
              <a:rPr lang="it-IT" smtClean="0"/>
              <a:t>‹N›</a:t>
            </a:fld>
            <a:endParaRPr lang="it-IT"/>
          </a:p>
        </p:txBody>
      </p:sp>
    </p:spTree>
    <p:extLst>
      <p:ext uri="{BB962C8B-B14F-4D97-AF65-F5344CB8AC3E}">
        <p14:creationId xmlns:p14="http://schemas.microsoft.com/office/powerpoint/2010/main" val="3496594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Title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328-1FC2-1C4B-B807-8716236A14C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37342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328-1FC2-1C4B-B807-8716236A14C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69525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352E3-5EEE-D4B0-6119-B342BAC3D6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166EFF-CBD8-3AF6-1D95-F74704BC47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3671FC-8320-2EB1-16FD-13DF5A166C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2F4AE2-ED1F-9136-3341-07E0D03D1B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4C21A2-60AD-334E-9C41-2DC0EF94D362}"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5042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4C21A2-60AD-334E-9C41-2DC0EF94D362}"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02632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42910-052C-F844-BC1D-7854DBD59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152E7E-B65D-F020-39C5-7D606D3415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9EFFA0-F24F-94DE-BFA7-09E876014C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57AC80-718A-2B07-030A-BB97B9BE6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4C21A2-60AD-334E-9C41-2DC0EF94D362}"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2296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A9485-83FC-5023-5689-E718CD2CA3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00077-DE35-A2F3-5220-CD0F9D884C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3EAD70-92C8-A38A-4B52-3654CEE237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75A031-593C-214F-395F-CC9F6EFF096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4C21A2-60AD-334E-9C41-2DC0EF94D362}"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13959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7CC79-B362-C220-7F2E-0C5A04773C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8A7421-BE27-07CF-A8E3-041FCA788D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D27ACD-3F50-6067-B236-3962786386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3498CC-57AB-E862-D717-82EFD42B5BD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4C21A2-60AD-334E-9C41-2DC0EF94D362}"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9781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C78AC-EC1C-5F60-A66C-0E2ADE7679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AB812F-9447-D8CE-0460-D5F42F9B62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DA6235-E351-EB5B-1C72-DBFE35293C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5F009F-8DCC-9C8C-7074-6051F585E96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4C21A2-60AD-334E-9C41-2DC0EF94D362}"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37475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1A832-0B22-7316-8EDA-129FE8FE6A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43D34B-35DA-3DBD-9815-F96A1C91CB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012294-450C-F3FA-864C-0DF043BC4E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524C22-C8BA-3AA9-8F93-08BF7966B26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4C21A2-60AD-334E-9C41-2DC0EF94D362}"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34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5AA55-6DB1-18F9-0878-773B9BF136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ECE38A-81A6-9811-FE4E-F25009975E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97417F-E201-AF70-D359-1299C20E58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DB9FF0-D9FE-D393-3808-4D515E8F481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4C21A2-60AD-334E-9C41-2DC0EF94D362}"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514563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8CBD50F-A59F-57A6-E596-0A1FD6EA8457}"/>
              </a:ext>
            </a:extLst>
          </p:cNvPr>
          <p:cNvSpPr>
            <a:spLocks noGrp="1"/>
          </p:cNvSpPr>
          <p:nvPr>
            <p:ph type="ctrTitle"/>
          </p:nvPr>
        </p:nvSpPr>
        <p:spPr>
          <a:xfrm>
            <a:off x="838200" y="1786241"/>
            <a:ext cx="10515600" cy="2387600"/>
          </a:xfrm>
        </p:spPr>
        <p:txBody>
          <a:bodyPr anchor="b">
            <a:noAutofit/>
          </a:bodyPr>
          <a:lstStyle>
            <a:lvl1pPr algn="ctr">
              <a:defRPr sz="4400" b="1" i="0">
                <a:latin typeface="Calibri" panose="020F0502020204030204" pitchFamily="34" charset="0"/>
                <a:cs typeface="Calibri" panose="020F0502020204030204" pitchFamily="34" charset="0"/>
              </a:defRPr>
            </a:lvl1pPr>
          </a:lstStyle>
          <a:p>
            <a:r>
              <a:rPr lang="en-GB" dirty="0"/>
              <a:t>Click to edit Master title style</a:t>
            </a:r>
          </a:p>
        </p:txBody>
      </p:sp>
      <p:sp>
        <p:nvSpPr>
          <p:cNvPr id="8" name="Subtitle 2">
            <a:extLst>
              <a:ext uri="{FF2B5EF4-FFF2-40B4-BE49-F238E27FC236}">
                <a16:creationId xmlns:a16="http://schemas.microsoft.com/office/drawing/2014/main" id="{78466707-3BE6-F538-A80C-03940B4D55EC}"/>
              </a:ext>
            </a:extLst>
          </p:cNvPr>
          <p:cNvSpPr>
            <a:spLocks noGrp="1"/>
          </p:cNvSpPr>
          <p:nvPr>
            <p:ph type="subTitle" idx="1"/>
          </p:nvPr>
        </p:nvSpPr>
        <p:spPr>
          <a:xfrm>
            <a:off x="838200" y="4510243"/>
            <a:ext cx="10515600" cy="944911"/>
          </a:xfrm>
        </p:spPr>
        <p:txBody>
          <a:bodyPr>
            <a:noAutofit/>
          </a:bodyPr>
          <a:lstStyle>
            <a:lvl1pPr marL="0" indent="0" algn="ctr">
              <a:buNone/>
              <a:defRPr sz="2000">
                <a:solidFill>
                  <a:srgbClr val="E5A11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3" name="TextBox 2">
            <a:extLst>
              <a:ext uri="{FF2B5EF4-FFF2-40B4-BE49-F238E27FC236}">
                <a16:creationId xmlns:a16="http://schemas.microsoft.com/office/drawing/2014/main" id="{BFFB75DE-815C-9A34-5846-222303B465A5}"/>
              </a:ext>
            </a:extLst>
          </p:cNvPr>
          <p:cNvSpPr txBox="1"/>
          <p:nvPr userDrawn="1"/>
        </p:nvSpPr>
        <p:spPr>
          <a:xfrm>
            <a:off x="838200" y="5549877"/>
            <a:ext cx="8220456" cy="430887"/>
          </a:xfrm>
          <a:prstGeom prst="rect">
            <a:avLst/>
          </a:prstGeom>
          <a:solidFill>
            <a:schemeClr val="bg1"/>
          </a:solidFill>
        </p:spPr>
        <p:txBody>
          <a:bodyPr wrap="square">
            <a:spAutoFit/>
          </a:bodyPr>
          <a:lstStyle/>
          <a:p>
            <a:pPr algn="just"/>
            <a:r>
              <a:rPr lang="en-GB" sz="1100" dirty="0">
                <a:solidFill>
                  <a:srgbClr val="002060"/>
                </a:solidFill>
                <a:effectLst/>
                <a:latin typeface="Calibri" panose="020F0502020204030204" pitchFamily="34" charset="0"/>
                <a:cs typeface="Calibri" panose="020F0502020204030204" pitchFamily="34" charset="0"/>
              </a:rPr>
              <a:t>EPOS ON is funded by the European Union. Views and opinions expressed in this presentation are however those of the Author(s) only and do not necessarily reflect those of the European Union. Neither the European Union nor the granting authority can be held responsible for them.</a:t>
            </a:r>
          </a:p>
        </p:txBody>
      </p:sp>
      <p:pic>
        <p:nvPicPr>
          <p:cNvPr id="24" name="Picture 23" descr="Blue text on a black background&#10;&#10;Description automatically generated">
            <a:extLst>
              <a:ext uri="{FF2B5EF4-FFF2-40B4-BE49-F238E27FC236}">
                <a16:creationId xmlns:a16="http://schemas.microsoft.com/office/drawing/2014/main" id="{157E8241-B576-552E-E30F-8FC1C69661B0}"/>
              </a:ext>
            </a:extLst>
          </p:cNvPr>
          <p:cNvPicPr>
            <a:picLocks noChangeAspect="1"/>
          </p:cNvPicPr>
          <p:nvPr userDrawn="1"/>
        </p:nvPicPr>
        <p:blipFill>
          <a:blip r:embed="rId3"/>
          <a:stretch>
            <a:fillRect/>
          </a:stretch>
        </p:blipFill>
        <p:spPr>
          <a:xfrm>
            <a:off x="9156192" y="5519932"/>
            <a:ext cx="2023872" cy="449749"/>
          </a:xfrm>
          <a:prstGeom prst="rect">
            <a:avLst/>
          </a:prstGeom>
        </p:spPr>
      </p:pic>
      <p:sp>
        <p:nvSpPr>
          <p:cNvPr id="25" name="Rectangle 24">
            <a:extLst>
              <a:ext uri="{FF2B5EF4-FFF2-40B4-BE49-F238E27FC236}">
                <a16:creationId xmlns:a16="http://schemas.microsoft.com/office/drawing/2014/main" id="{1DFA804A-105A-3FEB-B512-83803559731E}"/>
              </a:ext>
            </a:extLst>
          </p:cNvPr>
          <p:cNvSpPr/>
          <p:nvPr userDrawn="1"/>
        </p:nvSpPr>
        <p:spPr>
          <a:xfrm>
            <a:off x="292608" y="5969681"/>
            <a:ext cx="3133344" cy="6354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24632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1361-43D4-E999-51A0-48E17C7315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60530A6-CFC2-EBE2-BD3F-01D3A29213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9A9549-B48F-0C6B-66DE-EECD02F63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060455-BCF8-E8A1-AEA9-10C01081CA0D}"/>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27/03/2025</a:t>
            </a:fld>
            <a:endParaRPr lang="en-GB"/>
          </a:p>
        </p:txBody>
      </p:sp>
      <p:sp>
        <p:nvSpPr>
          <p:cNvPr id="6" name="Footer Placeholder 5">
            <a:extLst>
              <a:ext uri="{FF2B5EF4-FFF2-40B4-BE49-F238E27FC236}">
                <a16:creationId xmlns:a16="http://schemas.microsoft.com/office/drawing/2014/main" id="{A6D346A4-21B3-4C3F-1602-FB45A1FEBD1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29B9D1B1-DA25-4C70-BCB9-CEA835D8CBD6}"/>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3473843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10ED-1FAA-212C-3F7D-E802E93F587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BC52405-E0E1-AA8C-0077-9126C40CB8F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E48449C-146D-8CCC-B52B-AD4F79AC9D84}"/>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27/03/2025</a:t>
            </a:fld>
            <a:endParaRPr lang="en-GB"/>
          </a:p>
        </p:txBody>
      </p:sp>
      <p:sp>
        <p:nvSpPr>
          <p:cNvPr id="5" name="Footer Placeholder 4">
            <a:extLst>
              <a:ext uri="{FF2B5EF4-FFF2-40B4-BE49-F238E27FC236}">
                <a16:creationId xmlns:a16="http://schemas.microsoft.com/office/drawing/2014/main" id="{A385A59E-0F81-1858-69C4-8334EFC2C9E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930B559-3E4D-C08F-BCEF-524EFFB56810}"/>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1024993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C1FFE8-78DC-BA6C-4E40-5B4AC35818D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3D011E0-44BD-B149-DF5B-7C4DBDB5D63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2BD0C63-73DB-57FE-37DF-13B66E95AFB3}"/>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27/03/2025</a:t>
            </a:fld>
            <a:endParaRPr lang="en-GB"/>
          </a:p>
        </p:txBody>
      </p:sp>
      <p:sp>
        <p:nvSpPr>
          <p:cNvPr id="5" name="Footer Placeholder 4">
            <a:extLst>
              <a:ext uri="{FF2B5EF4-FFF2-40B4-BE49-F238E27FC236}">
                <a16:creationId xmlns:a16="http://schemas.microsoft.com/office/drawing/2014/main" id="{CC0432F0-84ED-4DA7-9038-A2E7B371069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59AF9B7-D745-3CC3-5052-3E848C1D1FBB}"/>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562825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0344A0-E3CB-9142-9F20-A199C00CE1F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A222FB2-8118-724C-937E-DD4BE19C2BCC}"/>
              </a:ext>
            </a:extLst>
          </p:cNvPr>
          <p:cNvSpPr>
            <a:spLocks noGrp="1"/>
          </p:cNvSpPr>
          <p:nvPr>
            <p:ph idx="1"/>
          </p:nvPr>
        </p:nvSpPr>
        <p:spPr/>
        <p:txBody>
          <a:bodyPr/>
          <a:lstStyle/>
          <a:p>
            <a:r>
              <a:rPr lang="it-IT" dirty="0"/>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BAECAC4A-872F-A546-8132-996DEEF6A13E}"/>
              </a:ext>
            </a:extLst>
          </p:cNvPr>
          <p:cNvSpPr>
            <a:spLocks noGrp="1"/>
          </p:cNvSpPr>
          <p:nvPr>
            <p:ph type="dt" sz="half" idx="10"/>
          </p:nvPr>
        </p:nvSpPr>
        <p:spPr>
          <a:xfrm>
            <a:off x="838200" y="6356350"/>
            <a:ext cx="2743200" cy="365125"/>
          </a:xfrm>
          <a:prstGeom prst="rect">
            <a:avLst/>
          </a:prstGeom>
        </p:spPr>
        <p:txBody>
          <a:bodyPr/>
          <a:lstStyle/>
          <a:p>
            <a:fld id="{A8CF69F3-458A-534F-8AB2-165ACED58887}" type="datetimeFigureOut">
              <a:rPr lang="it-IT" smtClean="0"/>
              <a:t>27/03/25</a:t>
            </a:fld>
            <a:endParaRPr lang="it-IT"/>
          </a:p>
        </p:txBody>
      </p:sp>
      <p:sp>
        <p:nvSpPr>
          <p:cNvPr id="5" name="Segnaposto piè di pagina 4">
            <a:extLst>
              <a:ext uri="{FF2B5EF4-FFF2-40B4-BE49-F238E27FC236}">
                <a16:creationId xmlns:a16="http://schemas.microsoft.com/office/drawing/2014/main" id="{9CBAC3C4-B470-F041-A7FB-B68379CAA3BD}"/>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D245F620-7670-5443-8A6F-E97921ACBD71}"/>
              </a:ext>
            </a:extLst>
          </p:cNvPr>
          <p:cNvSpPr>
            <a:spLocks noGrp="1"/>
          </p:cNvSpPr>
          <p:nvPr>
            <p:ph type="sldNum" sz="quarter" idx="12"/>
          </p:nvPr>
        </p:nvSpPr>
        <p:spPr>
          <a:xfrm>
            <a:off x="8610600" y="6356350"/>
            <a:ext cx="2743200" cy="365125"/>
          </a:xfrm>
          <a:prstGeom prst="rect">
            <a:avLst/>
          </a:prstGeom>
        </p:spPr>
        <p:txBody>
          <a:bodyPr/>
          <a:lstStyle/>
          <a:p>
            <a:fld id="{21D447A2-DAD4-124A-A606-CCBACEE6D4BE}" type="slidenum">
              <a:rPr lang="it-IT" smtClean="0"/>
              <a:t>‹N›</a:t>
            </a:fld>
            <a:endParaRPr lang="it-IT"/>
          </a:p>
        </p:txBody>
      </p:sp>
    </p:spTree>
    <p:extLst>
      <p:ext uri="{BB962C8B-B14F-4D97-AF65-F5344CB8AC3E}">
        <p14:creationId xmlns:p14="http://schemas.microsoft.com/office/powerpoint/2010/main" val="1714294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61B0A3-4B74-854E-AA21-B9320E015255}"/>
              </a:ext>
            </a:extLst>
          </p:cNvPr>
          <p:cNvSpPr>
            <a:spLocks noGrp="1"/>
          </p:cNvSpPr>
          <p:nvPr>
            <p:ph type="title"/>
          </p:nvPr>
        </p:nvSpPr>
        <p:spPr>
          <a:xfrm>
            <a:off x="831850" y="795339"/>
            <a:ext cx="10515600" cy="2852737"/>
          </a:xfrm>
        </p:spPr>
        <p:txBody>
          <a:bodyPr anchor="b"/>
          <a:lstStyle>
            <a:lvl1pPr>
              <a:defRPr sz="6000"/>
            </a:lvl1p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4E0748E1-417D-D444-A649-115A7A57A587}"/>
              </a:ext>
            </a:extLst>
          </p:cNvPr>
          <p:cNvSpPr>
            <a:spLocks noGrp="1"/>
          </p:cNvSpPr>
          <p:nvPr>
            <p:ph type="body" idx="1"/>
          </p:nvPr>
        </p:nvSpPr>
        <p:spPr>
          <a:xfrm>
            <a:off x="831850" y="3829610"/>
            <a:ext cx="10515600" cy="2233051"/>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dirty="0"/>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842C4902-302F-DD40-B41A-CB3B0BBF3881}"/>
              </a:ext>
            </a:extLst>
          </p:cNvPr>
          <p:cNvSpPr>
            <a:spLocks noGrp="1"/>
          </p:cNvSpPr>
          <p:nvPr>
            <p:ph type="dt" sz="half" idx="10"/>
          </p:nvPr>
        </p:nvSpPr>
        <p:spPr>
          <a:xfrm>
            <a:off x="838200" y="6356350"/>
            <a:ext cx="2743200" cy="365125"/>
          </a:xfrm>
          <a:prstGeom prst="rect">
            <a:avLst/>
          </a:prstGeom>
        </p:spPr>
        <p:txBody>
          <a:bodyPr/>
          <a:lstStyle/>
          <a:p>
            <a:fld id="{A8CF69F3-458A-534F-8AB2-165ACED58887}" type="datetimeFigureOut">
              <a:rPr lang="it-IT" smtClean="0"/>
              <a:t>27/03/25</a:t>
            </a:fld>
            <a:endParaRPr lang="it-IT" dirty="0"/>
          </a:p>
        </p:txBody>
      </p:sp>
      <p:sp>
        <p:nvSpPr>
          <p:cNvPr id="5" name="Segnaposto piè di pagina 4">
            <a:extLst>
              <a:ext uri="{FF2B5EF4-FFF2-40B4-BE49-F238E27FC236}">
                <a16:creationId xmlns:a16="http://schemas.microsoft.com/office/drawing/2014/main" id="{2BEDF8F6-2478-A345-86CE-263C92F87593}"/>
              </a:ext>
            </a:extLst>
          </p:cNvPr>
          <p:cNvSpPr>
            <a:spLocks noGrp="1"/>
          </p:cNvSpPr>
          <p:nvPr>
            <p:ph type="ftr" sz="quarter" idx="11"/>
          </p:nvPr>
        </p:nvSpPr>
        <p:spPr>
          <a:xfrm>
            <a:off x="4038600" y="6356350"/>
            <a:ext cx="4114800" cy="365125"/>
          </a:xfrm>
          <a:prstGeom prst="rect">
            <a:avLst/>
          </a:prstGeom>
        </p:spPr>
        <p:txBody>
          <a:bodyPr/>
          <a:lstStyle/>
          <a:p>
            <a:endParaRPr lang="it-IT" dirty="0"/>
          </a:p>
        </p:txBody>
      </p:sp>
      <p:sp>
        <p:nvSpPr>
          <p:cNvPr id="6" name="Segnaposto numero diapositiva 5">
            <a:extLst>
              <a:ext uri="{FF2B5EF4-FFF2-40B4-BE49-F238E27FC236}">
                <a16:creationId xmlns:a16="http://schemas.microsoft.com/office/drawing/2014/main" id="{7CD24A09-0147-EF4D-BF73-1E65F278CE81}"/>
              </a:ext>
            </a:extLst>
          </p:cNvPr>
          <p:cNvSpPr>
            <a:spLocks noGrp="1"/>
          </p:cNvSpPr>
          <p:nvPr>
            <p:ph type="sldNum" sz="quarter" idx="12"/>
          </p:nvPr>
        </p:nvSpPr>
        <p:spPr>
          <a:xfrm>
            <a:off x="8610600" y="6356350"/>
            <a:ext cx="2743200" cy="365125"/>
          </a:xfrm>
          <a:prstGeom prst="rect">
            <a:avLst/>
          </a:prstGeom>
        </p:spPr>
        <p:txBody>
          <a:bodyPr/>
          <a:lstStyle/>
          <a:p>
            <a:fld id="{21D447A2-DAD4-124A-A606-CCBACEE6D4BE}" type="slidenum">
              <a:rPr lang="it-IT" smtClean="0"/>
              <a:t>‹N›</a:t>
            </a:fld>
            <a:endParaRPr lang="it-IT"/>
          </a:p>
        </p:txBody>
      </p:sp>
    </p:spTree>
    <p:extLst>
      <p:ext uri="{BB962C8B-B14F-4D97-AF65-F5344CB8AC3E}">
        <p14:creationId xmlns:p14="http://schemas.microsoft.com/office/powerpoint/2010/main" val="759274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56D37C6-37A9-FC58-9AF6-D333A9362216}"/>
              </a:ext>
            </a:extLst>
          </p:cNvPr>
          <p:cNvSpPr>
            <a:spLocks noGrp="1"/>
          </p:cNvSpPr>
          <p:nvPr>
            <p:ph type="sldNum" sz="quarter" idx="12"/>
          </p:nvPr>
        </p:nvSpPr>
        <p:spPr/>
        <p:txBody>
          <a:bodyPr/>
          <a:lstStyle/>
          <a:p>
            <a:fld id="{4DD777E7-DC69-634D-A570-B7417637B5CD}" type="slidenum">
              <a:rPr lang="en-GB" smtClean="0"/>
              <a:t>‹N›</a:t>
            </a:fld>
            <a:endParaRPr lang="en-GB"/>
          </a:p>
        </p:txBody>
      </p:sp>
      <p:sp>
        <p:nvSpPr>
          <p:cNvPr id="7" name="Title 1">
            <a:extLst>
              <a:ext uri="{FF2B5EF4-FFF2-40B4-BE49-F238E27FC236}">
                <a16:creationId xmlns:a16="http://schemas.microsoft.com/office/drawing/2014/main" id="{0FEC658C-8513-1D13-120E-5618E4BE24CA}"/>
              </a:ext>
            </a:extLst>
          </p:cNvPr>
          <p:cNvSpPr>
            <a:spLocks noGrp="1"/>
          </p:cNvSpPr>
          <p:nvPr>
            <p:ph type="ctrTitle"/>
          </p:nvPr>
        </p:nvSpPr>
        <p:spPr>
          <a:xfrm>
            <a:off x="838200" y="1786241"/>
            <a:ext cx="10515600" cy="2387600"/>
          </a:xfrm>
        </p:spPr>
        <p:txBody>
          <a:bodyPr anchor="b">
            <a:noAutofit/>
          </a:bodyPr>
          <a:lstStyle>
            <a:lvl1pPr algn="ctr">
              <a:defRPr sz="3600" b="1" i="0">
                <a:solidFill>
                  <a:srgbClr val="1D4927"/>
                </a:solidFill>
                <a:latin typeface="Calibri Light" panose="020F0302020204030204" pitchFamily="34" charset="0"/>
                <a:cs typeface="Calibri Light" panose="020F0302020204030204" pitchFamily="34" charset="0"/>
              </a:defRPr>
            </a:lvl1pPr>
          </a:lstStyle>
          <a:p>
            <a:r>
              <a:rPr lang="en-GB" dirty="0"/>
              <a:t>Click to edit Master title style</a:t>
            </a:r>
          </a:p>
        </p:txBody>
      </p:sp>
    </p:spTree>
    <p:extLst>
      <p:ext uri="{BB962C8B-B14F-4D97-AF65-F5344CB8AC3E}">
        <p14:creationId xmlns:p14="http://schemas.microsoft.com/office/powerpoint/2010/main" val="1816270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C995-890A-2269-3D73-4D8355EFB7A6}"/>
              </a:ext>
            </a:extLst>
          </p:cNvPr>
          <p:cNvSpPr>
            <a:spLocks noGrp="1"/>
          </p:cNvSpPr>
          <p:nvPr>
            <p:ph type="title"/>
          </p:nvPr>
        </p:nvSpPr>
        <p:spPr/>
        <p:txBody>
          <a:bodyPr>
            <a:noAutofit/>
          </a:bodyPr>
          <a:lstStyle>
            <a:lvl1pPr algn="ctr">
              <a:defRPr sz="3200" b="1" i="0">
                <a:latin typeface="Calibri" panose="020F0502020204030204" pitchFamily="34" charset="0"/>
                <a:cs typeface="Calibri" panose="020F0502020204030204" pitchFamily="34" charset="0"/>
              </a:defRPr>
            </a:lvl1pPr>
          </a:lstStyle>
          <a:p>
            <a:r>
              <a:rPr lang="en-GB" dirty="0"/>
              <a:t>Click to edit Master title style</a:t>
            </a:r>
          </a:p>
        </p:txBody>
      </p:sp>
      <p:sp>
        <p:nvSpPr>
          <p:cNvPr id="3" name="Content Placeholder 2">
            <a:extLst>
              <a:ext uri="{FF2B5EF4-FFF2-40B4-BE49-F238E27FC236}">
                <a16:creationId xmlns:a16="http://schemas.microsoft.com/office/drawing/2014/main" id="{DBE2AE17-442B-7AE4-1C2E-4A7E851307EB}"/>
              </a:ext>
            </a:extLst>
          </p:cNvPr>
          <p:cNvSpPr>
            <a:spLocks noGrp="1"/>
          </p:cNvSpPr>
          <p:nvPr>
            <p:ph idx="1"/>
          </p:nvPr>
        </p:nvSpPr>
        <p:spPr/>
        <p:txBody>
          <a:bodyPr/>
          <a:lstStyle>
            <a:lvl1pPr>
              <a:buClr>
                <a:schemeClr val="accent1"/>
              </a:buClr>
              <a:buSzPct val="100000"/>
              <a:defRPr/>
            </a:lvl1pPr>
            <a:lvl2pPr>
              <a:buClr>
                <a:schemeClr val="accent1"/>
              </a:buClr>
              <a:buSzPct val="100000"/>
              <a:defRPr/>
            </a:lvl2pPr>
            <a:lvl3pPr>
              <a:buClr>
                <a:schemeClr val="accent1"/>
              </a:buClr>
              <a:buSzPct val="100000"/>
              <a:defRPr/>
            </a:lvl3pPr>
            <a:lvl4pPr>
              <a:buClr>
                <a:schemeClr val="accent1"/>
              </a:buClr>
              <a:buSzPct val="100000"/>
              <a:defRPr/>
            </a:lvl4pPr>
            <a:lvl5pPr>
              <a:buClr>
                <a:schemeClr val="accent1"/>
              </a:buClr>
              <a:buSzPct val="100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0D8E4F80-7AD6-0524-4F9E-B070E47C8348}"/>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1840265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FCD2C-25A7-0009-0DE7-FF10DDD32113}"/>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0BB2CD1F-B4DE-F186-15BF-3ACC51A86FB6}"/>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AE05FDCE-E96D-D0A3-B2F3-CC048DE3A1C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B825FF14-E41A-03D6-0CFF-431FAA6D0473}"/>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3701416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66187-525D-FC9D-6268-038CA9169622}"/>
              </a:ext>
            </a:extLst>
          </p:cNvPr>
          <p:cNvSpPr>
            <a:spLocks noGrp="1"/>
          </p:cNvSpPr>
          <p:nvPr>
            <p:ph type="title"/>
          </p:nvPr>
        </p:nvSpPr>
        <p:spPr>
          <a:xfrm>
            <a:off x="839788" y="365125"/>
            <a:ext cx="10515600" cy="1325563"/>
          </a:xfrm>
        </p:spPr>
        <p:txBody>
          <a:bodyPr/>
          <a:lstStyle/>
          <a:p>
            <a:r>
              <a:rPr lang="en-GB" dirty="0"/>
              <a:t>Click to edit Master title style</a:t>
            </a:r>
          </a:p>
        </p:txBody>
      </p:sp>
      <p:sp>
        <p:nvSpPr>
          <p:cNvPr id="3" name="Text Placeholder 2">
            <a:extLst>
              <a:ext uri="{FF2B5EF4-FFF2-40B4-BE49-F238E27FC236}">
                <a16:creationId xmlns:a16="http://schemas.microsoft.com/office/drawing/2014/main" id="{310ABA30-B701-D0DD-659E-2364EB1383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7CADE1E-85A6-6A6C-CED9-FCC256091267}"/>
              </a:ext>
            </a:extLst>
          </p:cNvPr>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a:extLst>
              <a:ext uri="{FF2B5EF4-FFF2-40B4-BE49-F238E27FC236}">
                <a16:creationId xmlns:a16="http://schemas.microsoft.com/office/drawing/2014/main" id="{369F195F-F785-29D9-6F2A-A904E61C43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FB42E28-9D36-BB1D-CAE0-A82E0B4463D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a:extLst>
              <a:ext uri="{FF2B5EF4-FFF2-40B4-BE49-F238E27FC236}">
                <a16:creationId xmlns:a16="http://schemas.microsoft.com/office/drawing/2014/main" id="{5C99D758-98C4-08C1-1FD4-49D4BC7BFBFE}"/>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610892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5EB9-7C87-997D-0D9B-4230A0E36235}"/>
              </a:ext>
            </a:extLst>
          </p:cNvPr>
          <p:cNvSpPr>
            <a:spLocks noGrp="1"/>
          </p:cNvSpPr>
          <p:nvPr>
            <p:ph type="title"/>
          </p:nvPr>
        </p:nvSpPr>
        <p:spPr/>
        <p:txBody>
          <a:bodyPr/>
          <a:lstStyle/>
          <a:p>
            <a:r>
              <a:rPr lang="en-GB" dirty="0"/>
              <a:t>Click to edit Master title style</a:t>
            </a:r>
          </a:p>
        </p:txBody>
      </p:sp>
      <p:sp>
        <p:nvSpPr>
          <p:cNvPr id="5" name="Slide Number Placeholder 4">
            <a:extLst>
              <a:ext uri="{FF2B5EF4-FFF2-40B4-BE49-F238E27FC236}">
                <a16:creationId xmlns:a16="http://schemas.microsoft.com/office/drawing/2014/main" id="{C7FC0BEB-4A91-75E1-4AA2-91C5F25C8FA9}"/>
              </a:ext>
            </a:extLst>
          </p:cNvPr>
          <p:cNvSpPr>
            <a:spLocks noGrp="1"/>
          </p:cNvSpPr>
          <p:nvPr>
            <p:ph type="sldNum" sz="quarter" idx="12"/>
          </p:nvPr>
        </p:nvSpPr>
        <p:spPr/>
        <p:txBody>
          <a:bodyPr/>
          <a:lstStyle/>
          <a:p>
            <a:fld id="{4DD777E7-DC69-634D-A570-B7417637B5CD}" type="slidenum">
              <a:rPr lang="en-GB" smtClean="0"/>
              <a:t>‹N›</a:t>
            </a:fld>
            <a:endParaRPr lang="en-GB"/>
          </a:p>
        </p:txBody>
      </p:sp>
      <p:sp>
        <p:nvSpPr>
          <p:cNvPr id="6" name="Rectangle 5">
            <a:extLst>
              <a:ext uri="{FF2B5EF4-FFF2-40B4-BE49-F238E27FC236}">
                <a16:creationId xmlns:a16="http://schemas.microsoft.com/office/drawing/2014/main" id="{AB99F7FB-4F98-CC22-EF56-C838537A698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0037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E17A74-806D-922F-D35B-2E2052EBBD2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61940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7BCB465-085A-18BB-1BFB-4B757A7B174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8FCA87BE-2429-4EDA-5504-88A3C653FB1E}"/>
              </a:ext>
            </a:extLst>
          </p:cNvPr>
          <p:cNvSpPr>
            <a:spLocks noGrp="1"/>
          </p:cNvSpPr>
          <p:nvPr>
            <p:ph type="sldNum" sz="quarter" idx="12"/>
          </p:nvPr>
        </p:nvSpPr>
        <p:spPr/>
        <p:txBody>
          <a:bodyPr/>
          <a:lstStyle/>
          <a:p>
            <a:fld id="{4DD777E7-DC69-634D-A570-B7417637B5CD}" type="slidenum">
              <a:rPr lang="en-GB" smtClean="0"/>
              <a:t>‹N›</a:t>
            </a:fld>
            <a:endParaRPr lang="en-GB"/>
          </a:p>
        </p:txBody>
      </p:sp>
      <p:sp>
        <p:nvSpPr>
          <p:cNvPr id="5" name="Rectangle 4">
            <a:extLst>
              <a:ext uri="{FF2B5EF4-FFF2-40B4-BE49-F238E27FC236}">
                <a16:creationId xmlns:a16="http://schemas.microsoft.com/office/drawing/2014/main" id="{BA496DC6-2342-8FDF-E9C9-00F143249044}"/>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85894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21788-CE9F-52FE-665E-8CFE9B55D26A}"/>
              </a:ext>
            </a:extLst>
          </p:cNvPr>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p>
        </p:txBody>
      </p:sp>
      <p:sp>
        <p:nvSpPr>
          <p:cNvPr id="3" name="Content Placeholder 2">
            <a:extLst>
              <a:ext uri="{FF2B5EF4-FFF2-40B4-BE49-F238E27FC236}">
                <a16:creationId xmlns:a16="http://schemas.microsoft.com/office/drawing/2014/main" id="{9426D4ED-5BEA-8E1E-6E67-1120F2686D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2B5F906-581B-2AB7-C1BB-AAC34966B0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E4B327-2A85-BEEB-43C5-2D62649B604A}"/>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27/03/2025</a:t>
            </a:fld>
            <a:endParaRPr lang="en-GB"/>
          </a:p>
        </p:txBody>
      </p:sp>
      <p:sp>
        <p:nvSpPr>
          <p:cNvPr id="6" name="Footer Placeholder 5">
            <a:extLst>
              <a:ext uri="{FF2B5EF4-FFF2-40B4-BE49-F238E27FC236}">
                <a16:creationId xmlns:a16="http://schemas.microsoft.com/office/drawing/2014/main" id="{D22016E6-5CF6-5D10-AA21-FCCDE0BDE75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F6629B6-3633-DBBB-D1CB-7DF7A0CAF23F}"/>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2322653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www.epos-eu.org/on"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mailto:info@epos-eric.eu" TargetMode="Externa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AE0F8F-7144-4563-6BBC-5FBFDA6A05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93648523-4761-25C7-F28C-7B4AE851B12B}"/>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3F419D2E-9823-A0DD-30F5-97CD9F7A8108}"/>
              </a:ext>
            </a:extLst>
          </p:cNvPr>
          <p:cNvSpPr>
            <a:spLocks noGrp="1"/>
          </p:cNvSpPr>
          <p:nvPr>
            <p:ph type="sldNum" sz="quarter" idx="4"/>
          </p:nvPr>
        </p:nvSpPr>
        <p:spPr>
          <a:xfrm>
            <a:off x="11462660" y="6273872"/>
            <a:ext cx="583036" cy="365125"/>
          </a:xfrm>
          <a:prstGeom prst="rect">
            <a:avLst/>
          </a:prstGeom>
        </p:spPr>
        <p:txBody>
          <a:bodyPr vert="horz" lIns="91440" tIns="45720" rIns="91440" bIns="45720" rtlCol="0" anchor="ctr"/>
          <a:lstStyle>
            <a:lvl1pPr algn="ctr">
              <a:defRPr sz="1400" b="1" i="0">
                <a:solidFill>
                  <a:srgbClr val="E5A113"/>
                </a:solidFill>
                <a:latin typeface="Calibri" panose="020F0502020204030204" pitchFamily="34" charset="0"/>
                <a:cs typeface="Calibri" panose="020F0502020204030204" pitchFamily="34" charset="0"/>
              </a:defRPr>
            </a:lvl1pPr>
          </a:lstStyle>
          <a:p>
            <a:fld id="{4DD777E7-DC69-634D-A570-B7417637B5CD}" type="slidenum">
              <a:rPr lang="en-GB" smtClean="0"/>
              <a:pPr/>
              <a:t>‹N›</a:t>
            </a:fld>
            <a:endParaRPr lang="en-GB" dirty="0"/>
          </a:p>
        </p:txBody>
      </p:sp>
      <p:sp>
        <p:nvSpPr>
          <p:cNvPr id="10" name="TextBox 9">
            <a:extLst>
              <a:ext uri="{FF2B5EF4-FFF2-40B4-BE49-F238E27FC236}">
                <a16:creationId xmlns:a16="http://schemas.microsoft.com/office/drawing/2014/main" id="{82A0F7D6-3616-8452-3ABD-138EA5A94E11}"/>
              </a:ext>
            </a:extLst>
          </p:cNvPr>
          <p:cNvSpPr txBox="1"/>
          <p:nvPr userDrawn="1"/>
        </p:nvSpPr>
        <p:spPr>
          <a:xfrm>
            <a:off x="9601203" y="6345464"/>
            <a:ext cx="1861457" cy="305725"/>
          </a:xfrm>
          <a:prstGeom prst="rect">
            <a:avLst/>
          </a:prstGeom>
          <a:noFill/>
        </p:spPr>
        <p:txBody>
          <a:bodyPr wrap="square">
            <a:spAutoFit/>
          </a:bodyPr>
          <a:lstStyle/>
          <a:p>
            <a:pPr>
              <a:lnSpc>
                <a:spcPts val="820"/>
              </a:lnSpc>
            </a:pPr>
            <a:r>
              <a:rPr lang="en-GB" sz="900" b="0" i="0" dirty="0">
                <a:solidFill>
                  <a:srgbClr val="E5A113"/>
                </a:solidFill>
                <a:effectLst/>
                <a:latin typeface="Calibri" panose="020F0502020204030204" pitchFamily="34" charset="0"/>
                <a:cs typeface="Calibri" panose="020F0502020204030204" pitchFamily="34" charset="0"/>
              </a:rPr>
              <a:t>This work is licensed under</a:t>
            </a:r>
            <a:br>
              <a:rPr lang="en-GB" sz="900" b="0" i="0" dirty="0">
                <a:solidFill>
                  <a:srgbClr val="E5A113"/>
                </a:solidFill>
                <a:effectLst/>
                <a:latin typeface="Calibri" panose="020F0502020204030204" pitchFamily="34" charset="0"/>
                <a:cs typeface="Calibri" panose="020F0502020204030204" pitchFamily="34" charset="0"/>
              </a:rPr>
            </a:br>
            <a:r>
              <a:rPr lang="en-GB" sz="900" b="0" i="0" dirty="0">
                <a:solidFill>
                  <a:srgbClr val="E5A113"/>
                </a:solidFill>
                <a:effectLst/>
                <a:latin typeface="Calibri" panose="020F0502020204030204" pitchFamily="34" charset="0"/>
                <a:cs typeface="Calibri" panose="020F0502020204030204" pitchFamily="34" charset="0"/>
              </a:rPr>
              <a:t> CC BY attribution 4.0 international </a:t>
            </a:r>
          </a:p>
        </p:txBody>
      </p:sp>
      <p:sp>
        <p:nvSpPr>
          <p:cNvPr id="14" name="TextBox 13">
            <a:extLst>
              <a:ext uri="{FF2B5EF4-FFF2-40B4-BE49-F238E27FC236}">
                <a16:creationId xmlns:a16="http://schemas.microsoft.com/office/drawing/2014/main" id="{0D06AA8F-CDC0-D23D-D2B0-3629F5A9E918}"/>
              </a:ext>
            </a:extLst>
          </p:cNvPr>
          <p:cNvSpPr txBox="1"/>
          <p:nvPr userDrawn="1"/>
        </p:nvSpPr>
        <p:spPr>
          <a:xfrm>
            <a:off x="4292345" y="6330320"/>
            <a:ext cx="3602331" cy="276999"/>
          </a:xfrm>
          <a:prstGeom prst="rect">
            <a:avLst/>
          </a:prstGeom>
          <a:noFill/>
        </p:spPr>
        <p:txBody>
          <a:bodyPr wrap="square">
            <a:spAutoFit/>
          </a:bodyPr>
          <a:lstStyle/>
          <a:p>
            <a:r>
              <a:rPr lang="en-GB" sz="1200" dirty="0">
                <a:solidFill>
                  <a:schemeClr val="tx1"/>
                </a:solidFill>
                <a:latin typeface="Calibri" panose="020F0502020204030204" pitchFamily="34" charset="0"/>
                <a:cs typeface="Calibri" panose="020F0502020204030204" pitchFamily="34" charset="0"/>
                <a:hlinkClick r:id="rId17">
                  <a:extLst>
                    <a:ext uri="{A12FA001-AC4F-418D-AE19-62706E023703}">
                      <ahyp:hlinkClr xmlns:ahyp="http://schemas.microsoft.com/office/drawing/2018/hyperlinkcolor" val="tx"/>
                    </a:ext>
                  </a:extLst>
                </a:hlinkClick>
              </a:rPr>
              <a:t>info@epos-eric.eu</a:t>
            </a:r>
            <a:r>
              <a:rPr lang="en-GB" sz="1200" dirty="0">
                <a:solidFill>
                  <a:schemeClr val="tx1"/>
                </a:solidFill>
                <a:latin typeface="Calibri" panose="020F0502020204030204" pitchFamily="34" charset="0"/>
                <a:cs typeface="Calibri" panose="020F0502020204030204" pitchFamily="34" charset="0"/>
              </a:rPr>
              <a:t> </a:t>
            </a:r>
            <a:r>
              <a:rPr lang="en-GB" sz="1200" dirty="0">
                <a:solidFill>
                  <a:srgbClr val="E5A113"/>
                </a:solidFill>
                <a:latin typeface="Calibri" panose="020F0502020204030204" pitchFamily="34" charset="0"/>
                <a:cs typeface="Calibri" panose="020F0502020204030204" pitchFamily="34" charset="0"/>
              </a:rPr>
              <a:t>|</a:t>
            </a:r>
            <a:r>
              <a:rPr lang="en-GB" sz="1200" dirty="0">
                <a:latin typeface="Calibri" panose="020F0502020204030204" pitchFamily="34" charset="0"/>
                <a:cs typeface="Calibri" panose="020F0502020204030204" pitchFamily="34" charset="0"/>
              </a:rPr>
              <a:t> </a:t>
            </a:r>
            <a:r>
              <a:rPr lang="en-GB" sz="1200" dirty="0">
                <a:solidFill>
                  <a:schemeClr val="tx1"/>
                </a:solidFill>
                <a:latin typeface="Calibri" panose="020F0502020204030204" pitchFamily="34" charset="0"/>
                <a:cs typeface="Calibri" panose="020F0502020204030204" pitchFamily="34" charset="0"/>
                <a:hlinkClick r:id="rId18">
                  <a:extLst>
                    <a:ext uri="{A12FA001-AC4F-418D-AE19-62706E023703}">
                      <ahyp:hlinkClr xmlns:ahyp="http://schemas.microsoft.com/office/drawing/2018/hyperlinkcolor" val="tx"/>
                    </a:ext>
                  </a:extLst>
                </a:hlinkClick>
              </a:rPr>
              <a:t>www.epos-eu.org/on</a:t>
            </a:r>
            <a:r>
              <a:rPr lang="en-GB" sz="1200" dirty="0">
                <a:solidFill>
                  <a:schemeClr val="tx1"/>
                </a:solidFill>
                <a:latin typeface="Calibri" panose="020F0502020204030204" pitchFamily="34" charset="0"/>
                <a:cs typeface="Calibri" panose="020F0502020204030204" pitchFamily="34" charset="0"/>
              </a:rPr>
              <a:t>  </a:t>
            </a:r>
            <a:r>
              <a:rPr lang="en-GB" sz="1200" dirty="0">
                <a:solidFill>
                  <a:srgbClr val="E5A113"/>
                </a:solidFill>
                <a:latin typeface="Calibri" panose="020F0502020204030204" pitchFamily="34" charset="0"/>
                <a:cs typeface="Calibri" panose="020F0502020204030204" pitchFamily="34" charset="0"/>
              </a:rPr>
              <a:t>|</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EPOSon</a:t>
            </a:r>
            <a:endParaRPr lang="en-GB" sz="1200" dirty="0">
              <a:solidFill>
                <a:schemeClr val="tx1"/>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4E19406-F3C6-0D62-8A03-597E0FB94F09}"/>
              </a:ext>
            </a:extLst>
          </p:cNvPr>
          <p:cNvSpPr txBox="1"/>
          <p:nvPr userDrawn="1"/>
        </p:nvSpPr>
        <p:spPr>
          <a:xfrm>
            <a:off x="838200" y="6270943"/>
            <a:ext cx="2612136" cy="1061829"/>
          </a:xfrm>
          <a:prstGeom prst="rect">
            <a:avLst/>
          </a:prstGeom>
          <a:noFill/>
        </p:spPr>
        <p:txBody>
          <a:bodyPr wrap="square">
            <a:spAutoFit/>
          </a:bodyPr>
          <a:lstStyle>
            <a:defPPr>
              <a:defRPr lang="en-IT"/>
            </a:defPPr>
            <a:lvl1pPr>
              <a:defRPr sz="1200">
                <a:latin typeface="Calibri" panose="020F0502020204030204" pitchFamily="34" charset="0"/>
                <a:cs typeface="Calibri" panose="020F0502020204030204" pitchFamily="34" charset="0"/>
              </a:defRPr>
            </a:lvl1pPr>
          </a:lstStyle>
          <a:p>
            <a:pPr lvl="0" algn="just"/>
            <a:r>
              <a:rPr lang="en-GB" sz="1050" dirty="0">
                <a:solidFill>
                  <a:srgbClr val="002060"/>
                </a:solidFill>
              </a:rPr>
              <a:t>EPOS ON IS funded by the EC Horizon Europe programme under G.A. n 101131592</a:t>
            </a:r>
          </a:p>
          <a:p>
            <a:pPr lvl="0" algn="just"/>
            <a:endParaRPr lang="en-GB" sz="1050" dirty="0">
              <a:solidFill>
                <a:srgbClr val="002060"/>
              </a:solidFill>
            </a:endParaRPr>
          </a:p>
          <a:p>
            <a:pPr lvl="0" algn="just"/>
            <a:endParaRPr lang="en-GB" sz="1050" dirty="0">
              <a:solidFill>
                <a:srgbClr val="002060"/>
              </a:solidFill>
            </a:endParaRPr>
          </a:p>
          <a:p>
            <a:pPr lvl="0"/>
            <a:br>
              <a:rPr lang="en-GB" sz="1050" dirty="0">
                <a:solidFill>
                  <a:srgbClr val="002060"/>
                </a:solidFill>
              </a:rPr>
            </a:br>
            <a:endParaRPr lang="it-IT" sz="1050" dirty="0">
              <a:solidFill>
                <a:srgbClr val="002060"/>
              </a:solidFill>
            </a:endParaRPr>
          </a:p>
        </p:txBody>
      </p:sp>
      <p:pic>
        <p:nvPicPr>
          <p:cNvPr id="19" name="Picture 18" descr="A blue flag with yellow stars&#10;&#10;Description automatically generated">
            <a:extLst>
              <a:ext uri="{FF2B5EF4-FFF2-40B4-BE49-F238E27FC236}">
                <a16:creationId xmlns:a16="http://schemas.microsoft.com/office/drawing/2014/main" id="{4B30306E-480F-190C-B45A-C299F4833056}"/>
              </a:ext>
            </a:extLst>
          </p:cNvPr>
          <p:cNvPicPr>
            <a:picLocks noChangeAspect="1"/>
          </p:cNvPicPr>
          <p:nvPr userDrawn="1"/>
        </p:nvPicPr>
        <p:blipFill>
          <a:blip r:embed="rId19"/>
          <a:stretch>
            <a:fillRect/>
          </a:stretch>
        </p:blipFill>
        <p:spPr>
          <a:xfrm>
            <a:off x="367303" y="6176963"/>
            <a:ext cx="483000" cy="489647"/>
          </a:xfrm>
          <a:prstGeom prst="rect">
            <a:avLst/>
          </a:prstGeom>
        </p:spPr>
      </p:pic>
    </p:spTree>
    <p:extLst>
      <p:ext uri="{BB962C8B-B14F-4D97-AF65-F5344CB8AC3E}">
        <p14:creationId xmlns:p14="http://schemas.microsoft.com/office/powerpoint/2010/main" val="17635510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lnSpc>
          <a:spcPct val="90000"/>
        </a:lnSpc>
        <a:spcBef>
          <a:spcPct val="0"/>
        </a:spcBef>
        <a:buNone/>
        <a:defRPr sz="32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14000"/>
        </a:lnSpc>
        <a:spcBef>
          <a:spcPts val="1000"/>
        </a:spcBef>
        <a:buClr>
          <a:schemeClr val="accent1"/>
        </a:buClr>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hyperlink" Target="https://www.epos-eu.org/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pos-ci.brgm.fr/epos-public/issuetracker"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308337-0AF8-ECA1-6B23-AF02CCFD068A}"/>
              </a:ext>
            </a:extLst>
          </p:cNvPr>
          <p:cNvSpPr>
            <a:spLocks noGrp="1"/>
          </p:cNvSpPr>
          <p:nvPr>
            <p:ph type="ctrTitle"/>
          </p:nvPr>
        </p:nvSpPr>
        <p:spPr>
          <a:xfrm>
            <a:off x="838200" y="1776409"/>
            <a:ext cx="10515600" cy="2215488"/>
          </a:xfrm>
        </p:spPr>
        <p:txBody>
          <a:bodyPr/>
          <a:lstStyle/>
          <a:p>
            <a:r>
              <a:rPr lang="en-US" sz="4400" b="1" dirty="0">
                <a:solidFill>
                  <a:srgbClr val="1A3E28"/>
                </a:solidFill>
                <a:latin typeface="Open Sans Regular"/>
                <a:ea typeface="Lato" panose="020F0502020204030203" pitchFamily="34" charset="0"/>
                <a:cs typeface="Lato" panose="020F0502020204030203" pitchFamily="34" charset="0"/>
              </a:rPr>
              <a:t>Insights from the User Feedback collected in training sessions</a:t>
            </a:r>
            <a:endParaRPr lang="it-IT" dirty="0"/>
          </a:p>
        </p:txBody>
      </p:sp>
      <p:sp>
        <p:nvSpPr>
          <p:cNvPr id="3" name="Subtitle 2">
            <a:extLst>
              <a:ext uri="{FF2B5EF4-FFF2-40B4-BE49-F238E27FC236}">
                <a16:creationId xmlns:a16="http://schemas.microsoft.com/office/drawing/2014/main" id="{413A46CC-2792-3202-4219-C2C42095ED1D}"/>
              </a:ext>
            </a:extLst>
          </p:cNvPr>
          <p:cNvSpPr>
            <a:spLocks noGrp="1"/>
          </p:cNvSpPr>
          <p:nvPr>
            <p:ph type="subTitle" idx="1"/>
          </p:nvPr>
        </p:nvSpPr>
        <p:spPr>
          <a:xfrm>
            <a:off x="838200" y="4395019"/>
            <a:ext cx="10515600" cy="1059631"/>
          </a:xfrm>
        </p:spPr>
        <p:txBody>
          <a:bodyPr>
            <a:normAutofit/>
          </a:bodyPr>
          <a:lstStyle/>
          <a:p>
            <a:r>
              <a:rPr lang="en-US" dirty="0"/>
              <a:t>Jan Michálek and EPOS Team | University of Bergen, Norway | EPOS Days, 20 March 2025</a:t>
            </a:r>
            <a:endParaRPr lang="en-GB" dirty="0"/>
          </a:p>
        </p:txBody>
      </p:sp>
    </p:spTree>
    <p:extLst>
      <p:ext uri="{BB962C8B-B14F-4D97-AF65-F5344CB8AC3E}">
        <p14:creationId xmlns:p14="http://schemas.microsoft.com/office/powerpoint/2010/main" val="1336428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E70F1-B1F2-2E4C-5779-B5629D45B5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E9242D-5E36-6978-5837-15A229BE6BDC}"/>
              </a:ext>
            </a:extLst>
          </p:cNvPr>
          <p:cNvSpPr>
            <a:spLocks noGrp="1"/>
          </p:cNvSpPr>
          <p:nvPr>
            <p:ph type="title"/>
          </p:nvPr>
        </p:nvSpPr>
        <p:spPr>
          <a:xfrm>
            <a:off x="2192594" y="0"/>
            <a:ext cx="9999406" cy="884903"/>
          </a:xfrm>
        </p:spPr>
        <p:txBody>
          <a:bodyPr>
            <a:noAutofit/>
          </a:bodyPr>
          <a:lstStyle/>
          <a:p>
            <a:r>
              <a:rPr lang="en-US" sz="2400" b="0" i="0" dirty="0">
                <a:solidFill>
                  <a:srgbClr val="202124"/>
                </a:solidFill>
                <a:effectLst/>
                <a:latin typeface="Roboto" panose="02000000000000000000" pitchFamily="2" charset="0"/>
              </a:rPr>
              <a:t>How do you rate the following </a:t>
            </a:r>
            <a:r>
              <a:rPr lang="en-US" sz="2400" i="0" dirty="0">
                <a:solidFill>
                  <a:srgbClr val="202124"/>
                </a:solidFill>
                <a:effectLst/>
                <a:latin typeface="Roboto" panose="02000000000000000000" pitchFamily="2" charset="0"/>
              </a:rPr>
              <a:t>features</a:t>
            </a:r>
            <a:r>
              <a:rPr lang="en-US" sz="2400" b="0" i="0" dirty="0">
                <a:solidFill>
                  <a:srgbClr val="202124"/>
                </a:solidFill>
                <a:effectLst/>
                <a:latin typeface="Roboto" panose="02000000000000000000" pitchFamily="2" charset="0"/>
              </a:rPr>
              <a:t> in the EPOS Data Portal?</a:t>
            </a:r>
            <a:endParaRPr lang="en-US" sz="6600" dirty="0"/>
          </a:p>
        </p:txBody>
      </p:sp>
      <p:sp>
        <p:nvSpPr>
          <p:cNvPr id="4" name="TextBox 3">
            <a:extLst>
              <a:ext uri="{FF2B5EF4-FFF2-40B4-BE49-F238E27FC236}">
                <a16:creationId xmlns:a16="http://schemas.microsoft.com/office/drawing/2014/main" id="{B2441B43-DF1C-4335-82C3-21972DC05912}"/>
              </a:ext>
            </a:extLst>
          </p:cNvPr>
          <p:cNvSpPr txBox="1"/>
          <p:nvPr/>
        </p:nvSpPr>
        <p:spPr>
          <a:xfrm>
            <a:off x="188729" y="787688"/>
            <a:ext cx="2880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January 2024 – 71 responses</a:t>
            </a:r>
          </a:p>
        </p:txBody>
      </p:sp>
      <p:sp>
        <p:nvSpPr>
          <p:cNvPr id="5" name="TextBox 4">
            <a:extLst>
              <a:ext uri="{FF2B5EF4-FFF2-40B4-BE49-F238E27FC236}">
                <a16:creationId xmlns:a16="http://schemas.microsoft.com/office/drawing/2014/main" id="{1DBAB5AD-A110-3F49-E8EF-387CA0C2F990}"/>
              </a:ext>
            </a:extLst>
          </p:cNvPr>
          <p:cNvSpPr txBox="1"/>
          <p:nvPr/>
        </p:nvSpPr>
        <p:spPr>
          <a:xfrm>
            <a:off x="6166519" y="779383"/>
            <a:ext cx="36587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September 2024 – 23 responses, ECR</a:t>
            </a:r>
          </a:p>
        </p:txBody>
      </p:sp>
      <p:sp>
        <p:nvSpPr>
          <p:cNvPr id="6" name="TextBox 5">
            <a:extLst>
              <a:ext uri="{FF2B5EF4-FFF2-40B4-BE49-F238E27FC236}">
                <a16:creationId xmlns:a16="http://schemas.microsoft.com/office/drawing/2014/main" id="{6BF7123B-0BA8-3017-2188-8DB4D63ACDE5}"/>
              </a:ext>
            </a:extLst>
          </p:cNvPr>
          <p:cNvSpPr txBox="1"/>
          <p:nvPr/>
        </p:nvSpPr>
        <p:spPr>
          <a:xfrm>
            <a:off x="6166519" y="3792872"/>
            <a:ext cx="27606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March 2025 – 17 responses</a:t>
            </a:r>
          </a:p>
        </p:txBody>
      </p:sp>
      <p:sp>
        <p:nvSpPr>
          <p:cNvPr id="9" name="TextBox 8">
            <a:extLst>
              <a:ext uri="{FF2B5EF4-FFF2-40B4-BE49-F238E27FC236}">
                <a16:creationId xmlns:a16="http://schemas.microsoft.com/office/drawing/2014/main" id="{534FEBB0-B53B-1A7F-EF0E-A6A4760C1D47}"/>
              </a:ext>
            </a:extLst>
          </p:cNvPr>
          <p:cNvSpPr txBox="1"/>
          <p:nvPr/>
        </p:nvSpPr>
        <p:spPr>
          <a:xfrm>
            <a:off x="188729" y="3794062"/>
            <a:ext cx="338913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October 2024 – 24 responses, ECR</a:t>
            </a:r>
          </a:p>
        </p:txBody>
      </p:sp>
      <p:pic>
        <p:nvPicPr>
          <p:cNvPr id="4098" name="Picture 2" descr="Forms response chart. Question title: How do you rate the following features in the EPOS Data Portal?&#10;. Number of responses: .">
            <a:extLst>
              <a:ext uri="{FF2B5EF4-FFF2-40B4-BE49-F238E27FC236}">
                <a16:creationId xmlns:a16="http://schemas.microsoft.com/office/drawing/2014/main" id="{34FD377E-D723-5FA1-81A1-90813DD397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88" t="32421" r="2171" b="9699"/>
          <a:stretch/>
        </p:blipFill>
        <p:spPr bwMode="auto">
          <a:xfrm>
            <a:off x="0" y="1173712"/>
            <a:ext cx="5950061" cy="176241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orms response chart. Question title: How do you rate the following features in the EPOS Data Portal?&#10;. Number of responses: .">
            <a:extLst>
              <a:ext uri="{FF2B5EF4-FFF2-40B4-BE49-F238E27FC236}">
                <a16:creationId xmlns:a16="http://schemas.microsoft.com/office/drawing/2014/main" id="{424040FD-39F9-17FC-8190-7791D01A67A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01" t="32429" b="9691"/>
          <a:stretch/>
        </p:blipFill>
        <p:spPr bwMode="auto">
          <a:xfrm>
            <a:off x="6091474" y="1173712"/>
            <a:ext cx="6028624" cy="176241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Forms response chart. Question title: How do you rate the following features in the EPOS Data Portal?&#10;. Number of responses: .">
            <a:extLst>
              <a:ext uri="{FF2B5EF4-FFF2-40B4-BE49-F238E27FC236}">
                <a16:creationId xmlns:a16="http://schemas.microsoft.com/office/drawing/2014/main" id="{90BA3490-93CF-F24F-F86F-1A797664971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87" t="33048" r="2500" b="10189"/>
          <a:stretch/>
        </p:blipFill>
        <p:spPr bwMode="auto">
          <a:xfrm>
            <a:off x="108686" y="4096105"/>
            <a:ext cx="5867351" cy="172840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Forms response chart. Question title: How do you rate the following features in the EPOS Data Portal?&#10;. Number of responses: .">
            <a:extLst>
              <a:ext uri="{FF2B5EF4-FFF2-40B4-BE49-F238E27FC236}">
                <a16:creationId xmlns:a16="http://schemas.microsoft.com/office/drawing/2014/main" id="{934FC755-8ACD-A5D6-FD9A-4868DE1DFD4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382" t="33441" r="1546" b="9795"/>
          <a:stretch/>
        </p:blipFill>
        <p:spPr bwMode="auto">
          <a:xfrm>
            <a:off x="6089266" y="4096104"/>
            <a:ext cx="5989341" cy="172840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Forms response chart. Question title: How do you rate the following features in the EPOS Data Portal?&#10;. Number of responses: .">
            <a:extLst>
              <a:ext uri="{FF2B5EF4-FFF2-40B4-BE49-F238E27FC236}">
                <a16:creationId xmlns:a16="http://schemas.microsoft.com/office/drawing/2014/main" id="{35EFC2E0-ECEC-5D99-A074-78A42753149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506" t="28641" r="18259" b="66568"/>
          <a:stretch/>
        </p:blipFill>
        <p:spPr bwMode="auto">
          <a:xfrm>
            <a:off x="246018" y="5811721"/>
            <a:ext cx="11775723" cy="3615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 name="Picture 2" descr="Forms response chart. Question title: How do you rate the following features in the EPOS Data Portal?&#10;. Number of responses: .">
            <a:extLst>
              <a:ext uri="{FF2B5EF4-FFF2-40B4-BE49-F238E27FC236}">
                <a16:creationId xmlns:a16="http://schemas.microsoft.com/office/drawing/2014/main" id="{F987622E-B2B1-22F6-5FF8-48768DBA50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16" t="81041" r="2170" b="9699"/>
          <a:stretch/>
        </p:blipFill>
        <p:spPr bwMode="auto">
          <a:xfrm>
            <a:off x="188729" y="3080646"/>
            <a:ext cx="11775723" cy="59169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227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7A81-C63A-7186-D62E-EEC566A097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B13FB6-74B8-2410-748F-B76B77B11D1E}"/>
              </a:ext>
            </a:extLst>
          </p:cNvPr>
          <p:cNvSpPr>
            <a:spLocks noGrp="1"/>
          </p:cNvSpPr>
          <p:nvPr>
            <p:ph type="title"/>
          </p:nvPr>
        </p:nvSpPr>
        <p:spPr>
          <a:xfrm>
            <a:off x="2251587" y="0"/>
            <a:ext cx="9868511" cy="884903"/>
          </a:xfrm>
        </p:spPr>
        <p:txBody>
          <a:bodyPr>
            <a:noAutofit/>
          </a:bodyPr>
          <a:lstStyle/>
          <a:p>
            <a:r>
              <a:rPr lang="en-US" sz="3200" b="0" i="0" dirty="0">
                <a:solidFill>
                  <a:srgbClr val="202124"/>
                </a:solidFill>
                <a:effectLst/>
                <a:latin typeface="Roboto" panose="02000000000000000000" pitchFamily="2" charset="0"/>
              </a:rPr>
              <a:t>Do you think you will use the EPOS Data Portal </a:t>
            </a:r>
            <a:r>
              <a:rPr lang="en-US" sz="3200" i="0" dirty="0">
                <a:solidFill>
                  <a:srgbClr val="202124"/>
                </a:solidFill>
                <a:effectLst/>
                <a:latin typeface="Roboto" panose="02000000000000000000" pitchFamily="2" charset="0"/>
              </a:rPr>
              <a:t>again</a:t>
            </a:r>
            <a:r>
              <a:rPr lang="en-US" sz="3200" b="0" i="0" dirty="0">
                <a:solidFill>
                  <a:srgbClr val="202124"/>
                </a:solidFill>
                <a:effectLst/>
                <a:latin typeface="Roboto" panose="02000000000000000000" pitchFamily="2" charset="0"/>
              </a:rPr>
              <a:t>?</a:t>
            </a:r>
            <a:endParaRPr lang="en-US" sz="6600" dirty="0"/>
          </a:p>
        </p:txBody>
      </p:sp>
      <p:sp>
        <p:nvSpPr>
          <p:cNvPr id="4" name="TextBox 3">
            <a:extLst>
              <a:ext uri="{FF2B5EF4-FFF2-40B4-BE49-F238E27FC236}">
                <a16:creationId xmlns:a16="http://schemas.microsoft.com/office/drawing/2014/main" id="{7B3FD892-E568-A053-17E1-B94DBE8A3FC1}"/>
              </a:ext>
            </a:extLst>
          </p:cNvPr>
          <p:cNvSpPr txBox="1"/>
          <p:nvPr/>
        </p:nvSpPr>
        <p:spPr>
          <a:xfrm>
            <a:off x="188729" y="787688"/>
            <a:ext cx="2880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January 2024 – 71 responses</a:t>
            </a:r>
          </a:p>
        </p:txBody>
      </p:sp>
      <p:sp>
        <p:nvSpPr>
          <p:cNvPr id="5" name="TextBox 4">
            <a:extLst>
              <a:ext uri="{FF2B5EF4-FFF2-40B4-BE49-F238E27FC236}">
                <a16:creationId xmlns:a16="http://schemas.microsoft.com/office/drawing/2014/main" id="{2432A43C-4A96-7224-4CB7-47D53851AD41}"/>
              </a:ext>
            </a:extLst>
          </p:cNvPr>
          <p:cNvSpPr txBox="1"/>
          <p:nvPr/>
        </p:nvSpPr>
        <p:spPr>
          <a:xfrm>
            <a:off x="6166519" y="779383"/>
            <a:ext cx="36587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September 2024 – 23 responses, ECR</a:t>
            </a:r>
          </a:p>
        </p:txBody>
      </p:sp>
      <p:sp>
        <p:nvSpPr>
          <p:cNvPr id="6" name="TextBox 5">
            <a:extLst>
              <a:ext uri="{FF2B5EF4-FFF2-40B4-BE49-F238E27FC236}">
                <a16:creationId xmlns:a16="http://schemas.microsoft.com/office/drawing/2014/main" id="{518D2981-97F5-211A-206A-CA808C5F129C}"/>
              </a:ext>
            </a:extLst>
          </p:cNvPr>
          <p:cNvSpPr txBox="1"/>
          <p:nvPr/>
        </p:nvSpPr>
        <p:spPr>
          <a:xfrm>
            <a:off x="6166519" y="3792872"/>
            <a:ext cx="27606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March 2025 – 17 responses</a:t>
            </a:r>
          </a:p>
        </p:txBody>
      </p:sp>
      <p:sp>
        <p:nvSpPr>
          <p:cNvPr id="9" name="TextBox 8">
            <a:extLst>
              <a:ext uri="{FF2B5EF4-FFF2-40B4-BE49-F238E27FC236}">
                <a16:creationId xmlns:a16="http://schemas.microsoft.com/office/drawing/2014/main" id="{93DDFD2A-1384-B93D-7B3F-13199E62D497}"/>
              </a:ext>
            </a:extLst>
          </p:cNvPr>
          <p:cNvSpPr txBox="1"/>
          <p:nvPr/>
        </p:nvSpPr>
        <p:spPr>
          <a:xfrm>
            <a:off x="188729" y="3794062"/>
            <a:ext cx="338913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October 2024 – 24 responses, ECR</a:t>
            </a:r>
          </a:p>
        </p:txBody>
      </p:sp>
      <p:pic>
        <p:nvPicPr>
          <p:cNvPr id="5122" name="Picture 2" descr="Forms response chart. Question title: Do you think you will use the EPOS Data Portal again?. Number of responses: 71 responses.">
            <a:extLst>
              <a:ext uri="{FF2B5EF4-FFF2-40B4-BE49-F238E27FC236}">
                <a16:creationId xmlns:a16="http://schemas.microsoft.com/office/drawing/2014/main" id="{42DB9750-4BC9-B9FD-380A-EDA177EDF4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71" t="24212" r="-806" b="15135"/>
          <a:stretch/>
        </p:blipFill>
        <p:spPr bwMode="auto">
          <a:xfrm>
            <a:off x="51027" y="1303839"/>
            <a:ext cx="5925473" cy="180676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orms response chart. Question title: Do you think you will use the EPOS Data Portal again?. Number of responses: 23 responses.">
            <a:extLst>
              <a:ext uri="{FF2B5EF4-FFF2-40B4-BE49-F238E27FC236}">
                <a16:creationId xmlns:a16="http://schemas.microsoft.com/office/drawing/2014/main" id="{6AA3E41F-6827-200B-E32B-CA6A2A4FB77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96" t="24068" r="589" b="15277"/>
          <a:stretch/>
        </p:blipFill>
        <p:spPr bwMode="auto">
          <a:xfrm>
            <a:off x="6233648" y="1303839"/>
            <a:ext cx="5792324" cy="180676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orms response chart. Question title: Do you think you will use the EPOS Data Portal again?. Number of responses: 24 responses.">
            <a:extLst>
              <a:ext uri="{FF2B5EF4-FFF2-40B4-BE49-F238E27FC236}">
                <a16:creationId xmlns:a16="http://schemas.microsoft.com/office/drawing/2014/main" id="{FF925EE1-D683-ABC7-EBFB-710ED3E5AC3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403" t="23588" b="15119"/>
          <a:stretch/>
        </p:blipFill>
        <p:spPr bwMode="auto">
          <a:xfrm>
            <a:off x="23380" y="4244507"/>
            <a:ext cx="5872861" cy="182580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Forms response chart. Question title: Do you think you will use the EPOS Data Portal again?. Number of responses: 17 responses.">
            <a:extLst>
              <a:ext uri="{FF2B5EF4-FFF2-40B4-BE49-F238E27FC236}">
                <a16:creationId xmlns:a16="http://schemas.microsoft.com/office/drawing/2014/main" id="{58001241-A1F2-79EB-5A7A-99BE31AC429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832" t="25305" b="15322"/>
          <a:stretch/>
        </p:blipFill>
        <p:spPr bwMode="auto">
          <a:xfrm>
            <a:off x="6054534" y="4301696"/>
            <a:ext cx="5971438" cy="17686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0B28A69-FB4E-C179-0EEC-7A9A9E43DCF4}"/>
              </a:ext>
            </a:extLst>
          </p:cNvPr>
          <p:cNvSpPr txBox="1"/>
          <p:nvPr/>
        </p:nvSpPr>
        <p:spPr>
          <a:xfrm>
            <a:off x="4510151" y="3278902"/>
            <a:ext cx="3827603"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ptos" panose="02110004020202020204"/>
                <a:ea typeface="+mn-ea"/>
                <a:cs typeface="+mn-cs"/>
              </a:rPr>
              <a:t>1 = No	    10 = Yes, definitely</a:t>
            </a:r>
          </a:p>
        </p:txBody>
      </p:sp>
    </p:spTree>
    <p:extLst>
      <p:ext uri="{BB962C8B-B14F-4D97-AF65-F5344CB8AC3E}">
        <p14:creationId xmlns:p14="http://schemas.microsoft.com/office/powerpoint/2010/main" val="2834224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5FEFF-FBF0-8432-4EF7-013655D635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B09956-3A9E-9532-3173-915CFF412E21}"/>
              </a:ext>
            </a:extLst>
          </p:cNvPr>
          <p:cNvSpPr>
            <a:spLocks noGrp="1"/>
          </p:cNvSpPr>
          <p:nvPr>
            <p:ph type="title"/>
          </p:nvPr>
        </p:nvSpPr>
        <p:spPr>
          <a:xfrm>
            <a:off x="2153265" y="0"/>
            <a:ext cx="10038735" cy="884903"/>
          </a:xfrm>
        </p:spPr>
        <p:txBody>
          <a:bodyPr>
            <a:noAutofit/>
          </a:bodyPr>
          <a:lstStyle/>
          <a:p>
            <a:r>
              <a:rPr lang="en-US" sz="2400" b="0" i="0" dirty="0">
                <a:solidFill>
                  <a:srgbClr val="202124"/>
                </a:solidFill>
                <a:effectLst/>
                <a:latin typeface="Roboto" panose="02000000000000000000" pitchFamily="2" charset="0"/>
              </a:rPr>
              <a:t>Does the EPOS Data Portal cover</a:t>
            </a:r>
            <a:r>
              <a:rPr lang="en-US" sz="2400" i="0" dirty="0">
                <a:solidFill>
                  <a:srgbClr val="202124"/>
                </a:solidFill>
                <a:effectLst/>
                <a:latin typeface="Roboto" panose="02000000000000000000" pitchFamily="2" charset="0"/>
              </a:rPr>
              <a:t> data </a:t>
            </a:r>
            <a:r>
              <a:rPr lang="en-US" sz="2400" b="0" i="0" dirty="0">
                <a:solidFill>
                  <a:srgbClr val="202124"/>
                </a:solidFill>
                <a:effectLst/>
                <a:latin typeface="Roboto" panose="02000000000000000000" pitchFamily="2" charset="0"/>
              </a:rPr>
              <a:t>you could use for your research?</a:t>
            </a:r>
            <a:endParaRPr lang="en-US" sz="5400" b="0" dirty="0"/>
          </a:p>
        </p:txBody>
      </p:sp>
      <p:sp>
        <p:nvSpPr>
          <p:cNvPr id="4" name="TextBox 3">
            <a:extLst>
              <a:ext uri="{FF2B5EF4-FFF2-40B4-BE49-F238E27FC236}">
                <a16:creationId xmlns:a16="http://schemas.microsoft.com/office/drawing/2014/main" id="{AA4BFF46-03FB-9180-FB2B-C6119D3E54DE}"/>
              </a:ext>
            </a:extLst>
          </p:cNvPr>
          <p:cNvSpPr txBox="1"/>
          <p:nvPr/>
        </p:nvSpPr>
        <p:spPr>
          <a:xfrm>
            <a:off x="188729" y="787688"/>
            <a:ext cx="2880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January 2024 – 71 responses</a:t>
            </a:r>
          </a:p>
        </p:txBody>
      </p:sp>
      <p:sp>
        <p:nvSpPr>
          <p:cNvPr id="5" name="TextBox 4">
            <a:extLst>
              <a:ext uri="{FF2B5EF4-FFF2-40B4-BE49-F238E27FC236}">
                <a16:creationId xmlns:a16="http://schemas.microsoft.com/office/drawing/2014/main" id="{872C5C87-9211-AED5-DD94-54FD34122C64}"/>
              </a:ext>
            </a:extLst>
          </p:cNvPr>
          <p:cNvSpPr txBox="1"/>
          <p:nvPr/>
        </p:nvSpPr>
        <p:spPr>
          <a:xfrm>
            <a:off x="6166519" y="779383"/>
            <a:ext cx="36587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September 2024 – 23 responses, ECR</a:t>
            </a:r>
          </a:p>
        </p:txBody>
      </p:sp>
      <p:sp>
        <p:nvSpPr>
          <p:cNvPr id="6" name="TextBox 5">
            <a:extLst>
              <a:ext uri="{FF2B5EF4-FFF2-40B4-BE49-F238E27FC236}">
                <a16:creationId xmlns:a16="http://schemas.microsoft.com/office/drawing/2014/main" id="{3E5B9581-DBEC-CACF-C4B0-5C0AE643696A}"/>
              </a:ext>
            </a:extLst>
          </p:cNvPr>
          <p:cNvSpPr txBox="1"/>
          <p:nvPr/>
        </p:nvSpPr>
        <p:spPr>
          <a:xfrm>
            <a:off x="6166519" y="3792872"/>
            <a:ext cx="27606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March 2025 – 17 responses</a:t>
            </a:r>
          </a:p>
        </p:txBody>
      </p:sp>
      <p:sp>
        <p:nvSpPr>
          <p:cNvPr id="9" name="TextBox 8">
            <a:extLst>
              <a:ext uri="{FF2B5EF4-FFF2-40B4-BE49-F238E27FC236}">
                <a16:creationId xmlns:a16="http://schemas.microsoft.com/office/drawing/2014/main" id="{AB85B213-FF0A-E0C1-27C9-6A42331868E5}"/>
              </a:ext>
            </a:extLst>
          </p:cNvPr>
          <p:cNvSpPr txBox="1"/>
          <p:nvPr/>
        </p:nvSpPr>
        <p:spPr>
          <a:xfrm>
            <a:off x="188729" y="3794062"/>
            <a:ext cx="338913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October 2024 – 24 responses, ECR</a:t>
            </a:r>
          </a:p>
        </p:txBody>
      </p:sp>
      <p:sp>
        <p:nvSpPr>
          <p:cNvPr id="3" name="TextBox 2">
            <a:extLst>
              <a:ext uri="{FF2B5EF4-FFF2-40B4-BE49-F238E27FC236}">
                <a16:creationId xmlns:a16="http://schemas.microsoft.com/office/drawing/2014/main" id="{6F3811DF-0FBD-F232-F776-8E63D8F0FCF5}"/>
              </a:ext>
            </a:extLst>
          </p:cNvPr>
          <p:cNvSpPr txBox="1"/>
          <p:nvPr/>
        </p:nvSpPr>
        <p:spPr>
          <a:xfrm>
            <a:off x="4510152" y="3357558"/>
            <a:ext cx="3739114"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ptos" panose="02110004020202020204"/>
                <a:ea typeface="+mn-ea"/>
                <a:cs typeface="+mn-cs"/>
              </a:rPr>
              <a:t>1 = Not at all	    10 = Fully</a:t>
            </a:r>
          </a:p>
        </p:txBody>
      </p:sp>
      <p:pic>
        <p:nvPicPr>
          <p:cNvPr id="6146" name="Picture 2" descr="Forms response chart. Question title: Does the EPOS Data Portal covers data you could use for your research?. Number of responses: 71 responses.">
            <a:extLst>
              <a:ext uri="{FF2B5EF4-FFF2-40B4-BE49-F238E27FC236}">
                <a16:creationId xmlns:a16="http://schemas.microsoft.com/office/drawing/2014/main" id="{7F0F2F5D-FDCE-617B-6861-E6E5DB3BC4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67" t="24356" b="14284"/>
          <a:stretch/>
        </p:blipFill>
        <p:spPr bwMode="auto">
          <a:xfrm>
            <a:off x="120737" y="1305654"/>
            <a:ext cx="5897303" cy="182690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Forms response chart. Question title: Does the EPOS Data Portal cover data you could use for your research?. Number of responses: 23 responses.">
            <a:extLst>
              <a:ext uri="{FF2B5EF4-FFF2-40B4-BE49-F238E27FC236}">
                <a16:creationId xmlns:a16="http://schemas.microsoft.com/office/drawing/2014/main" id="{6C8A153B-37E0-953A-325A-B21D376D666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74" t="25750" b="15304"/>
          <a:stretch/>
        </p:blipFill>
        <p:spPr bwMode="auto">
          <a:xfrm>
            <a:off x="6166519" y="1344679"/>
            <a:ext cx="5846726" cy="175503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Forms response chart. Question title: Does the EPOS Data Portal cover data you could use for your research?. Number of responses: 24 responses.">
            <a:extLst>
              <a:ext uri="{FF2B5EF4-FFF2-40B4-BE49-F238E27FC236}">
                <a16:creationId xmlns:a16="http://schemas.microsoft.com/office/drawing/2014/main" id="{1836BC58-6AF3-31F9-9CB7-AA767EA301A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774" t="24356" b="15473"/>
          <a:stretch/>
        </p:blipFill>
        <p:spPr bwMode="auto">
          <a:xfrm>
            <a:off x="120737" y="4253974"/>
            <a:ext cx="5846726" cy="179150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Forms response chart. Question title: Does the EPOS Data Portal cover data you could use for your research?. Number of responses: 17 responses.">
            <a:extLst>
              <a:ext uri="{FF2B5EF4-FFF2-40B4-BE49-F238E27FC236}">
                <a16:creationId xmlns:a16="http://schemas.microsoft.com/office/drawing/2014/main" id="{BC0F31DC-DC90-C809-FE0A-B2B07819DAD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774" t="24356" b="15473"/>
          <a:stretch/>
        </p:blipFill>
        <p:spPr bwMode="auto">
          <a:xfrm>
            <a:off x="6224539" y="4269131"/>
            <a:ext cx="5846726" cy="1791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001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DA69A-581D-CD55-03D2-A373C9A335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896730-2CF0-5771-EFF9-D61C96264A0C}"/>
              </a:ext>
            </a:extLst>
          </p:cNvPr>
          <p:cNvSpPr>
            <a:spLocks noGrp="1"/>
          </p:cNvSpPr>
          <p:nvPr>
            <p:ph type="title"/>
          </p:nvPr>
        </p:nvSpPr>
        <p:spPr>
          <a:xfrm>
            <a:off x="2231923" y="0"/>
            <a:ext cx="9960077" cy="884903"/>
          </a:xfrm>
        </p:spPr>
        <p:txBody>
          <a:bodyPr>
            <a:noAutofit/>
          </a:bodyPr>
          <a:lstStyle/>
          <a:p>
            <a:r>
              <a:rPr lang="en-US" sz="2800" b="0" i="0" dirty="0">
                <a:solidFill>
                  <a:srgbClr val="202124"/>
                </a:solidFill>
                <a:effectLst/>
                <a:latin typeface="docs-Roboto"/>
              </a:rPr>
              <a:t>Is </a:t>
            </a:r>
            <a:r>
              <a:rPr lang="en-US" sz="2800" i="0" dirty="0">
                <a:solidFill>
                  <a:srgbClr val="202124"/>
                </a:solidFill>
                <a:effectLst/>
                <a:latin typeface="docs-Roboto"/>
              </a:rPr>
              <a:t>data quality </a:t>
            </a:r>
            <a:r>
              <a:rPr lang="en-US" sz="2800" b="0" i="0" dirty="0">
                <a:solidFill>
                  <a:srgbClr val="202124"/>
                </a:solidFill>
                <a:effectLst/>
                <a:latin typeface="docs-Roboto"/>
              </a:rPr>
              <a:t>in EPOS Data Portal sufficient for your research?</a:t>
            </a:r>
            <a:endParaRPr lang="en-US" sz="6000" dirty="0"/>
          </a:p>
        </p:txBody>
      </p:sp>
      <p:sp>
        <p:nvSpPr>
          <p:cNvPr id="4" name="TextBox 3">
            <a:extLst>
              <a:ext uri="{FF2B5EF4-FFF2-40B4-BE49-F238E27FC236}">
                <a16:creationId xmlns:a16="http://schemas.microsoft.com/office/drawing/2014/main" id="{2CE97C6A-B19C-1097-0889-4680DFD8E7C5}"/>
              </a:ext>
            </a:extLst>
          </p:cNvPr>
          <p:cNvSpPr txBox="1"/>
          <p:nvPr/>
        </p:nvSpPr>
        <p:spPr>
          <a:xfrm>
            <a:off x="188729" y="787688"/>
            <a:ext cx="2880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January 2024 – 71 responses</a:t>
            </a:r>
          </a:p>
        </p:txBody>
      </p:sp>
      <p:sp>
        <p:nvSpPr>
          <p:cNvPr id="5" name="TextBox 4">
            <a:extLst>
              <a:ext uri="{FF2B5EF4-FFF2-40B4-BE49-F238E27FC236}">
                <a16:creationId xmlns:a16="http://schemas.microsoft.com/office/drawing/2014/main" id="{96E6A8BD-EDF1-59B0-6E9F-AEA04FB281D1}"/>
              </a:ext>
            </a:extLst>
          </p:cNvPr>
          <p:cNvSpPr txBox="1"/>
          <p:nvPr/>
        </p:nvSpPr>
        <p:spPr>
          <a:xfrm>
            <a:off x="6166519" y="779383"/>
            <a:ext cx="36587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September 2024 – 23 responses, ECR</a:t>
            </a:r>
          </a:p>
        </p:txBody>
      </p:sp>
      <p:sp>
        <p:nvSpPr>
          <p:cNvPr id="6" name="TextBox 5">
            <a:extLst>
              <a:ext uri="{FF2B5EF4-FFF2-40B4-BE49-F238E27FC236}">
                <a16:creationId xmlns:a16="http://schemas.microsoft.com/office/drawing/2014/main" id="{C1AD55B3-2131-7B4A-F4C2-07AED49DB363}"/>
              </a:ext>
            </a:extLst>
          </p:cNvPr>
          <p:cNvSpPr txBox="1"/>
          <p:nvPr/>
        </p:nvSpPr>
        <p:spPr>
          <a:xfrm>
            <a:off x="6166519" y="3792872"/>
            <a:ext cx="27606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March 2025 – 17 responses</a:t>
            </a:r>
          </a:p>
        </p:txBody>
      </p:sp>
      <p:sp>
        <p:nvSpPr>
          <p:cNvPr id="9" name="TextBox 8">
            <a:extLst>
              <a:ext uri="{FF2B5EF4-FFF2-40B4-BE49-F238E27FC236}">
                <a16:creationId xmlns:a16="http://schemas.microsoft.com/office/drawing/2014/main" id="{37FDF5AC-4D44-AAD2-A069-58C05F4C1997}"/>
              </a:ext>
            </a:extLst>
          </p:cNvPr>
          <p:cNvSpPr txBox="1"/>
          <p:nvPr/>
        </p:nvSpPr>
        <p:spPr>
          <a:xfrm>
            <a:off x="188729" y="3794062"/>
            <a:ext cx="338913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October 2024 – 24 responses, ECR</a:t>
            </a:r>
          </a:p>
        </p:txBody>
      </p:sp>
      <p:sp>
        <p:nvSpPr>
          <p:cNvPr id="3" name="TextBox 2">
            <a:extLst>
              <a:ext uri="{FF2B5EF4-FFF2-40B4-BE49-F238E27FC236}">
                <a16:creationId xmlns:a16="http://schemas.microsoft.com/office/drawing/2014/main" id="{B6B7F61B-829C-349C-0F9A-DB05BF7F88FA}"/>
              </a:ext>
            </a:extLst>
          </p:cNvPr>
          <p:cNvSpPr txBox="1"/>
          <p:nvPr/>
        </p:nvSpPr>
        <p:spPr>
          <a:xfrm>
            <a:off x="2719155" y="3315452"/>
            <a:ext cx="6894727"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ptos" panose="02110004020202020204"/>
                <a:ea typeface="+mn-ea"/>
                <a:cs typeface="+mn-cs"/>
              </a:rPr>
              <a:t>1 = Not sufficient at all	10 = Fully sufficient</a:t>
            </a:r>
          </a:p>
        </p:txBody>
      </p:sp>
      <p:pic>
        <p:nvPicPr>
          <p:cNvPr id="7170" name="Picture 2" descr="Forms response chart. Question title: Is data quality in EPOS Data Portal sufficient for your research?&#10;. Number of responses: 71 responses.">
            <a:extLst>
              <a:ext uri="{FF2B5EF4-FFF2-40B4-BE49-F238E27FC236}">
                <a16:creationId xmlns:a16="http://schemas.microsoft.com/office/drawing/2014/main" id="{E601BCD7-734A-4443-2CFB-D382676E5F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52" t="25751" r="-1" b="14964"/>
          <a:stretch/>
        </p:blipFill>
        <p:spPr bwMode="auto">
          <a:xfrm>
            <a:off x="15893" y="1230621"/>
            <a:ext cx="6086896" cy="183131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orms response chart. Question title: Is DATA QUALITY in EPOS Data Portal sufficient for your research?&#10;. Number of responses: 23 responses.">
            <a:extLst>
              <a:ext uri="{FF2B5EF4-FFF2-40B4-BE49-F238E27FC236}">
                <a16:creationId xmlns:a16="http://schemas.microsoft.com/office/drawing/2014/main" id="{2C338B78-B11D-2395-DE99-9000AE20D8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452" t="25075" b="15640"/>
          <a:stretch/>
        </p:blipFill>
        <p:spPr bwMode="auto">
          <a:xfrm>
            <a:off x="6102789" y="1210525"/>
            <a:ext cx="6086897" cy="183131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Forms response chart. Question title: Is DATA QUALITY in EPOS Data Portal sufficient for your research?&#10;. Number of responses: 24 responses.">
            <a:extLst>
              <a:ext uri="{FF2B5EF4-FFF2-40B4-BE49-F238E27FC236}">
                <a16:creationId xmlns:a16="http://schemas.microsoft.com/office/drawing/2014/main" id="{71E8A2EE-FEFA-573F-2316-9D9CF1F9DB0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254" t="24213" r="933" b="15149"/>
          <a:stretch/>
        </p:blipFill>
        <p:spPr bwMode="auto">
          <a:xfrm>
            <a:off x="25941" y="4310743"/>
            <a:ext cx="5973992" cy="187312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Forms response chart. Question title: Is DATA QUALITY in EPOS Data Portal sufficient for your research?&#10;. Number of responses: 17 responses.">
            <a:extLst>
              <a:ext uri="{FF2B5EF4-FFF2-40B4-BE49-F238E27FC236}">
                <a16:creationId xmlns:a16="http://schemas.microsoft.com/office/drawing/2014/main" id="{0CDAFADB-5EF4-0D77-6AB1-877159DED28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171" t="23796" r="1015" b="15566"/>
          <a:stretch/>
        </p:blipFill>
        <p:spPr bwMode="auto">
          <a:xfrm>
            <a:off x="6169288" y="4310743"/>
            <a:ext cx="5973994" cy="1873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59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BC6E3-4814-C9A1-3DC3-155C31E3E4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988E70-2A5D-8C61-10D1-7013DB507755}"/>
              </a:ext>
            </a:extLst>
          </p:cNvPr>
          <p:cNvSpPr>
            <a:spLocks noGrp="1"/>
          </p:cNvSpPr>
          <p:nvPr>
            <p:ph type="title"/>
          </p:nvPr>
        </p:nvSpPr>
        <p:spPr>
          <a:xfrm>
            <a:off x="2084436" y="0"/>
            <a:ext cx="10196052" cy="884903"/>
          </a:xfrm>
        </p:spPr>
        <p:txBody>
          <a:bodyPr>
            <a:noAutofit/>
          </a:bodyPr>
          <a:lstStyle/>
          <a:p>
            <a:r>
              <a:rPr lang="en-US" sz="2400" b="0" i="0" dirty="0">
                <a:solidFill>
                  <a:srgbClr val="202124"/>
                </a:solidFill>
                <a:effectLst/>
                <a:latin typeface="Roboto" panose="02000000000000000000" pitchFamily="2" charset="0"/>
              </a:rPr>
              <a:t>Do you feel that after the training you acquired the skills to use the portal?</a:t>
            </a:r>
            <a:endParaRPr lang="en-US" sz="5400" dirty="0"/>
          </a:p>
        </p:txBody>
      </p:sp>
      <p:sp>
        <p:nvSpPr>
          <p:cNvPr id="4" name="TextBox 3">
            <a:extLst>
              <a:ext uri="{FF2B5EF4-FFF2-40B4-BE49-F238E27FC236}">
                <a16:creationId xmlns:a16="http://schemas.microsoft.com/office/drawing/2014/main" id="{BB49D948-20F3-A757-C893-472394F8BC74}"/>
              </a:ext>
            </a:extLst>
          </p:cNvPr>
          <p:cNvSpPr txBox="1"/>
          <p:nvPr/>
        </p:nvSpPr>
        <p:spPr>
          <a:xfrm>
            <a:off x="188729" y="787688"/>
            <a:ext cx="2880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January 2024 – 71 responses</a:t>
            </a:r>
          </a:p>
        </p:txBody>
      </p:sp>
      <p:sp>
        <p:nvSpPr>
          <p:cNvPr id="5" name="TextBox 4">
            <a:extLst>
              <a:ext uri="{FF2B5EF4-FFF2-40B4-BE49-F238E27FC236}">
                <a16:creationId xmlns:a16="http://schemas.microsoft.com/office/drawing/2014/main" id="{2256DAB0-529B-CF4C-D07F-18BE84782D57}"/>
              </a:ext>
            </a:extLst>
          </p:cNvPr>
          <p:cNvSpPr txBox="1"/>
          <p:nvPr/>
        </p:nvSpPr>
        <p:spPr>
          <a:xfrm>
            <a:off x="4895202" y="805019"/>
            <a:ext cx="36587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September 2024 – 23 responses, ECR</a:t>
            </a:r>
          </a:p>
        </p:txBody>
      </p:sp>
      <p:sp>
        <p:nvSpPr>
          <p:cNvPr id="6" name="TextBox 5">
            <a:extLst>
              <a:ext uri="{FF2B5EF4-FFF2-40B4-BE49-F238E27FC236}">
                <a16:creationId xmlns:a16="http://schemas.microsoft.com/office/drawing/2014/main" id="{58281A2B-041E-F069-AEDE-3A1697C3D36B}"/>
              </a:ext>
            </a:extLst>
          </p:cNvPr>
          <p:cNvSpPr txBox="1"/>
          <p:nvPr/>
        </p:nvSpPr>
        <p:spPr>
          <a:xfrm>
            <a:off x="4895202" y="3818508"/>
            <a:ext cx="27606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March 2025 – 17 responses</a:t>
            </a:r>
          </a:p>
        </p:txBody>
      </p:sp>
      <p:sp>
        <p:nvSpPr>
          <p:cNvPr id="9" name="TextBox 8">
            <a:extLst>
              <a:ext uri="{FF2B5EF4-FFF2-40B4-BE49-F238E27FC236}">
                <a16:creationId xmlns:a16="http://schemas.microsoft.com/office/drawing/2014/main" id="{E00BFADF-F159-3E60-B0B7-A2F9EFE5BC6D}"/>
              </a:ext>
            </a:extLst>
          </p:cNvPr>
          <p:cNvSpPr txBox="1"/>
          <p:nvPr/>
        </p:nvSpPr>
        <p:spPr>
          <a:xfrm>
            <a:off x="188729" y="3794062"/>
            <a:ext cx="338913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October 2024 – 24 responses, ECR</a:t>
            </a:r>
          </a:p>
        </p:txBody>
      </p:sp>
      <p:pic>
        <p:nvPicPr>
          <p:cNvPr id="8194" name="Picture 2" descr="Forms response chart. Question title: Do you feel that after the training you acquired the skills to use the portal?. Number of responses: 71 responses.">
            <a:extLst>
              <a:ext uri="{FF2B5EF4-FFF2-40B4-BE49-F238E27FC236}">
                <a16:creationId xmlns:a16="http://schemas.microsoft.com/office/drawing/2014/main" id="{A1F6A880-D447-D61F-6E19-4360C2A830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780" t="29371" r="54259" b="11000"/>
          <a:stretch/>
        </p:blipFill>
        <p:spPr bwMode="auto">
          <a:xfrm>
            <a:off x="307992" y="1065141"/>
            <a:ext cx="2797931" cy="27002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orms response chart. Question title: Do you feel that after the training you acquired the skills to use the portal?. Number of responses: 71 responses.">
            <a:extLst>
              <a:ext uri="{FF2B5EF4-FFF2-40B4-BE49-F238E27FC236}">
                <a16:creationId xmlns:a16="http://schemas.microsoft.com/office/drawing/2014/main" id="{D1299DDD-9792-4931-5780-8621FD5478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964" t="27006" r="5536" b="38864"/>
          <a:stretch/>
        </p:blipFill>
        <p:spPr bwMode="auto">
          <a:xfrm>
            <a:off x="7731686" y="2522136"/>
            <a:ext cx="4373458" cy="19297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96" name="Picture 4" descr="Forms response chart. Question title: Do you feel that after the training you acquired the skills to use the portal?. Number of responses: 23 responses.">
            <a:extLst>
              <a:ext uri="{FF2B5EF4-FFF2-40B4-BE49-F238E27FC236}">
                <a16:creationId xmlns:a16="http://schemas.microsoft.com/office/drawing/2014/main" id="{03A526FC-8F99-B972-A2F9-A7876821A79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028" t="30352" r="54835" b="10019"/>
          <a:stretch/>
        </p:blipFill>
        <p:spPr bwMode="auto">
          <a:xfrm>
            <a:off x="4895202" y="1123832"/>
            <a:ext cx="2660304" cy="265158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Forms response chart. Question title: Do you feel that after the training you acquired the skills to use the portal?. Number of responses: 24 responses.">
            <a:extLst>
              <a:ext uri="{FF2B5EF4-FFF2-40B4-BE49-F238E27FC236}">
                <a16:creationId xmlns:a16="http://schemas.microsoft.com/office/drawing/2014/main" id="{114CEFAD-EFED-A3F3-F4B7-C8391D19A77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275" t="30156" r="54670" b="11196"/>
          <a:stretch/>
        </p:blipFill>
        <p:spPr bwMode="auto">
          <a:xfrm>
            <a:off x="423849" y="4066179"/>
            <a:ext cx="2566219" cy="252401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Forms response chart. Question title: Do you feel that after the training you acquired the skills to use the portal?. Number of responses: 17 responses.">
            <a:extLst>
              <a:ext uri="{FF2B5EF4-FFF2-40B4-BE49-F238E27FC236}">
                <a16:creationId xmlns:a16="http://schemas.microsoft.com/office/drawing/2014/main" id="{944529A2-F7AA-7DAA-4918-22D036EDB53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0275" t="30352" r="54670" b="11196"/>
          <a:stretch/>
        </p:blipFill>
        <p:spPr bwMode="auto">
          <a:xfrm>
            <a:off x="4989286" y="4114823"/>
            <a:ext cx="2566220" cy="2515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264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86B535-873B-D366-78A7-EB57D000557A}"/>
              </a:ext>
            </a:extLst>
          </p:cNvPr>
          <p:cNvSpPr>
            <a:spLocks noGrp="1"/>
          </p:cNvSpPr>
          <p:nvPr>
            <p:ph type="title"/>
          </p:nvPr>
        </p:nvSpPr>
        <p:spPr/>
        <p:txBody>
          <a:bodyPr/>
          <a:lstStyle/>
          <a:p>
            <a:pPr algn="l"/>
            <a:r>
              <a:rPr lang="en-US" dirty="0"/>
              <a:t>User Feedback Group</a:t>
            </a:r>
          </a:p>
        </p:txBody>
      </p:sp>
      <p:sp>
        <p:nvSpPr>
          <p:cNvPr id="5" name="Text Placeholder 4">
            <a:extLst>
              <a:ext uri="{FF2B5EF4-FFF2-40B4-BE49-F238E27FC236}">
                <a16:creationId xmlns:a16="http://schemas.microsoft.com/office/drawing/2014/main" id="{FB0C2DC9-EAC6-31EA-DC8E-4F61E391C644}"/>
              </a:ext>
            </a:extLst>
          </p:cNvPr>
          <p:cNvSpPr>
            <a:spLocks noGrp="1"/>
          </p:cNvSpPr>
          <p:nvPr>
            <p:ph type="body" idx="1"/>
          </p:nvPr>
        </p:nvSpPr>
        <p:spPr/>
        <p:txBody>
          <a:bodyPr/>
          <a:lstStyle/>
          <a:p>
            <a:r>
              <a:rPr lang="en-US" dirty="0"/>
              <a:t>UFG</a:t>
            </a:r>
          </a:p>
        </p:txBody>
      </p:sp>
    </p:spTree>
    <p:extLst>
      <p:ext uri="{BB962C8B-B14F-4D97-AF65-F5344CB8AC3E}">
        <p14:creationId xmlns:p14="http://schemas.microsoft.com/office/powerpoint/2010/main" val="3370737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30136A-1086-5F9C-D726-FE56F690A60B}"/>
              </a:ext>
            </a:extLst>
          </p:cNvPr>
          <p:cNvSpPr>
            <a:spLocks noGrp="1"/>
          </p:cNvSpPr>
          <p:nvPr>
            <p:ph type="title"/>
          </p:nvPr>
        </p:nvSpPr>
        <p:spPr/>
        <p:txBody>
          <a:bodyPr>
            <a:normAutofit/>
          </a:bodyPr>
          <a:lstStyle/>
          <a:p>
            <a:r>
              <a:rPr lang="en-US" sz="3600" dirty="0"/>
              <a:t>Use Feedback Group in EPOS</a:t>
            </a:r>
          </a:p>
        </p:txBody>
      </p:sp>
      <p:sp>
        <p:nvSpPr>
          <p:cNvPr id="5" name="Content Placeholder 4">
            <a:extLst>
              <a:ext uri="{FF2B5EF4-FFF2-40B4-BE49-F238E27FC236}">
                <a16:creationId xmlns:a16="http://schemas.microsoft.com/office/drawing/2014/main" id="{2E1F42A9-6EA6-7BF8-0BB1-E5815ED8F403}"/>
              </a:ext>
            </a:extLst>
          </p:cNvPr>
          <p:cNvSpPr>
            <a:spLocks noGrp="1"/>
          </p:cNvSpPr>
          <p:nvPr>
            <p:ph idx="1"/>
          </p:nvPr>
        </p:nvSpPr>
        <p:spPr/>
        <p:txBody>
          <a:bodyPr/>
          <a:lstStyle/>
          <a:p>
            <a:r>
              <a:rPr lang="en-US" sz="3200" dirty="0"/>
              <a:t>First UFG established in 2019 (EPOS-IP) consisting of 24 researchers (2@each TCS + ECS)</a:t>
            </a:r>
          </a:p>
          <a:p>
            <a:r>
              <a:rPr lang="en-US" sz="3200" dirty="0"/>
              <a:t>Purpose: internal testing of EPOS Platform (ICS-C) for further improvement before public release</a:t>
            </a:r>
          </a:p>
          <a:p>
            <a:r>
              <a:rPr lang="en-US" sz="3200" dirty="0"/>
              <a:t>Two testing sessions arranged (one in person, 2 days; one online)</a:t>
            </a:r>
            <a:endParaRPr lang="en-US" dirty="0"/>
          </a:p>
        </p:txBody>
      </p:sp>
    </p:spTree>
    <p:extLst>
      <p:ext uri="{BB962C8B-B14F-4D97-AF65-F5344CB8AC3E}">
        <p14:creationId xmlns:p14="http://schemas.microsoft.com/office/powerpoint/2010/main" val="3575078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A1A49-38D1-BBF4-F1B3-C5B35D2AEB7E}"/>
              </a:ext>
            </a:extLst>
          </p:cNvPr>
          <p:cNvSpPr>
            <a:spLocks noGrp="1"/>
          </p:cNvSpPr>
          <p:nvPr>
            <p:ph type="title"/>
          </p:nvPr>
        </p:nvSpPr>
        <p:spPr/>
        <p:txBody>
          <a:bodyPr/>
          <a:lstStyle/>
          <a:p>
            <a:r>
              <a:rPr lang="en-US" dirty="0"/>
              <a:t>User Feedback Group – goals in 2019</a:t>
            </a:r>
          </a:p>
        </p:txBody>
      </p:sp>
      <p:graphicFrame>
        <p:nvGraphicFramePr>
          <p:cNvPr id="4" name="Content Placeholder 3">
            <a:extLst>
              <a:ext uri="{FF2B5EF4-FFF2-40B4-BE49-F238E27FC236}">
                <a16:creationId xmlns:a16="http://schemas.microsoft.com/office/drawing/2014/main" id="{B7E1053B-0BFA-6E69-6D64-DB5BB6C4539A}"/>
              </a:ext>
            </a:extLst>
          </p:cNvPr>
          <p:cNvGraphicFramePr>
            <a:graphicFrameLocks noGrp="1"/>
          </p:cNvGraphicFramePr>
          <p:nvPr>
            <p:ph idx="1"/>
          </p:nvPr>
        </p:nvGraphicFramePr>
        <p:xfrm>
          <a:off x="387275" y="1323191"/>
          <a:ext cx="11521439" cy="5346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8196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B0650-CEEA-26C6-279C-DB26C432C3D6}"/>
              </a:ext>
            </a:extLst>
          </p:cNvPr>
          <p:cNvSpPr>
            <a:spLocks noGrp="1"/>
          </p:cNvSpPr>
          <p:nvPr>
            <p:ph type="title"/>
          </p:nvPr>
        </p:nvSpPr>
        <p:spPr/>
        <p:txBody>
          <a:bodyPr/>
          <a:lstStyle/>
          <a:p>
            <a:r>
              <a:rPr lang="en-US" sz="3200" dirty="0"/>
              <a:t>New Use Feedback Group in EPOS</a:t>
            </a:r>
            <a:endParaRPr lang="en-US" dirty="0"/>
          </a:p>
        </p:txBody>
      </p:sp>
      <p:sp>
        <p:nvSpPr>
          <p:cNvPr id="3" name="Content Placeholder 2">
            <a:extLst>
              <a:ext uri="{FF2B5EF4-FFF2-40B4-BE49-F238E27FC236}">
                <a16:creationId xmlns:a16="http://schemas.microsoft.com/office/drawing/2014/main" id="{77997CBD-0C6D-1CC2-B6A5-9DF0593B8CC0}"/>
              </a:ext>
            </a:extLst>
          </p:cNvPr>
          <p:cNvSpPr>
            <a:spLocks noGrp="1"/>
          </p:cNvSpPr>
          <p:nvPr>
            <p:ph idx="1"/>
          </p:nvPr>
        </p:nvSpPr>
        <p:spPr/>
        <p:txBody>
          <a:bodyPr/>
          <a:lstStyle/>
          <a:p>
            <a:r>
              <a:rPr lang="en-US" dirty="0"/>
              <a:t>Objective: Evaluate EPOS Platform – usability, data content, provide suggestions for improvements</a:t>
            </a:r>
          </a:p>
          <a:p>
            <a:r>
              <a:rPr lang="en-US" dirty="0"/>
              <a:t>Commitment: UFG meetings 1-2 per year – collect feedback immediately</a:t>
            </a:r>
          </a:p>
          <a:p>
            <a:r>
              <a:rPr lang="en-US" dirty="0"/>
              <a:t>Members: one person @TCS, preferably ECR with multi-disciplinary interests</a:t>
            </a:r>
          </a:p>
          <a:p>
            <a:r>
              <a:rPr lang="en-US" dirty="0"/>
              <a:t>In-person meetings to be collocated with other events/conferences</a:t>
            </a:r>
          </a:p>
          <a:p>
            <a:endParaRPr lang="en-US" dirty="0"/>
          </a:p>
        </p:txBody>
      </p:sp>
    </p:spTree>
    <p:extLst>
      <p:ext uri="{BB962C8B-B14F-4D97-AF65-F5344CB8AC3E}">
        <p14:creationId xmlns:p14="http://schemas.microsoft.com/office/powerpoint/2010/main" val="3358820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8" descr="Immagine che contiene logo, Elementi grafici, schermata, grafica&#10;&#10;Descrizione generata automaticamente">
            <a:extLst>
              <a:ext uri="{FF2B5EF4-FFF2-40B4-BE49-F238E27FC236}">
                <a16:creationId xmlns:a16="http://schemas.microsoft.com/office/drawing/2014/main" id="{39E3BAB4-EFBC-DE54-E86B-3CA8A76932CC}"/>
              </a:ext>
            </a:extLst>
          </p:cNvPr>
          <p:cNvPicPr>
            <a:picLocks noGrp="1" noChangeAspect="1"/>
          </p:cNvPicPr>
          <p:nvPr>
            <p:ph idx="4294967295"/>
          </p:nvPr>
        </p:nvPicPr>
        <p:blipFill>
          <a:blip r:embed="rId3"/>
          <a:stretch>
            <a:fillRect/>
          </a:stretch>
        </p:blipFill>
        <p:spPr>
          <a:xfrm>
            <a:off x="0" y="11113"/>
            <a:ext cx="6096000" cy="2328862"/>
          </a:xfrm>
        </p:spPr>
      </p:pic>
      <p:sp>
        <p:nvSpPr>
          <p:cNvPr id="5" name="Title 1">
            <a:extLst>
              <a:ext uri="{FF2B5EF4-FFF2-40B4-BE49-F238E27FC236}">
                <a16:creationId xmlns:a16="http://schemas.microsoft.com/office/drawing/2014/main" id="{D39C8AB6-3E25-7601-8148-D2C5FE6C17E7}"/>
              </a:ext>
            </a:extLst>
          </p:cNvPr>
          <p:cNvSpPr>
            <a:spLocks noGrp="1"/>
          </p:cNvSpPr>
          <p:nvPr>
            <p:ph type="title" idx="4294967295"/>
          </p:nvPr>
        </p:nvSpPr>
        <p:spPr>
          <a:xfrm>
            <a:off x="0" y="2914015"/>
            <a:ext cx="12192000" cy="1365250"/>
          </a:xfrm>
        </p:spPr>
        <p:txBody>
          <a:bodyPr>
            <a:normAutofit/>
          </a:bodyPr>
          <a:lstStyle/>
          <a:p>
            <a:pPr algn="ctr"/>
            <a:r>
              <a:rPr lang="en-GB" sz="4400" dirty="0">
                <a:solidFill>
                  <a:srgbClr val="1D4927"/>
                </a:solidFill>
              </a:rPr>
              <a:t>Thank you for your attention!</a:t>
            </a:r>
          </a:p>
        </p:txBody>
      </p:sp>
      <p:sp>
        <p:nvSpPr>
          <p:cNvPr id="6" name="Title 1">
            <a:extLst>
              <a:ext uri="{FF2B5EF4-FFF2-40B4-BE49-F238E27FC236}">
                <a16:creationId xmlns:a16="http://schemas.microsoft.com/office/drawing/2014/main" id="{7B7934E8-C0FC-623C-AE84-67461FB98E7D}"/>
              </a:ext>
            </a:extLst>
          </p:cNvPr>
          <p:cNvSpPr txBox="1">
            <a:spLocks/>
          </p:cNvSpPr>
          <p:nvPr/>
        </p:nvSpPr>
        <p:spPr>
          <a:xfrm>
            <a:off x="0" y="4156376"/>
            <a:ext cx="12191999" cy="5700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a:ln>
                  <a:noFill/>
                </a:ln>
                <a:solidFill>
                  <a:srgbClr val="EBA900"/>
                </a:solidFill>
                <a:effectLst/>
                <a:uLnTx/>
                <a:uFillTx/>
                <a:latin typeface="Calibri" panose="020F0502020204030204" pitchFamily="34" charset="0"/>
                <a:ea typeface="+mj-ea"/>
                <a:cs typeface="Calibri" panose="020F0502020204030204" pitchFamily="34" charset="0"/>
              </a:rPr>
              <a:t>communication@epos-eric.eu</a:t>
            </a:r>
          </a:p>
        </p:txBody>
      </p:sp>
      <p:sp>
        <p:nvSpPr>
          <p:cNvPr id="7" name="Title 1">
            <a:extLst>
              <a:ext uri="{FF2B5EF4-FFF2-40B4-BE49-F238E27FC236}">
                <a16:creationId xmlns:a16="http://schemas.microsoft.com/office/drawing/2014/main" id="{06C863A9-1257-189E-ED01-C6ECA7A1AE64}"/>
              </a:ext>
            </a:extLst>
          </p:cNvPr>
          <p:cNvSpPr txBox="1">
            <a:spLocks/>
          </p:cNvSpPr>
          <p:nvPr/>
        </p:nvSpPr>
        <p:spPr>
          <a:xfrm>
            <a:off x="0" y="4782214"/>
            <a:ext cx="12192000" cy="570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ptos Display" panose="02110004020202020204"/>
                <a:ea typeface="+mj-ea"/>
                <a:cs typeface="+mj-cs"/>
                <a:hlinkClick r:id="rId4">
                  <a:extLst>
                    <a:ext uri="{A12FA001-AC4F-418D-AE19-62706E023703}">
                      <ahyp:hlinkClr xmlns:ahyp="http://schemas.microsoft.com/office/drawing/2018/hyperlinkcolor" val="tx"/>
                    </a:ext>
                  </a:extLst>
                </a:hlinkClick>
              </a:rPr>
              <a:t>www.epos-eu.org/on</a:t>
            </a:r>
            <a:r>
              <a:rPr kumimoji="0" lang="en-GB" sz="2000" b="0" i="0" u="none" strike="noStrike" kern="1200" cap="none" spc="0" normalizeH="0" baseline="0" noProof="0" dirty="0">
                <a:ln>
                  <a:noFill/>
                </a:ln>
                <a:solidFill>
                  <a:srgbClr val="000000"/>
                </a:solidFill>
                <a:effectLst/>
                <a:uLnTx/>
                <a:uFillTx/>
                <a:latin typeface="Aptos Display" panose="02110004020202020204"/>
                <a:ea typeface="+mj-ea"/>
                <a:cs typeface="+mj-cs"/>
              </a:rPr>
              <a:t> </a:t>
            </a:r>
            <a:r>
              <a:rPr kumimoji="0" lang="en-GB" sz="2000" b="0" i="0" u="none" strike="noStrike" kern="1200" cap="none" spc="0" normalizeH="0" baseline="0" noProof="0" dirty="0">
                <a:ln>
                  <a:noFill/>
                </a:ln>
                <a:solidFill>
                  <a:srgbClr val="EBA900"/>
                </a:solidFill>
                <a:effectLst/>
                <a:uLnTx/>
                <a:uFillTx/>
                <a:latin typeface="Aptos Display" panose="02110004020202020204"/>
                <a:ea typeface="+mj-ea"/>
                <a:cs typeface="+mj-cs"/>
              </a:rPr>
              <a:t>|</a:t>
            </a:r>
            <a:r>
              <a:rPr kumimoji="0" lang="en-GB" sz="2000" b="0" i="0" u="none" strike="noStrike" kern="1200" cap="none" spc="0" normalizeH="0" baseline="0" noProof="0" dirty="0">
                <a:ln>
                  <a:noFill/>
                </a:ln>
                <a:solidFill>
                  <a:srgbClr val="000000"/>
                </a:solidFill>
                <a:effectLst/>
                <a:uLnTx/>
                <a:uFillTx/>
                <a:latin typeface="Aptos Display" panose="02110004020202020204"/>
                <a:ea typeface="+mj-ea"/>
                <a:cs typeface="+mj-cs"/>
              </a:rPr>
              <a:t> social media </a:t>
            </a:r>
            <a:r>
              <a:rPr kumimoji="0" lang="en-GB" sz="2000" b="0" i="0" u="none" strike="noStrike" kern="1200" cap="none" spc="0" normalizeH="0" baseline="0" noProof="0" dirty="0">
                <a:ln>
                  <a:noFill/>
                </a:ln>
                <a:solidFill>
                  <a:srgbClr val="E5A113"/>
                </a:solidFill>
                <a:effectLst/>
                <a:uLnTx/>
                <a:uFillTx/>
                <a:latin typeface="Aptos Display" panose="02110004020202020204"/>
                <a:ea typeface="+mj-ea"/>
                <a:cs typeface="+mj-cs"/>
              </a:rPr>
              <a:t>#</a:t>
            </a:r>
            <a:r>
              <a:rPr kumimoji="0" lang="en-GB" sz="2000" b="0" i="0" u="none" strike="noStrike" kern="1200" cap="none" spc="0" normalizeH="0" baseline="0" noProof="0" dirty="0" err="1">
                <a:ln>
                  <a:noFill/>
                </a:ln>
                <a:solidFill>
                  <a:srgbClr val="000000"/>
                </a:solidFill>
                <a:effectLst/>
                <a:uLnTx/>
                <a:uFillTx/>
                <a:latin typeface="Aptos Display" panose="02110004020202020204"/>
                <a:ea typeface="+mj-ea"/>
                <a:cs typeface="+mj-cs"/>
              </a:rPr>
              <a:t>EPOSon</a:t>
            </a:r>
            <a:endParaRPr kumimoji="0" lang="en-GB" sz="2000" b="0" i="0" u="none" strike="noStrike" kern="1200" cap="none" spc="0" normalizeH="0" baseline="0" noProof="0" dirty="0">
              <a:ln>
                <a:noFill/>
              </a:ln>
              <a:solidFill>
                <a:srgbClr val="000000"/>
              </a:solidFill>
              <a:effectLst/>
              <a:uLnTx/>
              <a:uFillTx/>
              <a:latin typeface="Aptos Display" panose="02110004020202020204"/>
              <a:ea typeface="+mj-ea"/>
              <a:cs typeface="+mj-cs"/>
            </a:endParaRPr>
          </a:p>
        </p:txBody>
      </p:sp>
    </p:spTree>
    <p:extLst>
      <p:ext uri="{BB962C8B-B14F-4D97-AF65-F5344CB8AC3E}">
        <p14:creationId xmlns:p14="http://schemas.microsoft.com/office/powerpoint/2010/main" val="3570579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79A34-B152-1622-E76E-89D54114FE44}"/>
              </a:ext>
            </a:extLst>
          </p:cNvPr>
          <p:cNvSpPr>
            <a:spLocks noGrp="1"/>
          </p:cNvSpPr>
          <p:nvPr>
            <p:ph type="title"/>
          </p:nvPr>
        </p:nvSpPr>
        <p:spPr>
          <a:xfrm>
            <a:off x="1522206" y="-229591"/>
            <a:ext cx="10515600" cy="1325563"/>
          </a:xfrm>
        </p:spPr>
        <p:txBody>
          <a:bodyPr>
            <a:normAutofit/>
          </a:bodyPr>
          <a:lstStyle/>
          <a:p>
            <a:r>
              <a:rPr lang="en-US" sz="4000" dirty="0"/>
              <a:t>Statistics from EPOS Platform trainings</a:t>
            </a:r>
          </a:p>
        </p:txBody>
      </p:sp>
      <p:graphicFrame>
        <p:nvGraphicFramePr>
          <p:cNvPr id="4" name="Table 3">
            <a:extLst>
              <a:ext uri="{FF2B5EF4-FFF2-40B4-BE49-F238E27FC236}">
                <a16:creationId xmlns:a16="http://schemas.microsoft.com/office/drawing/2014/main" id="{4F65FB45-56B8-26D9-F0ED-6B90EB7ACFCE}"/>
              </a:ext>
            </a:extLst>
          </p:cNvPr>
          <p:cNvGraphicFramePr>
            <a:graphicFrameLocks noGrp="1"/>
          </p:cNvGraphicFramePr>
          <p:nvPr/>
        </p:nvGraphicFramePr>
        <p:xfrm>
          <a:off x="154194" y="785305"/>
          <a:ext cx="11883612" cy="5403396"/>
        </p:xfrm>
        <a:graphic>
          <a:graphicData uri="http://schemas.openxmlformats.org/drawingml/2006/table">
            <a:tbl>
              <a:tblPr firstRow="1" firstCol="1" bandRow="1">
                <a:tableStyleId>{93296810-A885-4BE3-A3E7-6D5BEEA58F35}</a:tableStyleId>
              </a:tblPr>
              <a:tblGrid>
                <a:gridCol w="4114401">
                  <a:extLst>
                    <a:ext uri="{9D8B030D-6E8A-4147-A177-3AD203B41FA5}">
                      <a16:colId xmlns:a16="http://schemas.microsoft.com/office/drawing/2014/main" val="2245424838"/>
                    </a:ext>
                  </a:extLst>
                </a:gridCol>
                <a:gridCol w="1510072">
                  <a:extLst>
                    <a:ext uri="{9D8B030D-6E8A-4147-A177-3AD203B41FA5}">
                      <a16:colId xmlns:a16="http://schemas.microsoft.com/office/drawing/2014/main" val="546429090"/>
                    </a:ext>
                  </a:extLst>
                </a:gridCol>
                <a:gridCol w="1116140">
                  <a:extLst>
                    <a:ext uri="{9D8B030D-6E8A-4147-A177-3AD203B41FA5}">
                      <a16:colId xmlns:a16="http://schemas.microsoft.com/office/drawing/2014/main" val="1635251713"/>
                    </a:ext>
                  </a:extLst>
                </a:gridCol>
                <a:gridCol w="1806741">
                  <a:extLst>
                    <a:ext uri="{9D8B030D-6E8A-4147-A177-3AD203B41FA5}">
                      <a16:colId xmlns:a16="http://schemas.microsoft.com/office/drawing/2014/main" val="241516669"/>
                    </a:ext>
                  </a:extLst>
                </a:gridCol>
                <a:gridCol w="1322829">
                  <a:extLst>
                    <a:ext uri="{9D8B030D-6E8A-4147-A177-3AD203B41FA5}">
                      <a16:colId xmlns:a16="http://schemas.microsoft.com/office/drawing/2014/main" val="121856264"/>
                    </a:ext>
                  </a:extLst>
                </a:gridCol>
                <a:gridCol w="1099030">
                  <a:extLst>
                    <a:ext uri="{9D8B030D-6E8A-4147-A177-3AD203B41FA5}">
                      <a16:colId xmlns:a16="http://schemas.microsoft.com/office/drawing/2014/main" val="2402349919"/>
                    </a:ext>
                  </a:extLst>
                </a:gridCol>
                <a:gridCol w="914399">
                  <a:extLst>
                    <a:ext uri="{9D8B030D-6E8A-4147-A177-3AD203B41FA5}">
                      <a16:colId xmlns:a16="http://schemas.microsoft.com/office/drawing/2014/main" val="1858187752"/>
                    </a:ext>
                  </a:extLst>
                </a:gridCol>
              </a:tblGrid>
              <a:tr h="464513">
                <a:tc>
                  <a:txBody>
                    <a:bodyPr/>
                    <a:lstStyle/>
                    <a:p>
                      <a:pPr algn="ctr">
                        <a:lnSpc>
                          <a:spcPct val="107000"/>
                        </a:lnSpc>
                      </a:pPr>
                      <a:r>
                        <a:rPr lang="en-US" sz="1800" dirty="0">
                          <a:effectLst/>
                        </a:rPr>
                        <a:t>Training events</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800" dirty="0">
                          <a:effectLst/>
                        </a:rPr>
                        <a:t>Location</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800" dirty="0">
                          <a:effectLst/>
                        </a:rPr>
                        <a:t>Date</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800" dirty="0">
                          <a:effectLst/>
                        </a:rPr>
                        <a:t>Audience</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dirty="0">
                          <a:effectLst/>
                        </a:rPr>
                        <a:t>Registered participants</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dirty="0">
                          <a:effectLst/>
                        </a:rPr>
                        <a:t>Attendance</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dirty="0">
                          <a:effectLst/>
                        </a:rPr>
                        <a:t>Feedback provided</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tc>
                <a:extLst>
                  <a:ext uri="{0D108BD9-81ED-4DB2-BD59-A6C34878D82A}">
                    <a16:rowId xmlns:a16="http://schemas.microsoft.com/office/drawing/2014/main" val="3890499409"/>
                  </a:ext>
                </a:extLst>
              </a:tr>
              <a:tr h="465833">
                <a:tc>
                  <a:txBody>
                    <a:bodyPr/>
                    <a:lstStyle/>
                    <a:p>
                      <a:pPr algn="ctr">
                        <a:lnSpc>
                          <a:spcPct val="107000"/>
                        </a:lnSpc>
                      </a:pPr>
                      <a:r>
                        <a:rPr lang="en-GB" sz="1400" dirty="0">
                          <a:effectLst/>
                        </a:rPr>
                        <a:t>Nordic Geological Winter meeting, Nordic EPOS booth</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lnSpc>
                          <a:spcPct val="107000"/>
                        </a:lnSpc>
                      </a:pPr>
                      <a:r>
                        <a:rPr lang="en-US" sz="1400">
                          <a:effectLst/>
                        </a:rPr>
                        <a:t>Göteborg, Sweden</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lnSpc>
                          <a:spcPct val="107000"/>
                        </a:lnSpc>
                      </a:pPr>
                      <a:r>
                        <a:rPr lang="en-US" sz="1400">
                          <a:effectLst/>
                        </a:rPr>
                        <a:t>10.-12.01.2024</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GB" sz="1400" dirty="0">
                          <a:effectLst/>
                        </a:rPr>
                        <a:t>Scientists</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GB" sz="1400">
                          <a:effectLst/>
                        </a:rPr>
                        <a:t>-</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GB" sz="1400" dirty="0">
                          <a:effectLst/>
                        </a:rPr>
                        <a:t>110</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GB" sz="1400" dirty="0">
                          <a:effectLst/>
                        </a:rPr>
                        <a:t>30</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extLst>
                  <a:ext uri="{0D108BD9-81ED-4DB2-BD59-A6C34878D82A}">
                    <a16:rowId xmlns:a16="http://schemas.microsoft.com/office/drawing/2014/main" val="898461828"/>
                  </a:ext>
                </a:extLst>
              </a:tr>
              <a:tr h="445227">
                <a:tc>
                  <a:txBody>
                    <a:bodyPr/>
                    <a:lstStyle/>
                    <a:p>
                      <a:pPr algn="ctr">
                        <a:lnSpc>
                          <a:spcPct val="107000"/>
                        </a:lnSpc>
                      </a:pPr>
                      <a:r>
                        <a:rPr lang="en-US" sz="1400">
                          <a:effectLst/>
                        </a:rPr>
                        <a:t>EPOS Data Portal Training</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lnSpc>
                          <a:spcPct val="107000"/>
                        </a:lnSpc>
                      </a:pPr>
                      <a:r>
                        <a:rPr lang="en-US" sz="1400">
                          <a:effectLst/>
                        </a:rPr>
                        <a:t>Virtual</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lnSpc>
                          <a:spcPct val="107000"/>
                        </a:lnSpc>
                      </a:pPr>
                      <a:r>
                        <a:rPr lang="en-US" sz="1400">
                          <a:effectLst/>
                        </a:rPr>
                        <a:t>25.01.2024</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a:effectLst/>
                        </a:rPr>
                        <a:t>Scientists and lecturers</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a:effectLst/>
                        </a:rPr>
                        <a:t>399</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dirty="0">
                          <a:effectLst/>
                        </a:rPr>
                        <a:t>182</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a:effectLst/>
                        </a:rPr>
                        <a:t>69</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extLst>
                  <a:ext uri="{0D108BD9-81ED-4DB2-BD59-A6C34878D82A}">
                    <a16:rowId xmlns:a16="http://schemas.microsoft.com/office/drawing/2014/main" val="1689801186"/>
                  </a:ext>
                </a:extLst>
              </a:tr>
              <a:tr h="227649">
                <a:tc>
                  <a:txBody>
                    <a:bodyPr/>
                    <a:lstStyle/>
                    <a:p>
                      <a:pPr algn="ctr">
                        <a:lnSpc>
                          <a:spcPct val="107000"/>
                        </a:lnSpc>
                      </a:pPr>
                      <a:r>
                        <a:rPr lang="en-US" sz="1400" dirty="0">
                          <a:effectLst/>
                        </a:rPr>
                        <a:t>EPOS Days Training Event</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a:effectLst/>
                        </a:rPr>
                        <a:t>Rome, Italy</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a:effectLst/>
                        </a:rPr>
                        <a:t>14.03.2024</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a:effectLst/>
                        </a:rPr>
                        <a:t>Early career scientists</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a:effectLst/>
                        </a:rPr>
                        <a:t>-</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a:effectLst/>
                        </a:rPr>
                        <a:t>8</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a:effectLst/>
                        </a:rPr>
                        <a:t>8</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extLst>
                  <a:ext uri="{0D108BD9-81ED-4DB2-BD59-A6C34878D82A}">
                    <a16:rowId xmlns:a16="http://schemas.microsoft.com/office/drawing/2014/main" val="800337747"/>
                  </a:ext>
                </a:extLst>
              </a:tr>
              <a:tr h="330530">
                <a:tc>
                  <a:txBody>
                    <a:bodyPr/>
                    <a:lstStyle/>
                    <a:p>
                      <a:pPr algn="ctr">
                        <a:lnSpc>
                          <a:spcPct val="107000"/>
                        </a:lnSpc>
                      </a:pPr>
                      <a:r>
                        <a:rPr lang="en-US" sz="1400" dirty="0">
                          <a:effectLst/>
                        </a:rPr>
                        <a:t>EGU 2024, booth and Short Course session</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a:effectLst/>
                        </a:rPr>
                        <a:t>Vienna, Austria</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a:effectLst/>
                        </a:rPr>
                        <a:t>18.04.2024</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a:effectLst/>
                        </a:rPr>
                        <a:t>Early career scientists</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a:effectLst/>
                        </a:rPr>
                        <a:t>-</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a:effectLst/>
                        </a:rPr>
                        <a:t>20</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a:effectLst/>
                        </a:rPr>
                        <a:t>15</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extLst>
                  <a:ext uri="{0D108BD9-81ED-4DB2-BD59-A6C34878D82A}">
                    <a16:rowId xmlns:a16="http://schemas.microsoft.com/office/drawing/2014/main" val="2548980485"/>
                  </a:ext>
                </a:extLst>
              </a:tr>
              <a:tr h="465833">
                <a:tc>
                  <a:txBody>
                    <a:bodyPr/>
                    <a:lstStyle/>
                    <a:p>
                      <a:pPr algn="ctr">
                        <a:lnSpc>
                          <a:spcPct val="107000"/>
                        </a:lnSpc>
                      </a:pPr>
                      <a:r>
                        <a:rPr lang="en-US" sz="1400" dirty="0">
                          <a:effectLst/>
                        </a:rPr>
                        <a:t>ICS Hackathon, EPOS Hybrid Training Event</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lnSpc>
                          <a:spcPct val="107000"/>
                        </a:lnSpc>
                      </a:pPr>
                      <a:r>
                        <a:rPr lang="en-US" sz="1400">
                          <a:effectLst/>
                        </a:rPr>
                        <a:t>Edinburgh, Scotland</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a:effectLst/>
                        </a:rPr>
                        <a:t>24.05.2024</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dirty="0">
                          <a:effectLst/>
                        </a:rPr>
                        <a:t>Scientists</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a:effectLst/>
                        </a:rPr>
                        <a:t>105</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a:effectLst/>
                        </a:rPr>
                        <a:t>68</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a:effectLst/>
                        </a:rPr>
                        <a:t>33</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extLst>
                  <a:ext uri="{0D108BD9-81ED-4DB2-BD59-A6C34878D82A}">
                    <a16:rowId xmlns:a16="http://schemas.microsoft.com/office/drawing/2014/main" val="898398584"/>
                  </a:ext>
                </a:extLst>
              </a:tr>
              <a:tr h="554174">
                <a:tc>
                  <a:txBody>
                    <a:bodyPr/>
                    <a:lstStyle/>
                    <a:p>
                      <a:pPr algn="ctr">
                        <a:lnSpc>
                          <a:spcPct val="107000"/>
                        </a:lnSpc>
                      </a:pPr>
                      <a:r>
                        <a:rPr lang="en-US" sz="1400" dirty="0">
                          <a:effectLst/>
                        </a:rPr>
                        <a:t>12</a:t>
                      </a:r>
                      <a:r>
                        <a:rPr lang="en-US" sz="1400" baseline="30000" dirty="0">
                          <a:effectLst/>
                        </a:rPr>
                        <a:t>th</a:t>
                      </a:r>
                      <a:r>
                        <a:rPr lang="en-US" sz="1400" dirty="0">
                          <a:effectLst/>
                        </a:rPr>
                        <a:t> Congress of the Balkan Geophysical Society, EPOS Hybrid Training Event</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lnSpc>
                          <a:spcPct val="107000"/>
                        </a:lnSpc>
                      </a:pPr>
                      <a:r>
                        <a:rPr lang="en-US" sz="1400">
                          <a:effectLst/>
                        </a:rPr>
                        <a:t>Kopaonik, Serbia</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dirty="0">
                          <a:effectLst/>
                        </a:rPr>
                        <a:t>28.05.2024</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a:effectLst/>
                        </a:rPr>
                        <a:t>Scientists</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a:effectLst/>
                        </a:rPr>
                        <a:t>-</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a:effectLst/>
                        </a:rPr>
                        <a:t>10</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a:effectLst/>
                        </a:rPr>
                        <a:t>4</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extLst>
                  <a:ext uri="{0D108BD9-81ED-4DB2-BD59-A6C34878D82A}">
                    <a16:rowId xmlns:a16="http://schemas.microsoft.com/office/drawing/2014/main" val="932555269"/>
                  </a:ext>
                </a:extLst>
              </a:tr>
              <a:tr h="522577">
                <a:tc>
                  <a:txBody>
                    <a:bodyPr/>
                    <a:lstStyle/>
                    <a:p>
                      <a:pPr algn="ctr"/>
                      <a:r>
                        <a:rPr lang="en-US" sz="1400" dirty="0">
                          <a:effectLst/>
                        </a:rPr>
                        <a:t>18</a:t>
                      </a:r>
                      <a:r>
                        <a:rPr lang="en-US" sz="1400" baseline="30000" dirty="0">
                          <a:effectLst/>
                        </a:rPr>
                        <a:t>th</a:t>
                      </a:r>
                      <a:r>
                        <a:rPr lang="en-US" sz="1400" dirty="0">
                          <a:effectLst/>
                        </a:rPr>
                        <a:t> World Conference on Earthquake Engineering, EPOS Demonstrations</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lnSpc>
                          <a:spcPct val="107000"/>
                        </a:lnSpc>
                      </a:pPr>
                      <a:r>
                        <a:rPr lang="en-US" sz="1400">
                          <a:effectLst/>
                        </a:rPr>
                        <a:t>Milan, Italy</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a:effectLst/>
                        </a:rPr>
                        <a:t>30.06.-05.07.2024</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a:effectLst/>
                        </a:rPr>
                        <a:t>Scientists and industry</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a:effectLst/>
                        </a:rPr>
                        <a:t>-</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a:effectLst/>
                        </a:rPr>
                        <a:t>-</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a:effectLst/>
                        </a:rPr>
                        <a:t>-</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extLst>
                  <a:ext uri="{0D108BD9-81ED-4DB2-BD59-A6C34878D82A}">
                    <a16:rowId xmlns:a16="http://schemas.microsoft.com/office/drawing/2014/main" val="4240095416"/>
                  </a:ext>
                </a:extLst>
              </a:tr>
              <a:tr h="627092">
                <a:tc>
                  <a:txBody>
                    <a:bodyPr/>
                    <a:lstStyle/>
                    <a:p>
                      <a:pPr algn="ctr"/>
                      <a:r>
                        <a:rPr lang="en-US" sz="1400" dirty="0">
                          <a:effectLst/>
                        </a:rPr>
                        <a:t>Young Seismologist Training Course associated with European Seismological Commission GA</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lnSpc>
                          <a:spcPct val="107000"/>
                        </a:lnSpc>
                      </a:pPr>
                      <a:r>
                        <a:rPr lang="en-US" sz="1400" dirty="0">
                          <a:effectLst/>
                        </a:rPr>
                        <a:t>Corfu, Greece</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a:effectLst/>
                        </a:rPr>
                        <a:t>16.-20.10.2024</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dirty="0">
                          <a:effectLst/>
                        </a:rPr>
                        <a:t>Early career scientists</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a:effectLst/>
                        </a:rPr>
                        <a:t>-</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dirty="0">
                          <a:effectLst/>
                        </a:rPr>
                        <a:t>23</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a:effectLst/>
                        </a:rPr>
                        <a:t>23</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extLst>
                  <a:ext uri="{0D108BD9-81ED-4DB2-BD59-A6C34878D82A}">
                    <a16:rowId xmlns:a16="http://schemas.microsoft.com/office/drawing/2014/main" val="3634077488"/>
                  </a:ext>
                </a:extLst>
              </a:tr>
              <a:tr h="227649">
                <a:tc>
                  <a:txBody>
                    <a:bodyPr/>
                    <a:lstStyle/>
                    <a:p>
                      <a:pPr algn="ctr"/>
                      <a:r>
                        <a:rPr lang="en-US" sz="1400" dirty="0">
                          <a:effectLst/>
                        </a:rPr>
                        <a:t>EPOS Data Portal Training</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lnSpc>
                          <a:spcPct val="107000"/>
                        </a:lnSpc>
                      </a:pPr>
                      <a:r>
                        <a:rPr lang="en-US" sz="1400" dirty="0">
                          <a:effectLst/>
                        </a:rPr>
                        <a:t>Virtual</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a:effectLst/>
                        </a:rPr>
                        <a:t>16.10.2024</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dirty="0">
                          <a:effectLst/>
                        </a:rPr>
                        <a:t>Early career scientists</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a:effectLst/>
                        </a:rPr>
                        <a:t>72</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a:effectLst/>
                        </a:rPr>
                        <a:t>37</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a:effectLst/>
                        </a:rPr>
                        <a:t>24</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extLst>
                  <a:ext uri="{0D108BD9-81ED-4DB2-BD59-A6C34878D82A}">
                    <a16:rowId xmlns:a16="http://schemas.microsoft.com/office/drawing/2014/main" val="3202051652"/>
                  </a:ext>
                </a:extLst>
              </a:tr>
              <a:tr h="445227">
                <a:tc>
                  <a:txBody>
                    <a:bodyPr/>
                    <a:lstStyle/>
                    <a:p>
                      <a:pPr algn="ctr"/>
                      <a:r>
                        <a:rPr lang="en-US" sz="1400">
                          <a:effectLst/>
                        </a:rPr>
                        <a:t>Geo-INQUIRE Summer School, EPOS Data Portal Training</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lnSpc>
                          <a:spcPct val="107000"/>
                        </a:lnSpc>
                      </a:pPr>
                      <a:r>
                        <a:rPr lang="en-US" sz="1400">
                          <a:effectLst/>
                        </a:rPr>
                        <a:t>Corinth, Greece</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dirty="0">
                          <a:effectLst/>
                        </a:rPr>
                        <a:t>22.10.2024</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dirty="0">
                          <a:effectLst/>
                        </a:rPr>
                        <a:t>Early career scientists</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a:effectLst/>
                        </a:rPr>
                        <a:t>-</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a:effectLst/>
                        </a:rPr>
                        <a:t>23</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a:effectLst/>
                        </a:rPr>
                        <a:t>7</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extLst>
                  <a:ext uri="{0D108BD9-81ED-4DB2-BD59-A6C34878D82A}">
                    <a16:rowId xmlns:a16="http://schemas.microsoft.com/office/drawing/2014/main" val="1146868608"/>
                  </a:ext>
                </a:extLst>
              </a:tr>
              <a:tr h="313546">
                <a:tc>
                  <a:txBody>
                    <a:bodyPr/>
                    <a:lstStyle/>
                    <a:p>
                      <a:pPr algn="ctr"/>
                      <a:r>
                        <a:rPr lang="en-US" sz="1400" dirty="0">
                          <a:effectLst/>
                        </a:rPr>
                        <a:t>ICS Hackathon, EPOS Data Portal Demonstration</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lnSpc>
                          <a:spcPct val="107000"/>
                        </a:lnSpc>
                      </a:pPr>
                      <a:r>
                        <a:rPr lang="en-US" sz="1400">
                          <a:effectLst/>
                        </a:rPr>
                        <a:t>Rome, Italy</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a:effectLst/>
                        </a:rPr>
                        <a:t>29.11.2024</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a:effectLst/>
                        </a:rPr>
                        <a:t>Master students</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dirty="0">
                          <a:effectLst/>
                        </a:rPr>
                        <a:t>-</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dirty="0">
                          <a:effectLst/>
                        </a:rPr>
                        <a:t>20</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400" dirty="0">
                          <a:effectLst/>
                        </a:rPr>
                        <a:t>-</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extLst>
                  <a:ext uri="{0D108BD9-81ED-4DB2-BD59-A6C34878D82A}">
                    <a16:rowId xmlns:a16="http://schemas.microsoft.com/office/drawing/2014/main" val="1110570928"/>
                  </a:ext>
                </a:extLst>
              </a:tr>
              <a:tr h="3135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effectLst/>
                        </a:rPr>
                        <a:t>EPOS Data Portal Training</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lnSpc>
                          <a:spcPct val="107000"/>
                        </a:lnSpc>
                      </a:pPr>
                      <a:r>
                        <a:rPr lang="en-US" sz="1600" dirty="0">
                          <a:effectLst/>
                        </a:rPr>
                        <a:t>Virtual</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600" dirty="0">
                          <a:effectLst/>
                        </a:rPr>
                        <a:t>12.03.2025</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600" dirty="0">
                          <a:effectLst/>
                        </a:rPr>
                        <a:t>Scientists</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600" dirty="0">
                          <a:effectLst/>
                        </a:rPr>
                        <a:t>92</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600" dirty="0">
                          <a:effectLst/>
                        </a:rPr>
                        <a:t>37</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tc>
                  <a:txBody>
                    <a:bodyPr/>
                    <a:lstStyle/>
                    <a:p>
                      <a:pPr algn="ctr"/>
                      <a:r>
                        <a:rPr lang="en-US" sz="1600" dirty="0">
                          <a:effectLst/>
                        </a:rPr>
                        <a:t>17</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0108" marR="50108" marT="0" marB="0" anchor="ctr"/>
                </a:tc>
                <a:extLst>
                  <a:ext uri="{0D108BD9-81ED-4DB2-BD59-A6C34878D82A}">
                    <a16:rowId xmlns:a16="http://schemas.microsoft.com/office/drawing/2014/main" val="3120236339"/>
                  </a:ext>
                </a:extLst>
              </a:tr>
            </a:tbl>
          </a:graphicData>
        </a:graphic>
      </p:graphicFrame>
      <p:sp>
        <p:nvSpPr>
          <p:cNvPr id="5" name="TextBox 4">
            <a:extLst>
              <a:ext uri="{FF2B5EF4-FFF2-40B4-BE49-F238E27FC236}">
                <a16:creationId xmlns:a16="http://schemas.microsoft.com/office/drawing/2014/main" id="{141F7820-8D74-05B3-8251-8606872798AE}"/>
              </a:ext>
            </a:extLst>
          </p:cNvPr>
          <p:cNvSpPr txBox="1"/>
          <p:nvPr/>
        </p:nvSpPr>
        <p:spPr>
          <a:xfrm>
            <a:off x="7314280" y="6177246"/>
            <a:ext cx="4733358" cy="369332"/>
          </a:xfrm>
          <a:prstGeom prst="rect">
            <a:avLst/>
          </a:prstGeom>
          <a:solidFill>
            <a:schemeClr val="accent6">
              <a:lumMod val="60000"/>
              <a:lumOff val="40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ptos" panose="02110004020202020204"/>
                <a:ea typeface="+mn-ea"/>
                <a:cs typeface="+mn-cs"/>
              </a:rPr>
              <a:t>Total		668	     538	       230</a:t>
            </a:r>
          </a:p>
        </p:txBody>
      </p:sp>
    </p:spTree>
    <p:extLst>
      <p:ext uri="{BB962C8B-B14F-4D97-AF65-F5344CB8AC3E}">
        <p14:creationId xmlns:p14="http://schemas.microsoft.com/office/powerpoint/2010/main" val="2821732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4661A-43AE-DA67-57EA-C0AB43983D21}"/>
              </a:ext>
            </a:extLst>
          </p:cNvPr>
          <p:cNvSpPr>
            <a:spLocks noGrp="1"/>
          </p:cNvSpPr>
          <p:nvPr>
            <p:ph type="title"/>
          </p:nvPr>
        </p:nvSpPr>
        <p:spPr>
          <a:xfrm>
            <a:off x="2008239" y="365125"/>
            <a:ext cx="9082549" cy="1325563"/>
          </a:xfrm>
        </p:spPr>
        <p:txBody>
          <a:bodyPr>
            <a:normAutofit/>
          </a:bodyPr>
          <a:lstStyle/>
          <a:p>
            <a:r>
              <a:rPr lang="en-US" sz="4000" dirty="0"/>
              <a:t>EPOS Platform trainings and feedback collection</a:t>
            </a:r>
          </a:p>
        </p:txBody>
      </p:sp>
      <p:sp>
        <p:nvSpPr>
          <p:cNvPr id="3" name="Content Placeholder 2">
            <a:extLst>
              <a:ext uri="{FF2B5EF4-FFF2-40B4-BE49-F238E27FC236}">
                <a16:creationId xmlns:a16="http://schemas.microsoft.com/office/drawing/2014/main" id="{55873D66-56BD-8625-6D3A-2F9BBF51DCA1}"/>
              </a:ext>
            </a:extLst>
          </p:cNvPr>
          <p:cNvSpPr>
            <a:spLocks noGrp="1"/>
          </p:cNvSpPr>
          <p:nvPr>
            <p:ph idx="1"/>
          </p:nvPr>
        </p:nvSpPr>
        <p:spPr/>
        <p:txBody>
          <a:bodyPr>
            <a:normAutofit lnSpcReduction="10000"/>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Standard training structure</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Introduction of the EPOS ecosystem (15 min)</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Demonstration of EPOS Data Portal by following scientific user story (15 min)</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Hands-on training by following a scientific use case &amp; feedback collection through an online form (60 min)</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Walk-through (15 min)</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Discussion (15 min)</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endParaRPr lang="en-US" sz="2400" dirty="0">
              <a:solidFill>
                <a:prstClr val="black"/>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Collecting feedback about the portal performance, user experience and suggestions for improvements =&gt; transferred to EPOS Issue Tracker</a:t>
            </a:r>
          </a:p>
          <a:p>
            <a:pPr marL="0" marR="0" lvl="0" indent="0" algn="l" defTabSz="914400" rtl="0" eaLnBrk="1" fontAlgn="auto" latinLnBrk="0" hangingPunct="1">
              <a:lnSpc>
                <a:spcPct val="90000"/>
              </a:lnSpc>
              <a:spcBef>
                <a:spcPts val="1000"/>
              </a:spcBef>
              <a:spcAft>
                <a:spcPts val="0"/>
              </a:spcAft>
              <a:buClrTx/>
              <a:buSzTx/>
              <a:buNone/>
              <a:tabLst/>
              <a:defRPr/>
            </a:pPr>
            <a:r>
              <a:rPr lang="en-US" sz="2400" dirty="0">
                <a:solidFill>
                  <a:prstClr val="black"/>
                </a:solidFill>
                <a:latin typeface="Calibri" panose="020F0502020204030204"/>
              </a:rPr>
              <a:t>We have summary report from each training.</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endParaRPr lang="en-US" dirty="0"/>
          </a:p>
        </p:txBody>
      </p:sp>
    </p:spTree>
    <p:extLst>
      <p:ext uri="{BB962C8B-B14F-4D97-AF65-F5344CB8AC3E}">
        <p14:creationId xmlns:p14="http://schemas.microsoft.com/office/powerpoint/2010/main" val="1767767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E8E63-DCF9-0924-21C1-C2AD879D9E8F}"/>
              </a:ext>
            </a:extLst>
          </p:cNvPr>
          <p:cNvSpPr>
            <a:spLocks noGrp="1"/>
          </p:cNvSpPr>
          <p:nvPr>
            <p:ph type="title"/>
          </p:nvPr>
        </p:nvSpPr>
        <p:spPr>
          <a:xfrm>
            <a:off x="1311536" y="161582"/>
            <a:ext cx="10515600" cy="946673"/>
          </a:xfrm>
        </p:spPr>
        <p:txBody>
          <a:bodyPr/>
          <a:lstStyle/>
          <a:p>
            <a:r>
              <a:rPr lang="en-US" dirty="0"/>
              <a:t>New feature requests – </a:t>
            </a:r>
            <a:r>
              <a:rPr lang="en-US" dirty="0">
                <a:hlinkClick r:id="rId2"/>
              </a:rPr>
              <a:t>issue tracker</a:t>
            </a:r>
            <a:endParaRPr lang="en-US" dirty="0"/>
          </a:p>
        </p:txBody>
      </p:sp>
      <p:pic>
        <p:nvPicPr>
          <p:cNvPr id="5" name="Picture 4">
            <a:extLst>
              <a:ext uri="{FF2B5EF4-FFF2-40B4-BE49-F238E27FC236}">
                <a16:creationId xmlns:a16="http://schemas.microsoft.com/office/drawing/2014/main" id="{5AAC1E28-F08B-55B2-09D0-457E28E43A78}"/>
              </a:ext>
            </a:extLst>
          </p:cNvPr>
          <p:cNvPicPr>
            <a:picLocks noChangeAspect="1"/>
          </p:cNvPicPr>
          <p:nvPr/>
        </p:nvPicPr>
        <p:blipFill>
          <a:blip r:embed="rId3"/>
          <a:stretch>
            <a:fillRect/>
          </a:stretch>
        </p:blipFill>
        <p:spPr>
          <a:xfrm>
            <a:off x="0" y="1108255"/>
            <a:ext cx="12192000" cy="5749745"/>
          </a:xfrm>
          <a:prstGeom prst="rect">
            <a:avLst/>
          </a:prstGeom>
        </p:spPr>
      </p:pic>
      <p:sp>
        <p:nvSpPr>
          <p:cNvPr id="6" name="Rectangle 5">
            <a:extLst>
              <a:ext uri="{FF2B5EF4-FFF2-40B4-BE49-F238E27FC236}">
                <a16:creationId xmlns:a16="http://schemas.microsoft.com/office/drawing/2014/main" id="{E1773EFB-0880-C945-DFA6-BA86D746A577}"/>
              </a:ext>
            </a:extLst>
          </p:cNvPr>
          <p:cNvSpPr/>
          <p:nvPr/>
        </p:nvSpPr>
        <p:spPr>
          <a:xfrm>
            <a:off x="1311536" y="2744242"/>
            <a:ext cx="10058400" cy="3139321"/>
          </a:xfrm>
          <a:prstGeom prst="rect">
            <a:avLst/>
          </a:prstGeom>
          <a:solidFill>
            <a:srgbClr val="FFFFFF">
              <a:alpha val="83137"/>
            </a:srgbClr>
          </a:solidFill>
          <a:ln>
            <a:noFill/>
          </a:ln>
          <a:effectLst>
            <a:outerShdw blurRad="63500" sx="102000" sy="102000" algn="ctr" rotWithShape="0">
              <a:prstClr val="black">
                <a:alpha val="40000"/>
              </a:prstClr>
            </a:outerShdw>
          </a:effectLst>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0"/>
                <a:solidFill>
                  <a:srgbClr val="C00000"/>
                </a:solidFill>
                <a:effectLst>
                  <a:outerShdw blurRad="38100" dist="19050" dir="2700000" algn="tl" rotWithShape="0">
                    <a:srgbClr val="000000">
                      <a:alpha val="40000"/>
                    </a:srgbClr>
                  </a:outerShdw>
                </a:effectLst>
                <a:uLnTx/>
                <a:uFillTx/>
                <a:latin typeface="Aptos" panose="02110004020202020204"/>
                <a:ea typeface="+mn-ea"/>
                <a:cs typeface="+mn-cs"/>
              </a:rPr>
              <a:t>Label: </a:t>
            </a:r>
            <a:r>
              <a:rPr kumimoji="0" lang="en-US" sz="6600" b="0" i="0" u="none" strike="noStrike" kern="1200" cap="none" spc="0" normalizeH="0" baseline="0" noProof="0" dirty="0" err="1">
                <a:ln w="0"/>
                <a:solidFill>
                  <a:srgbClr val="C00000"/>
                </a:solidFill>
                <a:effectLst>
                  <a:outerShdw blurRad="38100" dist="19050" dir="2700000" algn="tl" rotWithShape="0">
                    <a:srgbClr val="000000">
                      <a:alpha val="40000"/>
                    </a:srgbClr>
                  </a:outerShdw>
                </a:effectLst>
                <a:uLnTx/>
                <a:uFillTx/>
                <a:latin typeface="Aptos" panose="02110004020202020204"/>
                <a:ea typeface="+mn-ea"/>
                <a:cs typeface="+mn-cs"/>
              </a:rPr>
              <a:t>Newfeaturerequest</a:t>
            </a:r>
            <a:endParaRPr kumimoji="0" lang="en-US" sz="6600" b="0" i="0" u="none" strike="noStrike" kern="1200" cap="none" spc="0" normalizeH="0" baseline="0" noProof="0" dirty="0">
              <a:ln w="0"/>
              <a:solidFill>
                <a:srgbClr val="C00000"/>
              </a:solidFill>
              <a:effectLst>
                <a:outerShdw blurRad="38100" dist="19050" dir="2700000" algn="tl" rotWithShape="0">
                  <a:srgbClr val="000000">
                    <a:alpha val="40000"/>
                  </a:srgbClr>
                </a:outerShdw>
              </a:effectLst>
              <a:uLnTx/>
              <a:uFillTx/>
              <a:latin typeface="Aptos" panose="02110004020202020204"/>
              <a:ea typeface="+mn-ea"/>
              <a:cs typeface="+mn-cs"/>
            </a:endParaRPr>
          </a:p>
          <a:p>
            <a:pPr marL="857250" marR="0" lvl="0" indent="-8572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6600" b="0" i="0" u="none" strike="noStrike" kern="1200" cap="none" spc="0" normalizeH="0" baseline="0" noProof="0" dirty="0">
                <a:ln w="0"/>
                <a:solidFill>
                  <a:srgbClr val="C00000"/>
                </a:solidFill>
                <a:effectLst>
                  <a:outerShdw blurRad="38100" dist="19050" dir="2700000" algn="tl" rotWithShape="0">
                    <a:srgbClr val="000000">
                      <a:alpha val="40000"/>
                    </a:srgbClr>
                  </a:outerShdw>
                </a:effectLst>
                <a:uLnTx/>
                <a:uFillTx/>
                <a:latin typeface="Aptos" panose="02110004020202020204"/>
                <a:ea typeface="+mn-ea"/>
                <a:cs typeface="+mn-cs"/>
              </a:rPr>
              <a:t>54 open</a:t>
            </a:r>
          </a:p>
          <a:p>
            <a:pPr marL="857250" marR="0" lvl="0" indent="-8572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6600" b="0" i="0" u="none" strike="noStrike" kern="1200" cap="none" spc="0" normalizeH="0" baseline="0" noProof="0" dirty="0">
                <a:ln w="0"/>
                <a:solidFill>
                  <a:srgbClr val="C00000"/>
                </a:solidFill>
                <a:effectLst>
                  <a:outerShdw blurRad="38100" dist="19050" dir="2700000" algn="tl" rotWithShape="0">
                    <a:srgbClr val="000000">
                      <a:alpha val="40000"/>
                    </a:srgbClr>
                  </a:outerShdw>
                </a:effectLst>
                <a:uLnTx/>
                <a:uFillTx/>
                <a:latin typeface="Aptos" panose="02110004020202020204"/>
                <a:ea typeface="+mn-ea"/>
                <a:cs typeface="+mn-cs"/>
              </a:rPr>
              <a:t>59 closed</a:t>
            </a:r>
          </a:p>
        </p:txBody>
      </p:sp>
    </p:spTree>
    <p:extLst>
      <p:ext uri="{BB962C8B-B14F-4D97-AF65-F5344CB8AC3E}">
        <p14:creationId xmlns:p14="http://schemas.microsoft.com/office/powerpoint/2010/main" val="9285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9394D-C063-C684-1039-3C8065BFC6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05E83B-4639-633C-EFC8-7E23CADF1B1D}"/>
              </a:ext>
            </a:extLst>
          </p:cNvPr>
          <p:cNvSpPr>
            <a:spLocks noGrp="1"/>
          </p:cNvSpPr>
          <p:nvPr>
            <p:ph type="title"/>
          </p:nvPr>
        </p:nvSpPr>
        <p:spPr/>
        <p:txBody>
          <a:bodyPr>
            <a:normAutofit/>
          </a:bodyPr>
          <a:lstStyle/>
          <a:p>
            <a:r>
              <a:rPr lang="en-US" dirty="0"/>
              <a:t>Most frequent requests</a:t>
            </a:r>
          </a:p>
        </p:txBody>
      </p:sp>
      <p:sp>
        <p:nvSpPr>
          <p:cNvPr id="3" name="Content Placeholder 2">
            <a:extLst>
              <a:ext uri="{FF2B5EF4-FFF2-40B4-BE49-F238E27FC236}">
                <a16:creationId xmlns:a16="http://schemas.microsoft.com/office/drawing/2014/main" id="{A77D23D9-AED9-AAAA-9784-3F737E2BAAB4}"/>
              </a:ext>
            </a:extLst>
          </p:cNvPr>
          <p:cNvSpPr>
            <a:spLocks noGrp="1"/>
          </p:cNvSpPr>
          <p:nvPr>
            <p:ph idx="1"/>
          </p:nvPr>
        </p:nvSpPr>
        <p:spPr>
          <a:xfrm>
            <a:off x="598394" y="1690688"/>
            <a:ext cx="10995212" cy="4351338"/>
          </a:xfrm>
        </p:spPr>
        <p:txBody>
          <a:bodyPr>
            <a:normAutofit/>
          </a:bodyPr>
          <a:lstStyle/>
          <a:p>
            <a:r>
              <a:rPr lang="en-US" dirty="0"/>
              <a:t>Add </a:t>
            </a:r>
            <a:r>
              <a:rPr lang="en-US" b="1" dirty="0"/>
              <a:t>more DATA</a:t>
            </a:r>
          </a:p>
          <a:p>
            <a:pPr lvl="1"/>
            <a:r>
              <a:rPr lang="en-US" dirty="0"/>
              <a:t>From other scientific domains: Gravimetry, Bathymetry, Resistivity measurements, Lidar, Landslides, (Meteorological), Geophysical surveys, Geotechnical data</a:t>
            </a:r>
          </a:p>
          <a:p>
            <a:pPr lvl="1"/>
            <a:r>
              <a:rPr lang="en-US" dirty="0"/>
              <a:t>From existing domains: more Satellite data, more WMS layers (Geology)</a:t>
            </a:r>
          </a:p>
          <a:p>
            <a:pPr lvl="1"/>
            <a:r>
              <a:rPr lang="en-US" dirty="0"/>
              <a:t>Improve spatial coverage: There are areas with sparse or no data (Balkan, Scandinavia, Ukraine, Romania, …)</a:t>
            </a:r>
          </a:p>
          <a:p>
            <a:r>
              <a:rPr lang="en-US" dirty="0"/>
              <a:t>Make the search more intuitive + add history tracking </a:t>
            </a:r>
          </a:p>
          <a:p>
            <a:r>
              <a:rPr lang="en-US" dirty="0"/>
              <a:t>Indicate connection to other services for efficient usage</a:t>
            </a:r>
          </a:p>
          <a:p>
            <a:r>
              <a:rPr lang="en-US" dirty="0"/>
              <a:t>Improve response time of the portal </a:t>
            </a:r>
            <a:r>
              <a:rPr lang="en-US" sz="2000" dirty="0"/>
              <a:t>(January 2024; ca 180 participants)</a:t>
            </a:r>
            <a:endParaRPr lang="en-US" dirty="0"/>
          </a:p>
        </p:txBody>
      </p:sp>
    </p:spTree>
    <p:extLst>
      <p:ext uri="{BB962C8B-B14F-4D97-AF65-F5344CB8AC3E}">
        <p14:creationId xmlns:p14="http://schemas.microsoft.com/office/powerpoint/2010/main" val="12609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43758-31A3-1EE1-4417-B0ED5F27D7D3}"/>
              </a:ext>
            </a:extLst>
          </p:cNvPr>
          <p:cNvSpPr>
            <a:spLocks noGrp="1"/>
          </p:cNvSpPr>
          <p:nvPr>
            <p:ph type="title"/>
          </p:nvPr>
        </p:nvSpPr>
        <p:spPr/>
        <p:txBody>
          <a:bodyPr/>
          <a:lstStyle/>
          <a:p>
            <a:r>
              <a:rPr lang="en-US" dirty="0"/>
              <a:t>Feedback on the training event</a:t>
            </a:r>
          </a:p>
        </p:txBody>
      </p:sp>
      <p:sp>
        <p:nvSpPr>
          <p:cNvPr id="3" name="Content Placeholder 2">
            <a:extLst>
              <a:ext uri="{FF2B5EF4-FFF2-40B4-BE49-F238E27FC236}">
                <a16:creationId xmlns:a16="http://schemas.microsoft.com/office/drawing/2014/main" id="{A6F1EC1F-9B56-85EB-5D94-FA92C645870B}"/>
              </a:ext>
            </a:extLst>
          </p:cNvPr>
          <p:cNvSpPr>
            <a:spLocks noGrp="1"/>
          </p:cNvSpPr>
          <p:nvPr>
            <p:ph idx="1"/>
          </p:nvPr>
        </p:nvSpPr>
        <p:spPr/>
        <p:txBody>
          <a:bodyPr/>
          <a:lstStyle/>
          <a:p>
            <a:r>
              <a:rPr lang="en-US" sz="4000" dirty="0"/>
              <a:t>Generally, very positive!</a:t>
            </a:r>
          </a:p>
          <a:p>
            <a:endParaRPr lang="en-US" dirty="0"/>
          </a:p>
          <a:p>
            <a:r>
              <a:rPr lang="en-US" sz="3200" dirty="0"/>
              <a:t>Improve DEMO – make it slower</a:t>
            </a:r>
          </a:p>
          <a:p>
            <a:r>
              <a:rPr lang="en-US" sz="3200" dirty="0"/>
              <a:t>Improve HANDS-ON</a:t>
            </a:r>
          </a:p>
          <a:p>
            <a:pPr lvl="1"/>
            <a:r>
              <a:rPr lang="en-US" sz="2800" dirty="0"/>
              <a:t>Provide better hints – annotation of screenshots + description</a:t>
            </a:r>
          </a:p>
          <a:p>
            <a:pPr lvl="1"/>
            <a:r>
              <a:rPr lang="en-US" sz="2800" dirty="0"/>
              <a:t>Explanation of concepts (for wide audience) </a:t>
            </a:r>
            <a:endParaRPr lang="en-US" dirty="0"/>
          </a:p>
        </p:txBody>
      </p:sp>
    </p:spTree>
    <p:extLst>
      <p:ext uri="{BB962C8B-B14F-4D97-AF65-F5344CB8AC3E}">
        <p14:creationId xmlns:p14="http://schemas.microsoft.com/office/powerpoint/2010/main" val="1313508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23672-B85C-7C5E-C174-2B5EE534D7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B3D205-904F-D0A6-AC56-DF41E6023F37}"/>
              </a:ext>
            </a:extLst>
          </p:cNvPr>
          <p:cNvSpPr>
            <a:spLocks noGrp="1"/>
          </p:cNvSpPr>
          <p:nvPr>
            <p:ph type="title"/>
          </p:nvPr>
        </p:nvSpPr>
        <p:spPr>
          <a:xfrm>
            <a:off x="2202425" y="0"/>
            <a:ext cx="9989575" cy="1325563"/>
          </a:xfrm>
        </p:spPr>
        <p:txBody>
          <a:bodyPr>
            <a:normAutofit/>
          </a:bodyPr>
          <a:lstStyle/>
          <a:p>
            <a:r>
              <a:rPr lang="en-US" sz="3600" b="0" i="0" dirty="0">
                <a:solidFill>
                  <a:srgbClr val="202124"/>
                </a:solidFill>
                <a:effectLst/>
                <a:latin typeface="Roboto" panose="02000000000000000000" pitchFamily="2" charset="0"/>
              </a:rPr>
              <a:t>Have you used the EPOS Data Portal before? </a:t>
            </a:r>
            <a:endParaRPr lang="en-US" sz="3600" dirty="0"/>
          </a:p>
        </p:txBody>
      </p:sp>
      <p:pic>
        <p:nvPicPr>
          <p:cNvPr id="2050" name="Picture 2" descr="Forms response chart. Question title: Have you used the EPOS Data Portal before? . Number of responses: 24 responses.">
            <a:extLst>
              <a:ext uri="{FF2B5EF4-FFF2-40B4-BE49-F238E27FC236}">
                <a16:creationId xmlns:a16="http://schemas.microsoft.com/office/drawing/2014/main" id="{DCCFE1A3-63E3-8C57-CBDA-81CB19D7DB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421" t="27945" r="50557" b="8441"/>
          <a:stretch/>
        </p:blipFill>
        <p:spPr bwMode="auto">
          <a:xfrm>
            <a:off x="1823412" y="1262063"/>
            <a:ext cx="3262142" cy="28108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orms response chart. Question title: Have you used the EPOS Data Portal before? . Number of responses: 23 responses.">
            <a:extLst>
              <a:ext uri="{FF2B5EF4-FFF2-40B4-BE49-F238E27FC236}">
                <a16:creationId xmlns:a16="http://schemas.microsoft.com/office/drawing/2014/main" id="{1BB0E2FD-BCC1-CABE-6078-F06C5869AB4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387" t="27931" r="54360" b="8454"/>
          <a:stretch/>
        </p:blipFill>
        <p:spPr bwMode="auto">
          <a:xfrm>
            <a:off x="6994999" y="1255155"/>
            <a:ext cx="2865903" cy="281080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orms response chart. Question title: Have you used the EPOS Data Portal before? . Number of responses: 24 responses.">
            <a:extLst>
              <a:ext uri="{FF2B5EF4-FFF2-40B4-BE49-F238E27FC236}">
                <a16:creationId xmlns:a16="http://schemas.microsoft.com/office/drawing/2014/main" id="{9AD8D1E3-4FFE-1332-F505-84A3DD7F6A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879" t="29513" r="54323" b="10972"/>
          <a:stretch/>
        </p:blipFill>
        <p:spPr bwMode="auto">
          <a:xfrm>
            <a:off x="1984605" y="4006208"/>
            <a:ext cx="2712720" cy="262968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orms response chart. Question title: Have you used the EPOS Data Portal before? . Number of responses: 17 responses.">
            <a:extLst>
              <a:ext uri="{FF2B5EF4-FFF2-40B4-BE49-F238E27FC236}">
                <a16:creationId xmlns:a16="http://schemas.microsoft.com/office/drawing/2014/main" id="{C9849176-945F-9523-5435-4335CE5AE53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611" t="29838" r="54591" b="11067"/>
          <a:stretch/>
        </p:blipFill>
        <p:spPr bwMode="auto">
          <a:xfrm>
            <a:off x="7153109" y="4024771"/>
            <a:ext cx="2712720" cy="26111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6B36BDD-4FCE-2394-D4B7-9A1D6FCD6028}"/>
              </a:ext>
            </a:extLst>
          </p:cNvPr>
          <p:cNvSpPr txBox="1"/>
          <p:nvPr/>
        </p:nvSpPr>
        <p:spPr>
          <a:xfrm>
            <a:off x="296598" y="1037203"/>
            <a:ext cx="158267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January 2024 </a:t>
            </a:r>
            <a:b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b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 71 responses</a:t>
            </a:r>
          </a:p>
        </p:txBody>
      </p:sp>
      <p:sp>
        <p:nvSpPr>
          <p:cNvPr id="5" name="TextBox 4">
            <a:extLst>
              <a:ext uri="{FF2B5EF4-FFF2-40B4-BE49-F238E27FC236}">
                <a16:creationId xmlns:a16="http://schemas.microsoft.com/office/drawing/2014/main" id="{F7010F0F-4B1E-7120-7300-8D828DA3B6CF}"/>
              </a:ext>
            </a:extLst>
          </p:cNvPr>
          <p:cNvSpPr txBox="1"/>
          <p:nvPr/>
        </p:nvSpPr>
        <p:spPr>
          <a:xfrm>
            <a:off x="5638800" y="1042354"/>
            <a:ext cx="205126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September 2024 </a:t>
            </a:r>
            <a:b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b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 23 responses, ECR</a:t>
            </a:r>
          </a:p>
        </p:txBody>
      </p:sp>
      <p:sp>
        <p:nvSpPr>
          <p:cNvPr id="6" name="TextBox 5">
            <a:extLst>
              <a:ext uri="{FF2B5EF4-FFF2-40B4-BE49-F238E27FC236}">
                <a16:creationId xmlns:a16="http://schemas.microsoft.com/office/drawing/2014/main" id="{31A434C9-C4C3-96FA-C91B-6D7D83E0A2A4}"/>
              </a:ext>
            </a:extLst>
          </p:cNvPr>
          <p:cNvSpPr txBox="1"/>
          <p:nvPr/>
        </p:nvSpPr>
        <p:spPr>
          <a:xfrm>
            <a:off x="5702729" y="3983699"/>
            <a:ext cx="158267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March 2025 </a:t>
            </a:r>
            <a:b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b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 17 responses</a:t>
            </a:r>
          </a:p>
        </p:txBody>
      </p:sp>
      <p:sp>
        <p:nvSpPr>
          <p:cNvPr id="9" name="TextBox 8">
            <a:extLst>
              <a:ext uri="{FF2B5EF4-FFF2-40B4-BE49-F238E27FC236}">
                <a16:creationId xmlns:a16="http://schemas.microsoft.com/office/drawing/2014/main" id="{2C6157C2-3AA1-0D19-5E20-E194DFA6CCF1}"/>
              </a:ext>
            </a:extLst>
          </p:cNvPr>
          <p:cNvSpPr txBox="1"/>
          <p:nvPr/>
        </p:nvSpPr>
        <p:spPr>
          <a:xfrm>
            <a:off x="236212" y="3845199"/>
            <a:ext cx="205126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October 2024 </a:t>
            </a:r>
            <a:b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b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 24 responses, ECR</a:t>
            </a:r>
          </a:p>
        </p:txBody>
      </p:sp>
      <p:pic>
        <p:nvPicPr>
          <p:cNvPr id="3" name="Picture 4" descr="Forms response chart. Question title: Have you used the EPOS Data Portal before? . Number of responses: 23 responses.">
            <a:extLst>
              <a:ext uri="{FF2B5EF4-FFF2-40B4-BE49-F238E27FC236}">
                <a16:creationId xmlns:a16="http://schemas.microsoft.com/office/drawing/2014/main" id="{FBF4AF99-A460-1174-B4F0-0C50E8122DF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1729" t="27709" r="30341" b="57120"/>
          <a:stretch/>
        </p:blipFill>
        <p:spPr bwMode="auto">
          <a:xfrm>
            <a:off x="10156398" y="3102177"/>
            <a:ext cx="1848550" cy="14860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195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2" name="Picture 14" descr="Forms response chart. Question title: Are you satisfied with the response time of the portal?. Number of responses: 23 responses.">
            <a:extLst>
              <a:ext uri="{FF2B5EF4-FFF2-40B4-BE49-F238E27FC236}">
                <a16:creationId xmlns:a16="http://schemas.microsoft.com/office/drawing/2014/main" id="{139DE864-E9AA-FE68-1E7A-6C8AAACA1F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523" r="-1290" b="13096"/>
          <a:stretch/>
        </p:blipFill>
        <p:spPr bwMode="auto">
          <a:xfrm>
            <a:off x="5884132" y="1308384"/>
            <a:ext cx="6235966" cy="18817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922AE6B-ECFF-A797-3F8A-E1821481ABA9}"/>
              </a:ext>
            </a:extLst>
          </p:cNvPr>
          <p:cNvSpPr>
            <a:spLocks noGrp="1"/>
          </p:cNvSpPr>
          <p:nvPr>
            <p:ph type="title"/>
          </p:nvPr>
        </p:nvSpPr>
        <p:spPr>
          <a:xfrm>
            <a:off x="2192594" y="0"/>
            <a:ext cx="9927504" cy="884903"/>
          </a:xfrm>
        </p:spPr>
        <p:txBody>
          <a:bodyPr>
            <a:normAutofit fontScale="90000"/>
          </a:bodyPr>
          <a:lstStyle/>
          <a:p>
            <a:r>
              <a:rPr lang="en-US" sz="3200" b="0" i="0" dirty="0">
                <a:solidFill>
                  <a:srgbClr val="202124"/>
                </a:solidFill>
                <a:effectLst/>
                <a:latin typeface="Roboto" panose="02000000000000000000" pitchFamily="2" charset="0"/>
              </a:rPr>
              <a:t>Are you satisfied with the </a:t>
            </a:r>
            <a:r>
              <a:rPr lang="en-US" sz="3200" b="1" i="0" dirty="0">
                <a:solidFill>
                  <a:srgbClr val="202124"/>
                </a:solidFill>
                <a:effectLst/>
                <a:latin typeface="Roboto" panose="02000000000000000000" pitchFamily="2" charset="0"/>
              </a:rPr>
              <a:t>response time</a:t>
            </a:r>
            <a:r>
              <a:rPr lang="en-US" sz="3200" b="0" i="0" dirty="0">
                <a:solidFill>
                  <a:srgbClr val="202124"/>
                </a:solidFill>
                <a:effectLst/>
                <a:latin typeface="Roboto" panose="02000000000000000000" pitchFamily="2" charset="0"/>
              </a:rPr>
              <a:t> of the portal?</a:t>
            </a:r>
            <a:endParaRPr lang="en-US" sz="6600" dirty="0"/>
          </a:p>
        </p:txBody>
      </p:sp>
      <p:sp>
        <p:nvSpPr>
          <p:cNvPr id="4" name="TextBox 3">
            <a:extLst>
              <a:ext uri="{FF2B5EF4-FFF2-40B4-BE49-F238E27FC236}">
                <a16:creationId xmlns:a16="http://schemas.microsoft.com/office/drawing/2014/main" id="{58E0B3C1-B356-F3A7-0291-96315C1F6732}"/>
              </a:ext>
            </a:extLst>
          </p:cNvPr>
          <p:cNvSpPr txBox="1"/>
          <p:nvPr/>
        </p:nvSpPr>
        <p:spPr>
          <a:xfrm>
            <a:off x="188729" y="787688"/>
            <a:ext cx="2880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January 2024 – 71 responses</a:t>
            </a:r>
          </a:p>
        </p:txBody>
      </p:sp>
      <p:sp>
        <p:nvSpPr>
          <p:cNvPr id="5" name="TextBox 4">
            <a:extLst>
              <a:ext uri="{FF2B5EF4-FFF2-40B4-BE49-F238E27FC236}">
                <a16:creationId xmlns:a16="http://schemas.microsoft.com/office/drawing/2014/main" id="{F7DA0398-019E-89ED-61A4-D0014100C219}"/>
              </a:ext>
            </a:extLst>
          </p:cNvPr>
          <p:cNvSpPr txBox="1"/>
          <p:nvPr/>
        </p:nvSpPr>
        <p:spPr>
          <a:xfrm>
            <a:off x="6166519" y="779383"/>
            <a:ext cx="36587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September 2024 – 23 responses, ECR</a:t>
            </a:r>
          </a:p>
        </p:txBody>
      </p:sp>
      <p:sp>
        <p:nvSpPr>
          <p:cNvPr id="6" name="TextBox 5">
            <a:extLst>
              <a:ext uri="{FF2B5EF4-FFF2-40B4-BE49-F238E27FC236}">
                <a16:creationId xmlns:a16="http://schemas.microsoft.com/office/drawing/2014/main" id="{2E89D4FF-91E6-8450-1B1A-C0DDADE2741A}"/>
              </a:ext>
            </a:extLst>
          </p:cNvPr>
          <p:cNvSpPr txBox="1"/>
          <p:nvPr/>
        </p:nvSpPr>
        <p:spPr>
          <a:xfrm>
            <a:off x="6166519" y="3792872"/>
            <a:ext cx="27606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March 2025 – 17 responses</a:t>
            </a:r>
          </a:p>
        </p:txBody>
      </p:sp>
      <p:sp>
        <p:nvSpPr>
          <p:cNvPr id="9" name="TextBox 8">
            <a:extLst>
              <a:ext uri="{FF2B5EF4-FFF2-40B4-BE49-F238E27FC236}">
                <a16:creationId xmlns:a16="http://schemas.microsoft.com/office/drawing/2014/main" id="{009B36D1-29F3-EF4B-D543-2F3876F16FF8}"/>
              </a:ext>
            </a:extLst>
          </p:cNvPr>
          <p:cNvSpPr txBox="1"/>
          <p:nvPr/>
        </p:nvSpPr>
        <p:spPr>
          <a:xfrm>
            <a:off x="188729" y="3794062"/>
            <a:ext cx="338913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October 2024 – 24 responses, ECR</a:t>
            </a:r>
          </a:p>
        </p:txBody>
      </p:sp>
      <p:pic>
        <p:nvPicPr>
          <p:cNvPr id="2060" name="Picture 12" descr="Forms response chart. Question title: Are you satisfied with the response time of the portal?. Number of responses: 71 responses.">
            <a:extLst>
              <a:ext uri="{FF2B5EF4-FFF2-40B4-BE49-F238E27FC236}">
                <a16:creationId xmlns:a16="http://schemas.microsoft.com/office/drawing/2014/main" id="{1BA4C985-1FB6-D40B-2AC0-42F9DADDEC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94" t="22523" r="-1290" b="13096"/>
          <a:stretch/>
        </p:blipFill>
        <p:spPr bwMode="auto">
          <a:xfrm>
            <a:off x="188729" y="1265122"/>
            <a:ext cx="5977790" cy="188171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Forms response chart. Question title: Are you satisfied with the response time of the portal?. Number of responses: 24 responses.">
            <a:extLst>
              <a:ext uri="{FF2B5EF4-FFF2-40B4-BE49-F238E27FC236}">
                <a16:creationId xmlns:a16="http://schemas.microsoft.com/office/drawing/2014/main" id="{5B3EF194-3C67-83CB-88F0-1D282335AAC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81" t="24020" r="-6371" b="13826"/>
          <a:stretch/>
        </p:blipFill>
        <p:spPr bwMode="auto">
          <a:xfrm>
            <a:off x="188729" y="4447235"/>
            <a:ext cx="6235966" cy="181661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Forms response chart. Question title: Are you satisfied with the response time of the portal?. Number of responses: 17 responses.">
            <a:extLst>
              <a:ext uri="{FF2B5EF4-FFF2-40B4-BE49-F238E27FC236}">
                <a16:creationId xmlns:a16="http://schemas.microsoft.com/office/drawing/2014/main" id="{36E85BE0-C17D-C273-F7B6-F7F97E75C53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440" t="21659" r="-1291" b="13959"/>
          <a:stretch/>
        </p:blipFill>
        <p:spPr bwMode="auto">
          <a:xfrm>
            <a:off x="6219021" y="4414684"/>
            <a:ext cx="5901077" cy="18817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E672800-19CE-FA89-C698-088A712A98B8}"/>
              </a:ext>
            </a:extLst>
          </p:cNvPr>
          <p:cNvSpPr txBox="1"/>
          <p:nvPr/>
        </p:nvSpPr>
        <p:spPr>
          <a:xfrm>
            <a:off x="3215980" y="3254937"/>
            <a:ext cx="5901077"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ptos" panose="02110004020202020204"/>
                <a:ea typeface="+mn-ea"/>
                <a:cs typeface="+mn-cs"/>
              </a:rPr>
              <a:t>1 = Very slow        10 = Faster than expected</a:t>
            </a:r>
          </a:p>
        </p:txBody>
      </p:sp>
    </p:spTree>
    <p:extLst>
      <p:ext uri="{BB962C8B-B14F-4D97-AF65-F5344CB8AC3E}">
        <p14:creationId xmlns:p14="http://schemas.microsoft.com/office/powerpoint/2010/main" val="4227607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5B5B6-E301-D573-6D69-079856E1EF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A02E28-FEF8-C489-3912-7846DC318FEF}"/>
              </a:ext>
            </a:extLst>
          </p:cNvPr>
          <p:cNvSpPr>
            <a:spLocks noGrp="1"/>
          </p:cNvSpPr>
          <p:nvPr>
            <p:ph type="title"/>
          </p:nvPr>
        </p:nvSpPr>
        <p:spPr>
          <a:xfrm>
            <a:off x="2366722" y="0"/>
            <a:ext cx="9825278" cy="884903"/>
          </a:xfrm>
        </p:spPr>
        <p:txBody>
          <a:bodyPr>
            <a:normAutofit/>
          </a:bodyPr>
          <a:lstStyle/>
          <a:p>
            <a:r>
              <a:rPr lang="en-US" sz="2400" b="0" i="0" dirty="0">
                <a:solidFill>
                  <a:srgbClr val="202124"/>
                </a:solidFill>
                <a:effectLst/>
                <a:latin typeface="Roboto" panose="02000000000000000000" pitchFamily="2" charset="0"/>
              </a:rPr>
              <a:t>Do you consider the portal </a:t>
            </a:r>
            <a:r>
              <a:rPr lang="en-US" sz="2400" b="1" i="0" dirty="0">
                <a:solidFill>
                  <a:srgbClr val="202124"/>
                </a:solidFill>
                <a:effectLst/>
                <a:latin typeface="Roboto" panose="02000000000000000000" pitchFamily="2" charset="0"/>
              </a:rPr>
              <a:t>easy to understand and navigate through</a:t>
            </a:r>
            <a:r>
              <a:rPr lang="en-US" sz="2400" b="0" i="0" dirty="0">
                <a:solidFill>
                  <a:srgbClr val="202124"/>
                </a:solidFill>
                <a:effectLst/>
                <a:latin typeface="Roboto" panose="02000000000000000000" pitchFamily="2" charset="0"/>
              </a:rPr>
              <a:t>?</a:t>
            </a:r>
            <a:endParaRPr lang="en-US" sz="11500" dirty="0"/>
          </a:p>
        </p:txBody>
      </p:sp>
      <p:sp>
        <p:nvSpPr>
          <p:cNvPr id="4" name="TextBox 3">
            <a:extLst>
              <a:ext uri="{FF2B5EF4-FFF2-40B4-BE49-F238E27FC236}">
                <a16:creationId xmlns:a16="http://schemas.microsoft.com/office/drawing/2014/main" id="{338F0920-74A7-0FDB-1D6D-BB838F1A8981}"/>
              </a:ext>
            </a:extLst>
          </p:cNvPr>
          <p:cNvSpPr txBox="1"/>
          <p:nvPr/>
        </p:nvSpPr>
        <p:spPr>
          <a:xfrm>
            <a:off x="188729" y="787688"/>
            <a:ext cx="2880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January 2024 – 71 responses</a:t>
            </a:r>
          </a:p>
        </p:txBody>
      </p:sp>
      <p:sp>
        <p:nvSpPr>
          <p:cNvPr id="5" name="TextBox 4">
            <a:extLst>
              <a:ext uri="{FF2B5EF4-FFF2-40B4-BE49-F238E27FC236}">
                <a16:creationId xmlns:a16="http://schemas.microsoft.com/office/drawing/2014/main" id="{311F5A2B-0EE4-F8E7-A32D-DB2ACB9FD831}"/>
              </a:ext>
            </a:extLst>
          </p:cNvPr>
          <p:cNvSpPr txBox="1"/>
          <p:nvPr/>
        </p:nvSpPr>
        <p:spPr>
          <a:xfrm>
            <a:off x="6166519" y="779383"/>
            <a:ext cx="36587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September 2024 – 23 responses, ECR</a:t>
            </a:r>
          </a:p>
        </p:txBody>
      </p:sp>
      <p:sp>
        <p:nvSpPr>
          <p:cNvPr id="6" name="TextBox 5">
            <a:extLst>
              <a:ext uri="{FF2B5EF4-FFF2-40B4-BE49-F238E27FC236}">
                <a16:creationId xmlns:a16="http://schemas.microsoft.com/office/drawing/2014/main" id="{4627445D-A31A-7FBE-39A0-32D886DD28D8}"/>
              </a:ext>
            </a:extLst>
          </p:cNvPr>
          <p:cNvSpPr txBox="1"/>
          <p:nvPr/>
        </p:nvSpPr>
        <p:spPr>
          <a:xfrm>
            <a:off x="6166519" y="3792872"/>
            <a:ext cx="27606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March 2025 – 17 responses</a:t>
            </a:r>
          </a:p>
        </p:txBody>
      </p:sp>
      <p:sp>
        <p:nvSpPr>
          <p:cNvPr id="9" name="TextBox 8">
            <a:extLst>
              <a:ext uri="{FF2B5EF4-FFF2-40B4-BE49-F238E27FC236}">
                <a16:creationId xmlns:a16="http://schemas.microsoft.com/office/drawing/2014/main" id="{AEA9E65E-1A35-713E-8650-12C8DAE8E668}"/>
              </a:ext>
            </a:extLst>
          </p:cNvPr>
          <p:cNvSpPr txBox="1"/>
          <p:nvPr/>
        </p:nvSpPr>
        <p:spPr>
          <a:xfrm>
            <a:off x="188729" y="3794062"/>
            <a:ext cx="338913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October 2024 – 24 responses, ECR</a:t>
            </a:r>
          </a:p>
        </p:txBody>
      </p:sp>
      <p:pic>
        <p:nvPicPr>
          <p:cNvPr id="3074" name="Picture 2" descr="Forms response chart. Question title: Do you consider the portal easy to understand and navigate through?. Number of responses: 71 responses.">
            <a:extLst>
              <a:ext uri="{FF2B5EF4-FFF2-40B4-BE49-F238E27FC236}">
                <a16:creationId xmlns:a16="http://schemas.microsoft.com/office/drawing/2014/main" id="{B8E26AE6-518A-9AE4-5FC3-8BA0714B55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07" t="24068" r="-1" b="14114"/>
          <a:stretch/>
        </p:blipFill>
        <p:spPr bwMode="auto">
          <a:xfrm>
            <a:off x="116907" y="1404322"/>
            <a:ext cx="5945660" cy="185242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orms response chart. Question title: Do you consider the portal easy to understand and navigate through?. Number of responses: 23 responses.">
            <a:extLst>
              <a:ext uri="{FF2B5EF4-FFF2-40B4-BE49-F238E27FC236}">
                <a16:creationId xmlns:a16="http://schemas.microsoft.com/office/drawing/2014/main" id="{5F4E6B38-B446-A1B6-474C-E9654AD362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806" t="24069" b="15643"/>
          <a:stretch/>
        </p:blipFill>
        <p:spPr bwMode="auto">
          <a:xfrm>
            <a:off x="6174438" y="1407133"/>
            <a:ext cx="5945660" cy="180661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orms response chart. Question title: Are you satisfied with the response time of the portal?. Number of responses: 24 responses.">
            <a:extLst>
              <a:ext uri="{FF2B5EF4-FFF2-40B4-BE49-F238E27FC236}">
                <a16:creationId xmlns:a16="http://schemas.microsoft.com/office/drawing/2014/main" id="{1CB39B3B-29D6-520A-62D1-ABD4403211D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806" t="24069" b="15643"/>
          <a:stretch/>
        </p:blipFill>
        <p:spPr bwMode="auto">
          <a:xfrm>
            <a:off x="71902" y="4352711"/>
            <a:ext cx="5945661" cy="180661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Forms response chart. Question title: Do you consider the portal easy to understand and navigate through?. Number of responses: 17 responses.">
            <a:extLst>
              <a:ext uri="{FF2B5EF4-FFF2-40B4-BE49-F238E27FC236}">
                <a16:creationId xmlns:a16="http://schemas.microsoft.com/office/drawing/2014/main" id="{9A8BF5CB-164D-766F-634A-5262EDB9815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532" t="24068" r="589" b="15474"/>
          <a:stretch/>
        </p:blipFill>
        <p:spPr bwMode="auto">
          <a:xfrm>
            <a:off x="6257478" y="4352711"/>
            <a:ext cx="5862620" cy="18116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4B458F2-8550-6B4C-FEC1-39A7D8FF6D11}"/>
              </a:ext>
            </a:extLst>
          </p:cNvPr>
          <p:cNvSpPr txBox="1"/>
          <p:nvPr/>
        </p:nvSpPr>
        <p:spPr>
          <a:xfrm>
            <a:off x="3751984" y="3321561"/>
            <a:ext cx="4979061"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ptos" panose="02110004020202020204"/>
                <a:ea typeface="+mn-ea"/>
                <a:cs typeface="+mn-cs"/>
              </a:rPr>
              <a:t>1 = Very difficult    	10 = Very easy</a:t>
            </a:r>
          </a:p>
        </p:txBody>
      </p:sp>
    </p:spTree>
    <p:extLst>
      <p:ext uri="{BB962C8B-B14F-4D97-AF65-F5344CB8AC3E}">
        <p14:creationId xmlns:p14="http://schemas.microsoft.com/office/powerpoint/2010/main" val="3410354770"/>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275E48"/>
      </a:accent6>
      <a:hlink>
        <a:srgbClr val="005CA3"/>
      </a:hlink>
      <a:folHlink>
        <a:srgbClr val="8D7E4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POS_ON_slide_template" id="{1CAD09EF-139D-904C-82DB-FF0F2ED2E792}" vid="{F28351D2-5FE7-5741-9308-6E01DBF2C9F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1067</Words>
  <Application>Microsoft Macintosh PowerPoint</Application>
  <PresentationFormat>Widescreen</PresentationFormat>
  <Paragraphs>199</Paragraphs>
  <Slides>19</Slides>
  <Notes>10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19</vt:i4>
      </vt:variant>
    </vt:vector>
  </HeadingPairs>
  <TitlesOfParts>
    <vt:vector size="28" baseType="lpstr">
      <vt:lpstr>Aptos</vt:lpstr>
      <vt:lpstr>Aptos Display</vt:lpstr>
      <vt:lpstr>Arial</vt:lpstr>
      <vt:lpstr>Calibri</vt:lpstr>
      <vt:lpstr>Calibri Light</vt:lpstr>
      <vt:lpstr>docs-Roboto</vt:lpstr>
      <vt:lpstr>Open Sans Regular</vt:lpstr>
      <vt:lpstr>Roboto</vt:lpstr>
      <vt:lpstr>Office Theme</vt:lpstr>
      <vt:lpstr>Insights from the User Feedback collected in training sessions</vt:lpstr>
      <vt:lpstr>Statistics from EPOS Platform trainings</vt:lpstr>
      <vt:lpstr>EPOS Platform trainings and feedback collection</vt:lpstr>
      <vt:lpstr>New feature requests – issue tracker</vt:lpstr>
      <vt:lpstr>Most frequent requests</vt:lpstr>
      <vt:lpstr>Feedback on the training event</vt:lpstr>
      <vt:lpstr>Have you used the EPOS Data Portal before? </vt:lpstr>
      <vt:lpstr>Are you satisfied with the response time of the portal?</vt:lpstr>
      <vt:lpstr>Do you consider the portal easy to understand and navigate through?</vt:lpstr>
      <vt:lpstr>How do you rate the following features in the EPOS Data Portal?</vt:lpstr>
      <vt:lpstr>Do you think you will use the EPOS Data Portal again?</vt:lpstr>
      <vt:lpstr>Does the EPOS Data Portal cover data you could use for your research?</vt:lpstr>
      <vt:lpstr>Is data quality in EPOS Data Portal sufficient for your research?</vt:lpstr>
      <vt:lpstr>Do you feel that after the training you acquired the skills to use the portal?</vt:lpstr>
      <vt:lpstr>User Feedback Group</vt:lpstr>
      <vt:lpstr>Use Feedback Group in EPOS</vt:lpstr>
      <vt:lpstr>User Feedback Group – goals in 2019</vt:lpstr>
      <vt:lpstr>New Use Feedback Group in EPOS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Karl_EPOS ERIC </dc:creator>
  <cp:lastModifiedBy>Karl_EPOS ERIC </cp:lastModifiedBy>
  <cp:revision>1</cp:revision>
  <dcterms:created xsi:type="dcterms:W3CDTF">2025-03-27T14:59:40Z</dcterms:created>
  <dcterms:modified xsi:type="dcterms:W3CDTF">2025-03-27T14:59:59Z</dcterms:modified>
</cp:coreProperties>
</file>