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7" r:id="rId2"/>
    <p:sldId id="1483" r:id="rId3"/>
    <p:sldId id="1484" r:id="rId4"/>
    <p:sldId id="1494" r:id="rId5"/>
    <p:sldId id="1493" r:id="rId6"/>
    <p:sldId id="1490" r:id="rId7"/>
    <p:sldId id="1495" r:id="rId8"/>
    <p:sldId id="1508" r:id="rId9"/>
    <p:sldId id="1488" r:id="rId10"/>
    <p:sldId id="1486" r:id="rId11"/>
    <p:sldId id="1487" r:id="rId12"/>
    <p:sldId id="1497" r:id="rId13"/>
    <p:sldId id="1496" r:id="rId14"/>
    <p:sldId id="1485" r:id="rId15"/>
    <p:sldId id="1498" r:id="rId16"/>
    <p:sldId id="1500" r:id="rId17"/>
    <p:sldId id="1501" r:id="rId18"/>
    <p:sldId id="1499" r:id="rId19"/>
    <p:sldId id="1502" r:id="rId20"/>
    <p:sldId id="1503" r:id="rId21"/>
    <p:sldId id="1509" r:id="rId22"/>
    <p:sldId id="1504" r:id="rId23"/>
    <p:sldId id="1505" r:id="rId24"/>
    <p:sldId id="1506"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7"/>
  </p:normalViewPr>
  <p:slideViewPr>
    <p:cSldViewPr snapToGrid="0">
      <p:cViewPr varScale="1">
        <p:scale>
          <a:sx n="104" d="100"/>
          <a:sy n="104" d="100"/>
        </p:scale>
        <p:origin x="89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oglio_di_lavoro_di_Microsoft_Excel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oglio_di_lavoro_di_Microsoft_Excel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Number of keywords</c:v>
                </c:pt>
              </c:strCache>
            </c:strRef>
          </c:tx>
          <c:spPr>
            <a:solidFill>
              <a:schemeClr val="accent1"/>
            </a:solidFill>
            <a:ln>
              <a:noFill/>
            </a:ln>
            <a:effectLst/>
          </c:spPr>
          <c:invertIfNegative val="0"/>
          <c:cat>
            <c:strRef>
              <c:f>Sheet1!$A$2:$A$11</c:f>
              <c:strCache>
                <c:ptCount val="10"/>
                <c:pt idx="0">
                  <c:v>AH</c:v>
                </c:pt>
                <c:pt idx="1">
                  <c:v>GEOM</c:v>
                </c:pt>
                <c:pt idx="2">
                  <c:v>GIM</c:v>
                </c:pt>
                <c:pt idx="3">
                  <c:v>GNSS</c:v>
                </c:pt>
                <c:pt idx="4">
                  <c:v>NFO</c:v>
                </c:pt>
                <c:pt idx="5">
                  <c:v>MSL</c:v>
                </c:pt>
                <c:pt idx="6">
                  <c:v>SATD</c:v>
                </c:pt>
                <c:pt idx="7">
                  <c:v>SEIS</c:v>
                </c:pt>
                <c:pt idx="8">
                  <c:v>TSU</c:v>
                </c:pt>
                <c:pt idx="9">
                  <c:v>VOLC</c:v>
                </c:pt>
              </c:strCache>
            </c:strRef>
          </c:cat>
          <c:val>
            <c:numRef>
              <c:f>Sheet1!$B$2:$B$11</c:f>
              <c:numCache>
                <c:formatCode>General</c:formatCode>
                <c:ptCount val="10"/>
                <c:pt idx="0">
                  <c:v>56</c:v>
                </c:pt>
                <c:pt idx="1">
                  <c:v>81</c:v>
                </c:pt>
                <c:pt idx="2">
                  <c:v>0</c:v>
                </c:pt>
                <c:pt idx="3">
                  <c:v>33</c:v>
                </c:pt>
                <c:pt idx="4">
                  <c:v>72</c:v>
                </c:pt>
                <c:pt idx="5">
                  <c:v>696</c:v>
                </c:pt>
                <c:pt idx="6">
                  <c:v>36</c:v>
                </c:pt>
                <c:pt idx="7">
                  <c:v>101</c:v>
                </c:pt>
                <c:pt idx="8">
                  <c:v>105</c:v>
                </c:pt>
                <c:pt idx="9">
                  <c:v>201</c:v>
                </c:pt>
              </c:numCache>
            </c:numRef>
          </c:val>
          <c:extLst>
            <c:ext xmlns:c16="http://schemas.microsoft.com/office/drawing/2014/chart" uri="{C3380CC4-5D6E-409C-BE32-E72D297353CC}">
              <c16:uniqueId val="{00000000-E0D5-4663-9C23-21432838478A}"/>
            </c:ext>
          </c:extLst>
        </c:ser>
        <c:ser>
          <c:idx val="1"/>
          <c:order val="1"/>
          <c:tx>
            <c:strRef>
              <c:f>Sheet1!$C$1</c:f>
              <c:strCache>
                <c:ptCount val="1"/>
                <c:pt idx="0">
                  <c:v>Number of existing definitions</c:v>
                </c:pt>
              </c:strCache>
            </c:strRef>
          </c:tx>
          <c:spPr>
            <a:solidFill>
              <a:schemeClr val="accent2"/>
            </a:solidFill>
            <a:ln>
              <a:noFill/>
            </a:ln>
            <a:effectLst/>
          </c:spPr>
          <c:invertIfNegative val="0"/>
          <c:cat>
            <c:strRef>
              <c:f>Sheet1!$A$2:$A$11</c:f>
              <c:strCache>
                <c:ptCount val="10"/>
                <c:pt idx="0">
                  <c:v>AH</c:v>
                </c:pt>
                <c:pt idx="1">
                  <c:v>GEOM</c:v>
                </c:pt>
                <c:pt idx="2">
                  <c:v>GIM</c:v>
                </c:pt>
                <c:pt idx="3">
                  <c:v>GNSS</c:v>
                </c:pt>
                <c:pt idx="4">
                  <c:v>NFO</c:v>
                </c:pt>
                <c:pt idx="5">
                  <c:v>MSL</c:v>
                </c:pt>
                <c:pt idx="6">
                  <c:v>SATD</c:v>
                </c:pt>
                <c:pt idx="7">
                  <c:v>SEIS</c:v>
                </c:pt>
                <c:pt idx="8">
                  <c:v>TSU</c:v>
                </c:pt>
                <c:pt idx="9">
                  <c:v>VOLC</c:v>
                </c:pt>
              </c:strCache>
            </c:strRef>
          </c:cat>
          <c:val>
            <c:numRef>
              <c:f>Sheet1!$C$2:$C$11</c:f>
              <c:numCache>
                <c:formatCode>General</c:formatCode>
                <c:ptCount val="10"/>
                <c:pt idx="0">
                  <c:v>52</c:v>
                </c:pt>
                <c:pt idx="1">
                  <c:v>73</c:v>
                </c:pt>
                <c:pt idx="2">
                  <c:v>4</c:v>
                </c:pt>
                <c:pt idx="3">
                  <c:v>33</c:v>
                </c:pt>
                <c:pt idx="4">
                  <c:v>0</c:v>
                </c:pt>
                <c:pt idx="5">
                  <c:v>0</c:v>
                </c:pt>
                <c:pt idx="6">
                  <c:v>3</c:v>
                </c:pt>
                <c:pt idx="7">
                  <c:v>101</c:v>
                </c:pt>
                <c:pt idx="8">
                  <c:v>105</c:v>
                </c:pt>
                <c:pt idx="9">
                  <c:v>1</c:v>
                </c:pt>
              </c:numCache>
            </c:numRef>
          </c:val>
          <c:extLst>
            <c:ext xmlns:c16="http://schemas.microsoft.com/office/drawing/2014/chart" uri="{C3380CC4-5D6E-409C-BE32-E72D297353CC}">
              <c16:uniqueId val="{00000001-E0D5-4663-9C23-21432838478A}"/>
            </c:ext>
          </c:extLst>
        </c:ser>
        <c:dLbls>
          <c:showLegendKey val="0"/>
          <c:showVal val="0"/>
          <c:showCatName val="0"/>
          <c:showSerName val="0"/>
          <c:showPercent val="0"/>
          <c:showBubbleSize val="0"/>
        </c:dLbls>
        <c:gapWidth val="219"/>
        <c:overlap val="-27"/>
        <c:axId val="1511824288"/>
        <c:axId val="1511819008"/>
      </c:barChart>
      <c:catAx>
        <c:axId val="151182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511819008"/>
        <c:crosses val="autoZero"/>
        <c:auto val="1"/>
        <c:lblAlgn val="ctr"/>
        <c:lblOffset val="100"/>
        <c:noMultiLvlLbl val="0"/>
      </c:catAx>
      <c:valAx>
        <c:axId val="1511819008"/>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out"/>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1182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Median</a:t>
            </a:r>
            <a:r>
              <a:rPr lang="en-US" baseline="0"/>
              <a:t> availability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Nov-24</c:v>
          </c:tx>
          <c:spPr>
            <a:solidFill>
              <a:schemeClr val="accent2">
                <a:shade val="65000"/>
              </a:schemeClr>
            </a:solidFill>
            <a:ln>
              <a:noFill/>
            </a:ln>
            <a:effectLst/>
          </c:spPr>
          <c:invertIfNegative val="0"/>
          <c:cat>
            <c:strRef>
              <c:f>'November 2024'!$K$5:$K$14</c:f>
              <c:strCache>
                <c:ptCount val="10"/>
                <c:pt idx="0">
                  <c:v>Anthropogenic Hazard Observations</c:v>
                </c:pt>
                <c:pt idx="1">
                  <c:v>Geodesy</c:v>
                </c:pt>
                <c:pt idx="2">
                  <c:v>Geoelectromagnetism</c:v>
                </c:pt>
                <c:pt idx="3">
                  <c:v>Geology</c:v>
                </c:pt>
                <c:pt idx="4">
                  <c:v>Multi-Scale Laboratory</c:v>
                </c:pt>
                <c:pt idx="5">
                  <c:v>Near Fault Observations</c:v>
                </c:pt>
                <c:pt idx="6">
                  <c:v>Satellite Observations</c:v>
                </c:pt>
                <c:pt idx="7">
                  <c:v>Seismology</c:v>
                </c:pt>
                <c:pt idx="8">
                  <c:v>Tsunami</c:v>
                </c:pt>
                <c:pt idx="9">
                  <c:v>Volcano Observations</c:v>
                </c:pt>
              </c:strCache>
            </c:strRef>
          </c:cat>
          <c:val>
            <c:numRef>
              <c:f>'November 2024'!$L$5:$L$14</c:f>
              <c:numCache>
                <c:formatCode>0.00%</c:formatCode>
                <c:ptCount val="10"/>
                <c:pt idx="0">
                  <c:v>0.9872338094263754</c:v>
                </c:pt>
                <c:pt idx="1">
                  <c:v>0.98661485344465905</c:v>
                </c:pt>
                <c:pt idx="2">
                  <c:v>0.98093409210017513</c:v>
                </c:pt>
                <c:pt idx="3">
                  <c:v>0.9852835273484446</c:v>
                </c:pt>
                <c:pt idx="4">
                  <c:v>0.98731823768764126</c:v>
                </c:pt>
                <c:pt idx="5">
                  <c:v>0.98493017639196412</c:v>
                </c:pt>
                <c:pt idx="6">
                  <c:v>0.98615108226027115</c:v>
                </c:pt>
                <c:pt idx="7">
                  <c:v>0.98483273165976226</c:v>
                </c:pt>
                <c:pt idx="8">
                  <c:v>0.98652608201105974</c:v>
                </c:pt>
                <c:pt idx="9">
                  <c:v>0.98729993490806678</c:v>
                </c:pt>
              </c:numCache>
            </c:numRef>
          </c:val>
          <c:extLst>
            <c:ext xmlns:c16="http://schemas.microsoft.com/office/drawing/2014/chart" uri="{C3380CC4-5D6E-409C-BE32-E72D297353CC}">
              <c16:uniqueId val="{00000000-F013-4BEF-8782-F94759BED877}"/>
            </c:ext>
          </c:extLst>
        </c:ser>
        <c:ser>
          <c:idx val="1"/>
          <c:order val="1"/>
          <c:tx>
            <c:v>Jan-25</c:v>
          </c:tx>
          <c:spPr>
            <a:solidFill>
              <a:schemeClr val="accent2"/>
            </a:solidFill>
            <a:ln>
              <a:noFill/>
            </a:ln>
            <a:effectLst/>
          </c:spPr>
          <c:invertIfNegative val="0"/>
          <c:val>
            <c:numRef>
              <c:f>'January 2025'!$L$5:$L$14</c:f>
              <c:numCache>
                <c:formatCode>0.00%</c:formatCode>
                <c:ptCount val="10"/>
                <c:pt idx="0">
                  <c:v>0.98801659591093371</c:v>
                </c:pt>
                <c:pt idx="1">
                  <c:v>0.98662455754762224</c:v>
                </c:pt>
                <c:pt idx="2">
                  <c:v>0.98691222640765441</c:v>
                </c:pt>
                <c:pt idx="3">
                  <c:v>0.98486876055004191</c:v>
                </c:pt>
                <c:pt idx="4">
                  <c:v>0.98410063773225476</c:v>
                </c:pt>
                <c:pt idx="5">
                  <c:v>0.98600262824262608</c:v>
                </c:pt>
                <c:pt idx="6">
                  <c:v>0.98564885097070432</c:v>
                </c:pt>
                <c:pt idx="7">
                  <c:v>0.9839791058442543</c:v>
                </c:pt>
                <c:pt idx="8">
                  <c:v>0.9882080644106741</c:v>
                </c:pt>
                <c:pt idx="9">
                  <c:v>0.98531625949551116</c:v>
                </c:pt>
              </c:numCache>
            </c:numRef>
          </c:val>
          <c:extLst>
            <c:ext xmlns:c16="http://schemas.microsoft.com/office/drawing/2014/chart" uri="{C3380CC4-5D6E-409C-BE32-E72D297353CC}">
              <c16:uniqueId val="{00000001-F013-4BEF-8782-F94759BED877}"/>
            </c:ext>
          </c:extLst>
        </c:ser>
        <c:ser>
          <c:idx val="2"/>
          <c:order val="2"/>
          <c:tx>
            <c:v>Feb-25</c:v>
          </c:tx>
          <c:spPr>
            <a:solidFill>
              <a:schemeClr val="accent2">
                <a:tint val="65000"/>
              </a:schemeClr>
            </a:solidFill>
            <a:ln>
              <a:noFill/>
            </a:ln>
            <a:effectLst/>
          </c:spPr>
          <c:invertIfNegative val="0"/>
          <c:val>
            <c:numRef>
              <c:f>'Feb 2025'!$L$5:$L$14</c:f>
              <c:numCache>
                <c:formatCode>0.00%</c:formatCode>
                <c:ptCount val="10"/>
                <c:pt idx="0">
                  <c:v>0.96208910294754135</c:v>
                </c:pt>
                <c:pt idx="1">
                  <c:v>0.94061148456164179</c:v>
                </c:pt>
                <c:pt idx="2">
                  <c:v>0.96199218885638837</c:v>
                </c:pt>
                <c:pt idx="3">
                  <c:v>0.85920210355663662</c:v>
                </c:pt>
                <c:pt idx="4">
                  <c:v>0.96180223190111624</c:v>
                </c:pt>
                <c:pt idx="5">
                  <c:v>0.95991077501286903</c:v>
                </c:pt>
                <c:pt idx="6">
                  <c:v>0.91504267298871345</c:v>
                </c:pt>
                <c:pt idx="7">
                  <c:v>0.95969065052429769</c:v>
                </c:pt>
                <c:pt idx="8">
                  <c:v>0.96225596780401934</c:v>
                </c:pt>
                <c:pt idx="9">
                  <c:v>0.96455686258295259</c:v>
                </c:pt>
              </c:numCache>
            </c:numRef>
          </c:val>
          <c:extLst>
            <c:ext xmlns:c16="http://schemas.microsoft.com/office/drawing/2014/chart" uri="{C3380CC4-5D6E-409C-BE32-E72D297353CC}">
              <c16:uniqueId val="{00000002-F013-4BEF-8782-F94759BED877}"/>
            </c:ext>
          </c:extLst>
        </c:ser>
        <c:dLbls>
          <c:showLegendKey val="0"/>
          <c:showVal val="0"/>
          <c:showCatName val="0"/>
          <c:showSerName val="0"/>
          <c:showPercent val="0"/>
          <c:showBubbleSize val="0"/>
        </c:dLbls>
        <c:gapWidth val="219"/>
        <c:overlap val="-27"/>
        <c:axId val="862329168"/>
        <c:axId val="862328208"/>
      </c:barChart>
      <c:catAx>
        <c:axId val="86232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62328208"/>
        <c:crosses val="autoZero"/>
        <c:auto val="1"/>
        <c:lblAlgn val="ctr"/>
        <c:lblOffset val="100"/>
        <c:noMultiLvlLbl val="0"/>
      </c:catAx>
      <c:valAx>
        <c:axId val="86232820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62329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Median</a:t>
            </a:r>
            <a:r>
              <a:rPr lang="en-US" baseline="0"/>
              <a:t> corrected availability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Nov-24</c:v>
          </c:tx>
          <c:spPr>
            <a:solidFill>
              <a:schemeClr val="accent5">
                <a:shade val="65000"/>
              </a:schemeClr>
            </a:solidFill>
            <a:ln>
              <a:noFill/>
            </a:ln>
            <a:effectLst/>
          </c:spPr>
          <c:invertIfNegative val="0"/>
          <c:cat>
            <c:strRef>
              <c:f>'November 2024'!$K$5:$K$14</c:f>
              <c:strCache>
                <c:ptCount val="10"/>
                <c:pt idx="0">
                  <c:v>Anthropogenic Hazard Observations</c:v>
                </c:pt>
                <c:pt idx="1">
                  <c:v>Geodesy</c:v>
                </c:pt>
                <c:pt idx="2">
                  <c:v>Geoelectromagnetism</c:v>
                </c:pt>
                <c:pt idx="3">
                  <c:v>Geology</c:v>
                </c:pt>
                <c:pt idx="4">
                  <c:v>Multi-Scale Laboratory</c:v>
                </c:pt>
                <c:pt idx="5">
                  <c:v>Near Fault Observations</c:v>
                </c:pt>
                <c:pt idx="6">
                  <c:v>Satellite Observations</c:v>
                </c:pt>
                <c:pt idx="7">
                  <c:v>Seismology</c:v>
                </c:pt>
                <c:pt idx="8">
                  <c:v>Tsunami</c:v>
                </c:pt>
                <c:pt idx="9">
                  <c:v>Volcano Observations</c:v>
                </c:pt>
              </c:strCache>
            </c:strRef>
          </c:cat>
          <c:val>
            <c:numRef>
              <c:f>'November 2024'!$P$5:$P$14</c:f>
              <c:numCache>
                <c:formatCode>0.00</c:formatCode>
                <c:ptCount val="10"/>
                <c:pt idx="0">
                  <c:v>99.956430085174304</c:v>
                </c:pt>
                <c:pt idx="1">
                  <c:v>99.893761414671445</c:v>
                </c:pt>
                <c:pt idx="2">
                  <c:v>99.318590043169891</c:v>
                </c:pt>
                <c:pt idx="3">
                  <c:v>99.758965986692587</c:v>
                </c:pt>
                <c:pt idx="4">
                  <c:v>99.964978361695884</c:v>
                </c:pt>
                <c:pt idx="5">
                  <c:v>99.723189557806407</c:v>
                </c:pt>
                <c:pt idx="6">
                  <c:v>99.846805048788141</c:v>
                </c:pt>
                <c:pt idx="7">
                  <c:v>99.713323376696621</c:v>
                </c:pt>
                <c:pt idx="8">
                  <c:v>99.884773396320156</c:v>
                </c:pt>
                <c:pt idx="9">
                  <c:v>99.96312522367586</c:v>
                </c:pt>
              </c:numCache>
            </c:numRef>
          </c:val>
          <c:extLst>
            <c:ext xmlns:c16="http://schemas.microsoft.com/office/drawing/2014/chart" uri="{C3380CC4-5D6E-409C-BE32-E72D297353CC}">
              <c16:uniqueId val="{00000000-C2B2-4337-A59D-2ACC3A49C8E7}"/>
            </c:ext>
          </c:extLst>
        </c:ser>
        <c:ser>
          <c:idx val="1"/>
          <c:order val="1"/>
          <c:tx>
            <c:v>Jan-25</c:v>
          </c:tx>
          <c:spPr>
            <a:solidFill>
              <a:schemeClr val="accent5"/>
            </a:solidFill>
            <a:ln>
              <a:noFill/>
            </a:ln>
            <a:effectLst/>
          </c:spPr>
          <c:invertIfNegative val="0"/>
          <c:val>
            <c:numRef>
              <c:f>'January 2025'!$P$5:$P$14</c:f>
              <c:numCache>
                <c:formatCode>0.00</c:formatCode>
                <c:ptCount val="10"/>
                <c:pt idx="0">
                  <c:v>99.886200270129322</c:v>
                </c:pt>
                <c:pt idx="1">
                  <c:v>99.745468400526221</c:v>
                </c:pt>
                <c:pt idx="2">
                  <c:v>99.774551059141046</c:v>
                </c:pt>
                <c:pt idx="3">
                  <c:v>99.567961371535176</c:v>
                </c:pt>
                <c:pt idx="4">
                  <c:v>99.49030592533407</c:v>
                </c:pt>
                <c:pt idx="5">
                  <c:v>99.68259278146293</c:v>
                </c:pt>
                <c:pt idx="6">
                  <c:v>99.646826714799232</c:v>
                </c:pt>
                <c:pt idx="7">
                  <c:v>99.478019331612614</c:v>
                </c:pt>
                <c:pt idx="8">
                  <c:v>99.90555729407977</c:v>
                </c:pt>
                <c:pt idx="9">
                  <c:v>99.613202483347266</c:v>
                </c:pt>
              </c:numCache>
            </c:numRef>
          </c:val>
          <c:extLst>
            <c:ext xmlns:c16="http://schemas.microsoft.com/office/drawing/2014/chart" uri="{C3380CC4-5D6E-409C-BE32-E72D297353CC}">
              <c16:uniqueId val="{00000001-C2B2-4337-A59D-2ACC3A49C8E7}"/>
            </c:ext>
          </c:extLst>
        </c:ser>
        <c:ser>
          <c:idx val="2"/>
          <c:order val="2"/>
          <c:tx>
            <c:v>Feb-25</c:v>
          </c:tx>
          <c:spPr>
            <a:solidFill>
              <a:schemeClr val="accent5">
                <a:tint val="65000"/>
              </a:schemeClr>
            </a:solidFill>
            <a:ln>
              <a:noFill/>
            </a:ln>
            <a:effectLst/>
          </c:spPr>
          <c:invertIfNegative val="0"/>
          <c:val>
            <c:numRef>
              <c:f>'Feb 2025'!$P$5:$P$14</c:f>
              <c:numCache>
                <c:formatCode>0.00</c:formatCode>
                <c:ptCount val="10"/>
                <c:pt idx="0">
                  <c:v>99.522744092774786</c:v>
                </c:pt>
                <c:pt idx="1">
                  <c:v>97.301004430831313</c:v>
                </c:pt>
                <c:pt idx="2">
                  <c:v>99.512718871344404</c:v>
                </c:pt>
                <c:pt idx="3">
                  <c:v>88.879658665984721</c:v>
                </c:pt>
                <c:pt idx="4">
                  <c:v>99.493068885298129</c:v>
                </c:pt>
                <c:pt idx="5">
                  <c:v>99.297408234663152</c:v>
                </c:pt>
                <c:pt idx="6">
                  <c:v>94.656053684447414</c:v>
                </c:pt>
                <c:pt idx="7">
                  <c:v>99.274637585793386</c:v>
                </c:pt>
                <c:pt idx="8">
                  <c:v>99.540005330178332</c:v>
                </c:pt>
                <c:pt idx="9">
                  <c:v>99.778020043749677</c:v>
                </c:pt>
              </c:numCache>
            </c:numRef>
          </c:val>
          <c:extLst>
            <c:ext xmlns:c16="http://schemas.microsoft.com/office/drawing/2014/chart" uri="{C3380CC4-5D6E-409C-BE32-E72D297353CC}">
              <c16:uniqueId val="{00000002-C2B2-4337-A59D-2ACC3A49C8E7}"/>
            </c:ext>
          </c:extLst>
        </c:ser>
        <c:dLbls>
          <c:showLegendKey val="0"/>
          <c:showVal val="0"/>
          <c:showCatName val="0"/>
          <c:showSerName val="0"/>
          <c:showPercent val="0"/>
          <c:showBubbleSize val="0"/>
        </c:dLbls>
        <c:gapWidth val="219"/>
        <c:overlap val="-27"/>
        <c:axId val="862329168"/>
        <c:axId val="862328208"/>
      </c:barChart>
      <c:catAx>
        <c:axId val="86232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62328208"/>
        <c:crosses val="autoZero"/>
        <c:auto val="1"/>
        <c:lblAlgn val="ctr"/>
        <c:lblOffset val="100"/>
        <c:noMultiLvlLbl val="0"/>
      </c:catAx>
      <c:valAx>
        <c:axId val="862328208"/>
        <c:scaling>
          <c:orientation val="minMax"/>
          <c:max val="100"/>
          <c:min val="7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62329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E565BE-E613-4320-9153-0D7D0A6FCDED}"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en-US"/>
        </a:p>
      </dgm:t>
    </dgm:pt>
    <dgm:pt modelId="{D0ACCBB2-460A-4568-8F06-61329DFDF149}">
      <dgm:prSet phldrT="[Text]" custT="1"/>
      <dgm:spPr/>
      <dgm:t>
        <a:bodyPr/>
        <a:lstStyle/>
        <a:p>
          <a:pPr>
            <a:buFont typeface="Arial" panose="020B0604020202020204" pitchFamily="34" charset="0"/>
            <a:buChar char="•"/>
          </a:pPr>
          <a:r>
            <a:rPr lang="en-US" sz="2000" b="0" dirty="0"/>
            <a:t>1. Feedback from trainings</a:t>
          </a:r>
        </a:p>
      </dgm:t>
    </dgm:pt>
    <dgm:pt modelId="{39951312-CBBB-4EEF-B75A-9517B69F175A}" type="parTrans" cxnId="{4CCA731C-4809-4F52-B8D5-7DD0C1CFC4DC}">
      <dgm:prSet/>
      <dgm:spPr/>
      <dgm:t>
        <a:bodyPr/>
        <a:lstStyle/>
        <a:p>
          <a:endParaRPr lang="en-US" sz="2800" b="0"/>
        </a:p>
      </dgm:t>
    </dgm:pt>
    <dgm:pt modelId="{5CBB94E1-EC9E-47E6-BC04-EBEBA0E0DFCF}" type="sibTrans" cxnId="{4CCA731C-4809-4F52-B8D5-7DD0C1CFC4DC}">
      <dgm:prSet/>
      <dgm:spPr/>
      <dgm:t>
        <a:bodyPr/>
        <a:lstStyle/>
        <a:p>
          <a:endParaRPr lang="en-US" sz="2800" b="0"/>
        </a:p>
      </dgm:t>
    </dgm:pt>
    <dgm:pt modelId="{55541EF4-94D7-4384-B49E-DBA7090E8B2E}">
      <dgm:prSet custT="1"/>
      <dgm:spPr/>
      <dgm:t>
        <a:bodyPr/>
        <a:lstStyle/>
        <a:p>
          <a:pPr>
            <a:buFont typeface="Arial" panose="020B0604020202020204" pitchFamily="34" charset="0"/>
            <a:buChar char="•"/>
          </a:pPr>
          <a:r>
            <a:rPr lang="en-US" sz="2000" b="0" dirty="0"/>
            <a:t>2. Requests from scientific communities</a:t>
          </a:r>
        </a:p>
        <a:p>
          <a:pPr>
            <a:buFont typeface="Arial" panose="020B0604020202020204" pitchFamily="34" charset="0"/>
            <a:buChar char="•"/>
          </a:pPr>
          <a:r>
            <a:rPr lang="en-US" sz="2000" b="0" dirty="0"/>
            <a:t>3. Feedback from users</a:t>
          </a:r>
        </a:p>
      </dgm:t>
    </dgm:pt>
    <dgm:pt modelId="{700E0E0F-AD0E-4B3A-B06E-72E27F959CBE}" type="parTrans" cxnId="{0618F066-E70A-470B-BEE5-D781277D4081}">
      <dgm:prSet/>
      <dgm:spPr/>
      <dgm:t>
        <a:bodyPr/>
        <a:lstStyle/>
        <a:p>
          <a:endParaRPr lang="en-US" sz="2800" b="0"/>
        </a:p>
      </dgm:t>
    </dgm:pt>
    <dgm:pt modelId="{DD073EE7-6D76-4E7D-A90A-9AD3B1089E61}" type="sibTrans" cxnId="{0618F066-E70A-470B-BEE5-D781277D4081}">
      <dgm:prSet/>
      <dgm:spPr/>
      <dgm:t>
        <a:bodyPr/>
        <a:lstStyle/>
        <a:p>
          <a:endParaRPr lang="en-US" sz="2800" b="0"/>
        </a:p>
      </dgm:t>
    </dgm:pt>
    <dgm:pt modelId="{5BDD9B12-505A-4D85-BC2B-8FF46333EB69}">
      <dgm:prSet custT="1"/>
      <dgm:spPr/>
      <dgm:t>
        <a:bodyPr/>
        <a:lstStyle/>
        <a:p>
          <a:r>
            <a:rPr lang="en-US" sz="2400" b="0" dirty="0"/>
            <a:t>Evaluation by ICS-TSC Interaction Team</a:t>
          </a:r>
        </a:p>
      </dgm:t>
    </dgm:pt>
    <dgm:pt modelId="{3D50A56F-E17C-4863-B7A1-9A238990395B}" type="parTrans" cxnId="{42D81D0B-7B4B-4CDE-85B2-36CB4133C1EA}">
      <dgm:prSet/>
      <dgm:spPr/>
      <dgm:t>
        <a:bodyPr/>
        <a:lstStyle/>
        <a:p>
          <a:endParaRPr lang="en-US" sz="2800" b="0"/>
        </a:p>
      </dgm:t>
    </dgm:pt>
    <dgm:pt modelId="{6865AB19-2A38-497E-8744-C0DF399907A7}" type="sibTrans" cxnId="{42D81D0B-7B4B-4CDE-85B2-36CB4133C1EA}">
      <dgm:prSet/>
      <dgm:spPr/>
      <dgm:t>
        <a:bodyPr/>
        <a:lstStyle/>
        <a:p>
          <a:endParaRPr lang="en-US" sz="2800" b="0"/>
        </a:p>
      </dgm:t>
    </dgm:pt>
    <dgm:pt modelId="{B5854107-2DFE-41C9-815D-954AB35332F2}">
      <dgm:prSet custT="1"/>
      <dgm:spPr/>
      <dgm:t>
        <a:bodyPr/>
        <a:lstStyle/>
        <a:p>
          <a:r>
            <a:rPr lang="en-US" sz="2400" b="0" dirty="0"/>
            <a:t>Reviewed during ICS Hackathon</a:t>
          </a:r>
        </a:p>
      </dgm:t>
    </dgm:pt>
    <dgm:pt modelId="{DEE23BF7-8B92-4338-AF05-62DBC9C9C471}" type="parTrans" cxnId="{A47437F2-D175-4A45-9484-4BA50A2A8153}">
      <dgm:prSet/>
      <dgm:spPr/>
      <dgm:t>
        <a:bodyPr/>
        <a:lstStyle/>
        <a:p>
          <a:endParaRPr lang="en-US" sz="2800" b="0"/>
        </a:p>
      </dgm:t>
    </dgm:pt>
    <dgm:pt modelId="{01221A28-7121-4EA0-B200-EA5432AE1D82}" type="sibTrans" cxnId="{A47437F2-D175-4A45-9484-4BA50A2A8153}">
      <dgm:prSet/>
      <dgm:spPr/>
      <dgm:t>
        <a:bodyPr/>
        <a:lstStyle/>
        <a:p>
          <a:endParaRPr lang="en-US" sz="2800" b="0"/>
        </a:p>
      </dgm:t>
    </dgm:pt>
    <dgm:pt modelId="{93F687C9-6FA6-4506-8B66-92DA2AE42206}">
      <dgm:prSet custT="1"/>
      <dgm:spPr/>
      <dgm:t>
        <a:bodyPr/>
        <a:lstStyle/>
        <a:p>
          <a:r>
            <a:rPr lang="en-US" sz="2400" b="0" dirty="0"/>
            <a:t>Prioritization of selected features</a:t>
          </a:r>
        </a:p>
      </dgm:t>
    </dgm:pt>
    <dgm:pt modelId="{3207BE4D-D169-41E3-A959-03AC08AB30F5}" type="parTrans" cxnId="{2E88FE1F-FFB2-4044-A483-510F9047D69B}">
      <dgm:prSet/>
      <dgm:spPr/>
      <dgm:t>
        <a:bodyPr/>
        <a:lstStyle/>
        <a:p>
          <a:endParaRPr lang="en-US" sz="2800" b="0"/>
        </a:p>
      </dgm:t>
    </dgm:pt>
    <dgm:pt modelId="{15A33AD8-0022-4174-92ED-5BEC52F81E3A}" type="sibTrans" cxnId="{2E88FE1F-FFB2-4044-A483-510F9047D69B}">
      <dgm:prSet/>
      <dgm:spPr/>
      <dgm:t>
        <a:bodyPr/>
        <a:lstStyle/>
        <a:p>
          <a:endParaRPr lang="en-US" sz="2800" b="0"/>
        </a:p>
      </dgm:t>
    </dgm:pt>
    <dgm:pt modelId="{F7404390-38F7-492B-A0DF-66DD9760A00A}">
      <dgm:prSet custT="1"/>
      <dgm:spPr/>
      <dgm:t>
        <a:bodyPr/>
        <a:lstStyle/>
        <a:p>
          <a:r>
            <a:rPr lang="en-US" sz="2400" b="0" dirty="0"/>
            <a:t>Collection of  requests</a:t>
          </a:r>
        </a:p>
      </dgm:t>
    </dgm:pt>
    <dgm:pt modelId="{270817C2-ECD9-4E4C-BD42-8DAE5A21C759}" type="parTrans" cxnId="{882FAE7B-5E5F-43DE-9D13-B4EE9CA24A03}">
      <dgm:prSet/>
      <dgm:spPr/>
      <dgm:t>
        <a:bodyPr/>
        <a:lstStyle/>
        <a:p>
          <a:endParaRPr lang="en-US" sz="2800" b="0"/>
        </a:p>
      </dgm:t>
    </dgm:pt>
    <dgm:pt modelId="{AFAAD573-BC07-412D-B661-0C4B50D8A964}" type="sibTrans" cxnId="{882FAE7B-5E5F-43DE-9D13-B4EE9CA24A03}">
      <dgm:prSet/>
      <dgm:spPr/>
      <dgm:t>
        <a:bodyPr/>
        <a:lstStyle/>
        <a:p>
          <a:endParaRPr lang="en-US" sz="2800" b="0"/>
        </a:p>
      </dgm:t>
    </dgm:pt>
    <dgm:pt modelId="{303B7FBE-40D3-4BAF-ABAE-4E3BDBB789CE}">
      <dgm:prSet custT="1"/>
      <dgm:spPr/>
      <dgm:t>
        <a:bodyPr/>
        <a:lstStyle/>
        <a:p>
          <a:r>
            <a:rPr lang="en-US" sz="2000" b="0" dirty="0"/>
            <a:t>1. Unification of topics</a:t>
          </a:r>
        </a:p>
      </dgm:t>
    </dgm:pt>
    <dgm:pt modelId="{F11270CE-0C75-4B57-A315-B26430C82994}" type="parTrans" cxnId="{D406DD01-4123-4968-996B-227201FF1DF2}">
      <dgm:prSet/>
      <dgm:spPr/>
      <dgm:t>
        <a:bodyPr/>
        <a:lstStyle/>
        <a:p>
          <a:endParaRPr lang="en-US" sz="1800"/>
        </a:p>
      </dgm:t>
    </dgm:pt>
    <dgm:pt modelId="{0C381974-57AF-4E03-8C41-F584F159A54A}" type="sibTrans" cxnId="{D406DD01-4123-4968-996B-227201FF1DF2}">
      <dgm:prSet/>
      <dgm:spPr/>
      <dgm:t>
        <a:bodyPr/>
        <a:lstStyle/>
        <a:p>
          <a:endParaRPr lang="en-US" sz="1800"/>
        </a:p>
      </dgm:t>
    </dgm:pt>
    <dgm:pt modelId="{F0FF26BA-B149-49A4-B6F6-2EECF22A830D}">
      <dgm:prSet custT="1"/>
      <dgm:spPr/>
      <dgm:t>
        <a:bodyPr/>
        <a:lstStyle/>
        <a:p>
          <a:r>
            <a:rPr lang="en-US" sz="2000" b="0" dirty="0"/>
            <a:t>Technical assessment</a:t>
          </a:r>
        </a:p>
      </dgm:t>
    </dgm:pt>
    <dgm:pt modelId="{C1C2F792-6E5A-4F33-9A82-37655B598471}" type="parTrans" cxnId="{1A2EFF05-3499-49CC-8583-CE8D5ABD0689}">
      <dgm:prSet/>
      <dgm:spPr/>
      <dgm:t>
        <a:bodyPr/>
        <a:lstStyle/>
        <a:p>
          <a:endParaRPr lang="en-US" sz="1800"/>
        </a:p>
      </dgm:t>
    </dgm:pt>
    <dgm:pt modelId="{A702BDEC-7981-4947-AEC3-2ADE04F822CB}" type="sibTrans" cxnId="{1A2EFF05-3499-49CC-8583-CE8D5ABD0689}">
      <dgm:prSet/>
      <dgm:spPr/>
      <dgm:t>
        <a:bodyPr/>
        <a:lstStyle/>
        <a:p>
          <a:endParaRPr lang="en-US" sz="1800"/>
        </a:p>
      </dgm:t>
    </dgm:pt>
    <dgm:pt modelId="{0EA5A5D1-D98C-4A78-A72C-DAE8DF53DF91}">
      <dgm:prSet custT="1"/>
      <dgm:spPr/>
      <dgm:t>
        <a:bodyPr/>
        <a:lstStyle/>
        <a:p>
          <a:r>
            <a:rPr lang="en-US" sz="2000" b="0" dirty="0"/>
            <a:t>Alignment with  EPOS technical architecture</a:t>
          </a:r>
        </a:p>
        <a:p>
          <a:r>
            <a:rPr lang="en-US" sz="2000" b="0" dirty="0"/>
            <a:t>Assessment of required resources</a:t>
          </a:r>
        </a:p>
      </dgm:t>
    </dgm:pt>
    <dgm:pt modelId="{121A9AD9-91DE-442E-9BE0-7D45FD3E8937}" type="parTrans" cxnId="{D54A7DA3-0665-49E9-B575-5FC41C2642AF}">
      <dgm:prSet/>
      <dgm:spPr/>
      <dgm:t>
        <a:bodyPr/>
        <a:lstStyle/>
        <a:p>
          <a:endParaRPr lang="en-US" sz="1800"/>
        </a:p>
      </dgm:t>
    </dgm:pt>
    <dgm:pt modelId="{A579B6F7-7D83-4E10-A9B2-DE68ACBF1BFE}" type="sibTrans" cxnId="{D54A7DA3-0665-49E9-B575-5FC41C2642AF}">
      <dgm:prSet/>
      <dgm:spPr/>
      <dgm:t>
        <a:bodyPr/>
        <a:lstStyle/>
        <a:p>
          <a:endParaRPr lang="en-US" sz="1800"/>
        </a:p>
      </dgm:t>
    </dgm:pt>
    <dgm:pt modelId="{28623246-F058-49D3-B186-8A5A261874DD}">
      <dgm:prSet custT="1"/>
      <dgm:spPr/>
      <dgm:t>
        <a:bodyPr/>
        <a:lstStyle/>
        <a:p>
          <a:r>
            <a:rPr lang="en-US" sz="2000" b="0" dirty="0"/>
            <a:t>Voting by communities</a:t>
          </a:r>
        </a:p>
      </dgm:t>
    </dgm:pt>
    <dgm:pt modelId="{B68D0A23-9C74-43D2-AE4A-BAAB2117179B}" type="parTrans" cxnId="{ACAC5EA2-0722-44E8-805F-37A06D5DC859}">
      <dgm:prSet/>
      <dgm:spPr/>
      <dgm:t>
        <a:bodyPr/>
        <a:lstStyle/>
        <a:p>
          <a:endParaRPr lang="en-US"/>
        </a:p>
      </dgm:t>
    </dgm:pt>
    <dgm:pt modelId="{F8D1AC79-E2B6-4BD9-A7CB-8FB71BC53787}" type="sibTrans" cxnId="{ACAC5EA2-0722-44E8-805F-37A06D5DC859}">
      <dgm:prSet/>
      <dgm:spPr/>
      <dgm:t>
        <a:bodyPr/>
        <a:lstStyle/>
        <a:p>
          <a:endParaRPr lang="en-US"/>
        </a:p>
      </dgm:t>
    </dgm:pt>
    <dgm:pt modelId="{0AC6E6DC-447C-4505-A85E-C0C16C41963B}">
      <dgm:prSet custT="1"/>
      <dgm:spPr/>
      <dgm:t>
        <a:bodyPr/>
        <a:lstStyle/>
        <a:p>
          <a:r>
            <a:rPr lang="en-US" sz="2000" b="0" dirty="0"/>
            <a:t>Assessment of available human resources</a:t>
          </a:r>
        </a:p>
        <a:p>
          <a:endParaRPr lang="en-US" sz="2000" b="0" dirty="0"/>
        </a:p>
      </dgm:t>
    </dgm:pt>
    <dgm:pt modelId="{46B23BDC-83DC-45CC-8910-9A448758994F}" type="parTrans" cxnId="{9A7B7B10-BBDA-425E-8344-9E7814CCCA8B}">
      <dgm:prSet/>
      <dgm:spPr/>
      <dgm:t>
        <a:bodyPr/>
        <a:lstStyle/>
        <a:p>
          <a:endParaRPr lang="en-US"/>
        </a:p>
      </dgm:t>
    </dgm:pt>
    <dgm:pt modelId="{4DA77621-8FD8-4C9E-9DFA-9262BE23F5D2}" type="sibTrans" cxnId="{9A7B7B10-BBDA-425E-8344-9E7814CCCA8B}">
      <dgm:prSet/>
      <dgm:spPr/>
      <dgm:t>
        <a:bodyPr/>
        <a:lstStyle/>
        <a:p>
          <a:endParaRPr lang="en-US"/>
        </a:p>
      </dgm:t>
    </dgm:pt>
    <dgm:pt modelId="{DA768652-444C-4568-8B70-B2355EDD9A89}">
      <dgm:prSet custT="1"/>
      <dgm:spPr/>
      <dgm:t>
        <a:bodyPr/>
        <a:lstStyle/>
        <a:p>
          <a:r>
            <a:rPr lang="en-US" sz="2000" b="0" dirty="0"/>
            <a:t>2. Transfer to public EPOS issue tracker</a:t>
          </a:r>
        </a:p>
      </dgm:t>
    </dgm:pt>
    <dgm:pt modelId="{719E386B-7D09-4453-B976-B20E30E26528}" type="parTrans" cxnId="{2EB15A5F-EB8E-4037-B3C3-D5C4BFC4A2FE}">
      <dgm:prSet/>
      <dgm:spPr/>
      <dgm:t>
        <a:bodyPr/>
        <a:lstStyle/>
        <a:p>
          <a:endParaRPr lang="en-US"/>
        </a:p>
      </dgm:t>
    </dgm:pt>
    <dgm:pt modelId="{F5003C6F-7787-4D36-92C7-C8E43CB8854A}" type="sibTrans" cxnId="{2EB15A5F-EB8E-4037-B3C3-D5C4BFC4A2FE}">
      <dgm:prSet/>
      <dgm:spPr/>
      <dgm:t>
        <a:bodyPr/>
        <a:lstStyle/>
        <a:p>
          <a:endParaRPr lang="en-US"/>
        </a:p>
      </dgm:t>
    </dgm:pt>
    <dgm:pt modelId="{9915196D-314A-4080-90D5-58D29B9818E3}">
      <dgm:prSet custT="1"/>
      <dgm:spPr/>
      <dgm:t>
        <a:bodyPr/>
        <a:lstStyle/>
        <a:p>
          <a:r>
            <a:rPr lang="en-US" sz="2000" b="0" dirty="0"/>
            <a:t>Quarterly, during ICS-TCS Interaction Workshops</a:t>
          </a:r>
          <a:endParaRPr lang="en-US" sz="2400" b="0" dirty="0"/>
        </a:p>
      </dgm:t>
    </dgm:pt>
    <dgm:pt modelId="{D21ABBAE-82E2-445D-ACF7-AF4E6BF3A100}" type="parTrans" cxnId="{F4296021-12BA-4C13-AFA8-983F74DCCB11}">
      <dgm:prSet/>
      <dgm:spPr/>
      <dgm:t>
        <a:bodyPr/>
        <a:lstStyle/>
        <a:p>
          <a:endParaRPr lang="en-US"/>
        </a:p>
      </dgm:t>
    </dgm:pt>
    <dgm:pt modelId="{17136C1E-8694-4DF8-91BC-0F2E92EB9FEC}" type="sibTrans" cxnId="{F4296021-12BA-4C13-AFA8-983F74DCCB11}">
      <dgm:prSet/>
      <dgm:spPr/>
      <dgm:t>
        <a:bodyPr/>
        <a:lstStyle/>
        <a:p>
          <a:endParaRPr lang="en-US"/>
        </a:p>
      </dgm:t>
    </dgm:pt>
    <dgm:pt modelId="{EB4752F2-879C-4AA9-AD73-5B5A37AEEA2D}" type="pres">
      <dgm:prSet presAssocID="{FBE565BE-E613-4320-9153-0D7D0A6FCDED}" presName="Name0" presStyleCnt="0">
        <dgm:presLayoutVars>
          <dgm:chMax val="5"/>
          <dgm:chPref val="5"/>
          <dgm:dir/>
          <dgm:animLvl val="lvl"/>
        </dgm:presLayoutVars>
      </dgm:prSet>
      <dgm:spPr/>
    </dgm:pt>
    <dgm:pt modelId="{B570C69D-5C80-4631-BE90-948C3A73772C}" type="pres">
      <dgm:prSet presAssocID="{F7404390-38F7-492B-A0DF-66DD9760A00A}" presName="parentText1" presStyleLbl="node1" presStyleIdx="0" presStyleCnt="4">
        <dgm:presLayoutVars>
          <dgm:chMax/>
          <dgm:chPref val="3"/>
          <dgm:bulletEnabled val="1"/>
        </dgm:presLayoutVars>
      </dgm:prSet>
      <dgm:spPr/>
    </dgm:pt>
    <dgm:pt modelId="{8E4D1D0A-6784-48C8-90C1-A2DECA208817}" type="pres">
      <dgm:prSet presAssocID="{F7404390-38F7-492B-A0DF-66DD9760A00A}" presName="childText1" presStyleLbl="solidAlignAcc1" presStyleIdx="0" presStyleCnt="4">
        <dgm:presLayoutVars>
          <dgm:chMax val="0"/>
          <dgm:chPref val="0"/>
          <dgm:bulletEnabled val="1"/>
        </dgm:presLayoutVars>
      </dgm:prSet>
      <dgm:spPr/>
    </dgm:pt>
    <dgm:pt modelId="{EB3227B1-8E11-466B-B3EE-A0DA6830A7C6}" type="pres">
      <dgm:prSet presAssocID="{5BDD9B12-505A-4D85-BC2B-8FF46333EB69}" presName="parentText2" presStyleLbl="node1" presStyleIdx="1" presStyleCnt="4">
        <dgm:presLayoutVars>
          <dgm:chMax/>
          <dgm:chPref val="3"/>
          <dgm:bulletEnabled val="1"/>
        </dgm:presLayoutVars>
      </dgm:prSet>
      <dgm:spPr/>
    </dgm:pt>
    <dgm:pt modelId="{81CC6A01-11D3-44E3-9169-2D51C3E3F613}" type="pres">
      <dgm:prSet presAssocID="{5BDD9B12-505A-4D85-BC2B-8FF46333EB69}" presName="childText2" presStyleLbl="solidAlignAcc1" presStyleIdx="1" presStyleCnt="4" custScaleY="94924" custLinFactNeighborY="-1598">
        <dgm:presLayoutVars>
          <dgm:chMax val="0"/>
          <dgm:chPref val="0"/>
          <dgm:bulletEnabled val="1"/>
        </dgm:presLayoutVars>
      </dgm:prSet>
      <dgm:spPr/>
    </dgm:pt>
    <dgm:pt modelId="{E50A20E5-3458-49F1-908A-29AC6E40BF6F}" type="pres">
      <dgm:prSet presAssocID="{B5854107-2DFE-41C9-815D-954AB35332F2}" presName="parentText3" presStyleLbl="node1" presStyleIdx="2" presStyleCnt="4">
        <dgm:presLayoutVars>
          <dgm:chMax/>
          <dgm:chPref val="3"/>
          <dgm:bulletEnabled val="1"/>
        </dgm:presLayoutVars>
      </dgm:prSet>
      <dgm:spPr/>
    </dgm:pt>
    <dgm:pt modelId="{E5D6137E-3B57-4DB2-8CD4-1C9FBC332F2C}" type="pres">
      <dgm:prSet presAssocID="{B5854107-2DFE-41C9-815D-954AB35332F2}" presName="childText3" presStyleLbl="solidAlignAcc1" presStyleIdx="2" presStyleCnt="4">
        <dgm:presLayoutVars>
          <dgm:chMax val="0"/>
          <dgm:chPref val="0"/>
          <dgm:bulletEnabled val="1"/>
        </dgm:presLayoutVars>
      </dgm:prSet>
      <dgm:spPr/>
    </dgm:pt>
    <dgm:pt modelId="{783ADCB7-278C-4B8F-AE0D-12CA024523B6}" type="pres">
      <dgm:prSet presAssocID="{93F687C9-6FA6-4506-8B66-92DA2AE42206}" presName="parentText4" presStyleLbl="node1" presStyleIdx="3" presStyleCnt="4">
        <dgm:presLayoutVars>
          <dgm:chMax/>
          <dgm:chPref val="3"/>
          <dgm:bulletEnabled val="1"/>
        </dgm:presLayoutVars>
      </dgm:prSet>
      <dgm:spPr/>
    </dgm:pt>
    <dgm:pt modelId="{FE608713-6570-4D73-A27F-92826A2479A6}" type="pres">
      <dgm:prSet presAssocID="{93F687C9-6FA6-4506-8B66-92DA2AE42206}" presName="childText4" presStyleLbl="solidAlignAcc1" presStyleIdx="3" presStyleCnt="4">
        <dgm:presLayoutVars>
          <dgm:chMax val="0"/>
          <dgm:chPref val="0"/>
          <dgm:bulletEnabled val="1"/>
        </dgm:presLayoutVars>
      </dgm:prSet>
      <dgm:spPr/>
    </dgm:pt>
  </dgm:ptLst>
  <dgm:cxnLst>
    <dgm:cxn modelId="{D406DD01-4123-4968-996B-227201FF1DF2}" srcId="{5BDD9B12-505A-4D85-BC2B-8FF46333EB69}" destId="{303B7FBE-40D3-4BAF-ABAE-4E3BDBB789CE}" srcOrd="0" destOrd="0" parTransId="{F11270CE-0C75-4B57-A315-B26430C82994}" sibTransId="{0C381974-57AF-4E03-8C41-F584F159A54A}"/>
    <dgm:cxn modelId="{1A2EFF05-3499-49CC-8583-CE8D5ABD0689}" srcId="{B5854107-2DFE-41C9-815D-954AB35332F2}" destId="{F0FF26BA-B149-49A4-B6F6-2EECF22A830D}" srcOrd="0" destOrd="0" parTransId="{C1C2F792-6E5A-4F33-9A82-37655B598471}" sibTransId="{A702BDEC-7981-4947-AEC3-2ADE04F822CB}"/>
    <dgm:cxn modelId="{37EE3506-2F25-4EB7-9D6F-2C4385678466}" type="presOf" srcId="{F7404390-38F7-492B-A0DF-66DD9760A00A}" destId="{B570C69D-5C80-4631-BE90-948C3A73772C}" srcOrd="0" destOrd="0" presId="urn:microsoft.com/office/officeart/2009/3/layout/IncreasingArrowsProcess"/>
    <dgm:cxn modelId="{42D81D0B-7B4B-4CDE-85B2-36CB4133C1EA}" srcId="{FBE565BE-E613-4320-9153-0D7D0A6FCDED}" destId="{5BDD9B12-505A-4D85-BC2B-8FF46333EB69}" srcOrd="1" destOrd="0" parTransId="{3D50A56F-E17C-4863-B7A1-9A238990395B}" sibTransId="{6865AB19-2A38-497E-8744-C0DF399907A7}"/>
    <dgm:cxn modelId="{9A7B7B10-BBDA-425E-8344-9E7814CCCA8B}" srcId="{93F687C9-6FA6-4506-8B66-92DA2AE42206}" destId="{0AC6E6DC-447C-4505-A85E-C0C16C41963B}" srcOrd="2" destOrd="0" parTransId="{46B23BDC-83DC-45CC-8910-9A448758994F}" sibTransId="{4DA77621-8FD8-4C9E-9DFA-9262BE23F5D2}"/>
    <dgm:cxn modelId="{5100FC11-BF0B-4BB0-8517-7F7B619E5616}" type="presOf" srcId="{FBE565BE-E613-4320-9153-0D7D0A6FCDED}" destId="{EB4752F2-879C-4AA9-AD73-5B5A37AEEA2D}" srcOrd="0" destOrd="0" presId="urn:microsoft.com/office/officeart/2009/3/layout/IncreasingArrowsProcess"/>
    <dgm:cxn modelId="{0D0D5713-8894-4C54-BA80-CA78901218C3}" type="presOf" srcId="{28623246-F058-49D3-B186-8A5A261874DD}" destId="{FE608713-6570-4D73-A27F-92826A2479A6}" srcOrd="0" destOrd="1" presId="urn:microsoft.com/office/officeart/2009/3/layout/IncreasingArrowsProcess"/>
    <dgm:cxn modelId="{2C67021B-A68C-430F-83D8-0129286A993E}" type="presOf" srcId="{D0ACCBB2-460A-4568-8F06-61329DFDF149}" destId="{8E4D1D0A-6784-48C8-90C1-A2DECA208817}" srcOrd="0" destOrd="0" presId="urn:microsoft.com/office/officeart/2009/3/layout/IncreasingArrowsProcess"/>
    <dgm:cxn modelId="{4CCA731C-4809-4F52-B8D5-7DD0C1CFC4DC}" srcId="{F7404390-38F7-492B-A0DF-66DD9760A00A}" destId="{D0ACCBB2-460A-4568-8F06-61329DFDF149}" srcOrd="0" destOrd="0" parTransId="{39951312-CBBB-4EEF-B75A-9517B69F175A}" sibTransId="{5CBB94E1-EC9E-47E6-BC04-EBEBA0E0DFCF}"/>
    <dgm:cxn modelId="{2E88FE1F-FFB2-4044-A483-510F9047D69B}" srcId="{FBE565BE-E613-4320-9153-0D7D0A6FCDED}" destId="{93F687C9-6FA6-4506-8B66-92DA2AE42206}" srcOrd="3" destOrd="0" parTransId="{3207BE4D-D169-41E3-A959-03AC08AB30F5}" sibTransId="{15A33AD8-0022-4174-92ED-5BEC52F81E3A}"/>
    <dgm:cxn modelId="{F4296021-12BA-4C13-AFA8-983F74DCCB11}" srcId="{93F687C9-6FA6-4506-8B66-92DA2AE42206}" destId="{9915196D-314A-4080-90D5-58D29B9818E3}" srcOrd="0" destOrd="0" parTransId="{D21ABBAE-82E2-445D-ACF7-AF4E6BF3A100}" sibTransId="{17136C1E-8694-4DF8-91BC-0F2E92EB9FEC}"/>
    <dgm:cxn modelId="{D0F33F25-CD69-4437-9F15-109634279595}" type="presOf" srcId="{9915196D-314A-4080-90D5-58D29B9818E3}" destId="{FE608713-6570-4D73-A27F-92826A2479A6}" srcOrd="0" destOrd="0" presId="urn:microsoft.com/office/officeart/2009/3/layout/IncreasingArrowsProcess"/>
    <dgm:cxn modelId="{1C7B7825-3309-4E24-A240-DBFCF0554114}" type="presOf" srcId="{DA768652-444C-4568-8B70-B2355EDD9A89}" destId="{81CC6A01-11D3-44E3-9169-2D51C3E3F613}" srcOrd="0" destOrd="1" presId="urn:microsoft.com/office/officeart/2009/3/layout/IncreasingArrowsProcess"/>
    <dgm:cxn modelId="{2EB15A5F-EB8E-4037-B3C3-D5C4BFC4A2FE}" srcId="{5BDD9B12-505A-4D85-BC2B-8FF46333EB69}" destId="{DA768652-444C-4568-8B70-B2355EDD9A89}" srcOrd="1" destOrd="0" parTransId="{719E386B-7D09-4453-B976-B20E30E26528}" sibTransId="{F5003C6F-7787-4D36-92C7-C8E43CB8854A}"/>
    <dgm:cxn modelId="{C43E6F66-5F92-4053-9D1E-6A0D36507832}" type="presOf" srcId="{F0FF26BA-B149-49A4-B6F6-2EECF22A830D}" destId="{E5D6137E-3B57-4DB2-8CD4-1C9FBC332F2C}" srcOrd="0" destOrd="0" presId="urn:microsoft.com/office/officeart/2009/3/layout/IncreasingArrowsProcess"/>
    <dgm:cxn modelId="{0618F066-E70A-470B-BEE5-D781277D4081}" srcId="{F7404390-38F7-492B-A0DF-66DD9760A00A}" destId="{55541EF4-94D7-4384-B49E-DBA7090E8B2E}" srcOrd="1" destOrd="0" parTransId="{700E0E0F-AD0E-4B3A-B06E-72E27F959CBE}" sibTransId="{DD073EE7-6D76-4E7D-A90A-9AD3B1089E61}"/>
    <dgm:cxn modelId="{AE4FF577-BEE3-4FB6-AB5A-226CC177E8B3}" type="presOf" srcId="{93F687C9-6FA6-4506-8B66-92DA2AE42206}" destId="{783ADCB7-278C-4B8F-AE0D-12CA024523B6}" srcOrd="0" destOrd="0" presId="urn:microsoft.com/office/officeart/2009/3/layout/IncreasingArrowsProcess"/>
    <dgm:cxn modelId="{882FAE7B-5E5F-43DE-9D13-B4EE9CA24A03}" srcId="{FBE565BE-E613-4320-9153-0D7D0A6FCDED}" destId="{F7404390-38F7-492B-A0DF-66DD9760A00A}" srcOrd="0" destOrd="0" parTransId="{270817C2-ECD9-4E4C-BD42-8DAE5A21C759}" sibTransId="{AFAAD573-BC07-412D-B661-0C4B50D8A964}"/>
    <dgm:cxn modelId="{228A4582-D01B-44A4-87B7-7E3B56A23BD8}" type="presOf" srcId="{B5854107-2DFE-41C9-815D-954AB35332F2}" destId="{E50A20E5-3458-49F1-908A-29AC6E40BF6F}" srcOrd="0" destOrd="0" presId="urn:microsoft.com/office/officeart/2009/3/layout/IncreasingArrowsProcess"/>
    <dgm:cxn modelId="{30DE049F-FF65-4238-ACCE-39F432EDAD54}" type="presOf" srcId="{0AC6E6DC-447C-4505-A85E-C0C16C41963B}" destId="{FE608713-6570-4D73-A27F-92826A2479A6}" srcOrd="0" destOrd="2" presId="urn:microsoft.com/office/officeart/2009/3/layout/IncreasingArrowsProcess"/>
    <dgm:cxn modelId="{ACAC5EA2-0722-44E8-805F-37A06D5DC859}" srcId="{93F687C9-6FA6-4506-8B66-92DA2AE42206}" destId="{28623246-F058-49D3-B186-8A5A261874DD}" srcOrd="1" destOrd="0" parTransId="{B68D0A23-9C74-43D2-AE4A-BAAB2117179B}" sibTransId="{F8D1AC79-E2B6-4BD9-A7CB-8FB71BC53787}"/>
    <dgm:cxn modelId="{D54A7DA3-0665-49E9-B575-5FC41C2642AF}" srcId="{B5854107-2DFE-41C9-815D-954AB35332F2}" destId="{0EA5A5D1-D98C-4A78-A72C-DAE8DF53DF91}" srcOrd="1" destOrd="0" parTransId="{121A9AD9-91DE-442E-9BE0-7D45FD3E8937}" sibTransId="{A579B6F7-7D83-4E10-A9B2-DE68ACBF1BFE}"/>
    <dgm:cxn modelId="{BCC659A9-77E2-4856-9039-5B5EA78D74C2}" type="presOf" srcId="{0EA5A5D1-D98C-4A78-A72C-DAE8DF53DF91}" destId="{E5D6137E-3B57-4DB2-8CD4-1C9FBC332F2C}" srcOrd="0" destOrd="1" presId="urn:microsoft.com/office/officeart/2009/3/layout/IncreasingArrowsProcess"/>
    <dgm:cxn modelId="{9CFD47C6-7E16-4902-87A8-4B27C813B39C}" type="presOf" srcId="{5BDD9B12-505A-4D85-BC2B-8FF46333EB69}" destId="{EB3227B1-8E11-466B-B3EE-A0DA6830A7C6}" srcOrd="0" destOrd="0" presId="urn:microsoft.com/office/officeart/2009/3/layout/IncreasingArrowsProcess"/>
    <dgm:cxn modelId="{088714D1-FC42-4E39-A6DA-E86254A1B06A}" type="presOf" srcId="{303B7FBE-40D3-4BAF-ABAE-4E3BDBB789CE}" destId="{81CC6A01-11D3-44E3-9169-2D51C3E3F613}" srcOrd="0" destOrd="0" presId="urn:microsoft.com/office/officeart/2009/3/layout/IncreasingArrowsProcess"/>
    <dgm:cxn modelId="{299211E6-51C5-4DD8-AC33-6BEAC8E47698}" type="presOf" srcId="{55541EF4-94D7-4384-B49E-DBA7090E8B2E}" destId="{8E4D1D0A-6784-48C8-90C1-A2DECA208817}" srcOrd="0" destOrd="1" presId="urn:microsoft.com/office/officeart/2009/3/layout/IncreasingArrowsProcess"/>
    <dgm:cxn modelId="{A47437F2-D175-4A45-9484-4BA50A2A8153}" srcId="{FBE565BE-E613-4320-9153-0D7D0A6FCDED}" destId="{B5854107-2DFE-41C9-815D-954AB35332F2}" srcOrd="2" destOrd="0" parTransId="{DEE23BF7-8B92-4338-AF05-62DBC9C9C471}" sibTransId="{01221A28-7121-4EA0-B200-EA5432AE1D82}"/>
    <dgm:cxn modelId="{1D027D3D-53AF-469C-AAFA-0826BDACEFE2}" type="presParOf" srcId="{EB4752F2-879C-4AA9-AD73-5B5A37AEEA2D}" destId="{B570C69D-5C80-4631-BE90-948C3A73772C}" srcOrd="0" destOrd="0" presId="urn:microsoft.com/office/officeart/2009/3/layout/IncreasingArrowsProcess"/>
    <dgm:cxn modelId="{A34D65B0-0F1D-4729-BE64-91102D13DA53}" type="presParOf" srcId="{EB4752F2-879C-4AA9-AD73-5B5A37AEEA2D}" destId="{8E4D1D0A-6784-48C8-90C1-A2DECA208817}" srcOrd="1" destOrd="0" presId="urn:microsoft.com/office/officeart/2009/3/layout/IncreasingArrowsProcess"/>
    <dgm:cxn modelId="{8747B0DF-AC15-4E20-AE1E-25A0C4F3FB36}" type="presParOf" srcId="{EB4752F2-879C-4AA9-AD73-5B5A37AEEA2D}" destId="{EB3227B1-8E11-466B-B3EE-A0DA6830A7C6}" srcOrd="2" destOrd="0" presId="urn:microsoft.com/office/officeart/2009/3/layout/IncreasingArrowsProcess"/>
    <dgm:cxn modelId="{DF01917B-5224-4632-8D32-92D7D3FECCFE}" type="presParOf" srcId="{EB4752F2-879C-4AA9-AD73-5B5A37AEEA2D}" destId="{81CC6A01-11D3-44E3-9169-2D51C3E3F613}" srcOrd="3" destOrd="0" presId="urn:microsoft.com/office/officeart/2009/3/layout/IncreasingArrowsProcess"/>
    <dgm:cxn modelId="{E8B471E1-BAF6-4DE8-BF93-C5BE05508135}" type="presParOf" srcId="{EB4752F2-879C-4AA9-AD73-5B5A37AEEA2D}" destId="{E50A20E5-3458-49F1-908A-29AC6E40BF6F}" srcOrd="4" destOrd="0" presId="urn:microsoft.com/office/officeart/2009/3/layout/IncreasingArrowsProcess"/>
    <dgm:cxn modelId="{06747378-73AA-40F6-AE11-AE0552FCC61D}" type="presParOf" srcId="{EB4752F2-879C-4AA9-AD73-5B5A37AEEA2D}" destId="{E5D6137E-3B57-4DB2-8CD4-1C9FBC332F2C}" srcOrd="5" destOrd="0" presId="urn:microsoft.com/office/officeart/2009/3/layout/IncreasingArrowsProcess"/>
    <dgm:cxn modelId="{BC556523-FA06-4941-8188-A3DFE56BE315}" type="presParOf" srcId="{EB4752F2-879C-4AA9-AD73-5B5A37AEEA2D}" destId="{783ADCB7-278C-4B8F-AE0D-12CA024523B6}" srcOrd="6" destOrd="0" presId="urn:microsoft.com/office/officeart/2009/3/layout/IncreasingArrowsProcess"/>
    <dgm:cxn modelId="{A8A99043-1084-4D72-B71B-2D5D6A347FEB}" type="presParOf" srcId="{EB4752F2-879C-4AA9-AD73-5B5A37AEEA2D}" destId="{FE608713-6570-4D73-A27F-92826A2479A6}"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0C69D-5C80-4631-BE90-948C3A73772C}">
      <dsp:nvSpPr>
        <dsp:cNvPr id="0" name=""/>
        <dsp:cNvSpPr/>
      </dsp:nvSpPr>
      <dsp:spPr>
        <a:xfrm>
          <a:off x="91655" y="179456"/>
          <a:ext cx="10240847" cy="1490913"/>
        </a:xfrm>
        <a:prstGeom prst="rightArrow">
          <a:avLst>
            <a:gd name="adj1" fmla="val 50000"/>
            <a:gd name="adj2" fmla="val 5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36683" numCol="1" spcCol="1270" anchor="ctr" anchorCtr="0">
          <a:noAutofit/>
        </a:bodyPr>
        <a:lstStyle/>
        <a:p>
          <a:pPr marL="0" lvl="0" indent="0" algn="l" defTabSz="1066800">
            <a:lnSpc>
              <a:spcPct val="90000"/>
            </a:lnSpc>
            <a:spcBef>
              <a:spcPct val="0"/>
            </a:spcBef>
            <a:spcAft>
              <a:spcPct val="35000"/>
            </a:spcAft>
            <a:buNone/>
          </a:pPr>
          <a:r>
            <a:rPr lang="en-US" sz="2400" b="0" kern="1200" dirty="0"/>
            <a:t>Collection of  requests</a:t>
          </a:r>
        </a:p>
      </dsp:txBody>
      <dsp:txXfrm>
        <a:off x="91655" y="552184"/>
        <a:ext cx="9868119" cy="745457"/>
      </dsp:txXfrm>
    </dsp:sp>
    <dsp:sp modelId="{8E4D1D0A-6784-48C8-90C1-A2DECA208817}">
      <dsp:nvSpPr>
        <dsp:cNvPr id="0" name=""/>
        <dsp:cNvSpPr/>
      </dsp:nvSpPr>
      <dsp:spPr>
        <a:xfrm>
          <a:off x="91655" y="1331598"/>
          <a:ext cx="2360515" cy="2757740"/>
        </a:xfrm>
        <a:prstGeom prst="rect">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kern="1200" dirty="0"/>
            <a:t>1. Feedback from trainings</a:t>
          </a:r>
        </a:p>
        <a:p>
          <a:pPr marL="0" lvl="0" indent="0" algn="l" defTabSz="889000">
            <a:lnSpc>
              <a:spcPct val="90000"/>
            </a:lnSpc>
            <a:spcBef>
              <a:spcPct val="0"/>
            </a:spcBef>
            <a:spcAft>
              <a:spcPct val="35000"/>
            </a:spcAft>
            <a:buFont typeface="Arial" panose="020B0604020202020204" pitchFamily="34" charset="0"/>
            <a:buNone/>
          </a:pPr>
          <a:r>
            <a:rPr lang="en-US" sz="2000" b="0" kern="1200" dirty="0"/>
            <a:t>2. Requests from scientific communities</a:t>
          </a:r>
        </a:p>
        <a:p>
          <a:pPr marL="0" lvl="0" indent="0" algn="l" defTabSz="889000">
            <a:lnSpc>
              <a:spcPct val="90000"/>
            </a:lnSpc>
            <a:spcBef>
              <a:spcPct val="0"/>
            </a:spcBef>
            <a:spcAft>
              <a:spcPct val="35000"/>
            </a:spcAft>
            <a:buFont typeface="Arial" panose="020B0604020202020204" pitchFamily="34" charset="0"/>
            <a:buNone/>
          </a:pPr>
          <a:r>
            <a:rPr lang="en-US" sz="2000" b="0" kern="1200" dirty="0"/>
            <a:t>3. Feedback from users</a:t>
          </a:r>
        </a:p>
      </dsp:txBody>
      <dsp:txXfrm>
        <a:off x="91655" y="1331598"/>
        <a:ext cx="2360515" cy="2757740"/>
      </dsp:txXfrm>
    </dsp:sp>
    <dsp:sp modelId="{EB3227B1-8E11-466B-B3EE-A0DA6830A7C6}">
      <dsp:nvSpPr>
        <dsp:cNvPr id="0" name=""/>
        <dsp:cNvSpPr/>
      </dsp:nvSpPr>
      <dsp:spPr>
        <a:xfrm>
          <a:off x="2452171" y="676251"/>
          <a:ext cx="7880332" cy="1490913"/>
        </a:xfrm>
        <a:prstGeom prst="rightArrow">
          <a:avLst>
            <a:gd name="adj1" fmla="val 50000"/>
            <a:gd name="adj2" fmla="val 50000"/>
          </a:avLst>
        </a:prstGeom>
        <a:solidFill>
          <a:schemeClr val="accent5">
            <a:hueOff val="2892295"/>
            <a:satOff val="-12747"/>
            <a:lumOff val="-86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36683" numCol="1" spcCol="1270" anchor="ctr" anchorCtr="0">
          <a:noAutofit/>
        </a:bodyPr>
        <a:lstStyle/>
        <a:p>
          <a:pPr marL="0" lvl="0" indent="0" algn="l" defTabSz="1066800">
            <a:lnSpc>
              <a:spcPct val="90000"/>
            </a:lnSpc>
            <a:spcBef>
              <a:spcPct val="0"/>
            </a:spcBef>
            <a:spcAft>
              <a:spcPct val="35000"/>
            </a:spcAft>
            <a:buNone/>
          </a:pPr>
          <a:r>
            <a:rPr lang="en-US" sz="2400" b="0" kern="1200" dirty="0"/>
            <a:t>Evaluation by ICS-TSC Interaction Team</a:t>
          </a:r>
        </a:p>
      </dsp:txBody>
      <dsp:txXfrm>
        <a:off x="2452171" y="1048979"/>
        <a:ext cx="7507604" cy="745457"/>
      </dsp:txXfrm>
    </dsp:sp>
    <dsp:sp modelId="{81CC6A01-11D3-44E3-9169-2D51C3E3F613}">
      <dsp:nvSpPr>
        <dsp:cNvPr id="0" name=""/>
        <dsp:cNvSpPr/>
      </dsp:nvSpPr>
      <dsp:spPr>
        <a:xfrm>
          <a:off x="2452171" y="1853655"/>
          <a:ext cx="2360515" cy="2551034"/>
        </a:xfrm>
        <a:prstGeom prst="rect">
          <a:avLst/>
        </a:prstGeom>
        <a:solidFill>
          <a:schemeClr val="lt1">
            <a:hueOff val="0"/>
            <a:satOff val="0"/>
            <a:lumOff val="0"/>
            <a:alphaOff val="0"/>
          </a:schemeClr>
        </a:solidFill>
        <a:ln w="19050" cap="flat" cmpd="sng" algn="ctr">
          <a:solidFill>
            <a:schemeClr val="accent5">
              <a:hueOff val="2892295"/>
              <a:satOff val="-12747"/>
              <a:lumOff val="-86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t>1. Unification of topics</a:t>
          </a:r>
        </a:p>
        <a:p>
          <a:pPr marL="0" lvl="0" indent="0" algn="l" defTabSz="889000">
            <a:lnSpc>
              <a:spcPct val="90000"/>
            </a:lnSpc>
            <a:spcBef>
              <a:spcPct val="0"/>
            </a:spcBef>
            <a:spcAft>
              <a:spcPct val="35000"/>
            </a:spcAft>
            <a:buNone/>
          </a:pPr>
          <a:r>
            <a:rPr lang="en-US" sz="2000" b="0" kern="1200" dirty="0"/>
            <a:t>2. Transfer to public EPOS issue tracker</a:t>
          </a:r>
        </a:p>
      </dsp:txBody>
      <dsp:txXfrm>
        <a:off x="2452171" y="1853655"/>
        <a:ext cx="2360515" cy="2551034"/>
      </dsp:txXfrm>
    </dsp:sp>
    <dsp:sp modelId="{E50A20E5-3458-49F1-908A-29AC6E40BF6F}">
      <dsp:nvSpPr>
        <dsp:cNvPr id="0" name=""/>
        <dsp:cNvSpPr/>
      </dsp:nvSpPr>
      <dsp:spPr>
        <a:xfrm>
          <a:off x="4812686" y="1173046"/>
          <a:ext cx="5519816" cy="1490913"/>
        </a:xfrm>
        <a:prstGeom prst="rightArrow">
          <a:avLst>
            <a:gd name="adj1" fmla="val 50000"/>
            <a:gd name="adj2" fmla="val 50000"/>
          </a:avLst>
        </a:prstGeom>
        <a:solidFill>
          <a:schemeClr val="accent5">
            <a:hueOff val="5784589"/>
            <a:satOff val="-25494"/>
            <a:lumOff val="-172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36683" numCol="1" spcCol="1270" anchor="ctr" anchorCtr="0">
          <a:noAutofit/>
        </a:bodyPr>
        <a:lstStyle/>
        <a:p>
          <a:pPr marL="0" lvl="0" indent="0" algn="l" defTabSz="1066800">
            <a:lnSpc>
              <a:spcPct val="90000"/>
            </a:lnSpc>
            <a:spcBef>
              <a:spcPct val="0"/>
            </a:spcBef>
            <a:spcAft>
              <a:spcPct val="35000"/>
            </a:spcAft>
            <a:buNone/>
          </a:pPr>
          <a:r>
            <a:rPr lang="en-US" sz="2400" b="0" kern="1200" dirty="0"/>
            <a:t>Reviewed during ICS Hackathon</a:t>
          </a:r>
        </a:p>
      </dsp:txBody>
      <dsp:txXfrm>
        <a:off x="4812686" y="1545774"/>
        <a:ext cx="5147088" cy="745457"/>
      </dsp:txXfrm>
    </dsp:sp>
    <dsp:sp modelId="{E5D6137E-3B57-4DB2-8CD4-1C9FBC332F2C}">
      <dsp:nvSpPr>
        <dsp:cNvPr id="0" name=""/>
        <dsp:cNvSpPr/>
      </dsp:nvSpPr>
      <dsp:spPr>
        <a:xfrm>
          <a:off x="4812686" y="2325188"/>
          <a:ext cx="2360515" cy="2705418"/>
        </a:xfrm>
        <a:prstGeom prst="rect">
          <a:avLst/>
        </a:prstGeom>
        <a:solidFill>
          <a:schemeClr val="lt1">
            <a:hueOff val="0"/>
            <a:satOff val="0"/>
            <a:lumOff val="0"/>
            <a:alphaOff val="0"/>
          </a:schemeClr>
        </a:solidFill>
        <a:ln w="19050" cap="flat" cmpd="sng" algn="ctr">
          <a:solidFill>
            <a:schemeClr val="accent5">
              <a:hueOff val="5784589"/>
              <a:satOff val="-25494"/>
              <a:lumOff val="-172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t>Technical assessment</a:t>
          </a:r>
        </a:p>
        <a:p>
          <a:pPr marL="0" lvl="0" indent="0" algn="l" defTabSz="889000">
            <a:lnSpc>
              <a:spcPct val="90000"/>
            </a:lnSpc>
            <a:spcBef>
              <a:spcPct val="0"/>
            </a:spcBef>
            <a:spcAft>
              <a:spcPct val="35000"/>
            </a:spcAft>
            <a:buNone/>
          </a:pPr>
          <a:r>
            <a:rPr lang="en-US" sz="2000" b="0" kern="1200" dirty="0"/>
            <a:t>Alignment with  EPOS technical architecture</a:t>
          </a:r>
        </a:p>
        <a:p>
          <a:pPr marL="0" lvl="0" indent="0" algn="l" defTabSz="889000">
            <a:lnSpc>
              <a:spcPct val="90000"/>
            </a:lnSpc>
            <a:spcBef>
              <a:spcPct val="0"/>
            </a:spcBef>
            <a:spcAft>
              <a:spcPct val="35000"/>
            </a:spcAft>
            <a:buNone/>
          </a:pPr>
          <a:r>
            <a:rPr lang="en-US" sz="2000" b="0" kern="1200" dirty="0"/>
            <a:t>Assessment of required resources</a:t>
          </a:r>
        </a:p>
      </dsp:txBody>
      <dsp:txXfrm>
        <a:off x="4812686" y="2325188"/>
        <a:ext cx="2360515" cy="2705418"/>
      </dsp:txXfrm>
    </dsp:sp>
    <dsp:sp modelId="{783ADCB7-278C-4B8F-AE0D-12CA024523B6}">
      <dsp:nvSpPr>
        <dsp:cNvPr id="0" name=""/>
        <dsp:cNvSpPr/>
      </dsp:nvSpPr>
      <dsp:spPr>
        <a:xfrm>
          <a:off x="7173201" y="1669841"/>
          <a:ext cx="3159301" cy="1490913"/>
        </a:xfrm>
        <a:prstGeom prst="rightArrow">
          <a:avLst>
            <a:gd name="adj1" fmla="val 50000"/>
            <a:gd name="adj2" fmla="val 50000"/>
          </a:avLst>
        </a:prstGeom>
        <a:solidFill>
          <a:schemeClr val="accent5">
            <a:hueOff val="8676884"/>
            <a:satOff val="-38241"/>
            <a:lumOff val="-258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36683" numCol="1" spcCol="1270" anchor="ctr" anchorCtr="0">
          <a:noAutofit/>
        </a:bodyPr>
        <a:lstStyle/>
        <a:p>
          <a:pPr marL="0" lvl="0" indent="0" algn="l" defTabSz="1066800">
            <a:lnSpc>
              <a:spcPct val="90000"/>
            </a:lnSpc>
            <a:spcBef>
              <a:spcPct val="0"/>
            </a:spcBef>
            <a:spcAft>
              <a:spcPct val="35000"/>
            </a:spcAft>
            <a:buNone/>
          </a:pPr>
          <a:r>
            <a:rPr lang="en-US" sz="2400" b="0" kern="1200" dirty="0"/>
            <a:t>Prioritization of selected features</a:t>
          </a:r>
        </a:p>
      </dsp:txBody>
      <dsp:txXfrm>
        <a:off x="7173201" y="2042569"/>
        <a:ext cx="2786573" cy="745457"/>
      </dsp:txXfrm>
    </dsp:sp>
    <dsp:sp modelId="{FE608713-6570-4D73-A27F-92826A2479A6}">
      <dsp:nvSpPr>
        <dsp:cNvPr id="0" name=""/>
        <dsp:cNvSpPr/>
      </dsp:nvSpPr>
      <dsp:spPr>
        <a:xfrm>
          <a:off x="7173201" y="2821983"/>
          <a:ext cx="2382021" cy="2737129"/>
        </a:xfrm>
        <a:prstGeom prst="rect">
          <a:avLst/>
        </a:prstGeom>
        <a:solidFill>
          <a:schemeClr val="lt1">
            <a:hueOff val="0"/>
            <a:satOff val="0"/>
            <a:lumOff val="0"/>
            <a:alphaOff val="0"/>
          </a:schemeClr>
        </a:solidFill>
        <a:ln w="19050" cap="flat" cmpd="sng" algn="ctr">
          <a:solidFill>
            <a:schemeClr val="accent5">
              <a:hueOff val="8676884"/>
              <a:satOff val="-38241"/>
              <a:lumOff val="-258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t>Quarterly, during ICS-TCS Interaction Workshops</a:t>
          </a:r>
          <a:endParaRPr lang="en-US" sz="2400" b="0" kern="1200" dirty="0"/>
        </a:p>
        <a:p>
          <a:pPr marL="0" lvl="0" indent="0" algn="l" defTabSz="889000">
            <a:lnSpc>
              <a:spcPct val="90000"/>
            </a:lnSpc>
            <a:spcBef>
              <a:spcPct val="0"/>
            </a:spcBef>
            <a:spcAft>
              <a:spcPct val="35000"/>
            </a:spcAft>
            <a:buNone/>
          </a:pPr>
          <a:r>
            <a:rPr lang="en-US" sz="2000" b="0" kern="1200" dirty="0"/>
            <a:t>Voting by communities</a:t>
          </a:r>
        </a:p>
        <a:p>
          <a:pPr marL="0" lvl="0" indent="0" algn="l" defTabSz="889000">
            <a:lnSpc>
              <a:spcPct val="90000"/>
            </a:lnSpc>
            <a:spcBef>
              <a:spcPct val="0"/>
            </a:spcBef>
            <a:spcAft>
              <a:spcPct val="35000"/>
            </a:spcAft>
            <a:buNone/>
          </a:pPr>
          <a:r>
            <a:rPr lang="en-US" sz="2000" b="0" kern="1200" dirty="0"/>
            <a:t>Assessment of available human resources</a:t>
          </a:r>
        </a:p>
        <a:p>
          <a:pPr marL="0" lvl="0" indent="0" algn="l" defTabSz="889000">
            <a:lnSpc>
              <a:spcPct val="90000"/>
            </a:lnSpc>
            <a:spcBef>
              <a:spcPct val="0"/>
            </a:spcBef>
            <a:spcAft>
              <a:spcPct val="35000"/>
            </a:spcAft>
            <a:buNone/>
          </a:pPr>
          <a:endParaRPr lang="en-US" sz="2000" b="0" kern="1200" dirty="0"/>
        </a:p>
      </dsp:txBody>
      <dsp:txXfrm>
        <a:off x="7173201" y="2821983"/>
        <a:ext cx="2382021" cy="2737129"/>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1736B-5346-DB40-A941-699922E53779}" type="datetimeFigureOut">
              <a:rPr lang="it-IT" smtClean="0"/>
              <a:t>27/03/25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5E92A-0C7D-9E44-8596-8FE05B5FAB45}" type="slidenum">
              <a:rPr lang="it-IT" smtClean="0"/>
              <a:t>‹N›</a:t>
            </a:fld>
            <a:endParaRPr lang="it-IT"/>
          </a:p>
        </p:txBody>
      </p:sp>
    </p:spTree>
    <p:extLst>
      <p:ext uri="{BB962C8B-B14F-4D97-AF65-F5344CB8AC3E}">
        <p14:creationId xmlns:p14="http://schemas.microsoft.com/office/powerpoint/2010/main" val="214336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C21A2-60AD-334E-9C41-2DC0EF94D362}"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2966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52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37685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27/03/2025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3684592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27/03/2025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4063439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27/03/2025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2645691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0344A0-E3CB-9142-9F20-A199C00CE1F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A222FB2-8118-724C-937E-DD4BE19C2BCC}"/>
              </a:ext>
            </a:extLst>
          </p:cNvPr>
          <p:cNvSpPr>
            <a:spLocks noGrp="1"/>
          </p:cNvSpPr>
          <p:nvPr>
            <p:ph idx="1"/>
          </p:nvPr>
        </p:nvSpPr>
        <p:spPr/>
        <p:txBody>
          <a:body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AECAC4A-872F-A546-8132-996DEEF6A13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CF69F3-458A-534F-8AB2-165ACED58887}" type="datetimeFigureOut">
              <a:rPr kumimoji="0" lang="it-IT" sz="1800" b="0" i="0" u="none" strike="noStrike" kern="1200" cap="none" spc="0" normalizeH="0" baseline="0" noProof="0" smtClean="0">
                <a:ln>
                  <a:noFill/>
                </a:ln>
                <a:solidFill>
                  <a:srgbClr val="000000"/>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27/03/25</a:t>
            </a:fld>
            <a:endParaRPr kumimoji="0" lang="it-IT"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5" name="Segnaposto piè di pagina 4">
            <a:extLst>
              <a:ext uri="{FF2B5EF4-FFF2-40B4-BE49-F238E27FC236}">
                <a16:creationId xmlns:a16="http://schemas.microsoft.com/office/drawing/2014/main" id="{9CBAC3C4-B470-F041-A7FB-B68379CAA3B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6" name="Segnaposto numero diapositiva 5">
            <a:extLst>
              <a:ext uri="{FF2B5EF4-FFF2-40B4-BE49-F238E27FC236}">
                <a16:creationId xmlns:a16="http://schemas.microsoft.com/office/drawing/2014/main" id="{D245F620-7670-5443-8A6F-E97921ACBD71}"/>
              </a:ext>
            </a:extLst>
          </p:cNvPr>
          <p:cNvSpPr>
            <a:spLocks noGrp="1"/>
          </p:cNvSpPr>
          <p:nvPr>
            <p:ph type="sldNum" sz="quarter" idx="12"/>
          </p:nvPr>
        </p:nvSpPr>
        <p:spPr>
          <a:xfrm>
            <a:off x="8610600" y="6356350"/>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1D447A2-DAD4-124A-A606-CCBACEE6D4BE}" type="slidenum">
              <a:rPr kumimoji="0" lang="it-IT" sz="1400" b="1" i="0" u="none" strike="noStrike" kern="1200" cap="none" spc="0" normalizeH="0" baseline="0" noProof="0" smtClean="0">
                <a:ln>
                  <a:noFill/>
                </a:ln>
                <a:solidFill>
                  <a:srgbClr val="E5A113"/>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E5A113"/>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2417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61B0A3-4B74-854E-AA21-B9320E015255}"/>
              </a:ext>
            </a:extLst>
          </p:cNvPr>
          <p:cNvSpPr>
            <a:spLocks noGrp="1"/>
          </p:cNvSpPr>
          <p:nvPr>
            <p:ph type="title"/>
          </p:nvPr>
        </p:nvSpPr>
        <p:spPr>
          <a:xfrm>
            <a:off x="831850" y="795339"/>
            <a:ext cx="10515600" cy="2852737"/>
          </a:xfrm>
        </p:spPr>
        <p:txBody>
          <a:bodyPr anchor="b"/>
          <a:lstStyle>
            <a:lvl1pPr>
              <a:defRPr sz="6000"/>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4E0748E1-417D-D444-A649-115A7A57A587}"/>
              </a:ext>
            </a:extLst>
          </p:cNvPr>
          <p:cNvSpPr>
            <a:spLocks noGrp="1"/>
          </p:cNvSpPr>
          <p:nvPr>
            <p:ph type="body" idx="1"/>
          </p:nvPr>
        </p:nvSpPr>
        <p:spPr>
          <a:xfrm>
            <a:off x="831850" y="3829610"/>
            <a:ext cx="10515600" cy="223305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42C4902-302F-DD40-B41A-CB3B0BBF38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CF69F3-458A-534F-8AB2-165ACED58887}" type="datetimeFigureOut">
              <a:rPr kumimoji="0" lang="it-IT" sz="1800" b="0" i="0" u="none" strike="noStrike" kern="1200" cap="none" spc="0" normalizeH="0" baseline="0" noProof="0" smtClean="0">
                <a:ln>
                  <a:noFill/>
                </a:ln>
                <a:solidFill>
                  <a:srgbClr val="000000"/>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27/03/25</a:t>
            </a:fld>
            <a:endPar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5" name="Segnaposto piè di pagina 4">
            <a:extLst>
              <a:ext uri="{FF2B5EF4-FFF2-40B4-BE49-F238E27FC236}">
                <a16:creationId xmlns:a16="http://schemas.microsoft.com/office/drawing/2014/main" id="{2BEDF8F6-2478-A345-86CE-263C92F8759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6" name="Segnaposto numero diapositiva 5">
            <a:extLst>
              <a:ext uri="{FF2B5EF4-FFF2-40B4-BE49-F238E27FC236}">
                <a16:creationId xmlns:a16="http://schemas.microsoft.com/office/drawing/2014/main" id="{7CD24A09-0147-EF4D-BF73-1E65F278CE81}"/>
              </a:ext>
            </a:extLst>
          </p:cNvPr>
          <p:cNvSpPr>
            <a:spLocks noGrp="1"/>
          </p:cNvSpPr>
          <p:nvPr>
            <p:ph type="sldNum" sz="quarter" idx="12"/>
          </p:nvPr>
        </p:nvSpPr>
        <p:spPr>
          <a:xfrm>
            <a:off x="8610600" y="6356350"/>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1D447A2-DAD4-124A-A606-CCBACEE6D4BE}" type="slidenum">
              <a:rPr kumimoji="0" lang="it-IT" sz="1400" b="1" i="0" u="none" strike="noStrike" kern="1200" cap="none" spc="0" normalizeH="0" baseline="0" noProof="0" smtClean="0">
                <a:ln>
                  <a:noFill/>
                </a:ln>
                <a:solidFill>
                  <a:srgbClr val="E5A113"/>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E5A113"/>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2428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‹N›</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540185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2858555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53779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284850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‹N›</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26468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64288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‹N›</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43543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27/03/2025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‹N›</a:t>
            </a:fld>
            <a:endParaRPr lang="en-GB"/>
          </a:p>
        </p:txBody>
      </p:sp>
    </p:spTree>
    <p:extLst>
      <p:ext uri="{BB962C8B-B14F-4D97-AF65-F5344CB8AC3E}">
        <p14:creationId xmlns:p14="http://schemas.microsoft.com/office/powerpoint/2010/main" val="114161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www.epos-eu.org/on"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mailto:info@epos-eric.eu"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‹N›</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9"/>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2685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registry.epos-eu.org/ncl/FAIR-Incubator"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www.epos-eu.org/o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308337-0AF8-ECA1-6B23-AF02CCFD068A}"/>
              </a:ext>
            </a:extLst>
          </p:cNvPr>
          <p:cNvSpPr>
            <a:spLocks noGrp="1"/>
          </p:cNvSpPr>
          <p:nvPr>
            <p:ph type="ctrTitle"/>
          </p:nvPr>
        </p:nvSpPr>
        <p:spPr>
          <a:xfrm>
            <a:off x="838200" y="1776409"/>
            <a:ext cx="10515600" cy="2215488"/>
          </a:xfrm>
        </p:spPr>
        <p:txBody>
          <a:bodyPr/>
          <a:lstStyle/>
          <a:p>
            <a:r>
              <a:rPr lang="en-GB" sz="4400" b="1" dirty="0">
                <a:solidFill>
                  <a:srgbClr val="1A3E28"/>
                </a:solidFill>
                <a:latin typeface="Open Sans Regular"/>
                <a:ea typeface="Lato" panose="020F0502020204030203" pitchFamily="34" charset="0"/>
                <a:cs typeface="Lato" panose="020F0502020204030203" pitchFamily="34" charset="0"/>
              </a:rPr>
              <a:t>Summary of development topics</a:t>
            </a:r>
            <a:endParaRPr lang="it-IT" dirty="0"/>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1"/>
          </p:nvPr>
        </p:nvSpPr>
        <p:spPr>
          <a:xfrm>
            <a:off x="838200" y="4395019"/>
            <a:ext cx="10515600" cy="1059631"/>
          </a:xfrm>
        </p:spPr>
        <p:txBody>
          <a:bodyPr>
            <a:normAutofit/>
          </a:bodyPr>
          <a:lstStyle/>
          <a:p>
            <a:r>
              <a:rPr lang="en-US" dirty="0"/>
              <a:t>Jan Michálek and EPOS Team | University of Bergen, Norway | EPOS Days, 20 March 2025</a:t>
            </a:r>
            <a:endParaRPr lang="en-GB" dirty="0"/>
          </a:p>
        </p:txBody>
      </p:sp>
    </p:spTree>
    <p:extLst>
      <p:ext uri="{BB962C8B-B14F-4D97-AF65-F5344CB8AC3E}">
        <p14:creationId xmlns:p14="http://schemas.microsoft.com/office/powerpoint/2010/main" val="1881374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6E12F-5D45-DF81-D73A-28964B20FA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A1CFB-2FEE-BE63-1AC9-F57FB3A64D62}"/>
              </a:ext>
            </a:extLst>
          </p:cNvPr>
          <p:cNvSpPr>
            <a:spLocks noGrp="1"/>
          </p:cNvSpPr>
          <p:nvPr>
            <p:ph type="title"/>
          </p:nvPr>
        </p:nvSpPr>
        <p:spPr>
          <a:xfrm>
            <a:off x="1995949" y="0"/>
            <a:ext cx="9141542" cy="1325563"/>
          </a:xfrm>
        </p:spPr>
        <p:txBody>
          <a:bodyPr>
            <a:normAutofit/>
          </a:bodyPr>
          <a:lstStyle/>
          <a:p>
            <a:r>
              <a:rPr lang="en-US" sz="3600" dirty="0"/>
              <a:t>Vocabulary status (NCL tool)</a:t>
            </a:r>
          </a:p>
        </p:txBody>
      </p:sp>
      <p:graphicFrame>
        <p:nvGraphicFramePr>
          <p:cNvPr id="4" name="Content Placeholder 3">
            <a:extLst>
              <a:ext uri="{FF2B5EF4-FFF2-40B4-BE49-F238E27FC236}">
                <a16:creationId xmlns:a16="http://schemas.microsoft.com/office/drawing/2014/main" id="{EF0510D5-392A-191F-1738-320ACFBA0931}"/>
              </a:ext>
            </a:extLst>
          </p:cNvPr>
          <p:cNvGraphicFramePr>
            <a:graphicFrameLocks noGrp="1"/>
          </p:cNvGraphicFramePr>
          <p:nvPr>
            <p:ph idx="1"/>
          </p:nvPr>
        </p:nvGraphicFramePr>
        <p:xfrm>
          <a:off x="722670" y="1102149"/>
          <a:ext cx="11164529" cy="5029200"/>
        </p:xfrm>
        <a:graphic>
          <a:graphicData uri="http://schemas.openxmlformats.org/drawingml/2006/table">
            <a:tbl>
              <a:tblPr firstRow="1" bandRow="1">
                <a:tableStyleId>{93296810-A885-4BE3-A3E7-6D5BEEA58F35}</a:tableStyleId>
              </a:tblPr>
              <a:tblGrid>
                <a:gridCol w="1655340">
                  <a:extLst>
                    <a:ext uri="{9D8B030D-6E8A-4147-A177-3AD203B41FA5}">
                      <a16:colId xmlns:a16="http://schemas.microsoft.com/office/drawing/2014/main" val="3843379474"/>
                    </a:ext>
                  </a:extLst>
                </a:gridCol>
                <a:gridCol w="3237482">
                  <a:extLst>
                    <a:ext uri="{9D8B030D-6E8A-4147-A177-3AD203B41FA5}">
                      <a16:colId xmlns:a16="http://schemas.microsoft.com/office/drawing/2014/main" val="2765066008"/>
                    </a:ext>
                  </a:extLst>
                </a:gridCol>
                <a:gridCol w="4426575">
                  <a:extLst>
                    <a:ext uri="{9D8B030D-6E8A-4147-A177-3AD203B41FA5}">
                      <a16:colId xmlns:a16="http://schemas.microsoft.com/office/drawing/2014/main" val="3523906536"/>
                    </a:ext>
                  </a:extLst>
                </a:gridCol>
                <a:gridCol w="1845132">
                  <a:extLst>
                    <a:ext uri="{9D8B030D-6E8A-4147-A177-3AD203B41FA5}">
                      <a16:colId xmlns:a16="http://schemas.microsoft.com/office/drawing/2014/main" val="3102882227"/>
                    </a:ext>
                  </a:extLst>
                </a:gridCol>
              </a:tblGrid>
              <a:tr h="370840">
                <a:tc>
                  <a:txBody>
                    <a:bodyPr/>
                    <a:lstStyle/>
                    <a:p>
                      <a:pPr algn="ctr"/>
                      <a:r>
                        <a:rPr lang="en-US" sz="2400" b="1" dirty="0"/>
                        <a:t>TCS</a:t>
                      </a:r>
                    </a:p>
                  </a:txBody>
                  <a:tcPr anchor="ctr"/>
                </a:tc>
                <a:tc>
                  <a:txBody>
                    <a:bodyPr/>
                    <a:lstStyle/>
                    <a:p>
                      <a:pPr algn="ctr"/>
                      <a:r>
                        <a:rPr lang="en-US" sz="2400" dirty="0"/>
                        <a:t>Number of keywords</a:t>
                      </a:r>
                    </a:p>
                  </a:txBody>
                  <a:tcPr anchor="ctr"/>
                </a:tc>
                <a:tc>
                  <a:txBody>
                    <a:bodyPr/>
                    <a:lstStyle/>
                    <a:p>
                      <a:pPr algn="ctr"/>
                      <a:r>
                        <a:rPr lang="en-US" sz="2400" dirty="0"/>
                        <a:t>Number of existing definitions</a:t>
                      </a:r>
                    </a:p>
                  </a:txBody>
                  <a:tcPr anchor="ctr"/>
                </a:tc>
                <a:tc>
                  <a:txBody>
                    <a:bodyPr/>
                    <a:lstStyle/>
                    <a:p>
                      <a:pPr algn="ctr"/>
                      <a:r>
                        <a:rPr lang="en-US" sz="2400" dirty="0"/>
                        <a:t>Difference</a:t>
                      </a:r>
                    </a:p>
                  </a:txBody>
                  <a:tcPr anchor="ctr"/>
                </a:tc>
                <a:extLst>
                  <a:ext uri="{0D108BD9-81ED-4DB2-BD59-A6C34878D82A}">
                    <a16:rowId xmlns:a16="http://schemas.microsoft.com/office/drawing/2014/main" val="2248813232"/>
                  </a:ext>
                </a:extLst>
              </a:tr>
              <a:tr h="370840">
                <a:tc>
                  <a:txBody>
                    <a:bodyPr/>
                    <a:lstStyle/>
                    <a:p>
                      <a:pPr algn="ctr"/>
                      <a:r>
                        <a:rPr lang="en-US" sz="2400" b="1" dirty="0"/>
                        <a:t>AH</a:t>
                      </a:r>
                    </a:p>
                  </a:txBody>
                  <a:tcPr anchor="ctr"/>
                </a:tc>
                <a:tc>
                  <a:txBody>
                    <a:bodyPr/>
                    <a:lstStyle/>
                    <a:p>
                      <a:pPr algn="ctr"/>
                      <a:r>
                        <a:rPr lang="en-US" sz="2000" dirty="0"/>
                        <a:t>56</a:t>
                      </a:r>
                    </a:p>
                  </a:txBody>
                  <a:tcPr anchor="ctr"/>
                </a:tc>
                <a:tc>
                  <a:txBody>
                    <a:bodyPr/>
                    <a:lstStyle/>
                    <a:p>
                      <a:pPr algn="ctr"/>
                      <a:r>
                        <a:rPr lang="en-US" sz="2000" dirty="0"/>
                        <a:t>52</a:t>
                      </a:r>
                    </a:p>
                  </a:txBody>
                  <a:tcPr anchor="ctr"/>
                </a:tc>
                <a:tc>
                  <a:txBody>
                    <a:bodyPr/>
                    <a:lstStyle/>
                    <a:p>
                      <a:pPr algn="ctr"/>
                      <a:r>
                        <a:rPr lang="en-US" sz="2000" dirty="0"/>
                        <a:t>4</a:t>
                      </a:r>
                    </a:p>
                  </a:txBody>
                  <a:tcPr anchor="ctr"/>
                </a:tc>
                <a:extLst>
                  <a:ext uri="{0D108BD9-81ED-4DB2-BD59-A6C34878D82A}">
                    <a16:rowId xmlns:a16="http://schemas.microsoft.com/office/drawing/2014/main" val="2164795123"/>
                  </a:ext>
                </a:extLst>
              </a:tr>
              <a:tr h="370840">
                <a:tc>
                  <a:txBody>
                    <a:bodyPr/>
                    <a:lstStyle/>
                    <a:p>
                      <a:pPr algn="ctr"/>
                      <a:r>
                        <a:rPr lang="en-US" sz="2400" b="1" dirty="0"/>
                        <a:t>GEOM</a:t>
                      </a:r>
                    </a:p>
                  </a:txBody>
                  <a:tcPr anchor="ctr"/>
                </a:tc>
                <a:tc>
                  <a:txBody>
                    <a:bodyPr/>
                    <a:lstStyle/>
                    <a:p>
                      <a:pPr algn="ctr"/>
                      <a:r>
                        <a:rPr lang="en-US" sz="2000" dirty="0"/>
                        <a:t>81</a:t>
                      </a:r>
                    </a:p>
                  </a:txBody>
                  <a:tcPr anchor="ctr"/>
                </a:tc>
                <a:tc>
                  <a:txBody>
                    <a:bodyPr/>
                    <a:lstStyle/>
                    <a:p>
                      <a:pPr algn="ctr"/>
                      <a:r>
                        <a:rPr lang="en-US" sz="2000" dirty="0"/>
                        <a:t>73</a:t>
                      </a:r>
                    </a:p>
                  </a:txBody>
                  <a:tcPr anchor="ctr"/>
                </a:tc>
                <a:tc>
                  <a:txBody>
                    <a:bodyPr/>
                    <a:lstStyle/>
                    <a:p>
                      <a:pPr algn="ctr"/>
                      <a:r>
                        <a:rPr lang="en-US" sz="2000" dirty="0"/>
                        <a:t>8</a:t>
                      </a:r>
                    </a:p>
                  </a:txBody>
                  <a:tcPr anchor="ctr"/>
                </a:tc>
                <a:extLst>
                  <a:ext uri="{0D108BD9-81ED-4DB2-BD59-A6C34878D82A}">
                    <a16:rowId xmlns:a16="http://schemas.microsoft.com/office/drawing/2014/main" val="2737884300"/>
                  </a:ext>
                </a:extLst>
              </a:tr>
              <a:tr h="370840">
                <a:tc>
                  <a:txBody>
                    <a:bodyPr/>
                    <a:lstStyle/>
                    <a:p>
                      <a:pPr algn="ctr"/>
                      <a:r>
                        <a:rPr lang="en-US" sz="2400" b="1" dirty="0"/>
                        <a:t>GIM</a:t>
                      </a:r>
                    </a:p>
                  </a:txBody>
                  <a:tcPr anchor="ctr"/>
                </a:tc>
                <a:tc>
                  <a:txBody>
                    <a:bodyPr/>
                    <a:lstStyle/>
                    <a:p>
                      <a:pPr algn="ctr"/>
                      <a:r>
                        <a:rPr lang="en-US" sz="2000" dirty="0"/>
                        <a:t>6 + 3 external vocabularies</a:t>
                      </a:r>
                    </a:p>
                  </a:txBody>
                  <a:tcPr anchor="ctr"/>
                </a:tc>
                <a:tc>
                  <a:txBody>
                    <a:bodyPr/>
                    <a:lstStyle/>
                    <a:p>
                      <a:pPr algn="ctr"/>
                      <a:r>
                        <a:rPr lang="en-US" sz="2000" dirty="0"/>
                        <a:t>4</a:t>
                      </a:r>
                    </a:p>
                  </a:txBody>
                  <a:tcPr anchor="ctr"/>
                </a:tc>
                <a:tc>
                  <a:txBody>
                    <a:bodyPr/>
                    <a:lstStyle/>
                    <a:p>
                      <a:pPr algn="ctr"/>
                      <a:r>
                        <a:rPr lang="en-US" sz="2000" dirty="0"/>
                        <a:t>2+</a:t>
                      </a:r>
                    </a:p>
                  </a:txBody>
                  <a:tcPr anchor="ctr"/>
                </a:tc>
                <a:extLst>
                  <a:ext uri="{0D108BD9-81ED-4DB2-BD59-A6C34878D82A}">
                    <a16:rowId xmlns:a16="http://schemas.microsoft.com/office/drawing/2014/main" val="385408457"/>
                  </a:ext>
                </a:extLst>
              </a:tr>
              <a:tr h="370840">
                <a:tc>
                  <a:txBody>
                    <a:bodyPr/>
                    <a:lstStyle/>
                    <a:p>
                      <a:pPr algn="ctr"/>
                      <a:r>
                        <a:rPr lang="en-US" sz="2400" b="1" dirty="0"/>
                        <a:t>GNSS</a:t>
                      </a:r>
                    </a:p>
                  </a:txBody>
                  <a:tcPr anchor="ctr"/>
                </a:tc>
                <a:tc>
                  <a:txBody>
                    <a:bodyPr/>
                    <a:lstStyle/>
                    <a:p>
                      <a:pPr algn="ctr"/>
                      <a:r>
                        <a:rPr lang="en-US" sz="2000" dirty="0"/>
                        <a:t>33</a:t>
                      </a:r>
                    </a:p>
                  </a:txBody>
                  <a:tcPr anchor="ctr"/>
                </a:tc>
                <a:tc>
                  <a:txBody>
                    <a:bodyPr/>
                    <a:lstStyle/>
                    <a:p>
                      <a:pPr algn="ctr"/>
                      <a:r>
                        <a:rPr lang="en-US" sz="2000" dirty="0"/>
                        <a:t>33</a:t>
                      </a:r>
                    </a:p>
                  </a:txBody>
                  <a:tcPr anchor="ctr"/>
                </a:tc>
                <a:tc>
                  <a:txBody>
                    <a:bodyPr/>
                    <a:lstStyle/>
                    <a:p>
                      <a:pPr algn="ctr"/>
                      <a:r>
                        <a:rPr lang="en-US" sz="2000" dirty="0"/>
                        <a:t>0</a:t>
                      </a:r>
                    </a:p>
                  </a:txBody>
                  <a:tcPr anchor="ctr"/>
                </a:tc>
                <a:extLst>
                  <a:ext uri="{0D108BD9-81ED-4DB2-BD59-A6C34878D82A}">
                    <a16:rowId xmlns:a16="http://schemas.microsoft.com/office/drawing/2014/main" val="387149129"/>
                  </a:ext>
                </a:extLst>
              </a:tr>
              <a:tr h="370840">
                <a:tc>
                  <a:txBody>
                    <a:bodyPr/>
                    <a:lstStyle/>
                    <a:p>
                      <a:pPr algn="ctr"/>
                      <a:r>
                        <a:rPr lang="en-US" sz="2400" b="1" dirty="0"/>
                        <a:t>NFO</a:t>
                      </a:r>
                    </a:p>
                  </a:txBody>
                  <a:tcPr anchor="ctr"/>
                </a:tc>
                <a:tc>
                  <a:txBody>
                    <a:bodyPr/>
                    <a:lstStyle/>
                    <a:p>
                      <a:pPr algn="ctr"/>
                      <a:r>
                        <a:rPr lang="en-US" sz="2000" dirty="0"/>
                        <a:t>72</a:t>
                      </a:r>
                    </a:p>
                  </a:txBody>
                  <a:tcPr anchor="ctr"/>
                </a:tc>
                <a:tc>
                  <a:txBody>
                    <a:bodyPr/>
                    <a:lstStyle/>
                    <a:p>
                      <a:pPr algn="ctr"/>
                      <a:r>
                        <a:rPr lang="en-US" sz="2000" dirty="0"/>
                        <a:t>0</a:t>
                      </a:r>
                    </a:p>
                  </a:txBody>
                  <a:tcPr anchor="ctr"/>
                </a:tc>
                <a:tc>
                  <a:txBody>
                    <a:bodyPr/>
                    <a:lstStyle/>
                    <a:p>
                      <a:pPr algn="ctr"/>
                      <a:r>
                        <a:rPr lang="en-US" sz="2000" dirty="0"/>
                        <a:t>72</a:t>
                      </a:r>
                    </a:p>
                  </a:txBody>
                  <a:tcPr anchor="ctr"/>
                </a:tc>
                <a:extLst>
                  <a:ext uri="{0D108BD9-81ED-4DB2-BD59-A6C34878D82A}">
                    <a16:rowId xmlns:a16="http://schemas.microsoft.com/office/drawing/2014/main" val="3218316008"/>
                  </a:ext>
                </a:extLst>
              </a:tr>
              <a:tr h="370840">
                <a:tc>
                  <a:txBody>
                    <a:bodyPr/>
                    <a:lstStyle/>
                    <a:p>
                      <a:pPr algn="ctr"/>
                      <a:r>
                        <a:rPr lang="en-US" sz="2400" b="1" dirty="0"/>
                        <a:t>MSL</a:t>
                      </a:r>
                    </a:p>
                  </a:txBody>
                  <a:tcPr anchor="ctr"/>
                </a:tc>
                <a:tc>
                  <a:txBody>
                    <a:bodyPr/>
                    <a:lstStyle/>
                    <a:p>
                      <a:pPr algn="ctr"/>
                      <a:r>
                        <a:rPr lang="en-US" sz="2000" dirty="0"/>
                        <a:t>696</a:t>
                      </a:r>
                    </a:p>
                  </a:txBody>
                  <a:tcPr anchor="ctr"/>
                </a:tc>
                <a:tc>
                  <a:txBody>
                    <a:bodyPr/>
                    <a:lstStyle/>
                    <a:p>
                      <a:pPr algn="ctr"/>
                      <a:r>
                        <a:rPr lang="en-US" sz="2000" dirty="0"/>
                        <a:t>Only URIs, not explicit definitions</a:t>
                      </a:r>
                    </a:p>
                  </a:txBody>
                  <a:tcPr anchor="ctr"/>
                </a:tc>
                <a:tc>
                  <a:txBody>
                    <a:bodyPr/>
                    <a:lstStyle/>
                    <a:p>
                      <a:pPr algn="ctr"/>
                      <a:r>
                        <a:rPr lang="en-US" sz="2000" dirty="0"/>
                        <a:t>696</a:t>
                      </a:r>
                    </a:p>
                  </a:txBody>
                  <a:tcPr anchor="ctr"/>
                </a:tc>
                <a:extLst>
                  <a:ext uri="{0D108BD9-81ED-4DB2-BD59-A6C34878D82A}">
                    <a16:rowId xmlns:a16="http://schemas.microsoft.com/office/drawing/2014/main" val="1571405301"/>
                  </a:ext>
                </a:extLst>
              </a:tr>
              <a:tr h="370840">
                <a:tc>
                  <a:txBody>
                    <a:bodyPr/>
                    <a:lstStyle/>
                    <a:p>
                      <a:pPr algn="ctr"/>
                      <a:r>
                        <a:rPr lang="en-US" sz="2400" b="1" dirty="0"/>
                        <a:t>SATD</a:t>
                      </a:r>
                    </a:p>
                  </a:txBody>
                  <a:tcPr anchor="ctr"/>
                </a:tc>
                <a:tc>
                  <a:txBody>
                    <a:bodyPr/>
                    <a:lstStyle/>
                    <a:p>
                      <a:pPr algn="ctr"/>
                      <a:r>
                        <a:rPr lang="en-US" sz="2000" dirty="0"/>
                        <a:t>36</a:t>
                      </a:r>
                    </a:p>
                  </a:txBody>
                  <a:tcPr anchor="ctr"/>
                </a:tc>
                <a:tc>
                  <a:txBody>
                    <a:bodyPr/>
                    <a:lstStyle/>
                    <a:p>
                      <a:pPr algn="ctr"/>
                      <a:r>
                        <a:rPr lang="en-US" sz="2000" dirty="0"/>
                        <a:t>3</a:t>
                      </a:r>
                    </a:p>
                  </a:txBody>
                  <a:tcPr anchor="ctr"/>
                </a:tc>
                <a:tc>
                  <a:txBody>
                    <a:bodyPr/>
                    <a:lstStyle/>
                    <a:p>
                      <a:pPr algn="ctr"/>
                      <a:r>
                        <a:rPr lang="en-US" sz="2000" dirty="0"/>
                        <a:t>33</a:t>
                      </a:r>
                    </a:p>
                  </a:txBody>
                  <a:tcPr anchor="ctr"/>
                </a:tc>
                <a:extLst>
                  <a:ext uri="{0D108BD9-81ED-4DB2-BD59-A6C34878D82A}">
                    <a16:rowId xmlns:a16="http://schemas.microsoft.com/office/drawing/2014/main" val="1833303611"/>
                  </a:ext>
                </a:extLst>
              </a:tr>
              <a:tr h="370840">
                <a:tc>
                  <a:txBody>
                    <a:bodyPr/>
                    <a:lstStyle/>
                    <a:p>
                      <a:pPr algn="ctr"/>
                      <a:r>
                        <a:rPr lang="en-US" sz="2400" b="1" dirty="0"/>
                        <a:t>SEIS</a:t>
                      </a:r>
                    </a:p>
                  </a:txBody>
                  <a:tcPr anchor="ctr"/>
                </a:tc>
                <a:tc>
                  <a:txBody>
                    <a:bodyPr/>
                    <a:lstStyle/>
                    <a:p>
                      <a:pPr algn="ctr"/>
                      <a:r>
                        <a:rPr lang="en-US" sz="2000" dirty="0"/>
                        <a:t>101</a:t>
                      </a:r>
                    </a:p>
                  </a:txBody>
                  <a:tcPr anchor="ctr"/>
                </a:tc>
                <a:tc>
                  <a:txBody>
                    <a:bodyPr/>
                    <a:lstStyle/>
                    <a:p>
                      <a:pPr algn="ctr"/>
                      <a:r>
                        <a:rPr lang="en-US" sz="2000" dirty="0"/>
                        <a:t>101</a:t>
                      </a:r>
                    </a:p>
                  </a:txBody>
                  <a:tcPr anchor="ctr"/>
                </a:tc>
                <a:tc>
                  <a:txBody>
                    <a:bodyPr/>
                    <a:lstStyle/>
                    <a:p>
                      <a:pPr algn="ctr"/>
                      <a:r>
                        <a:rPr lang="en-US" sz="2000" dirty="0"/>
                        <a:t>0</a:t>
                      </a:r>
                    </a:p>
                  </a:txBody>
                  <a:tcPr anchor="ctr"/>
                </a:tc>
                <a:extLst>
                  <a:ext uri="{0D108BD9-81ED-4DB2-BD59-A6C34878D82A}">
                    <a16:rowId xmlns:a16="http://schemas.microsoft.com/office/drawing/2014/main" val="4154426223"/>
                  </a:ext>
                </a:extLst>
              </a:tr>
              <a:tr h="370840">
                <a:tc>
                  <a:txBody>
                    <a:bodyPr/>
                    <a:lstStyle/>
                    <a:p>
                      <a:pPr algn="ctr"/>
                      <a:r>
                        <a:rPr lang="en-US" sz="2400" b="1" dirty="0"/>
                        <a:t>TSU</a:t>
                      </a:r>
                    </a:p>
                  </a:txBody>
                  <a:tcPr anchor="ctr"/>
                </a:tc>
                <a:tc>
                  <a:txBody>
                    <a:bodyPr/>
                    <a:lstStyle/>
                    <a:p>
                      <a:pPr algn="ctr"/>
                      <a:r>
                        <a:rPr lang="en-US" sz="2000" dirty="0"/>
                        <a:t>105</a:t>
                      </a:r>
                    </a:p>
                  </a:txBody>
                  <a:tcPr anchor="ctr"/>
                </a:tc>
                <a:tc>
                  <a:txBody>
                    <a:bodyPr/>
                    <a:lstStyle/>
                    <a:p>
                      <a:pPr algn="ctr"/>
                      <a:r>
                        <a:rPr lang="en-US" sz="2000" dirty="0"/>
                        <a:t>105</a:t>
                      </a:r>
                    </a:p>
                  </a:txBody>
                  <a:tcPr anchor="ctr"/>
                </a:tc>
                <a:tc>
                  <a:txBody>
                    <a:bodyPr/>
                    <a:lstStyle/>
                    <a:p>
                      <a:pPr algn="ctr"/>
                      <a:r>
                        <a:rPr lang="en-US" sz="2000" dirty="0"/>
                        <a:t>0</a:t>
                      </a:r>
                    </a:p>
                  </a:txBody>
                  <a:tcPr anchor="ctr"/>
                </a:tc>
                <a:extLst>
                  <a:ext uri="{0D108BD9-81ED-4DB2-BD59-A6C34878D82A}">
                    <a16:rowId xmlns:a16="http://schemas.microsoft.com/office/drawing/2014/main" val="762988972"/>
                  </a:ext>
                </a:extLst>
              </a:tr>
              <a:tr h="370840">
                <a:tc>
                  <a:txBody>
                    <a:bodyPr/>
                    <a:lstStyle/>
                    <a:p>
                      <a:pPr algn="ctr"/>
                      <a:r>
                        <a:rPr lang="en-US" sz="2400" b="1" dirty="0"/>
                        <a:t>VOLC</a:t>
                      </a:r>
                    </a:p>
                  </a:txBody>
                  <a:tcPr anchor="ctr"/>
                </a:tc>
                <a:tc>
                  <a:txBody>
                    <a:bodyPr/>
                    <a:lstStyle/>
                    <a:p>
                      <a:pPr algn="ctr"/>
                      <a:r>
                        <a:rPr lang="en-US" sz="2000" dirty="0"/>
                        <a:t>201</a:t>
                      </a:r>
                    </a:p>
                  </a:txBody>
                  <a:tcPr anchor="ctr"/>
                </a:tc>
                <a:tc>
                  <a:txBody>
                    <a:bodyPr/>
                    <a:lstStyle/>
                    <a:p>
                      <a:pPr algn="ctr"/>
                      <a:r>
                        <a:rPr lang="en-US" sz="2000" dirty="0"/>
                        <a:t>1</a:t>
                      </a:r>
                    </a:p>
                  </a:txBody>
                  <a:tcPr anchor="ctr"/>
                </a:tc>
                <a:tc>
                  <a:txBody>
                    <a:bodyPr/>
                    <a:lstStyle/>
                    <a:p>
                      <a:pPr algn="ctr"/>
                      <a:r>
                        <a:rPr lang="en-US" sz="2000" dirty="0"/>
                        <a:t>200</a:t>
                      </a:r>
                    </a:p>
                  </a:txBody>
                  <a:tcPr anchor="ctr"/>
                </a:tc>
                <a:extLst>
                  <a:ext uri="{0D108BD9-81ED-4DB2-BD59-A6C34878D82A}">
                    <a16:rowId xmlns:a16="http://schemas.microsoft.com/office/drawing/2014/main" val="2563040545"/>
                  </a:ext>
                </a:extLst>
              </a:tr>
            </a:tbl>
          </a:graphicData>
        </a:graphic>
      </p:graphicFrame>
    </p:spTree>
    <p:extLst>
      <p:ext uri="{BB962C8B-B14F-4D97-AF65-F5344CB8AC3E}">
        <p14:creationId xmlns:p14="http://schemas.microsoft.com/office/powerpoint/2010/main" val="170198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EB5CB-7A71-4792-C4D4-5105F6519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4E7F81-82E3-658B-EF4D-0AC3B9AC2F07}"/>
              </a:ext>
            </a:extLst>
          </p:cNvPr>
          <p:cNvSpPr>
            <a:spLocks noGrp="1"/>
          </p:cNvSpPr>
          <p:nvPr>
            <p:ph type="title"/>
          </p:nvPr>
        </p:nvSpPr>
        <p:spPr/>
        <p:txBody>
          <a:bodyPr/>
          <a:lstStyle/>
          <a:p>
            <a:r>
              <a:rPr lang="en-US" dirty="0"/>
              <a:t>Vocabulary status (</a:t>
            </a:r>
            <a:r>
              <a:rPr lang="en-US" dirty="0">
                <a:hlinkClick r:id="rId2"/>
              </a:rPr>
              <a:t>NCL tool</a:t>
            </a:r>
            <a:r>
              <a:rPr lang="en-US" dirty="0"/>
              <a:t>)</a:t>
            </a:r>
          </a:p>
        </p:txBody>
      </p:sp>
      <p:graphicFrame>
        <p:nvGraphicFramePr>
          <p:cNvPr id="8" name="Content Placeholder 7">
            <a:extLst>
              <a:ext uri="{FF2B5EF4-FFF2-40B4-BE49-F238E27FC236}">
                <a16:creationId xmlns:a16="http://schemas.microsoft.com/office/drawing/2014/main" id="{B3D00C11-F120-9D2C-C963-45CA5088A027}"/>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5045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F5545-45B3-1783-29C1-732E9273A1C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10366FD-6574-32BF-A63E-A884A590A1AE}"/>
              </a:ext>
            </a:extLst>
          </p:cNvPr>
          <p:cNvPicPr>
            <a:picLocks noChangeAspect="1"/>
          </p:cNvPicPr>
          <p:nvPr/>
        </p:nvPicPr>
        <p:blipFill>
          <a:blip r:embed="rId2"/>
          <a:stretch>
            <a:fillRect/>
          </a:stretch>
        </p:blipFill>
        <p:spPr>
          <a:xfrm>
            <a:off x="0" y="1055841"/>
            <a:ext cx="12192000" cy="5800571"/>
          </a:xfrm>
          <a:prstGeom prst="rect">
            <a:avLst/>
          </a:prstGeom>
        </p:spPr>
      </p:pic>
      <p:sp>
        <p:nvSpPr>
          <p:cNvPr id="2" name="Title 1">
            <a:extLst>
              <a:ext uri="{FF2B5EF4-FFF2-40B4-BE49-F238E27FC236}">
                <a16:creationId xmlns:a16="http://schemas.microsoft.com/office/drawing/2014/main" id="{EE8BE6E1-8DCC-B28A-996F-D4883B352667}"/>
              </a:ext>
            </a:extLst>
          </p:cNvPr>
          <p:cNvSpPr>
            <a:spLocks noGrp="1"/>
          </p:cNvSpPr>
          <p:nvPr>
            <p:ph type="title"/>
          </p:nvPr>
        </p:nvSpPr>
        <p:spPr>
          <a:xfrm>
            <a:off x="2376555" y="-54428"/>
            <a:ext cx="9058831" cy="1325563"/>
          </a:xfrm>
        </p:spPr>
        <p:txBody>
          <a:bodyPr>
            <a:normAutofit/>
          </a:bodyPr>
          <a:lstStyle/>
          <a:p>
            <a:r>
              <a:rPr lang="en-US" sz="3600" dirty="0">
                <a:solidFill>
                  <a:schemeClr val="accent6">
                    <a:lumMod val="75000"/>
                  </a:schemeClr>
                </a:solidFill>
              </a:rPr>
              <a:t>Share</a:t>
            </a:r>
            <a:r>
              <a:rPr lang="en-US" sz="3600" dirty="0"/>
              <a:t> – create permanent URL</a:t>
            </a:r>
          </a:p>
        </p:txBody>
      </p:sp>
      <p:sp>
        <p:nvSpPr>
          <p:cNvPr id="5" name="Arrow: Down 4">
            <a:extLst>
              <a:ext uri="{FF2B5EF4-FFF2-40B4-BE49-F238E27FC236}">
                <a16:creationId xmlns:a16="http://schemas.microsoft.com/office/drawing/2014/main" id="{0014F2CE-A596-10D3-1998-371BA1E47DC9}"/>
              </a:ext>
            </a:extLst>
          </p:cNvPr>
          <p:cNvSpPr/>
          <p:nvPr/>
        </p:nvSpPr>
        <p:spPr>
          <a:xfrm rot="14809309">
            <a:off x="9520875" y="1403760"/>
            <a:ext cx="322730" cy="51636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F8931D"/>
                </a:solidFill>
                <a:prstDash val="solid"/>
              </a:ln>
              <a:solidFill>
                <a:srgbClr val="F8931D">
                  <a:lumMod val="40000"/>
                  <a:lumOff val="60000"/>
                </a:srgbClr>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356965C2-B3C5-B8C8-6F40-E62B2AE4F34B}"/>
              </a:ext>
            </a:extLst>
          </p:cNvPr>
          <p:cNvSpPr/>
          <p:nvPr/>
        </p:nvSpPr>
        <p:spPr>
          <a:xfrm>
            <a:off x="9983096" y="1123675"/>
            <a:ext cx="699605" cy="398322"/>
          </a:xfrm>
          <a:prstGeom prst="roundRect">
            <a:avLst/>
          </a:prstGeom>
          <a:solidFill>
            <a:srgbClr val="ED7D31">
              <a:alpha val="14902"/>
            </a:srgb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3" name="Graphic 12" descr="Share with solid fill">
            <a:extLst>
              <a:ext uri="{FF2B5EF4-FFF2-40B4-BE49-F238E27FC236}">
                <a16:creationId xmlns:a16="http://schemas.microsoft.com/office/drawing/2014/main" id="{BFE93958-44BB-DADB-33C3-919466F6AD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3177" y="121017"/>
            <a:ext cx="914400" cy="914400"/>
          </a:xfrm>
          <a:prstGeom prst="rect">
            <a:avLst/>
          </a:prstGeom>
        </p:spPr>
      </p:pic>
    </p:spTree>
    <p:extLst>
      <p:ext uri="{BB962C8B-B14F-4D97-AF65-F5344CB8AC3E}">
        <p14:creationId xmlns:p14="http://schemas.microsoft.com/office/powerpoint/2010/main" val="161057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6F725-82D1-420D-2DD4-06EB7EA5AA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F9413-3D71-CF44-1C29-4552DA055341}"/>
              </a:ext>
            </a:extLst>
          </p:cNvPr>
          <p:cNvSpPr>
            <a:spLocks noGrp="1"/>
          </p:cNvSpPr>
          <p:nvPr>
            <p:ph type="title"/>
          </p:nvPr>
        </p:nvSpPr>
        <p:spPr>
          <a:xfrm>
            <a:off x="1892454" y="-54428"/>
            <a:ext cx="10515600" cy="1325563"/>
          </a:xfrm>
        </p:spPr>
        <p:txBody>
          <a:bodyPr>
            <a:normAutofit/>
          </a:bodyPr>
          <a:lstStyle/>
          <a:p>
            <a:r>
              <a:rPr lang="en-US" sz="3600" dirty="0"/>
              <a:t>Scientific Examples</a:t>
            </a:r>
          </a:p>
        </p:txBody>
      </p:sp>
      <p:pic>
        <p:nvPicPr>
          <p:cNvPr id="4" name="Picture 3">
            <a:extLst>
              <a:ext uri="{FF2B5EF4-FFF2-40B4-BE49-F238E27FC236}">
                <a16:creationId xmlns:a16="http://schemas.microsoft.com/office/drawing/2014/main" id="{6A84BBFB-A743-FFA4-F5F9-5E87144929D8}"/>
              </a:ext>
            </a:extLst>
          </p:cNvPr>
          <p:cNvPicPr>
            <a:picLocks noChangeAspect="1"/>
          </p:cNvPicPr>
          <p:nvPr/>
        </p:nvPicPr>
        <p:blipFill>
          <a:blip r:embed="rId2"/>
          <a:stretch>
            <a:fillRect/>
          </a:stretch>
        </p:blipFill>
        <p:spPr>
          <a:xfrm>
            <a:off x="0" y="1140022"/>
            <a:ext cx="12192000" cy="5717978"/>
          </a:xfrm>
          <a:prstGeom prst="rect">
            <a:avLst/>
          </a:prstGeom>
        </p:spPr>
      </p:pic>
      <p:sp>
        <p:nvSpPr>
          <p:cNvPr id="10" name="Arrow: Down 9">
            <a:extLst>
              <a:ext uri="{FF2B5EF4-FFF2-40B4-BE49-F238E27FC236}">
                <a16:creationId xmlns:a16="http://schemas.microsoft.com/office/drawing/2014/main" id="{DABAC652-445E-0FF1-63E0-4AC21504DE47}"/>
              </a:ext>
            </a:extLst>
          </p:cNvPr>
          <p:cNvSpPr/>
          <p:nvPr/>
        </p:nvSpPr>
        <p:spPr>
          <a:xfrm rot="16200000">
            <a:off x="9412165" y="3278391"/>
            <a:ext cx="322730" cy="51636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F8931D"/>
                </a:solidFill>
                <a:prstDash val="solid"/>
              </a:ln>
              <a:solidFill>
                <a:srgbClr val="F8931D">
                  <a:lumMod val="40000"/>
                  <a:lumOff val="60000"/>
                </a:srgbClr>
              </a:solidFill>
              <a:effectLst/>
              <a:uLnTx/>
              <a:uFillTx/>
              <a:latin typeface="Aptos" panose="02110004020202020204"/>
              <a:ea typeface="+mn-ea"/>
              <a:cs typeface="+mn-cs"/>
            </a:endParaRPr>
          </a:p>
        </p:txBody>
      </p:sp>
      <p:sp>
        <p:nvSpPr>
          <p:cNvPr id="5" name="Arrow: Down 4">
            <a:extLst>
              <a:ext uri="{FF2B5EF4-FFF2-40B4-BE49-F238E27FC236}">
                <a16:creationId xmlns:a16="http://schemas.microsoft.com/office/drawing/2014/main" id="{4446B35A-B6EA-0A39-B6C4-C9D3FAAA4F88}"/>
              </a:ext>
            </a:extLst>
          </p:cNvPr>
          <p:cNvSpPr/>
          <p:nvPr/>
        </p:nvSpPr>
        <p:spPr>
          <a:xfrm rot="14809309">
            <a:off x="8143897" y="1415328"/>
            <a:ext cx="322730" cy="51636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F8931D"/>
                </a:solidFill>
                <a:prstDash val="solid"/>
              </a:ln>
              <a:solidFill>
                <a:srgbClr val="F8931D">
                  <a:lumMod val="40000"/>
                  <a:lumOff val="60000"/>
                </a:srgbClr>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3599CE59-C6C9-E4A1-A7A8-547D34A9C11B}"/>
              </a:ext>
            </a:extLst>
          </p:cNvPr>
          <p:cNvSpPr/>
          <p:nvPr/>
        </p:nvSpPr>
        <p:spPr>
          <a:xfrm>
            <a:off x="8606119" y="1172296"/>
            <a:ext cx="1430767" cy="398322"/>
          </a:xfrm>
          <a:prstGeom prst="roundRect">
            <a:avLst/>
          </a:prstGeom>
          <a:solidFill>
            <a:srgbClr val="ED7D31">
              <a:alpha val="14902"/>
            </a:srgb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313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B52C6-7EB3-AAED-4DF5-D43AC26548E2}"/>
              </a:ext>
            </a:extLst>
          </p:cNvPr>
          <p:cNvSpPr>
            <a:spLocks noGrp="1"/>
          </p:cNvSpPr>
          <p:nvPr>
            <p:ph type="title"/>
          </p:nvPr>
        </p:nvSpPr>
        <p:spPr>
          <a:xfrm>
            <a:off x="1333053" y="-43668"/>
            <a:ext cx="9578784" cy="1325563"/>
          </a:xfrm>
        </p:spPr>
        <p:txBody>
          <a:bodyPr>
            <a:normAutofit/>
          </a:bodyPr>
          <a:lstStyle/>
          <a:p>
            <a:r>
              <a:rPr lang="en-US" sz="3600" dirty="0"/>
              <a:t>Facilities and Equipment</a:t>
            </a:r>
          </a:p>
        </p:txBody>
      </p:sp>
      <p:sp>
        <p:nvSpPr>
          <p:cNvPr id="3" name="Content Placeholder 2">
            <a:extLst>
              <a:ext uri="{FF2B5EF4-FFF2-40B4-BE49-F238E27FC236}">
                <a16:creationId xmlns:a16="http://schemas.microsoft.com/office/drawing/2014/main" id="{FEBA2BE5-B58E-1ACE-7680-68D81FAA509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5D7513B-42CB-A688-EC77-FE13B178DBC2}"/>
              </a:ext>
            </a:extLst>
          </p:cNvPr>
          <p:cNvPicPr>
            <a:picLocks noChangeAspect="1"/>
          </p:cNvPicPr>
          <p:nvPr/>
        </p:nvPicPr>
        <p:blipFill>
          <a:blip r:embed="rId2"/>
          <a:stretch>
            <a:fillRect/>
          </a:stretch>
        </p:blipFill>
        <p:spPr>
          <a:xfrm>
            <a:off x="0" y="1066601"/>
            <a:ext cx="12192000" cy="5800571"/>
          </a:xfrm>
          <a:prstGeom prst="rect">
            <a:avLst/>
          </a:prstGeom>
        </p:spPr>
      </p:pic>
      <p:sp>
        <p:nvSpPr>
          <p:cNvPr id="4" name="Rectangle: Rounded Corners 3">
            <a:extLst>
              <a:ext uri="{FF2B5EF4-FFF2-40B4-BE49-F238E27FC236}">
                <a16:creationId xmlns:a16="http://schemas.microsoft.com/office/drawing/2014/main" id="{A6906F99-6078-659B-F18D-A487A771E967}"/>
              </a:ext>
            </a:extLst>
          </p:cNvPr>
          <p:cNvSpPr/>
          <p:nvPr/>
        </p:nvSpPr>
        <p:spPr>
          <a:xfrm>
            <a:off x="4935" y="2468381"/>
            <a:ext cx="253250" cy="866490"/>
          </a:xfrm>
          <a:prstGeom prst="roundRect">
            <a:avLst/>
          </a:prstGeom>
          <a:solidFill>
            <a:srgbClr val="ED7D31">
              <a:alpha val="14902"/>
            </a:srgb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D20F5E42-0263-3DCC-9356-C774855ABB0C}"/>
              </a:ext>
            </a:extLst>
          </p:cNvPr>
          <p:cNvSpPr/>
          <p:nvPr/>
        </p:nvSpPr>
        <p:spPr>
          <a:xfrm rot="8586546">
            <a:off x="254236" y="3380044"/>
            <a:ext cx="322730" cy="51636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F8931D"/>
                </a:solidFill>
                <a:prstDash val="solid"/>
              </a:ln>
              <a:solidFill>
                <a:srgbClr val="F8931D">
                  <a:lumMod val="40000"/>
                  <a:lumOff val="6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167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33357-8903-F066-6F5C-C44E98D41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759B77-960D-7E73-316E-BC0C6E8BA122}"/>
              </a:ext>
            </a:extLst>
          </p:cNvPr>
          <p:cNvSpPr>
            <a:spLocks noGrp="1"/>
          </p:cNvSpPr>
          <p:nvPr>
            <p:ph type="title"/>
          </p:nvPr>
        </p:nvSpPr>
        <p:spPr>
          <a:xfrm>
            <a:off x="1774118" y="-43668"/>
            <a:ext cx="9578784" cy="1325563"/>
          </a:xfrm>
        </p:spPr>
        <p:txBody>
          <a:bodyPr>
            <a:normAutofit/>
          </a:bodyPr>
          <a:lstStyle/>
          <a:p>
            <a:r>
              <a:rPr lang="en-US" sz="3600" dirty="0"/>
              <a:t>New visualizations – images</a:t>
            </a:r>
          </a:p>
        </p:txBody>
      </p:sp>
      <p:sp>
        <p:nvSpPr>
          <p:cNvPr id="3" name="Content Placeholder 2">
            <a:extLst>
              <a:ext uri="{FF2B5EF4-FFF2-40B4-BE49-F238E27FC236}">
                <a16:creationId xmlns:a16="http://schemas.microsoft.com/office/drawing/2014/main" id="{4135BFF7-D6CF-CE3B-D592-7357227B11F9}"/>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7AE5164-570C-8BBD-0A84-DA5BB8A37EB5}"/>
              </a:ext>
            </a:extLst>
          </p:cNvPr>
          <p:cNvPicPr>
            <a:picLocks noChangeAspect="1"/>
          </p:cNvPicPr>
          <p:nvPr/>
        </p:nvPicPr>
        <p:blipFill>
          <a:blip r:embed="rId2"/>
          <a:stretch>
            <a:fillRect/>
          </a:stretch>
        </p:blipFill>
        <p:spPr>
          <a:xfrm>
            <a:off x="0" y="1076134"/>
            <a:ext cx="12192000" cy="5781511"/>
          </a:xfrm>
          <a:prstGeom prst="rect">
            <a:avLst/>
          </a:prstGeom>
        </p:spPr>
      </p:pic>
    </p:spTree>
    <p:extLst>
      <p:ext uri="{BB962C8B-B14F-4D97-AF65-F5344CB8AC3E}">
        <p14:creationId xmlns:p14="http://schemas.microsoft.com/office/powerpoint/2010/main" val="1245860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656DE-608A-001C-279D-A67466FEB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ACC3A-0767-DE8A-A892-70EFAD9B1C78}"/>
              </a:ext>
            </a:extLst>
          </p:cNvPr>
          <p:cNvSpPr>
            <a:spLocks noGrp="1"/>
          </p:cNvSpPr>
          <p:nvPr>
            <p:ph type="title"/>
          </p:nvPr>
        </p:nvSpPr>
        <p:spPr>
          <a:xfrm>
            <a:off x="1774117" y="-43668"/>
            <a:ext cx="10199143" cy="1325563"/>
          </a:xfrm>
        </p:spPr>
        <p:txBody>
          <a:bodyPr>
            <a:normAutofit/>
          </a:bodyPr>
          <a:lstStyle/>
          <a:p>
            <a:r>
              <a:rPr lang="en-US" sz="4000" dirty="0"/>
              <a:t>New visualizations – focal mechanisms</a:t>
            </a:r>
          </a:p>
        </p:txBody>
      </p:sp>
      <p:sp>
        <p:nvSpPr>
          <p:cNvPr id="3" name="Content Placeholder 2">
            <a:extLst>
              <a:ext uri="{FF2B5EF4-FFF2-40B4-BE49-F238E27FC236}">
                <a16:creationId xmlns:a16="http://schemas.microsoft.com/office/drawing/2014/main" id="{739BB87E-A7A9-56C6-A2F1-D62C6C74E67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D3736AB-FFFF-2A3F-4F17-C7245A805607}"/>
              </a:ext>
            </a:extLst>
          </p:cNvPr>
          <p:cNvPicPr>
            <a:picLocks noChangeAspect="1"/>
          </p:cNvPicPr>
          <p:nvPr/>
        </p:nvPicPr>
        <p:blipFill>
          <a:blip r:embed="rId2"/>
          <a:stretch>
            <a:fillRect/>
          </a:stretch>
        </p:blipFill>
        <p:spPr>
          <a:xfrm>
            <a:off x="0" y="1113715"/>
            <a:ext cx="12192000" cy="5775158"/>
          </a:xfrm>
          <a:prstGeom prst="rect">
            <a:avLst/>
          </a:prstGeom>
        </p:spPr>
      </p:pic>
    </p:spTree>
    <p:extLst>
      <p:ext uri="{BB962C8B-B14F-4D97-AF65-F5344CB8AC3E}">
        <p14:creationId xmlns:p14="http://schemas.microsoft.com/office/powerpoint/2010/main" val="56653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7E84D-CCA5-C31D-DAD4-66D23C373D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DB3EF-8A15-1366-F541-D6E74A8725C3}"/>
              </a:ext>
            </a:extLst>
          </p:cNvPr>
          <p:cNvSpPr>
            <a:spLocks noGrp="1"/>
          </p:cNvSpPr>
          <p:nvPr>
            <p:ph type="title"/>
          </p:nvPr>
        </p:nvSpPr>
        <p:spPr>
          <a:xfrm>
            <a:off x="2310581" y="-43668"/>
            <a:ext cx="9662680" cy="1325563"/>
          </a:xfrm>
        </p:spPr>
        <p:txBody>
          <a:bodyPr>
            <a:normAutofit/>
          </a:bodyPr>
          <a:lstStyle/>
          <a:p>
            <a:r>
              <a:rPr lang="en-US" sz="3600" dirty="0"/>
              <a:t>New visualizations – EQ catalogue (FDSN Event)</a:t>
            </a:r>
          </a:p>
        </p:txBody>
      </p:sp>
      <p:sp>
        <p:nvSpPr>
          <p:cNvPr id="3" name="Content Placeholder 2">
            <a:extLst>
              <a:ext uri="{FF2B5EF4-FFF2-40B4-BE49-F238E27FC236}">
                <a16:creationId xmlns:a16="http://schemas.microsoft.com/office/drawing/2014/main" id="{3A4FEA17-118C-41E7-A60A-7DC63A857F81}"/>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2AB3ADFC-2210-9C85-2CBC-5A266775A67A}"/>
              </a:ext>
            </a:extLst>
          </p:cNvPr>
          <p:cNvPicPr>
            <a:picLocks noChangeAspect="1"/>
          </p:cNvPicPr>
          <p:nvPr/>
        </p:nvPicPr>
        <p:blipFill>
          <a:blip r:embed="rId2"/>
          <a:stretch>
            <a:fillRect/>
          </a:stretch>
        </p:blipFill>
        <p:spPr>
          <a:xfrm>
            <a:off x="0" y="1068424"/>
            <a:ext cx="12192000" cy="5796927"/>
          </a:xfrm>
          <a:prstGeom prst="rect">
            <a:avLst/>
          </a:prstGeom>
        </p:spPr>
      </p:pic>
    </p:spTree>
    <p:extLst>
      <p:ext uri="{BB962C8B-B14F-4D97-AF65-F5344CB8AC3E}">
        <p14:creationId xmlns:p14="http://schemas.microsoft.com/office/powerpoint/2010/main" val="2586505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9C23A-D9ED-C329-DE6E-762DF2D77224}"/>
              </a:ext>
            </a:extLst>
          </p:cNvPr>
          <p:cNvSpPr>
            <a:spLocks noGrp="1"/>
          </p:cNvSpPr>
          <p:nvPr>
            <p:ph type="title"/>
          </p:nvPr>
        </p:nvSpPr>
        <p:spPr>
          <a:xfrm>
            <a:off x="1462144" y="-75939"/>
            <a:ext cx="10515600" cy="1325563"/>
          </a:xfrm>
        </p:spPr>
        <p:txBody>
          <a:bodyPr>
            <a:normAutofit/>
          </a:bodyPr>
          <a:lstStyle/>
          <a:p>
            <a:r>
              <a:rPr lang="en-US" sz="3600" dirty="0"/>
              <a:t>Show Service Provider’s logo - loading</a:t>
            </a:r>
          </a:p>
        </p:txBody>
      </p:sp>
      <p:sp>
        <p:nvSpPr>
          <p:cNvPr id="3" name="Content Placeholder 2">
            <a:extLst>
              <a:ext uri="{FF2B5EF4-FFF2-40B4-BE49-F238E27FC236}">
                <a16:creationId xmlns:a16="http://schemas.microsoft.com/office/drawing/2014/main" id="{0BE9429C-0108-9765-F9EC-51FC45E79E0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AF34524-49E8-1FF7-F547-481D9157C897}"/>
              </a:ext>
            </a:extLst>
          </p:cNvPr>
          <p:cNvPicPr>
            <a:picLocks noChangeAspect="1"/>
          </p:cNvPicPr>
          <p:nvPr/>
        </p:nvPicPr>
        <p:blipFill>
          <a:blip r:embed="rId2"/>
          <a:srcRect t="9931" b="5324"/>
          <a:stretch/>
        </p:blipFill>
        <p:spPr>
          <a:xfrm>
            <a:off x="0" y="1046161"/>
            <a:ext cx="12192000" cy="5811839"/>
          </a:xfrm>
          <a:prstGeom prst="rect">
            <a:avLst/>
          </a:prstGeom>
        </p:spPr>
      </p:pic>
      <p:sp>
        <p:nvSpPr>
          <p:cNvPr id="6" name="Rectangle: Rounded Corners 5">
            <a:extLst>
              <a:ext uri="{FF2B5EF4-FFF2-40B4-BE49-F238E27FC236}">
                <a16:creationId xmlns:a16="http://schemas.microsoft.com/office/drawing/2014/main" id="{5B32083B-2676-61DC-BDC3-D9D746FF215B}"/>
              </a:ext>
            </a:extLst>
          </p:cNvPr>
          <p:cNvSpPr/>
          <p:nvPr/>
        </p:nvSpPr>
        <p:spPr>
          <a:xfrm>
            <a:off x="3958814" y="5647765"/>
            <a:ext cx="4313817" cy="1171952"/>
          </a:xfrm>
          <a:prstGeom prst="roundRect">
            <a:avLst/>
          </a:prstGeom>
          <a:solidFill>
            <a:srgbClr val="ED7D31">
              <a:alpha val="14902"/>
            </a:srgb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223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34F87-7283-BDCA-B11C-CC5DBBC34A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D55C10-F58C-CF86-B530-D35A72DAE9EB}"/>
              </a:ext>
            </a:extLst>
          </p:cNvPr>
          <p:cNvSpPr>
            <a:spLocks noGrp="1"/>
          </p:cNvSpPr>
          <p:nvPr>
            <p:ph type="title"/>
          </p:nvPr>
        </p:nvSpPr>
        <p:spPr>
          <a:xfrm>
            <a:off x="1709570" y="-75939"/>
            <a:ext cx="10515600" cy="1325563"/>
          </a:xfrm>
        </p:spPr>
        <p:txBody>
          <a:bodyPr>
            <a:normAutofit/>
          </a:bodyPr>
          <a:lstStyle/>
          <a:p>
            <a:r>
              <a:rPr lang="en-US" sz="4000" dirty="0"/>
              <a:t>Improved documentation</a:t>
            </a:r>
          </a:p>
        </p:txBody>
      </p:sp>
      <p:pic>
        <p:nvPicPr>
          <p:cNvPr id="7" name="Picture 6">
            <a:extLst>
              <a:ext uri="{FF2B5EF4-FFF2-40B4-BE49-F238E27FC236}">
                <a16:creationId xmlns:a16="http://schemas.microsoft.com/office/drawing/2014/main" id="{0B839BF0-B779-5476-3AEF-7B64E982C69E}"/>
              </a:ext>
            </a:extLst>
          </p:cNvPr>
          <p:cNvPicPr>
            <a:picLocks noChangeAspect="1"/>
          </p:cNvPicPr>
          <p:nvPr/>
        </p:nvPicPr>
        <p:blipFill>
          <a:blip r:embed="rId2"/>
          <a:stretch>
            <a:fillRect/>
          </a:stretch>
        </p:blipFill>
        <p:spPr>
          <a:xfrm>
            <a:off x="4396082" y="1249624"/>
            <a:ext cx="7336594" cy="4937678"/>
          </a:xfrm>
          <a:prstGeom prst="rect">
            <a:avLst/>
          </a:prstGeom>
          <a:ln>
            <a:noFill/>
          </a:ln>
          <a:effectLst>
            <a:outerShdw blurRad="190500" algn="tl" rotWithShape="0">
              <a:srgbClr val="000000">
                <a:alpha val="70000"/>
              </a:srgbClr>
            </a:outerShdw>
          </a:effectLst>
        </p:spPr>
      </p:pic>
      <p:sp>
        <p:nvSpPr>
          <p:cNvPr id="8" name="Arrow: Down 7">
            <a:extLst>
              <a:ext uri="{FF2B5EF4-FFF2-40B4-BE49-F238E27FC236}">
                <a16:creationId xmlns:a16="http://schemas.microsoft.com/office/drawing/2014/main" id="{F799BC0C-0BA5-BC88-E3C6-A1407F165C9A}"/>
              </a:ext>
            </a:extLst>
          </p:cNvPr>
          <p:cNvSpPr/>
          <p:nvPr/>
        </p:nvSpPr>
        <p:spPr>
          <a:xfrm rot="7771117">
            <a:off x="11140484" y="4310833"/>
            <a:ext cx="322730" cy="61148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F8931D"/>
                </a:solidFill>
                <a:prstDash val="solid"/>
              </a:ln>
              <a:solidFill>
                <a:srgbClr val="F8931D">
                  <a:lumMod val="40000"/>
                  <a:lumOff val="60000"/>
                </a:srgbClr>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85E0F8D8-F723-8CF5-B729-F0F8DF9E6C12}"/>
              </a:ext>
            </a:extLst>
          </p:cNvPr>
          <p:cNvSpPr/>
          <p:nvPr/>
        </p:nvSpPr>
        <p:spPr>
          <a:xfrm>
            <a:off x="9321502" y="4184437"/>
            <a:ext cx="1694329" cy="398322"/>
          </a:xfrm>
          <a:prstGeom prst="roundRect">
            <a:avLst/>
          </a:prstGeom>
          <a:solidFill>
            <a:srgbClr val="ED7D31">
              <a:alpha val="14902"/>
            </a:srgb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Arrow: Down 2">
            <a:extLst>
              <a:ext uri="{FF2B5EF4-FFF2-40B4-BE49-F238E27FC236}">
                <a16:creationId xmlns:a16="http://schemas.microsoft.com/office/drawing/2014/main" id="{4F9036B2-5EF8-8FF4-1455-7B15D6EE0EE7}"/>
              </a:ext>
            </a:extLst>
          </p:cNvPr>
          <p:cNvSpPr/>
          <p:nvPr/>
        </p:nvSpPr>
        <p:spPr>
          <a:xfrm rot="16200000">
            <a:off x="6062454" y="1527413"/>
            <a:ext cx="322730" cy="61148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F8931D"/>
                </a:solidFill>
                <a:prstDash val="solid"/>
              </a:ln>
              <a:solidFill>
                <a:srgbClr val="F8931D">
                  <a:lumMod val="40000"/>
                  <a:lumOff val="60000"/>
                </a:srgbClr>
              </a:solidFill>
              <a:effectLst/>
              <a:uLnTx/>
              <a:uFillTx/>
              <a:latin typeface="Aptos" panose="02110004020202020204"/>
              <a:ea typeface="+mn-ea"/>
              <a:cs typeface="+mn-cs"/>
            </a:endParaRPr>
          </a:p>
        </p:txBody>
      </p:sp>
      <p:sp>
        <p:nvSpPr>
          <p:cNvPr id="4" name="Arrow: Down 3">
            <a:extLst>
              <a:ext uri="{FF2B5EF4-FFF2-40B4-BE49-F238E27FC236}">
                <a16:creationId xmlns:a16="http://schemas.microsoft.com/office/drawing/2014/main" id="{52F5D055-B16D-1AE2-F458-15C8C8EB95FC}"/>
              </a:ext>
            </a:extLst>
          </p:cNvPr>
          <p:cNvSpPr/>
          <p:nvPr/>
        </p:nvSpPr>
        <p:spPr>
          <a:xfrm rot="16200000">
            <a:off x="6062453" y="2088556"/>
            <a:ext cx="322730" cy="61148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F8931D"/>
                </a:solidFill>
                <a:prstDash val="solid"/>
              </a:ln>
              <a:solidFill>
                <a:srgbClr val="F8931D">
                  <a:lumMod val="40000"/>
                  <a:lumOff val="60000"/>
                </a:srgbClr>
              </a:solidFill>
              <a:effectLst/>
              <a:uLnTx/>
              <a:uFillTx/>
              <a:latin typeface="Aptos" panose="02110004020202020204"/>
              <a:ea typeface="+mn-ea"/>
              <a:cs typeface="+mn-cs"/>
            </a:endParaRPr>
          </a:p>
        </p:txBody>
      </p:sp>
      <p:sp>
        <p:nvSpPr>
          <p:cNvPr id="5" name="Arrow: Down 4">
            <a:extLst>
              <a:ext uri="{FF2B5EF4-FFF2-40B4-BE49-F238E27FC236}">
                <a16:creationId xmlns:a16="http://schemas.microsoft.com/office/drawing/2014/main" id="{4F1E692E-13DE-3C91-95BC-97CD5C0957E5}"/>
              </a:ext>
            </a:extLst>
          </p:cNvPr>
          <p:cNvSpPr/>
          <p:nvPr/>
        </p:nvSpPr>
        <p:spPr>
          <a:xfrm rot="16200000">
            <a:off x="6062453" y="2598333"/>
            <a:ext cx="322730" cy="61148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F8931D"/>
                </a:solidFill>
                <a:prstDash val="solid"/>
              </a:ln>
              <a:solidFill>
                <a:srgbClr val="F8931D">
                  <a:lumMod val="40000"/>
                  <a:lumOff val="60000"/>
                </a:srgbClr>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DFA88CC8-6629-F52D-FE6B-6D70431A1F05}"/>
              </a:ext>
            </a:extLst>
          </p:cNvPr>
          <p:cNvSpPr/>
          <p:nvPr/>
        </p:nvSpPr>
        <p:spPr>
          <a:xfrm rot="16200000">
            <a:off x="6062453" y="3014341"/>
            <a:ext cx="322730" cy="61148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F8931D"/>
                </a:solidFill>
                <a:prstDash val="solid"/>
              </a:ln>
              <a:solidFill>
                <a:srgbClr val="F8931D">
                  <a:lumMod val="40000"/>
                  <a:lumOff val="6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934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AI-generated content may be incorrect.">
            <a:extLst>
              <a:ext uri="{FF2B5EF4-FFF2-40B4-BE49-F238E27FC236}">
                <a16:creationId xmlns:a16="http://schemas.microsoft.com/office/drawing/2014/main" id="{C6D7AB9D-0FAD-D409-2E30-C2D96372678F}"/>
              </a:ext>
            </a:extLst>
          </p:cNvPr>
          <p:cNvPicPr>
            <a:picLocks noGrp="1" noChangeAspect="1"/>
          </p:cNvPicPr>
          <p:nvPr>
            <p:ph idx="1"/>
          </p:nvPr>
        </p:nvPicPr>
        <p:blipFill>
          <a:blip r:embed="rId2"/>
          <a:stretch>
            <a:fillRect/>
          </a:stretch>
        </p:blipFill>
        <p:spPr>
          <a:xfrm>
            <a:off x="0" y="1207615"/>
            <a:ext cx="12203103" cy="5136427"/>
          </a:xfrm>
        </p:spPr>
      </p:pic>
      <p:sp>
        <p:nvSpPr>
          <p:cNvPr id="6" name="TextBox 5">
            <a:extLst>
              <a:ext uri="{FF2B5EF4-FFF2-40B4-BE49-F238E27FC236}">
                <a16:creationId xmlns:a16="http://schemas.microsoft.com/office/drawing/2014/main" id="{E055B23F-6A56-7148-B62C-E178444132EC}"/>
              </a:ext>
            </a:extLst>
          </p:cNvPr>
          <p:cNvSpPr txBox="1"/>
          <p:nvPr/>
        </p:nvSpPr>
        <p:spPr>
          <a:xfrm>
            <a:off x="2300749" y="258554"/>
            <a:ext cx="95479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ptos" panose="02110004020202020204"/>
                <a:ea typeface="+mn-ea"/>
                <a:cs typeface="+mn-cs"/>
              </a:rPr>
              <a:t>The goal is to improve user interaction!</a:t>
            </a:r>
          </a:p>
        </p:txBody>
      </p:sp>
      <p:sp>
        <p:nvSpPr>
          <p:cNvPr id="2" name="Rectangle 1">
            <a:extLst>
              <a:ext uri="{FF2B5EF4-FFF2-40B4-BE49-F238E27FC236}">
                <a16:creationId xmlns:a16="http://schemas.microsoft.com/office/drawing/2014/main" id="{B09D80ED-6CEC-E947-E579-B08440AC0426}"/>
              </a:ext>
            </a:extLst>
          </p:cNvPr>
          <p:cNvSpPr/>
          <p:nvPr/>
        </p:nvSpPr>
        <p:spPr>
          <a:xfrm rot="20785699">
            <a:off x="1028217" y="1932986"/>
            <a:ext cx="10290469" cy="3770263"/>
          </a:xfrm>
          <a:prstGeom prst="rect">
            <a:avLst/>
          </a:prstGeom>
          <a:solidFill>
            <a:srgbClr val="FFFFFF">
              <a:alpha val="70980"/>
            </a:srgbClr>
          </a:solid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Aharoni" panose="02010803020104030203" pitchFamily="2" charset="-79"/>
                <a:ea typeface="+mn-ea"/>
                <a:cs typeface="Aharoni" panose="02010803020104030203" pitchFamily="2" charset="-79"/>
              </a:rPr>
              <a:t>HOW?</a:t>
            </a:r>
          </a:p>
        </p:txBody>
      </p:sp>
    </p:spTree>
    <p:extLst>
      <p:ext uri="{BB962C8B-B14F-4D97-AF65-F5344CB8AC3E}">
        <p14:creationId xmlns:p14="http://schemas.microsoft.com/office/powerpoint/2010/main" val="34213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1C12B-015F-92D2-1318-5CAEEA4C1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86F07-FEF0-9EF7-6CEA-0A1D8EE41CA8}"/>
              </a:ext>
            </a:extLst>
          </p:cNvPr>
          <p:cNvSpPr>
            <a:spLocks noGrp="1"/>
          </p:cNvSpPr>
          <p:nvPr>
            <p:ph type="title"/>
          </p:nvPr>
        </p:nvSpPr>
        <p:spPr>
          <a:xfrm>
            <a:off x="1709570" y="-75939"/>
            <a:ext cx="10515600" cy="1325563"/>
          </a:xfrm>
        </p:spPr>
        <p:txBody>
          <a:bodyPr>
            <a:normAutofit/>
          </a:bodyPr>
          <a:lstStyle/>
          <a:p>
            <a:r>
              <a:rPr lang="en-US" sz="4000" dirty="0"/>
              <a:t>Improved documentation - STATISTICS</a:t>
            </a:r>
          </a:p>
        </p:txBody>
      </p:sp>
      <p:pic>
        <p:nvPicPr>
          <p:cNvPr id="4" name="Picture 3">
            <a:extLst>
              <a:ext uri="{FF2B5EF4-FFF2-40B4-BE49-F238E27FC236}">
                <a16:creationId xmlns:a16="http://schemas.microsoft.com/office/drawing/2014/main" id="{72C96B73-3281-BF63-C197-64516CA1C87D}"/>
              </a:ext>
            </a:extLst>
          </p:cNvPr>
          <p:cNvPicPr>
            <a:picLocks noChangeAspect="1"/>
          </p:cNvPicPr>
          <p:nvPr/>
        </p:nvPicPr>
        <p:blipFill>
          <a:blip r:embed="rId2"/>
          <a:stretch>
            <a:fillRect/>
          </a:stretch>
        </p:blipFill>
        <p:spPr>
          <a:xfrm>
            <a:off x="0" y="1076817"/>
            <a:ext cx="12192000" cy="5781183"/>
          </a:xfrm>
          <a:prstGeom prst="rect">
            <a:avLst/>
          </a:prstGeom>
        </p:spPr>
      </p:pic>
    </p:spTree>
    <p:extLst>
      <p:ext uri="{BB962C8B-B14F-4D97-AF65-F5344CB8AC3E}">
        <p14:creationId xmlns:p14="http://schemas.microsoft.com/office/powerpoint/2010/main" val="2561700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EBA900"/>
                </a:solidFill>
                <a:effectLst/>
                <a:uLnTx/>
                <a:uFillTx/>
                <a:latin typeface="Calibri" panose="020F0502020204030204" pitchFamily="34" charset="0"/>
                <a:ea typeface="+mj-ea"/>
                <a:cs typeface="Calibri" panose="020F0502020204030204" pitchFamily="34" charset="0"/>
              </a:rPr>
              <a:t>jan.michalek@uib.no</a:t>
            </a: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ptos Display" panose="02110004020202020204"/>
                <a:ea typeface="+mj-ea"/>
                <a:cs typeface="+mj-cs"/>
                <a:hlinkClick r:id="rId4">
                  <a:extLst>
                    <a:ext uri="{A12FA001-AC4F-418D-AE19-62706E023703}">
                      <ahyp:hlinkClr xmlns:ahyp="http://schemas.microsoft.com/office/drawing/2018/hyperlinkcolor" val="tx"/>
                    </a:ext>
                  </a:extLst>
                </a:hlinkClick>
              </a:rPr>
              <a:t>www.epos-eu.org/on</a:t>
            </a:r>
            <a:r>
              <a:rPr kumimoji="0" lang="en-GB" sz="2000" b="0" i="0" u="none" strike="noStrike" kern="1200" cap="none" spc="0" normalizeH="0" baseline="0" noProof="0" dirty="0">
                <a:ln>
                  <a:noFill/>
                </a:ln>
                <a:solidFill>
                  <a:srgbClr val="000000"/>
                </a:solidFill>
                <a:effectLst/>
                <a:uLnTx/>
                <a:uFillTx/>
                <a:latin typeface="Aptos Display" panose="02110004020202020204"/>
                <a:ea typeface="+mj-ea"/>
                <a:cs typeface="+mj-cs"/>
              </a:rPr>
              <a:t> </a:t>
            </a:r>
            <a:r>
              <a:rPr kumimoji="0" lang="en-GB" sz="2000" b="0" i="0" u="none" strike="noStrike" kern="1200" cap="none" spc="0" normalizeH="0" baseline="0" noProof="0" dirty="0">
                <a:ln>
                  <a:noFill/>
                </a:ln>
                <a:solidFill>
                  <a:srgbClr val="EBA900"/>
                </a:solidFill>
                <a:effectLst/>
                <a:uLnTx/>
                <a:uFillTx/>
                <a:latin typeface="Aptos Display" panose="02110004020202020204"/>
                <a:ea typeface="+mj-ea"/>
                <a:cs typeface="+mj-cs"/>
              </a:rPr>
              <a:t>|</a:t>
            </a:r>
            <a:r>
              <a:rPr kumimoji="0" lang="en-GB" sz="2000" b="0" i="0" u="none" strike="noStrike" kern="1200" cap="none" spc="0" normalizeH="0" baseline="0" noProof="0" dirty="0">
                <a:ln>
                  <a:noFill/>
                </a:ln>
                <a:solidFill>
                  <a:srgbClr val="000000"/>
                </a:solidFill>
                <a:effectLst/>
                <a:uLnTx/>
                <a:uFillTx/>
                <a:latin typeface="Aptos Display" panose="02110004020202020204"/>
                <a:ea typeface="+mj-ea"/>
                <a:cs typeface="+mj-cs"/>
              </a:rPr>
              <a:t> social media </a:t>
            </a:r>
            <a:r>
              <a:rPr kumimoji="0" lang="en-GB" sz="2000" b="0" i="0" u="none" strike="noStrike" kern="1200" cap="none" spc="0" normalizeH="0" baseline="0" noProof="0" dirty="0">
                <a:ln>
                  <a:noFill/>
                </a:ln>
                <a:solidFill>
                  <a:srgbClr val="E5A113"/>
                </a:solidFill>
                <a:effectLst/>
                <a:uLnTx/>
                <a:uFillTx/>
                <a:latin typeface="Aptos Display" panose="02110004020202020204"/>
                <a:ea typeface="+mj-ea"/>
                <a:cs typeface="+mj-cs"/>
              </a:rPr>
              <a:t>#</a:t>
            </a:r>
            <a:r>
              <a:rPr kumimoji="0" lang="en-GB" sz="2000" b="0" i="0" u="none" strike="noStrike" kern="1200" cap="none" spc="0" normalizeH="0" baseline="0" noProof="0" dirty="0" err="1">
                <a:ln>
                  <a:noFill/>
                </a:ln>
                <a:solidFill>
                  <a:srgbClr val="000000"/>
                </a:solidFill>
                <a:effectLst/>
                <a:uLnTx/>
                <a:uFillTx/>
                <a:latin typeface="Aptos Display" panose="02110004020202020204"/>
                <a:ea typeface="+mj-ea"/>
                <a:cs typeface="+mj-cs"/>
              </a:rPr>
              <a:t>EPOSon</a:t>
            </a:r>
            <a:endParaRPr kumimoji="0" lang="en-GB" sz="2000" b="0" i="0" u="none" strike="noStrike" kern="1200" cap="none" spc="0" normalizeH="0" baseline="0" noProof="0" dirty="0">
              <a:ln>
                <a:noFill/>
              </a:ln>
              <a:solidFill>
                <a:srgbClr val="000000"/>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2992751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9B84AA-0560-CAC4-0B5C-E5C134ADB533}"/>
              </a:ext>
            </a:extLst>
          </p:cNvPr>
          <p:cNvSpPr>
            <a:spLocks noGrp="1"/>
          </p:cNvSpPr>
          <p:nvPr>
            <p:ph type="title"/>
          </p:nvPr>
        </p:nvSpPr>
        <p:spPr/>
        <p:txBody>
          <a:bodyPr/>
          <a:lstStyle/>
          <a:p>
            <a:r>
              <a:rPr lang="en-US" dirty="0"/>
              <a:t>TCS Service Availability</a:t>
            </a:r>
          </a:p>
        </p:txBody>
      </p:sp>
      <p:sp>
        <p:nvSpPr>
          <p:cNvPr id="5" name="Text Placeholder 4">
            <a:extLst>
              <a:ext uri="{FF2B5EF4-FFF2-40B4-BE49-F238E27FC236}">
                <a16:creationId xmlns:a16="http://schemas.microsoft.com/office/drawing/2014/main" id="{DFBE82B3-B7A6-F851-9D53-3A29580BD01F}"/>
              </a:ext>
            </a:extLst>
          </p:cNvPr>
          <p:cNvSpPr>
            <a:spLocks noGrp="1"/>
          </p:cNvSpPr>
          <p:nvPr>
            <p:ph type="body" idx="1"/>
          </p:nvPr>
        </p:nvSpPr>
        <p:spPr/>
        <p:txBody>
          <a:bodyPr/>
          <a:lstStyle/>
          <a:p>
            <a:r>
              <a:rPr lang="en-US" dirty="0"/>
              <a:t>From GEUS monitoring</a:t>
            </a:r>
          </a:p>
          <a:p>
            <a:r>
              <a:rPr lang="en-US" dirty="0"/>
              <a:t>Nov 2024 – Feb 2025</a:t>
            </a:r>
          </a:p>
        </p:txBody>
      </p:sp>
    </p:spTree>
    <p:extLst>
      <p:ext uri="{BB962C8B-B14F-4D97-AF65-F5344CB8AC3E}">
        <p14:creationId xmlns:p14="http://schemas.microsoft.com/office/powerpoint/2010/main" val="3182919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9806D-2750-7475-90E0-7AFE6C0376F3}"/>
              </a:ext>
            </a:extLst>
          </p:cNvPr>
          <p:cNvSpPr>
            <a:spLocks noGrp="1"/>
          </p:cNvSpPr>
          <p:nvPr>
            <p:ph type="title"/>
          </p:nvPr>
        </p:nvSpPr>
        <p:spPr>
          <a:xfrm>
            <a:off x="1676400" y="1"/>
            <a:ext cx="10515600" cy="914400"/>
          </a:xfrm>
        </p:spPr>
        <p:txBody>
          <a:bodyPr>
            <a:normAutofit/>
          </a:bodyPr>
          <a:lstStyle/>
          <a:p>
            <a:r>
              <a:rPr lang="en-US" sz="3600" dirty="0"/>
              <a:t>TCS Service Availability</a:t>
            </a:r>
          </a:p>
        </p:txBody>
      </p:sp>
      <p:graphicFrame>
        <p:nvGraphicFramePr>
          <p:cNvPr id="6" name="Chart 5">
            <a:extLst>
              <a:ext uri="{FF2B5EF4-FFF2-40B4-BE49-F238E27FC236}">
                <a16:creationId xmlns:a16="http://schemas.microsoft.com/office/drawing/2014/main" id="{4433A8A4-07C7-44EA-9939-83015645CEFF}"/>
              </a:ext>
            </a:extLst>
          </p:cNvPr>
          <p:cNvGraphicFramePr>
            <a:graphicFrameLocks/>
          </p:cNvGraphicFramePr>
          <p:nvPr/>
        </p:nvGraphicFramePr>
        <p:xfrm>
          <a:off x="722555" y="914401"/>
          <a:ext cx="10746889" cy="56810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4821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6255FB-EDB3-056F-F351-C26C865792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76C21B-C887-2501-0027-439BCAD94146}"/>
              </a:ext>
            </a:extLst>
          </p:cNvPr>
          <p:cNvSpPr>
            <a:spLocks noGrp="1"/>
          </p:cNvSpPr>
          <p:nvPr>
            <p:ph type="title"/>
          </p:nvPr>
        </p:nvSpPr>
        <p:spPr>
          <a:xfrm>
            <a:off x="1676400" y="1"/>
            <a:ext cx="10515600" cy="914400"/>
          </a:xfrm>
        </p:spPr>
        <p:txBody>
          <a:bodyPr>
            <a:normAutofit/>
          </a:bodyPr>
          <a:lstStyle/>
          <a:p>
            <a:r>
              <a:rPr lang="en-US" sz="3600" dirty="0"/>
              <a:t>TCS Service Availability - corrected</a:t>
            </a:r>
          </a:p>
        </p:txBody>
      </p:sp>
      <p:graphicFrame>
        <p:nvGraphicFramePr>
          <p:cNvPr id="3" name="Chart 2">
            <a:extLst>
              <a:ext uri="{FF2B5EF4-FFF2-40B4-BE49-F238E27FC236}">
                <a16:creationId xmlns:a16="http://schemas.microsoft.com/office/drawing/2014/main" id="{9C5C815A-9145-829F-7EBB-42A1C577FF23}"/>
              </a:ext>
            </a:extLst>
          </p:cNvPr>
          <p:cNvGraphicFramePr>
            <a:graphicFrameLocks/>
          </p:cNvGraphicFramePr>
          <p:nvPr/>
        </p:nvGraphicFramePr>
        <p:xfrm>
          <a:off x="534296" y="900113"/>
          <a:ext cx="11123407" cy="55544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7211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98F7-4497-A755-0EBE-18E68B88DF12}"/>
              </a:ext>
            </a:extLst>
          </p:cNvPr>
          <p:cNvSpPr>
            <a:spLocks noGrp="1"/>
          </p:cNvSpPr>
          <p:nvPr>
            <p:ph type="title"/>
          </p:nvPr>
        </p:nvSpPr>
        <p:spPr/>
        <p:txBody>
          <a:bodyPr>
            <a:normAutofit/>
          </a:bodyPr>
          <a:lstStyle/>
          <a:p>
            <a:r>
              <a:rPr lang="en-US" sz="5400" dirty="0"/>
              <a:t>Statistics</a:t>
            </a:r>
          </a:p>
        </p:txBody>
      </p:sp>
      <p:sp>
        <p:nvSpPr>
          <p:cNvPr id="3" name="Content Placeholder 2">
            <a:extLst>
              <a:ext uri="{FF2B5EF4-FFF2-40B4-BE49-F238E27FC236}">
                <a16:creationId xmlns:a16="http://schemas.microsoft.com/office/drawing/2014/main" id="{E7930D07-D5A0-DD23-DD01-AAD23F02B4A3}"/>
              </a:ext>
            </a:extLst>
          </p:cNvPr>
          <p:cNvSpPr>
            <a:spLocks noGrp="1"/>
          </p:cNvSpPr>
          <p:nvPr>
            <p:ph idx="1"/>
          </p:nvPr>
        </p:nvSpPr>
        <p:spPr/>
        <p:txBody>
          <a:bodyPr/>
          <a:lstStyle/>
          <a:p>
            <a:pPr marL="0" indent="0">
              <a:buNone/>
            </a:pPr>
            <a:r>
              <a:rPr lang="en-US" sz="3600" dirty="0"/>
              <a:t>Usage of EPOS Platform – on average 180 users weekly</a:t>
            </a:r>
          </a:p>
        </p:txBody>
      </p:sp>
      <p:pic>
        <p:nvPicPr>
          <p:cNvPr id="1026" name="Picture 2">
            <a:extLst>
              <a:ext uri="{FF2B5EF4-FFF2-40B4-BE49-F238E27FC236}">
                <a16:creationId xmlns:a16="http://schemas.microsoft.com/office/drawing/2014/main" id="{8D56B12E-F574-B452-2042-20CA66154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2800"/>
            <a:ext cx="12192000" cy="207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58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87278-56E0-6DA1-7FA4-013C44885E29}"/>
              </a:ext>
            </a:extLst>
          </p:cNvPr>
          <p:cNvSpPr>
            <a:spLocks noGrp="1"/>
          </p:cNvSpPr>
          <p:nvPr>
            <p:ph type="title"/>
          </p:nvPr>
        </p:nvSpPr>
        <p:spPr/>
        <p:txBody>
          <a:bodyPr>
            <a:normAutofit/>
          </a:bodyPr>
          <a:lstStyle/>
          <a:p>
            <a:r>
              <a:rPr lang="en-US" sz="4400" dirty="0"/>
              <a:t>How to improve?</a:t>
            </a:r>
          </a:p>
        </p:txBody>
      </p:sp>
      <p:sp>
        <p:nvSpPr>
          <p:cNvPr id="3" name="Content Placeholder 2">
            <a:extLst>
              <a:ext uri="{FF2B5EF4-FFF2-40B4-BE49-F238E27FC236}">
                <a16:creationId xmlns:a16="http://schemas.microsoft.com/office/drawing/2014/main" id="{F06BC66B-0214-01C9-2B1F-D953384C8976}"/>
              </a:ext>
            </a:extLst>
          </p:cNvPr>
          <p:cNvSpPr>
            <a:spLocks noGrp="1"/>
          </p:cNvSpPr>
          <p:nvPr>
            <p:ph idx="1"/>
          </p:nvPr>
        </p:nvSpPr>
        <p:spPr>
          <a:xfrm>
            <a:off x="838200" y="1690688"/>
            <a:ext cx="10515600" cy="4486275"/>
          </a:xfrm>
        </p:spPr>
        <p:txBody>
          <a:bodyPr>
            <a:normAutofit lnSpcReduction="10000"/>
          </a:bodyPr>
          <a:lstStyle/>
          <a:p>
            <a:pPr marL="514350" indent="-514350">
              <a:buFont typeface="+mj-lt"/>
              <a:buAutoNum type="arabicPeriod"/>
            </a:pPr>
            <a:r>
              <a:rPr lang="en-US" sz="2800" dirty="0"/>
              <a:t>Enhance data discovery (make it intuitive; linking services) </a:t>
            </a:r>
          </a:p>
          <a:p>
            <a:pPr marL="514350" indent="-514350">
              <a:buFont typeface="+mj-lt"/>
              <a:buAutoNum type="arabicPeriod"/>
            </a:pPr>
            <a:r>
              <a:rPr lang="en-US" sz="2800" dirty="0"/>
              <a:t>Improve visualizations (map, table, graph)</a:t>
            </a:r>
          </a:p>
          <a:p>
            <a:pPr marL="514350" indent="-514350">
              <a:buFont typeface="+mj-lt"/>
              <a:buAutoNum type="arabicPeriod"/>
            </a:pPr>
            <a:r>
              <a:rPr lang="en-US" sz="2800" dirty="0"/>
              <a:t>Enable interoperability (common VRE)</a:t>
            </a:r>
          </a:p>
          <a:p>
            <a:pPr marL="0" indent="0">
              <a:buNone/>
            </a:pPr>
            <a:endParaRPr lang="en-US" sz="2800" dirty="0"/>
          </a:p>
          <a:p>
            <a:r>
              <a:rPr lang="en-US" sz="2800" dirty="0"/>
              <a:t>Based on requests from users (trainings, </a:t>
            </a:r>
            <a:r>
              <a:rPr lang="en-US" sz="2800" dirty="0" err="1"/>
              <a:t>scien</a:t>
            </a:r>
            <a:r>
              <a:rPr lang="en-US" sz="2800" dirty="0"/>
              <a:t>. communities)</a:t>
            </a:r>
          </a:p>
          <a:p>
            <a:r>
              <a:rPr lang="en-US" sz="2800" dirty="0"/>
              <a:t>Changes to be aligned with EPOS ERIC Strategy for 2024-2028 </a:t>
            </a:r>
          </a:p>
          <a:p>
            <a:pPr lvl="1"/>
            <a:r>
              <a:rPr lang="en-US" sz="2400" dirty="0"/>
              <a:t>Science Program</a:t>
            </a:r>
          </a:p>
          <a:p>
            <a:pPr lvl="1"/>
            <a:r>
              <a:rPr lang="en-US" sz="2400" dirty="0"/>
              <a:t>Sustainability Plan</a:t>
            </a:r>
          </a:p>
          <a:p>
            <a:endParaRPr lang="en-US" dirty="0"/>
          </a:p>
        </p:txBody>
      </p:sp>
    </p:spTree>
    <p:extLst>
      <p:ext uri="{BB962C8B-B14F-4D97-AF65-F5344CB8AC3E}">
        <p14:creationId xmlns:p14="http://schemas.microsoft.com/office/powerpoint/2010/main" val="176696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66F23-AE38-5242-0C58-440FD51592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7F79D-1DB5-90C1-BAC4-1A1A2635FF62}"/>
              </a:ext>
            </a:extLst>
          </p:cNvPr>
          <p:cNvSpPr>
            <a:spLocks noGrp="1"/>
          </p:cNvSpPr>
          <p:nvPr>
            <p:ph type="title"/>
          </p:nvPr>
        </p:nvSpPr>
        <p:spPr/>
        <p:txBody>
          <a:bodyPr>
            <a:normAutofit/>
          </a:bodyPr>
          <a:lstStyle/>
          <a:p>
            <a:r>
              <a:rPr lang="en-US" sz="4000" dirty="0"/>
              <a:t>Process of new feature selection</a:t>
            </a:r>
          </a:p>
        </p:txBody>
      </p:sp>
      <p:graphicFrame>
        <p:nvGraphicFramePr>
          <p:cNvPr id="5" name="Diagram 4">
            <a:extLst>
              <a:ext uri="{FF2B5EF4-FFF2-40B4-BE49-F238E27FC236}">
                <a16:creationId xmlns:a16="http://schemas.microsoft.com/office/drawing/2014/main" id="{27E5D289-0A0E-3E94-43D8-75E4111835E7}"/>
              </a:ext>
            </a:extLst>
          </p:cNvPr>
          <p:cNvGraphicFramePr/>
          <p:nvPr/>
        </p:nvGraphicFramePr>
        <p:xfrm>
          <a:off x="883920" y="877381"/>
          <a:ext cx="10424159" cy="5738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1426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B06F4-4E5E-EE12-F152-30DED9C5C105}"/>
              </a:ext>
            </a:extLst>
          </p:cNvPr>
          <p:cNvSpPr>
            <a:spLocks noGrp="1"/>
          </p:cNvSpPr>
          <p:nvPr>
            <p:ph type="title"/>
          </p:nvPr>
        </p:nvSpPr>
        <p:spPr/>
        <p:txBody>
          <a:bodyPr>
            <a:normAutofit/>
          </a:bodyPr>
          <a:lstStyle/>
          <a:p>
            <a:r>
              <a:rPr lang="en-US" sz="3600" dirty="0"/>
              <a:t>Improvements in EPOS Platform (1/2)</a:t>
            </a:r>
          </a:p>
        </p:txBody>
      </p:sp>
      <p:sp>
        <p:nvSpPr>
          <p:cNvPr id="3" name="Content Placeholder 2">
            <a:extLst>
              <a:ext uri="{FF2B5EF4-FFF2-40B4-BE49-F238E27FC236}">
                <a16:creationId xmlns:a16="http://schemas.microsoft.com/office/drawing/2014/main" id="{EF78D869-2A17-E53E-E405-0C610CA5D3FC}"/>
              </a:ext>
            </a:extLst>
          </p:cNvPr>
          <p:cNvSpPr>
            <a:spLocks noGrp="1"/>
          </p:cNvSpPr>
          <p:nvPr>
            <p:ph idx="1"/>
          </p:nvPr>
        </p:nvSpPr>
        <p:spPr>
          <a:xfrm>
            <a:off x="838200" y="1435511"/>
            <a:ext cx="10515600" cy="4729316"/>
          </a:xfrm>
        </p:spPr>
        <p:txBody>
          <a:bodyPr>
            <a:normAutofit fontScale="70000" lnSpcReduction="20000"/>
          </a:bodyPr>
          <a:lstStyle/>
          <a:p>
            <a:pPr marL="0" indent="0">
              <a:buNone/>
            </a:pPr>
            <a:r>
              <a:rPr lang="en-US" sz="3200" b="1" dirty="0"/>
              <a:t>Integrated during last year</a:t>
            </a:r>
          </a:p>
          <a:p>
            <a:r>
              <a:rPr lang="en-US" sz="3600" dirty="0"/>
              <a:t>Show keyword’s definitions – if exist</a:t>
            </a:r>
          </a:p>
          <a:p>
            <a:r>
              <a:rPr lang="en-US" sz="3600" dirty="0"/>
              <a:t>Scientific Examples </a:t>
            </a:r>
          </a:p>
          <a:p>
            <a:r>
              <a:rPr lang="en-US" sz="3600" dirty="0"/>
              <a:t>Share link to pre-configured EPOS Platform</a:t>
            </a:r>
          </a:p>
          <a:p>
            <a:r>
              <a:rPr lang="en-US" sz="3600" dirty="0"/>
              <a:t>Overview of Facilities and equipment (to be improved)</a:t>
            </a:r>
          </a:p>
          <a:p>
            <a:r>
              <a:rPr lang="en-US" sz="3600" dirty="0"/>
              <a:t>New visualizations</a:t>
            </a:r>
          </a:p>
          <a:p>
            <a:pPr lvl="1"/>
            <a:r>
              <a:rPr lang="en-US" sz="3600" dirty="0"/>
              <a:t>Image gallery</a:t>
            </a:r>
          </a:p>
          <a:p>
            <a:pPr lvl="1"/>
            <a:r>
              <a:rPr lang="en-US" sz="3600" dirty="0"/>
              <a:t>Graph view for more services (new convertor plugins) – MT, FDSN Event</a:t>
            </a:r>
          </a:p>
          <a:p>
            <a:r>
              <a:rPr lang="en-US" sz="3600" dirty="0"/>
              <a:t>Better acknowledgement of Service Providers (logo, reference)</a:t>
            </a:r>
          </a:p>
          <a:p>
            <a:r>
              <a:rPr lang="en-US" sz="3600" dirty="0"/>
              <a:t>Improved documentation, STATISTICS</a:t>
            </a:r>
          </a:p>
          <a:p>
            <a:endParaRPr lang="en-US" dirty="0"/>
          </a:p>
        </p:txBody>
      </p:sp>
    </p:spTree>
    <p:extLst>
      <p:ext uri="{BB962C8B-B14F-4D97-AF65-F5344CB8AC3E}">
        <p14:creationId xmlns:p14="http://schemas.microsoft.com/office/powerpoint/2010/main" val="414735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E0DAD-060B-D179-7EF5-7575DE50CC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EEA16-090F-AEF9-B7C9-848146372C91}"/>
              </a:ext>
            </a:extLst>
          </p:cNvPr>
          <p:cNvSpPr>
            <a:spLocks noGrp="1"/>
          </p:cNvSpPr>
          <p:nvPr>
            <p:ph type="title"/>
          </p:nvPr>
        </p:nvSpPr>
        <p:spPr>
          <a:xfrm>
            <a:off x="838199" y="365125"/>
            <a:ext cx="10898393" cy="1325563"/>
          </a:xfrm>
        </p:spPr>
        <p:txBody>
          <a:bodyPr>
            <a:normAutofit/>
          </a:bodyPr>
          <a:lstStyle/>
          <a:p>
            <a:r>
              <a:rPr lang="en-US" sz="3600" dirty="0"/>
              <a:t>Improvements in EPOS Platform  (2/2)</a:t>
            </a:r>
          </a:p>
        </p:txBody>
      </p:sp>
      <p:sp>
        <p:nvSpPr>
          <p:cNvPr id="3" name="Content Placeholder 2">
            <a:extLst>
              <a:ext uri="{FF2B5EF4-FFF2-40B4-BE49-F238E27FC236}">
                <a16:creationId xmlns:a16="http://schemas.microsoft.com/office/drawing/2014/main" id="{103C77FB-20C6-6B4C-39FF-281DA6CFEA39}"/>
              </a:ext>
            </a:extLst>
          </p:cNvPr>
          <p:cNvSpPr>
            <a:spLocks noGrp="1"/>
          </p:cNvSpPr>
          <p:nvPr>
            <p:ph idx="1"/>
          </p:nvPr>
        </p:nvSpPr>
        <p:spPr>
          <a:xfrm>
            <a:off x="838200" y="1690688"/>
            <a:ext cx="10515600" cy="4503635"/>
          </a:xfrm>
        </p:spPr>
        <p:txBody>
          <a:bodyPr>
            <a:normAutofit fontScale="77500" lnSpcReduction="20000"/>
          </a:bodyPr>
          <a:lstStyle/>
          <a:p>
            <a:pPr marL="0" indent="0">
              <a:buNone/>
            </a:pPr>
            <a:r>
              <a:rPr lang="en-US" sz="3200" b="1" dirty="0"/>
              <a:t>In progress</a:t>
            </a:r>
          </a:p>
          <a:p>
            <a:r>
              <a:rPr lang="en-US" sz="3200" dirty="0"/>
              <a:t>BackOffice tool</a:t>
            </a:r>
          </a:p>
          <a:p>
            <a:r>
              <a:rPr lang="en-US" sz="3200" dirty="0"/>
              <a:t>Linking services</a:t>
            </a:r>
          </a:p>
          <a:p>
            <a:r>
              <a:rPr lang="en-US" sz="3200" dirty="0"/>
              <a:t>Support for Processing Services</a:t>
            </a:r>
          </a:p>
          <a:p>
            <a:r>
              <a:rPr lang="en-US" sz="3200" dirty="0"/>
              <a:t>Integration of Virtual Research Environment</a:t>
            </a:r>
          </a:p>
          <a:p>
            <a:pPr lvl="1"/>
            <a:r>
              <a:rPr lang="en-US" sz="2800" dirty="0"/>
              <a:t>Machine Learning</a:t>
            </a:r>
          </a:p>
          <a:p>
            <a:pPr lvl="1"/>
            <a:r>
              <a:rPr lang="en-US" sz="2800" dirty="0" err="1"/>
              <a:t>Jupyter</a:t>
            </a:r>
            <a:r>
              <a:rPr lang="en-US" sz="2800" dirty="0"/>
              <a:t> Notebooks</a:t>
            </a:r>
          </a:p>
          <a:p>
            <a:pPr lvl="2"/>
            <a:r>
              <a:rPr lang="en-US" sz="2400" dirty="0"/>
              <a:t>Explain service usage</a:t>
            </a:r>
          </a:p>
          <a:p>
            <a:pPr lvl="2"/>
            <a:r>
              <a:rPr lang="en-US" sz="2400" dirty="0"/>
              <a:t>Demonstrate multi-disciplinarity</a:t>
            </a:r>
          </a:p>
          <a:p>
            <a:r>
              <a:rPr lang="en-US" sz="3200" dirty="0" err="1"/>
              <a:t>FAIRness</a:t>
            </a:r>
            <a:r>
              <a:rPr lang="en-US" sz="3200" dirty="0"/>
              <a:t> assessment tool</a:t>
            </a:r>
            <a:endParaRPr lang="en-US" dirty="0"/>
          </a:p>
        </p:txBody>
      </p:sp>
    </p:spTree>
    <p:extLst>
      <p:ext uri="{BB962C8B-B14F-4D97-AF65-F5344CB8AC3E}">
        <p14:creationId xmlns:p14="http://schemas.microsoft.com/office/powerpoint/2010/main" val="239250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E8D2BC-1310-C3B1-D7DD-2DD93A031A47}"/>
              </a:ext>
            </a:extLst>
          </p:cNvPr>
          <p:cNvSpPr>
            <a:spLocks noGrp="1"/>
          </p:cNvSpPr>
          <p:nvPr>
            <p:ph type="ctrTitle"/>
          </p:nvPr>
        </p:nvSpPr>
        <p:spPr/>
        <p:txBody>
          <a:bodyPr/>
          <a:lstStyle/>
          <a:p>
            <a:pPr algn="l"/>
            <a:r>
              <a:rPr lang="en-US" dirty="0"/>
              <a:t>Overview of integrated improvements</a:t>
            </a:r>
          </a:p>
        </p:txBody>
      </p:sp>
    </p:spTree>
    <p:extLst>
      <p:ext uri="{BB962C8B-B14F-4D97-AF65-F5344CB8AC3E}">
        <p14:creationId xmlns:p14="http://schemas.microsoft.com/office/powerpoint/2010/main" val="2998329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BEE68-1ADB-89AB-36DD-7A0249E06F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822B48-E5A7-8F25-23AA-AFA1176BE85E}"/>
              </a:ext>
            </a:extLst>
          </p:cNvPr>
          <p:cNvSpPr>
            <a:spLocks noGrp="1"/>
          </p:cNvSpPr>
          <p:nvPr>
            <p:ph type="title"/>
          </p:nvPr>
        </p:nvSpPr>
        <p:spPr>
          <a:xfrm>
            <a:off x="1892454" y="-54428"/>
            <a:ext cx="10515600" cy="1325563"/>
          </a:xfrm>
        </p:spPr>
        <p:txBody>
          <a:bodyPr>
            <a:normAutofit/>
          </a:bodyPr>
          <a:lstStyle/>
          <a:p>
            <a:r>
              <a:rPr lang="en-US" sz="3600" dirty="0"/>
              <a:t>Show keyword’s definition</a:t>
            </a:r>
          </a:p>
        </p:txBody>
      </p:sp>
      <p:pic>
        <p:nvPicPr>
          <p:cNvPr id="9" name="Picture 8">
            <a:extLst>
              <a:ext uri="{FF2B5EF4-FFF2-40B4-BE49-F238E27FC236}">
                <a16:creationId xmlns:a16="http://schemas.microsoft.com/office/drawing/2014/main" id="{622D41BF-FFC1-9297-A7C8-FE05F488F5AF}"/>
              </a:ext>
            </a:extLst>
          </p:cNvPr>
          <p:cNvPicPr>
            <a:picLocks noChangeAspect="1"/>
          </p:cNvPicPr>
          <p:nvPr/>
        </p:nvPicPr>
        <p:blipFill>
          <a:blip r:embed="rId2"/>
          <a:stretch>
            <a:fillRect/>
          </a:stretch>
        </p:blipFill>
        <p:spPr>
          <a:xfrm>
            <a:off x="0" y="1114977"/>
            <a:ext cx="12192000" cy="5743023"/>
          </a:xfrm>
          <a:prstGeom prst="rect">
            <a:avLst/>
          </a:prstGeom>
        </p:spPr>
      </p:pic>
      <p:sp>
        <p:nvSpPr>
          <p:cNvPr id="10" name="Arrow: Down 9">
            <a:extLst>
              <a:ext uri="{FF2B5EF4-FFF2-40B4-BE49-F238E27FC236}">
                <a16:creationId xmlns:a16="http://schemas.microsoft.com/office/drawing/2014/main" id="{ED659368-EFFC-6557-1209-1CC7F268A2E4}"/>
              </a:ext>
            </a:extLst>
          </p:cNvPr>
          <p:cNvSpPr/>
          <p:nvPr/>
        </p:nvSpPr>
        <p:spPr>
          <a:xfrm rot="2061559">
            <a:off x="9164739" y="3044417"/>
            <a:ext cx="322730" cy="51636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F8931D"/>
                </a:solidFill>
                <a:prstDash val="solid"/>
              </a:ln>
              <a:solidFill>
                <a:srgbClr val="F8931D">
                  <a:lumMod val="40000"/>
                  <a:lumOff val="6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2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451</Words>
  <Application>Microsoft Macintosh PowerPoint</Application>
  <PresentationFormat>Widescreen</PresentationFormat>
  <Paragraphs>125</Paragraphs>
  <Slides>24</Slides>
  <Notes>3</Notes>
  <HiddenSlides>3</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24</vt:i4>
      </vt:variant>
    </vt:vector>
  </HeadingPairs>
  <TitlesOfParts>
    <vt:vector size="32" baseType="lpstr">
      <vt:lpstr>Aharoni</vt:lpstr>
      <vt:lpstr>Aptos</vt:lpstr>
      <vt:lpstr>Aptos Display</vt:lpstr>
      <vt:lpstr>Arial</vt:lpstr>
      <vt:lpstr>Calibri</vt:lpstr>
      <vt:lpstr>Calibri Light</vt:lpstr>
      <vt:lpstr>Open Sans Regular</vt:lpstr>
      <vt:lpstr>Office Theme</vt:lpstr>
      <vt:lpstr>Summary of development topics</vt:lpstr>
      <vt:lpstr>Presentazione standard di PowerPoint</vt:lpstr>
      <vt:lpstr>Statistics</vt:lpstr>
      <vt:lpstr>How to improve?</vt:lpstr>
      <vt:lpstr>Process of new feature selection</vt:lpstr>
      <vt:lpstr>Improvements in EPOS Platform (1/2)</vt:lpstr>
      <vt:lpstr>Improvements in EPOS Platform  (2/2)</vt:lpstr>
      <vt:lpstr>Overview of integrated improvements</vt:lpstr>
      <vt:lpstr>Show keyword’s definition</vt:lpstr>
      <vt:lpstr>Vocabulary status (NCL tool)</vt:lpstr>
      <vt:lpstr>Vocabulary status (NCL tool)</vt:lpstr>
      <vt:lpstr>Share – create permanent URL</vt:lpstr>
      <vt:lpstr>Scientific Examples</vt:lpstr>
      <vt:lpstr>Facilities and Equipment</vt:lpstr>
      <vt:lpstr>New visualizations – images</vt:lpstr>
      <vt:lpstr>New visualizations – focal mechanisms</vt:lpstr>
      <vt:lpstr>New visualizations – EQ catalogue (FDSN Event)</vt:lpstr>
      <vt:lpstr>Show Service Provider’s logo - loading</vt:lpstr>
      <vt:lpstr>Improved documentation</vt:lpstr>
      <vt:lpstr>Improved documentation - STATISTICS</vt:lpstr>
      <vt:lpstr>Thank you for your attention!</vt:lpstr>
      <vt:lpstr>TCS Service Availability</vt:lpstr>
      <vt:lpstr>TCS Service Availability</vt:lpstr>
      <vt:lpstr>TCS Service Availability - corrected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2025-03-27T14:55:49Z</dcterms:created>
  <dcterms:modified xsi:type="dcterms:W3CDTF">2025-03-27T14:56:16Z</dcterms:modified>
</cp:coreProperties>
</file>