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1336" r:id="rId2"/>
    <p:sldId id="1337" r:id="rId3"/>
    <p:sldId id="1338" r:id="rId4"/>
    <p:sldId id="1339" r:id="rId5"/>
    <p:sldId id="1340" r:id="rId6"/>
    <p:sldId id="1341" r:id="rId7"/>
    <p:sldId id="1342" r:id="rId8"/>
    <p:sldId id="1343" r:id="rId9"/>
    <p:sldId id="134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D553D-D0B7-6248-9257-81FE921F1C28}" type="datetimeFigureOut">
              <a:rPr lang="it-IT" smtClean="0"/>
              <a:t>27/03/25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86A47-AE7D-CD43-87BD-F13E1C94D63A}" type="slidenum">
              <a:rPr lang="it-IT" smtClean="0"/>
              <a:t>‹N›</a:t>
            </a:fld>
            <a:endParaRPr lang="it-IT"/>
          </a:p>
        </p:txBody>
      </p:sp>
    </p:spTree>
    <p:extLst>
      <p:ext uri="{BB962C8B-B14F-4D97-AF65-F5344CB8AC3E}">
        <p14:creationId xmlns:p14="http://schemas.microsoft.com/office/powerpoint/2010/main" val="1104142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Title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52B328-1FC2-1C4B-B807-8716236A14CF}"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3734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Content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52B328-1FC2-1C4B-B807-8716236A14CF}"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4513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Content slide: </a:t>
            </a:r>
            <a:r>
              <a:rPr lang="it-IT" dirty="0" err="1"/>
              <a:t>tables</a:t>
            </a:r>
            <a:endParaRPr lang="it-IT"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52B328-1FC2-1C4B-B807-8716236A14CF}"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24629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 you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52B328-1FC2-1C4B-B807-8716236A14CF}"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69525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8CBD50F-A59F-57A6-E596-0A1FD6EA8457}"/>
              </a:ext>
            </a:extLst>
          </p:cNvPr>
          <p:cNvSpPr>
            <a:spLocks noGrp="1"/>
          </p:cNvSpPr>
          <p:nvPr>
            <p:ph type="ctrTitle"/>
          </p:nvPr>
        </p:nvSpPr>
        <p:spPr>
          <a:xfrm>
            <a:off x="838200" y="1786241"/>
            <a:ext cx="10515600" cy="2387600"/>
          </a:xfrm>
        </p:spPr>
        <p:txBody>
          <a:bodyPr anchor="b">
            <a:noAutofit/>
          </a:bodyPr>
          <a:lstStyle>
            <a:lvl1pPr algn="ctr">
              <a:defRPr sz="4400" b="1" i="0">
                <a:latin typeface="Calibri" panose="020F0502020204030204" pitchFamily="34" charset="0"/>
                <a:cs typeface="Calibri" panose="020F0502020204030204" pitchFamily="34" charset="0"/>
              </a:defRPr>
            </a:lvl1pPr>
          </a:lstStyle>
          <a:p>
            <a:r>
              <a:rPr lang="en-GB"/>
              <a:t>Click to edit Master title style</a:t>
            </a:r>
          </a:p>
        </p:txBody>
      </p:sp>
      <p:sp>
        <p:nvSpPr>
          <p:cNvPr id="8" name="Subtitle 2">
            <a:extLst>
              <a:ext uri="{FF2B5EF4-FFF2-40B4-BE49-F238E27FC236}">
                <a16:creationId xmlns:a16="http://schemas.microsoft.com/office/drawing/2014/main" id="{78466707-3BE6-F538-A80C-03940B4D55EC}"/>
              </a:ext>
            </a:extLst>
          </p:cNvPr>
          <p:cNvSpPr>
            <a:spLocks noGrp="1"/>
          </p:cNvSpPr>
          <p:nvPr>
            <p:ph type="subTitle" idx="1"/>
          </p:nvPr>
        </p:nvSpPr>
        <p:spPr>
          <a:xfrm>
            <a:off x="838200" y="4510243"/>
            <a:ext cx="10515600" cy="944911"/>
          </a:xfrm>
        </p:spPr>
        <p:txBody>
          <a:bodyPr>
            <a:noAutofit/>
          </a:bodyPr>
          <a:lstStyle>
            <a:lvl1pPr marL="0" indent="0" algn="ctr">
              <a:buNone/>
              <a:defRPr sz="2000">
                <a:solidFill>
                  <a:srgbClr val="E5A11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3" name="TextBox 2">
            <a:extLst>
              <a:ext uri="{FF2B5EF4-FFF2-40B4-BE49-F238E27FC236}">
                <a16:creationId xmlns:a16="http://schemas.microsoft.com/office/drawing/2014/main" id="{BFFB75DE-815C-9A34-5846-222303B465A5}"/>
              </a:ext>
            </a:extLst>
          </p:cNvPr>
          <p:cNvSpPr txBox="1"/>
          <p:nvPr userDrawn="1"/>
        </p:nvSpPr>
        <p:spPr>
          <a:xfrm>
            <a:off x="838200" y="5549877"/>
            <a:ext cx="8220456" cy="430887"/>
          </a:xfrm>
          <a:prstGeom prst="rect">
            <a:avLst/>
          </a:prstGeom>
          <a:solidFill>
            <a:schemeClr val="bg1"/>
          </a:solidFill>
        </p:spPr>
        <p:txBody>
          <a:bodyPr wrap="square">
            <a:spAutoFit/>
          </a:bodyPr>
          <a:lstStyle/>
          <a:p>
            <a:pPr algn="just"/>
            <a:r>
              <a:rPr lang="en-GB" sz="1100">
                <a:solidFill>
                  <a:srgbClr val="002060"/>
                </a:solidFill>
                <a:effectLst/>
                <a:latin typeface="Calibri" panose="020F0502020204030204" pitchFamily="34" charset="0"/>
                <a:cs typeface="Calibri" panose="020F0502020204030204" pitchFamily="34" charset="0"/>
              </a:rPr>
              <a:t>EPOS ON is funded by the European Union. Views and opinions expressed in this presentation are however those of the Author(s) only and do not necessarily reflect those of the European Union. Neither the European Union nor the granting authority can be held responsible for them.</a:t>
            </a:r>
          </a:p>
        </p:txBody>
      </p:sp>
      <p:pic>
        <p:nvPicPr>
          <p:cNvPr id="24" name="Picture 23" descr="Blue text on a black background&#10;&#10;Description automatically generated">
            <a:extLst>
              <a:ext uri="{FF2B5EF4-FFF2-40B4-BE49-F238E27FC236}">
                <a16:creationId xmlns:a16="http://schemas.microsoft.com/office/drawing/2014/main" id="{157E8241-B576-552E-E30F-8FC1C69661B0}"/>
              </a:ext>
            </a:extLst>
          </p:cNvPr>
          <p:cNvPicPr>
            <a:picLocks noChangeAspect="1"/>
          </p:cNvPicPr>
          <p:nvPr userDrawn="1"/>
        </p:nvPicPr>
        <p:blipFill>
          <a:blip r:embed="rId3"/>
          <a:stretch>
            <a:fillRect/>
          </a:stretch>
        </p:blipFill>
        <p:spPr>
          <a:xfrm>
            <a:off x="9156192" y="5519932"/>
            <a:ext cx="2023872" cy="449749"/>
          </a:xfrm>
          <a:prstGeom prst="rect">
            <a:avLst/>
          </a:prstGeom>
        </p:spPr>
      </p:pic>
      <p:sp>
        <p:nvSpPr>
          <p:cNvPr id="25" name="Rectangle 24">
            <a:extLst>
              <a:ext uri="{FF2B5EF4-FFF2-40B4-BE49-F238E27FC236}">
                <a16:creationId xmlns:a16="http://schemas.microsoft.com/office/drawing/2014/main" id="{1DFA804A-105A-3FEB-B512-83803559731E}"/>
              </a:ext>
            </a:extLst>
          </p:cNvPr>
          <p:cNvSpPr/>
          <p:nvPr userDrawn="1"/>
        </p:nvSpPr>
        <p:spPr>
          <a:xfrm>
            <a:off x="292608" y="5969681"/>
            <a:ext cx="3133344" cy="63549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978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C1361-43D4-E999-51A0-48E17C73150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60530A6-CFC2-EBE2-BD3F-01D3A29213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29A9549-B48F-0C6B-66DE-EECD02F63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0060455-BCF8-E8A1-AEA9-10C01081CA0D}"/>
              </a:ext>
            </a:extLst>
          </p:cNvPr>
          <p:cNvSpPr>
            <a:spLocks noGrp="1"/>
          </p:cNvSpPr>
          <p:nvPr>
            <p:ph type="dt" sz="half" idx="10"/>
          </p:nvPr>
        </p:nvSpPr>
        <p:spPr>
          <a:xfrm>
            <a:off x="3657600" y="4886778"/>
            <a:ext cx="2971800" cy="365125"/>
          </a:xfrm>
          <a:prstGeom prst="rect">
            <a:avLst/>
          </a:prstGeom>
        </p:spPr>
        <p:txBody>
          <a:bodyPr/>
          <a:lstStyle/>
          <a:p>
            <a:fld id="{D702393D-7046-A948-A892-9F0062558227}" type="datetimeFigureOut">
              <a:rPr lang="en-GB" smtClean="0"/>
              <a:t>27/03/2025</a:t>
            </a:fld>
            <a:endParaRPr lang="en-GB"/>
          </a:p>
        </p:txBody>
      </p:sp>
      <p:sp>
        <p:nvSpPr>
          <p:cNvPr id="6" name="Footer Placeholder 5">
            <a:extLst>
              <a:ext uri="{FF2B5EF4-FFF2-40B4-BE49-F238E27FC236}">
                <a16:creationId xmlns:a16="http://schemas.microsoft.com/office/drawing/2014/main" id="{A6D346A4-21B3-4C3F-1602-FB45A1FEBD1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29B9D1B1-DA25-4C70-BCB9-CEA835D8CBD6}"/>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364949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10ED-1FAA-212C-3F7D-E802E93F587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BC52405-E0E1-AA8C-0077-9126C40CB8F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E48449C-146D-8CCC-B52B-AD4F79AC9D84}"/>
              </a:ext>
            </a:extLst>
          </p:cNvPr>
          <p:cNvSpPr>
            <a:spLocks noGrp="1"/>
          </p:cNvSpPr>
          <p:nvPr>
            <p:ph type="dt" sz="half" idx="10"/>
          </p:nvPr>
        </p:nvSpPr>
        <p:spPr>
          <a:xfrm>
            <a:off x="3657600" y="4886778"/>
            <a:ext cx="2971800" cy="365125"/>
          </a:xfrm>
          <a:prstGeom prst="rect">
            <a:avLst/>
          </a:prstGeom>
        </p:spPr>
        <p:txBody>
          <a:bodyPr/>
          <a:lstStyle/>
          <a:p>
            <a:fld id="{D702393D-7046-A948-A892-9F0062558227}" type="datetimeFigureOut">
              <a:rPr lang="en-GB" smtClean="0"/>
              <a:t>27/03/2025</a:t>
            </a:fld>
            <a:endParaRPr lang="en-GB"/>
          </a:p>
        </p:txBody>
      </p:sp>
      <p:sp>
        <p:nvSpPr>
          <p:cNvPr id="5" name="Footer Placeholder 4">
            <a:extLst>
              <a:ext uri="{FF2B5EF4-FFF2-40B4-BE49-F238E27FC236}">
                <a16:creationId xmlns:a16="http://schemas.microsoft.com/office/drawing/2014/main" id="{A385A59E-0F81-1858-69C4-8334EFC2C9E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930B559-3E4D-C08F-BCEF-524EFFB56810}"/>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1667099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C1FFE8-78DC-BA6C-4E40-5B4AC35818D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3D011E0-44BD-B149-DF5B-7C4DBDB5D63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2BD0C63-73DB-57FE-37DF-13B66E95AFB3}"/>
              </a:ext>
            </a:extLst>
          </p:cNvPr>
          <p:cNvSpPr>
            <a:spLocks noGrp="1"/>
          </p:cNvSpPr>
          <p:nvPr>
            <p:ph type="dt" sz="half" idx="10"/>
          </p:nvPr>
        </p:nvSpPr>
        <p:spPr>
          <a:xfrm>
            <a:off x="3657600" y="4886778"/>
            <a:ext cx="2971800" cy="365125"/>
          </a:xfrm>
          <a:prstGeom prst="rect">
            <a:avLst/>
          </a:prstGeom>
        </p:spPr>
        <p:txBody>
          <a:bodyPr/>
          <a:lstStyle/>
          <a:p>
            <a:fld id="{D702393D-7046-A948-A892-9F0062558227}" type="datetimeFigureOut">
              <a:rPr lang="en-GB" smtClean="0"/>
              <a:t>27/03/2025</a:t>
            </a:fld>
            <a:endParaRPr lang="en-GB"/>
          </a:p>
        </p:txBody>
      </p:sp>
      <p:sp>
        <p:nvSpPr>
          <p:cNvPr id="5" name="Footer Placeholder 4">
            <a:extLst>
              <a:ext uri="{FF2B5EF4-FFF2-40B4-BE49-F238E27FC236}">
                <a16:creationId xmlns:a16="http://schemas.microsoft.com/office/drawing/2014/main" id="{CC0432F0-84ED-4DA7-9038-A2E7B371069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59AF9B7-D745-3CC3-5052-3E848C1D1FBB}"/>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486740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matchingName="Title and body" type="tx" userDrawn="1">
  <p:cSld name="Title and body">
    <p:spTree>
      <p:nvGrpSpPr>
        <p:cNvPr id="1" name=""/>
        <p:cNvGrpSpPr/>
        <p:nvPr/>
      </p:nvGrpSpPr>
      <p:grpSpPr bwMode="auto">
        <a:xfrm>
          <a:off x="0" y="0"/>
          <a:ext cx="0" cy="0"/>
          <a:chOff x="0" y="0"/>
          <a:chExt cx="0" cy="0"/>
        </a:xfrm>
      </p:grpSpPr>
      <p:sp>
        <p:nvSpPr>
          <p:cNvPr id="23" name="Google Shape;23;p4"/>
          <p:cNvSpPr txBox="1">
            <a:spLocks noGrp="1"/>
          </p:cNvSpPr>
          <p:nvPr>
            <p:ph type="title"/>
          </p:nvPr>
        </p:nvSpPr>
        <p:spPr bwMode="auto">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pPr>
              <a:defRPr/>
            </a:pPr>
            <a:endParaRPr/>
          </a:p>
        </p:txBody>
      </p:sp>
      <p:sp>
        <p:nvSpPr>
          <p:cNvPr id="24" name="Google Shape;24;p4"/>
          <p:cNvSpPr txBox="1">
            <a:spLocks noGrp="1"/>
          </p:cNvSpPr>
          <p:nvPr>
            <p:ph type="body" idx="1"/>
          </p:nvPr>
        </p:nvSpPr>
        <p:spPr bwMode="auto">
          <a:xfrm>
            <a:off x="415600" y="16382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Clr>
                <a:srgbClr val="6AA84F"/>
              </a:buClr>
              <a:buSzPts val="1800"/>
              <a:buChar char="●"/>
              <a:defRPr/>
            </a:lvl1pPr>
            <a:lvl2pPr marL="1219170" lvl="1" indent="-423323">
              <a:spcBef>
                <a:spcPts val="0"/>
              </a:spcBef>
              <a:spcAft>
                <a:spcPts val="0"/>
              </a:spcAft>
              <a:buClr>
                <a:srgbClr val="3465A4"/>
              </a:buClr>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pPr>
              <a:defRPr/>
            </a:pPr>
            <a:endParaRPr/>
          </a:p>
        </p:txBody>
      </p:sp>
      <p:pic>
        <p:nvPicPr>
          <p:cNvPr id="25" name="Google Shape;25;p4"/>
          <p:cNvPicPr/>
          <p:nvPr/>
        </p:nvPicPr>
        <p:blipFill>
          <a:blip r:embed="rId2">
            <a:alphaModFix/>
          </a:blip>
          <a:srcRect l="25791" t="7205" r="26108" b="7825"/>
          <a:stretch/>
        </p:blipFill>
        <p:spPr bwMode="auto">
          <a:xfrm>
            <a:off x="11263482" y="6017866"/>
            <a:ext cx="731599" cy="727449"/>
          </a:xfrm>
          <a:prstGeom prst="rect">
            <a:avLst/>
          </a:prstGeom>
          <a:noFill/>
          <a:ln>
            <a:noFill/>
          </a:ln>
        </p:spPr>
      </p:pic>
      <p:sp>
        <p:nvSpPr>
          <p:cNvPr id="26" name="Google Shape;26;p4"/>
          <p:cNvSpPr txBox="1">
            <a:spLocks noGrp="1"/>
          </p:cNvSpPr>
          <p:nvPr>
            <p:ph type="sldNum" idx="12"/>
          </p:nvPr>
        </p:nvSpPr>
        <p:spPr bwMode="auto">
          <a:xfrm>
            <a:off x="11266707" y="63192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a:spcBef>
                <a:spcPts val="0"/>
              </a:spcBef>
              <a:spcAft>
                <a:spcPts val="0"/>
              </a:spcAft>
              <a:buNone/>
              <a:defRPr/>
            </a:pPr>
            <a:fld id="{00000000-1234-1234-1234-123412341234}" type="slidenum">
              <a:rPr lang="en-GB"/>
              <a:pPr marL="0" lvl="0" indent="0" algn="r">
                <a:spcBef>
                  <a:spcPts val="0"/>
                </a:spcBef>
                <a:spcAft>
                  <a:spcPts val="0"/>
                </a:spcAft>
                <a:buNone/>
                <a:defRPr/>
              </a:pPr>
              <a:t>‹N›</a:t>
            </a:fld>
            <a:endParaRPr/>
          </a:p>
        </p:txBody>
      </p:sp>
    </p:spTree>
    <p:extLst>
      <p:ext uri="{BB962C8B-B14F-4D97-AF65-F5344CB8AC3E}">
        <p14:creationId xmlns:p14="http://schemas.microsoft.com/office/powerpoint/2010/main" val="255568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56D37C6-37A9-FC58-9AF6-D333A9362216}"/>
              </a:ext>
            </a:extLst>
          </p:cNvPr>
          <p:cNvSpPr>
            <a:spLocks noGrp="1"/>
          </p:cNvSpPr>
          <p:nvPr>
            <p:ph type="sldNum" sz="quarter" idx="12"/>
          </p:nvPr>
        </p:nvSpPr>
        <p:spPr/>
        <p:txBody>
          <a:bodyPr/>
          <a:lstStyle/>
          <a:p>
            <a:fld id="{4DD777E7-DC69-634D-A570-B7417637B5CD}" type="slidenum">
              <a:rPr lang="en-GB" smtClean="0"/>
              <a:t>‹N›</a:t>
            </a:fld>
            <a:endParaRPr lang="en-GB"/>
          </a:p>
        </p:txBody>
      </p:sp>
      <p:sp>
        <p:nvSpPr>
          <p:cNvPr id="7" name="Title 1">
            <a:extLst>
              <a:ext uri="{FF2B5EF4-FFF2-40B4-BE49-F238E27FC236}">
                <a16:creationId xmlns:a16="http://schemas.microsoft.com/office/drawing/2014/main" id="{0FEC658C-8513-1D13-120E-5618E4BE24CA}"/>
              </a:ext>
            </a:extLst>
          </p:cNvPr>
          <p:cNvSpPr>
            <a:spLocks noGrp="1"/>
          </p:cNvSpPr>
          <p:nvPr>
            <p:ph type="ctrTitle"/>
          </p:nvPr>
        </p:nvSpPr>
        <p:spPr>
          <a:xfrm>
            <a:off x="838200" y="1786241"/>
            <a:ext cx="10515600" cy="2387600"/>
          </a:xfrm>
        </p:spPr>
        <p:txBody>
          <a:bodyPr anchor="b">
            <a:noAutofit/>
          </a:bodyPr>
          <a:lstStyle>
            <a:lvl1pPr algn="ctr">
              <a:defRPr sz="3600" b="1" i="0">
                <a:solidFill>
                  <a:srgbClr val="1D4927"/>
                </a:solidFill>
                <a:latin typeface="Calibri Light" panose="020F0302020204030204" pitchFamily="34" charset="0"/>
                <a:cs typeface="Calibri Light" panose="020F0302020204030204" pitchFamily="34" charset="0"/>
              </a:defRPr>
            </a:lvl1pPr>
          </a:lstStyle>
          <a:p>
            <a:r>
              <a:rPr lang="en-GB"/>
              <a:t>Click to edit Master title style</a:t>
            </a:r>
          </a:p>
        </p:txBody>
      </p:sp>
    </p:spTree>
    <p:extLst>
      <p:ext uri="{BB962C8B-B14F-4D97-AF65-F5344CB8AC3E}">
        <p14:creationId xmlns:p14="http://schemas.microsoft.com/office/powerpoint/2010/main" val="240957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8C995-890A-2269-3D73-4D8355EFB7A6}"/>
              </a:ext>
            </a:extLst>
          </p:cNvPr>
          <p:cNvSpPr>
            <a:spLocks noGrp="1"/>
          </p:cNvSpPr>
          <p:nvPr>
            <p:ph type="title"/>
          </p:nvPr>
        </p:nvSpPr>
        <p:spPr/>
        <p:txBody>
          <a:bodyPr>
            <a:noAutofit/>
          </a:bodyPr>
          <a:lstStyle>
            <a:lvl1pPr algn="ctr">
              <a:defRPr sz="3200" b="1" i="0">
                <a:latin typeface="Calibri" panose="020F0502020204030204" pitchFamily="34" charset="0"/>
                <a:cs typeface="Calibri" panose="020F050202020403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DBE2AE17-442B-7AE4-1C2E-4A7E851307EB}"/>
              </a:ext>
            </a:extLst>
          </p:cNvPr>
          <p:cNvSpPr>
            <a:spLocks noGrp="1"/>
          </p:cNvSpPr>
          <p:nvPr>
            <p:ph idx="1"/>
          </p:nvPr>
        </p:nvSpPr>
        <p:spPr/>
        <p:txBody>
          <a:bodyPr/>
          <a:lstStyle>
            <a:lvl1pPr>
              <a:buClr>
                <a:schemeClr val="accent1"/>
              </a:buClr>
              <a:buSzPct val="100000"/>
              <a:defRPr/>
            </a:lvl1pPr>
            <a:lvl2pPr>
              <a:buClr>
                <a:schemeClr val="accent1"/>
              </a:buClr>
              <a:buSzPct val="100000"/>
              <a:defRPr/>
            </a:lvl2pPr>
            <a:lvl3pPr>
              <a:buClr>
                <a:schemeClr val="accent1"/>
              </a:buClr>
              <a:buSzPct val="100000"/>
              <a:defRPr/>
            </a:lvl3pPr>
            <a:lvl4pPr>
              <a:buClr>
                <a:schemeClr val="accent1"/>
              </a:buClr>
              <a:buSzPct val="100000"/>
              <a:defRPr/>
            </a:lvl4pPr>
            <a:lvl5pPr>
              <a:buClr>
                <a:schemeClr val="accent1"/>
              </a:buClr>
              <a:buSzPct val="10000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0D8E4F80-7AD6-0524-4F9E-B070E47C8348}"/>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332881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CD2C-25A7-0009-0DE7-FF10DDD3211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BB2CD1F-B4DE-F186-15BF-3ACC51A86FB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E05FDCE-E96D-D0A3-B2F3-CC048DE3A1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B825FF14-E41A-03D6-0CFF-431FAA6D0473}"/>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46459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66187-525D-FC9D-6268-038CA916962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10ABA30-B701-D0DD-659E-2364EB1383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CADE1E-85A6-6A6C-CED9-FCC25609126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69F195F-F785-29D9-6F2A-A904E61C43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FB42E28-9D36-BB1D-CAE0-A82E0B4463D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9" name="Slide Number Placeholder 8">
            <a:extLst>
              <a:ext uri="{FF2B5EF4-FFF2-40B4-BE49-F238E27FC236}">
                <a16:creationId xmlns:a16="http://schemas.microsoft.com/office/drawing/2014/main" id="{5C99D758-98C4-08C1-1FD4-49D4BC7BFBFE}"/>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25445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5EB9-7C87-997D-0D9B-4230A0E36235}"/>
              </a:ext>
            </a:extLst>
          </p:cNvPr>
          <p:cNvSpPr>
            <a:spLocks noGrp="1"/>
          </p:cNvSpPr>
          <p:nvPr>
            <p:ph type="title"/>
          </p:nvPr>
        </p:nvSpPr>
        <p:spPr/>
        <p:txBody>
          <a:bodyPr/>
          <a:lstStyle/>
          <a:p>
            <a:r>
              <a:rPr lang="en-GB"/>
              <a:t>Click to edit Master title style</a:t>
            </a:r>
          </a:p>
        </p:txBody>
      </p:sp>
      <p:sp>
        <p:nvSpPr>
          <p:cNvPr id="5" name="Slide Number Placeholder 4">
            <a:extLst>
              <a:ext uri="{FF2B5EF4-FFF2-40B4-BE49-F238E27FC236}">
                <a16:creationId xmlns:a16="http://schemas.microsoft.com/office/drawing/2014/main" id="{C7FC0BEB-4A91-75E1-4AA2-91C5F25C8FA9}"/>
              </a:ext>
            </a:extLst>
          </p:cNvPr>
          <p:cNvSpPr>
            <a:spLocks noGrp="1"/>
          </p:cNvSpPr>
          <p:nvPr>
            <p:ph type="sldNum" sz="quarter" idx="12"/>
          </p:nvPr>
        </p:nvSpPr>
        <p:spPr/>
        <p:txBody>
          <a:bodyPr/>
          <a:lstStyle/>
          <a:p>
            <a:fld id="{4DD777E7-DC69-634D-A570-B7417637B5CD}" type="slidenum">
              <a:rPr lang="en-GB" smtClean="0"/>
              <a:t>‹N›</a:t>
            </a:fld>
            <a:endParaRPr lang="en-GB"/>
          </a:p>
        </p:txBody>
      </p:sp>
      <p:sp>
        <p:nvSpPr>
          <p:cNvPr id="6" name="Rectangle 5">
            <a:extLst>
              <a:ext uri="{FF2B5EF4-FFF2-40B4-BE49-F238E27FC236}">
                <a16:creationId xmlns:a16="http://schemas.microsoft.com/office/drawing/2014/main" id="{AB99F7FB-4F98-CC22-EF56-C838537A6982}"/>
              </a:ext>
            </a:extLst>
          </p:cNvPr>
          <p:cNvSpPr/>
          <p:nvPr userDrawn="1"/>
        </p:nvSpPr>
        <p:spPr>
          <a:xfrm>
            <a:off x="0" y="5742432"/>
            <a:ext cx="11353800" cy="11155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3578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2E17A74-806D-922F-D35B-2E2052EBBD22}"/>
              </a:ext>
            </a:extLst>
          </p:cNvPr>
          <p:cNvSpPr/>
          <p:nvPr userDrawn="1"/>
        </p:nvSpPr>
        <p:spPr>
          <a:xfrm>
            <a:off x="0" y="5742432"/>
            <a:ext cx="11353800" cy="11155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32302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bg1"/>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7BCB465-085A-18BB-1BFB-4B757A7B174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8FCA87BE-2429-4EDA-5504-88A3C653FB1E}"/>
              </a:ext>
            </a:extLst>
          </p:cNvPr>
          <p:cNvSpPr>
            <a:spLocks noGrp="1"/>
          </p:cNvSpPr>
          <p:nvPr>
            <p:ph type="sldNum" sz="quarter" idx="12"/>
          </p:nvPr>
        </p:nvSpPr>
        <p:spPr/>
        <p:txBody>
          <a:bodyPr/>
          <a:lstStyle/>
          <a:p>
            <a:fld id="{4DD777E7-DC69-634D-A570-B7417637B5CD}" type="slidenum">
              <a:rPr lang="en-GB" smtClean="0"/>
              <a:t>‹N›</a:t>
            </a:fld>
            <a:endParaRPr lang="en-GB"/>
          </a:p>
        </p:txBody>
      </p:sp>
      <p:sp>
        <p:nvSpPr>
          <p:cNvPr id="5" name="Rectangle 4">
            <a:extLst>
              <a:ext uri="{FF2B5EF4-FFF2-40B4-BE49-F238E27FC236}">
                <a16:creationId xmlns:a16="http://schemas.microsoft.com/office/drawing/2014/main" id="{BA496DC6-2342-8FDF-E9C9-00F143249044}"/>
              </a:ext>
            </a:extLst>
          </p:cNvPr>
          <p:cNvSpPr/>
          <p:nvPr userDrawn="1"/>
        </p:nvSpPr>
        <p:spPr>
          <a:xfrm>
            <a:off x="0" y="5742432"/>
            <a:ext cx="11353800" cy="11155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0093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21788-CE9F-52FE-665E-8CFE9B55D26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9426D4ED-5BEA-8E1E-6E67-1120F2686D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52B5F906-581B-2AB7-C1BB-AAC34966B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E4B327-2A85-BEEB-43C5-2D62649B604A}"/>
              </a:ext>
            </a:extLst>
          </p:cNvPr>
          <p:cNvSpPr>
            <a:spLocks noGrp="1"/>
          </p:cNvSpPr>
          <p:nvPr>
            <p:ph type="dt" sz="half" idx="10"/>
          </p:nvPr>
        </p:nvSpPr>
        <p:spPr>
          <a:xfrm>
            <a:off x="3657600" y="4886778"/>
            <a:ext cx="2971800" cy="365125"/>
          </a:xfrm>
          <a:prstGeom prst="rect">
            <a:avLst/>
          </a:prstGeom>
        </p:spPr>
        <p:txBody>
          <a:bodyPr/>
          <a:lstStyle/>
          <a:p>
            <a:fld id="{D702393D-7046-A948-A892-9F0062558227}" type="datetimeFigureOut">
              <a:rPr lang="en-GB" smtClean="0"/>
              <a:t>27/03/2025</a:t>
            </a:fld>
            <a:endParaRPr lang="en-GB"/>
          </a:p>
        </p:txBody>
      </p:sp>
      <p:sp>
        <p:nvSpPr>
          <p:cNvPr id="6" name="Footer Placeholder 5">
            <a:extLst>
              <a:ext uri="{FF2B5EF4-FFF2-40B4-BE49-F238E27FC236}">
                <a16:creationId xmlns:a16="http://schemas.microsoft.com/office/drawing/2014/main" id="{D22016E6-5CF6-5D10-AA21-FCCDE0BDE75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7F6629B6-3633-DBBB-D1CB-7DF7A0CAF23F}"/>
              </a:ext>
            </a:extLst>
          </p:cNvPr>
          <p:cNvSpPr>
            <a:spLocks noGrp="1"/>
          </p:cNvSpPr>
          <p:nvPr>
            <p:ph type="sldNum" sz="quarter" idx="12"/>
          </p:nvPr>
        </p:nvSpPr>
        <p:spPr/>
        <p:txBody>
          <a:bodyPr/>
          <a:lstStyle/>
          <a:p>
            <a:fld id="{4DD777E7-DC69-634D-A570-B7417637B5CD}" type="slidenum">
              <a:rPr lang="en-GB" smtClean="0"/>
              <a:t>‹N›</a:t>
            </a:fld>
            <a:endParaRPr lang="en-GB"/>
          </a:p>
        </p:txBody>
      </p:sp>
    </p:spTree>
    <p:extLst>
      <p:ext uri="{BB962C8B-B14F-4D97-AF65-F5344CB8AC3E}">
        <p14:creationId xmlns:p14="http://schemas.microsoft.com/office/powerpoint/2010/main" val="3044101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hyperlink" Target="http://www.epos-eu.org/on" TargetMode="External"/><Relationship Id="rId2" Type="http://schemas.openxmlformats.org/officeDocument/2006/relationships/slideLayout" Target="../slideLayouts/slideLayout2.xml"/><Relationship Id="rId16" Type="http://schemas.openxmlformats.org/officeDocument/2006/relationships/hyperlink" Target="mailto:info@epos-eric.eu"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E0F8F-7144-4563-6BBC-5FBFDA6A0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3648523-4761-25C7-F28C-7B4AE851B12B}"/>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3F419D2E-9823-A0DD-30F5-97CD9F7A8108}"/>
              </a:ext>
            </a:extLst>
          </p:cNvPr>
          <p:cNvSpPr>
            <a:spLocks noGrp="1"/>
          </p:cNvSpPr>
          <p:nvPr>
            <p:ph type="sldNum" sz="quarter" idx="4"/>
          </p:nvPr>
        </p:nvSpPr>
        <p:spPr>
          <a:xfrm>
            <a:off x="11462660" y="6273872"/>
            <a:ext cx="583036" cy="365125"/>
          </a:xfrm>
          <a:prstGeom prst="rect">
            <a:avLst/>
          </a:prstGeom>
        </p:spPr>
        <p:txBody>
          <a:bodyPr vert="horz" lIns="91440" tIns="45720" rIns="91440" bIns="45720" rtlCol="0" anchor="ctr"/>
          <a:lstStyle>
            <a:lvl1pPr algn="ctr">
              <a:defRPr sz="1400" b="1" i="0">
                <a:solidFill>
                  <a:srgbClr val="E5A113"/>
                </a:solidFill>
                <a:latin typeface="Calibri" panose="020F0502020204030204" pitchFamily="34" charset="0"/>
                <a:cs typeface="Calibri" panose="020F0502020204030204" pitchFamily="34" charset="0"/>
              </a:defRPr>
            </a:lvl1pPr>
          </a:lstStyle>
          <a:p>
            <a:fld id="{4DD777E7-DC69-634D-A570-B7417637B5CD}" type="slidenum">
              <a:rPr lang="en-GB" smtClean="0"/>
              <a:pPr/>
              <a:t>‹N›</a:t>
            </a:fld>
            <a:endParaRPr lang="en-GB"/>
          </a:p>
        </p:txBody>
      </p:sp>
      <p:sp>
        <p:nvSpPr>
          <p:cNvPr id="10" name="TextBox 9">
            <a:extLst>
              <a:ext uri="{FF2B5EF4-FFF2-40B4-BE49-F238E27FC236}">
                <a16:creationId xmlns:a16="http://schemas.microsoft.com/office/drawing/2014/main" id="{82A0F7D6-3616-8452-3ABD-138EA5A94E11}"/>
              </a:ext>
            </a:extLst>
          </p:cNvPr>
          <p:cNvSpPr txBox="1"/>
          <p:nvPr userDrawn="1"/>
        </p:nvSpPr>
        <p:spPr>
          <a:xfrm>
            <a:off x="9601203" y="6345464"/>
            <a:ext cx="1861457" cy="305725"/>
          </a:xfrm>
          <a:prstGeom prst="rect">
            <a:avLst/>
          </a:prstGeom>
          <a:noFill/>
        </p:spPr>
        <p:txBody>
          <a:bodyPr wrap="square">
            <a:spAutoFit/>
          </a:bodyPr>
          <a:lstStyle/>
          <a:p>
            <a:pPr>
              <a:lnSpc>
                <a:spcPts val="820"/>
              </a:lnSpc>
            </a:pPr>
            <a:r>
              <a:rPr lang="en-GB" sz="900" b="0" i="0">
                <a:solidFill>
                  <a:srgbClr val="E5A113"/>
                </a:solidFill>
                <a:effectLst/>
                <a:latin typeface="Calibri" panose="020F0502020204030204" pitchFamily="34" charset="0"/>
                <a:cs typeface="Calibri" panose="020F0502020204030204" pitchFamily="34" charset="0"/>
              </a:rPr>
              <a:t>This work is licensed under</a:t>
            </a:r>
            <a:br>
              <a:rPr lang="en-GB" sz="900" b="0" i="0">
                <a:solidFill>
                  <a:srgbClr val="E5A113"/>
                </a:solidFill>
                <a:effectLst/>
                <a:latin typeface="Calibri" panose="020F0502020204030204" pitchFamily="34" charset="0"/>
                <a:cs typeface="Calibri" panose="020F0502020204030204" pitchFamily="34" charset="0"/>
              </a:rPr>
            </a:br>
            <a:r>
              <a:rPr lang="en-GB" sz="900" b="0" i="0">
                <a:solidFill>
                  <a:srgbClr val="E5A113"/>
                </a:solidFill>
                <a:effectLst/>
                <a:latin typeface="Calibri" panose="020F0502020204030204" pitchFamily="34" charset="0"/>
                <a:cs typeface="Calibri" panose="020F0502020204030204" pitchFamily="34" charset="0"/>
              </a:rPr>
              <a:t> CC BY attribution 4.0 international </a:t>
            </a:r>
          </a:p>
        </p:txBody>
      </p:sp>
      <p:sp>
        <p:nvSpPr>
          <p:cNvPr id="14" name="TextBox 13">
            <a:extLst>
              <a:ext uri="{FF2B5EF4-FFF2-40B4-BE49-F238E27FC236}">
                <a16:creationId xmlns:a16="http://schemas.microsoft.com/office/drawing/2014/main" id="{0D06AA8F-CDC0-D23D-D2B0-3629F5A9E918}"/>
              </a:ext>
            </a:extLst>
          </p:cNvPr>
          <p:cNvSpPr txBox="1"/>
          <p:nvPr userDrawn="1"/>
        </p:nvSpPr>
        <p:spPr>
          <a:xfrm>
            <a:off x="4292345" y="6330320"/>
            <a:ext cx="3602331" cy="276999"/>
          </a:xfrm>
          <a:prstGeom prst="rect">
            <a:avLst/>
          </a:prstGeom>
          <a:noFill/>
        </p:spPr>
        <p:txBody>
          <a:bodyPr wrap="square">
            <a:spAutoFit/>
          </a:bodyPr>
          <a:lstStyle/>
          <a:p>
            <a:r>
              <a:rPr lang="en-GB" sz="1200">
                <a:solidFill>
                  <a:schemeClr val="tx1"/>
                </a:solidFill>
                <a:latin typeface="Calibri" panose="020F0502020204030204" pitchFamily="34" charset="0"/>
                <a:cs typeface="Calibri" panose="020F0502020204030204" pitchFamily="34" charset="0"/>
                <a:hlinkClick r:id="rId16">
                  <a:extLst>
                    <a:ext uri="{A12FA001-AC4F-418D-AE19-62706E023703}">
                      <ahyp:hlinkClr xmlns:ahyp="http://schemas.microsoft.com/office/drawing/2018/hyperlinkcolor" val="tx"/>
                    </a:ext>
                  </a:extLst>
                </a:hlinkClick>
              </a:rPr>
              <a:t>info@epos-eric.eu</a:t>
            </a:r>
            <a:r>
              <a:rPr lang="en-GB" sz="1200">
                <a:solidFill>
                  <a:schemeClr val="tx1"/>
                </a:solidFill>
                <a:latin typeface="Calibri" panose="020F0502020204030204" pitchFamily="34" charset="0"/>
                <a:cs typeface="Calibri" panose="020F0502020204030204" pitchFamily="34" charset="0"/>
              </a:rPr>
              <a:t> </a:t>
            </a:r>
            <a:r>
              <a:rPr lang="en-GB" sz="1200">
                <a:solidFill>
                  <a:srgbClr val="E5A113"/>
                </a:solidFill>
                <a:latin typeface="Calibri" panose="020F0502020204030204" pitchFamily="34" charset="0"/>
                <a:cs typeface="Calibri" panose="020F0502020204030204" pitchFamily="34" charset="0"/>
              </a:rPr>
              <a:t>|</a:t>
            </a:r>
            <a:r>
              <a:rPr lang="en-GB" sz="1200">
                <a:latin typeface="Calibri" panose="020F0502020204030204" pitchFamily="34" charset="0"/>
                <a:cs typeface="Calibri" panose="020F0502020204030204" pitchFamily="34" charset="0"/>
              </a:rPr>
              <a:t> </a:t>
            </a:r>
            <a:r>
              <a:rPr lang="en-GB" sz="1200">
                <a:solidFill>
                  <a:schemeClr val="tx1"/>
                </a:solidFill>
                <a:latin typeface="Calibri" panose="020F0502020204030204" pitchFamily="34" charset="0"/>
                <a:cs typeface="Calibri" panose="020F0502020204030204" pitchFamily="34" charset="0"/>
                <a:hlinkClick r:id="rId17">
                  <a:extLst>
                    <a:ext uri="{A12FA001-AC4F-418D-AE19-62706E023703}">
                      <ahyp:hlinkClr xmlns:ahyp="http://schemas.microsoft.com/office/drawing/2018/hyperlinkcolor" val="tx"/>
                    </a:ext>
                  </a:extLst>
                </a:hlinkClick>
              </a:rPr>
              <a:t>www.epos-eu.org/on</a:t>
            </a:r>
            <a:r>
              <a:rPr lang="en-GB" sz="1200">
                <a:solidFill>
                  <a:schemeClr val="tx1"/>
                </a:solidFill>
                <a:latin typeface="Calibri" panose="020F0502020204030204" pitchFamily="34" charset="0"/>
                <a:cs typeface="Calibri" panose="020F0502020204030204" pitchFamily="34" charset="0"/>
              </a:rPr>
              <a:t>  </a:t>
            </a:r>
            <a:r>
              <a:rPr lang="en-GB" sz="1200">
                <a:solidFill>
                  <a:srgbClr val="E5A113"/>
                </a:solidFill>
                <a:latin typeface="Calibri" panose="020F0502020204030204" pitchFamily="34" charset="0"/>
                <a:cs typeface="Calibri" panose="020F0502020204030204" pitchFamily="34" charset="0"/>
              </a:rPr>
              <a:t>|</a:t>
            </a:r>
            <a:r>
              <a:rPr lang="en-GB" sz="1200">
                <a:latin typeface="Calibri" panose="020F0502020204030204" pitchFamily="34" charset="0"/>
                <a:cs typeface="Calibri" panose="020F0502020204030204" pitchFamily="34" charset="0"/>
              </a:rPr>
              <a:t> #</a:t>
            </a:r>
            <a:r>
              <a:rPr lang="en-GB" sz="1200" err="1">
                <a:latin typeface="Calibri" panose="020F0502020204030204" pitchFamily="34" charset="0"/>
                <a:cs typeface="Calibri" panose="020F0502020204030204" pitchFamily="34" charset="0"/>
              </a:rPr>
              <a:t>EPOSon</a:t>
            </a:r>
            <a:endParaRPr lang="en-GB" sz="1200">
              <a:solidFill>
                <a:schemeClr val="tx1"/>
              </a:solidFill>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E4E19406-F3C6-0D62-8A03-597E0FB94F09}"/>
              </a:ext>
            </a:extLst>
          </p:cNvPr>
          <p:cNvSpPr txBox="1"/>
          <p:nvPr userDrawn="1"/>
        </p:nvSpPr>
        <p:spPr>
          <a:xfrm>
            <a:off x="838200" y="6270943"/>
            <a:ext cx="2612136" cy="1061829"/>
          </a:xfrm>
          <a:prstGeom prst="rect">
            <a:avLst/>
          </a:prstGeom>
          <a:noFill/>
        </p:spPr>
        <p:txBody>
          <a:bodyPr wrap="square">
            <a:spAutoFit/>
          </a:bodyPr>
          <a:lstStyle>
            <a:defPPr>
              <a:defRPr lang="en-IT"/>
            </a:defPPr>
            <a:lvl1pPr>
              <a:defRPr sz="1200">
                <a:latin typeface="Calibri" panose="020F0502020204030204" pitchFamily="34" charset="0"/>
                <a:cs typeface="Calibri" panose="020F0502020204030204" pitchFamily="34" charset="0"/>
              </a:defRPr>
            </a:lvl1pPr>
          </a:lstStyle>
          <a:p>
            <a:pPr lvl="0" algn="just"/>
            <a:r>
              <a:rPr lang="en-GB" sz="1050">
                <a:solidFill>
                  <a:srgbClr val="002060"/>
                </a:solidFill>
              </a:rPr>
              <a:t>EPOS ON IS funded by the EC Horizon Europe programme under G.A. n 101131592</a:t>
            </a:r>
          </a:p>
          <a:p>
            <a:pPr lvl="0" algn="just"/>
            <a:endParaRPr lang="en-GB" sz="1050">
              <a:solidFill>
                <a:srgbClr val="002060"/>
              </a:solidFill>
            </a:endParaRPr>
          </a:p>
          <a:p>
            <a:pPr lvl="0" algn="just"/>
            <a:endParaRPr lang="en-GB" sz="1050">
              <a:solidFill>
                <a:srgbClr val="002060"/>
              </a:solidFill>
            </a:endParaRPr>
          </a:p>
          <a:p>
            <a:pPr lvl="0"/>
            <a:br>
              <a:rPr lang="en-GB" sz="1050">
                <a:solidFill>
                  <a:srgbClr val="002060"/>
                </a:solidFill>
              </a:rPr>
            </a:br>
            <a:endParaRPr lang="it-IT" sz="1050">
              <a:solidFill>
                <a:srgbClr val="002060"/>
              </a:solidFill>
            </a:endParaRPr>
          </a:p>
        </p:txBody>
      </p:sp>
      <p:pic>
        <p:nvPicPr>
          <p:cNvPr id="19" name="Picture 18" descr="A blue flag with yellow stars&#10;&#10;Description automatically generated">
            <a:extLst>
              <a:ext uri="{FF2B5EF4-FFF2-40B4-BE49-F238E27FC236}">
                <a16:creationId xmlns:a16="http://schemas.microsoft.com/office/drawing/2014/main" id="{4B30306E-480F-190C-B45A-C299F4833056}"/>
              </a:ext>
            </a:extLst>
          </p:cNvPr>
          <p:cNvPicPr>
            <a:picLocks noChangeAspect="1"/>
          </p:cNvPicPr>
          <p:nvPr userDrawn="1"/>
        </p:nvPicPr>
        <p:blipFill>
          <a:blip r:embed="rId18"/>
          <a:stretch>
            <a:fillRect/>
          </a:stretch>
        </p:blipFill>
        <p:spPr>
          <a:xfrm>
            <a:off x="367303" y="6176963"/>
            <a:ext cx="483000" cy="489647"/>
          </a:xfrm>
          <a:prstGeom prst="rect">
            <a:avLst/>
          </a:prstGeom>
        </p:spPr>
      </p:pic>
    </p:spTree>
    <p:extLst>
      <p:ext uri="{BB962C8B-B14F-4D97-AF65-F5344CB8AC3E}">
        <p14:creationId xmlns:p14="http://schemas.microsoft.com/office/powerpoint/2010/main" val="918225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lnSpc>
          <a:spcPct val="90000"/>
        </a:lnSpc>
        <a:spcBef>
          <a:spcPct val="0"/>
        </a:spcBef>
        <a:buNone/>
        <a:defRPr sz="3200" b="1" i="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14000"/>
        </a:lnSpc>
        <a:spcBef>
          <a:spcPts val="1000"/>
        </a:spcBef>
        <a:buClr>
          <a:schemeClr val="accent1"/>
        </a:buClr>
        <a:buFont typeface="Arial" panose="020B0604020202020204" pitchFamily="34" charset="0"/>
        <a:buChar char="•"/>
        <a:defRPr sz="2400" b="0" i="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14000"/>
        </a:lnSpc>
        <a:spcBef>
          <a:spcPts val="500"/>
        </a:spcBef>
        <a:buClr>
          <a:schemeClr val="accent1"/>
        </a:buClr>
        <a:buFont typeface="Arial" panose="020B0604020202020204" pitchFamily="34" charset="0"/>
        <a:buChar char="•"/>
        <a:defRPr sz="2000" b="0" i="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14000"/>
        </a:lnSpc>
        <a:spcBef>
          <a:spcPts val="500"/>
        </a:spcBef>
        <a:buClr>
          <a:schemeClr val="accent1"/>
        </a:buClr>
        <a:buFont typeface="Arial" panose="020B0604020202020204" pitchFamily="34" charset="0"/>
        <a:buChar char="•"/>
        <a:defRPr sz="1800" b="0" i="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14000"/>
        </a:lnSpc>
        <a:spcBef>
          <a:spcPts val="500"/>
        </a:spcBef>
        <a:buClr>
          <a:schemeClr val="accent1"/>
        </a:buClr>
        <a:buFont typeface="Arial" panose="020B0604020202020204" pitchFamily="34" charset="0"/>
        <a:buChar char="•"/>
        <a:defRPr sz="1600" b="0" i="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14000"/>
        </a:lnSpc>
        <a:spcBef>
          <a:spcPts val="500"/>
        </a:spcBef>
        <a:buClr>
          <a:schemeClr val="accent1"/>
        </a:buClr>
        <a:buFont typeface="Arial" panose="020B0604020202020204" pitchFamily="34" charset="0"/>
        <a:buChar char="•"/>
        <a:defRPr sz="1600" b="0" i="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88">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hyperlink" Target="https://www.epos-eu.org/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308337-0AF8-ECA1-6B23-AF02CCFD068A}"/>
              </a:ext>
            </a:extLst>
          </p:cNvPr>
          <p:cNvSpPr>
            <a:spLocks noGrp="1"/>
          </p:cNvSpPr>
          <p:nvPr>
            <p:ph type="ctrTitle"/>
          </p:nvPr>
        </p:nvSpPr>
        <p:spPr/>
        <p:txBody>
          <a:bodyPr/>
          <a:lstStyle/>
          <a:p>
            <a:r>
              <a:rPr lang="it-IT" dirty="0"/>
              <a:t>ICS-D </a:t>
            </a:r>
            <a:r>
              <a:rPr lang="it-IT" dirty="0" err="1"/>
              <a:t>developments</a:t>
            </a:r>
            <a:r>
              <a:rPr lang="it-IT" dirty="0"/>
              <a:t> </a:t>
            </a:r>
            <a:r>
              <a:rPr lang="it-IT" dirty="0" err="1"/>
              <a:t>within</a:t>
            </a:r>
            <a:r>
              <a:rPr lang="it-IT" dirty="0"/>
              <a:t> EPOS ON project</a:t>
            </a:r>
          </a:p>
        </p:txBody>
      </p:sp>
      <p:sp>
        <p:nvSpPr>
          <p:cNvPr id="3" name="Subtitle 2">
            <a:extLst>
              <a:ext uri="{FF2B5EF4-FFF2-40B4-BE49-F238E27FC236}">
                <a16:creationId xmlns:a16="http://schemas.microsoft.com/office/drawing/2014/main" id="{413A46CC-2792-3202-4219-C2C42095ED1D}"/>
              </a:ext>
            </a:extLst>
          </p:cNvPr>
          <p:cNvSpPr>
            <a:spLocks noGrp="1"/>
          </p:cNvSpPr>
          <p:nvPr>
            <p:ph type="subTitle" idx="1"/>
          </p:nvPr>
        </p:nvSpPr>
        <p:spPr>
          <a:xfrm>
            <a:off x="838200" y="4510088"/>
            <a:ext cx="10515600" cy="944562"/>
          </a:xfrm>
        </p:spPr>
        <p:txBody>
          <a:bodyPr>
            <a:normAutofit/>
          </a:bodyPr>
          <a:lstStyle/>
          <a:p>
            <a:r>
              <a:rPr lang="en-GB" dirty="0"/>
              <a:t>Joanna Kocot | </a:t>
            </a:r>
            <a:r>
              <a:rPr lang="en-GB" dirty="0" err="1"/>
              <a:t>joanna.kocot@cyfronet.pl</a:t>
            </a:r>
            <a:r>
              <a:rPr lang="en-GB" dirty="0"/>
              <a:t> | EPOS Days, 20.03.2025</a:t>
            </a:r>
          </a:p>
        </p:txBody>
      </p:sp>
    </p:spTree>
    <p:extLst>
      <p:ext uri="{BB962C8B-B14F-4D97-AF65-F5344CB8AC3E}">
        <p14:creationId xmlns:p14="http://schemas.microsoft.com/office/powerpoint/2010/main" val="1127063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0645C-6A71-3B60-8035-CF71013F35A2}"/>
              </a:ext>
            </a:extLst>
          </p:cNvPr>
          <p:cNvSpPr>
            <a:spLocks noGrp="1"/>
          </p:cNvSpPr>
          <p:nvPr>
            <p:ph type="title"/>
          </p:nvPr>
        </p:nvSpPr>
        <p:spPr/>
        <p:txBody>
          <a:bodyPr/>
          <a:lstStyle/>
          <a:p>
            <a:r>
              <a:rPr lang="it-IT" dirty="0"/>
              <a:t>ICS-D use </a:t>
            </a:r>
            <a:r>
              <a:rPr lang="it-IT" dirty="0" err="1"/>
              <a:t>cases</a:t>
            </a:r>
            <a:r>
              <a:rPr lang="it-IT" dirty="0"/>
              <a:t> </a:t>
            </a:r>
            <a:r>
              <a:rPr lang="it-IT"/>
              <a:t>/ T2.3 Subtasks</a:t>
            </a:r>
            <a:endParaRPr lang="it-IT" dirty="0"/>
          </a:p>
        </p:txBody>
      </p:sp>
      <p:sp>
        <p:nvSpPr>
          <p:cNvPr id="5" name="Content Placeholder 4">
            <a:extLst>
              <a:ext uri="{FF2B5EF4-FFF2-40B4-BE49-F238E27FC236}">
                <a16:creationId xmlns:a16="http://schemas.microsoft.com/office/drawing/2014/main" id="{BE28BD82-A276-EA7A-766C-90504D007116}"/>
              </a:ext>
            </a:extLst>
          </p:cNvPr>
          <p:cNvSpPr>
            <a:spLocks noGrp="1"/>
          </p:cNvSpPr>
          <p:nvPr>
            <p:ph idx="1"/>
          </p:nvPr>
        </p:nvSpPr>
        <p:spPr/>
        <p:txBody>
          <a:bodyPr/>
          <a:lstStyle/>
          <a:p>
            <a:r>
              <a:rPr lang="it-IT" dirty="0" err="1"/>
              <a:t>Subtask</a:t>
            </a:r>
            <a:r>
              <a:rPr lang="it-IT" dirty="0"/>
              <a:t> 2.3.1 Satellite Data use case (CNR) </a:t>
            </a:r>
          </a:p>
          <a:p>
            <a:r>
              <a:rPr lang="it-IT" dirty="0" err="1"/>
              <a:t>Subtask</a:t>
            </a:r>
            <a:r>
              <a:rPr lang="it-IT" dirty="0"/>
              <a:t> 2.3.2 Tsunami use </a:t>
            </a:r>
            <a:r>
              <a:rPr lang="it-IT" dirty="0" err="1"/>
              <a:t>cases</a:t>
            </a:r>
            <a:r>
              <a:rPr lang="it-IT" dirty="0"/>
              <a:t> (NGI, GFZ, INGV) </a:t>
            </a:r>
          </a:p>
          <a:p>
            <a:r>
              <a:rPr lang="it-IT" dirty="0" err="1"/>
              <a:t>Subtask</a:t>
            </a:r>
            <a:r>
              <a:rPr lang="it-IT" dirty="0"/>
              <a:t> 2.3.3 Digital-Twin Component </a:t>
            </a:r>
            <a:r>
              <a:rPr lang="it-IT" dirty="0" err="1"/>
              <a:t>Anthropogenic</a:t>
            </a:r>
            <a:r>
              <a:rPr lang="it-IT" dirty="0"/>
              <a:t> </a:t>
            </a:r>
            <a:r>
              <a:rPr lang="it-IT" dirty="0" err="1"/>
              <a:t>Geophysical</a:t>
            </a:r>
            <a:r>
              <a:rPr lang="it-IT" dirty="0"/>
              <a:t> Extreme Forecasting (DTC-AGEF) (IGF PAS, AGH/AGH-UST)</a:t>
            </a:r>
          </a:p>
          <a:p>
            <a:r>
              <a:rPr lang="it-IT" dirty="0" err="1"/>
              <a:t>Subtask</a:t>
            </a:r>
            <a:r>
              <a:rPr lang="it-IT" dirty="0"/>
              <a:t> 2.3.4 e-</a:t>
            </a:r>
            <a:r>
              <a:rPr lang="it-IT" dirty="0" err="1"/>
              <a:t>Infrastructure</a:t>
            </a:r>
            <a:r>
              <a:rPr lang="it-IT" dirty="0"/>
              <a:t> </a:t>
            </a:r>
            <a:r>
              <a:rPr lang="it-IT" dirty="0" err="1"/>
              <a:t>integration</a:t>
            </a:r>
            <a:r>
              <a:rPr lang="it-IT" dirty="0"/>
              <a:t> (AGH/AGH-UST)</a:t>
            </a:r>
          </a:p>
          <a:p>
            <a:r>
              <a:rPr lang="it-IT" dirty="0" err="1"/>
              <a:t>Subtask</a:t>
            </a:r>
            <a:r>
              <a:rPr lang="it-IT" dirty="0"/>
              <a:t> 2.3.5 Cross-domain Science </a:t>
            </a:r>
            <a:r>
              <a:rPr lang="it-IT" dirty="0" err="1"/>
              <a:t>using</a:t>
            </a:r>
            <a:r>
              <a:rPr lang="it-IT" dirty="0"/>
              <a:t> machine learning on ICS-D (BRGM)</a:t>
            </a:r>
          </a:p>
        </p:txBody>
      </p:sp>
    </p:spTree>
    <p:extLst>
      <p:ext uri="{BB962C8B-B14F-4D97-AF65-F5344CB8AC3E}">
        <p14:creationId xmlns:p14="http://schemas.microsoft.com/office/powerpoint/2010/main" val="3125689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524F-E221-D496-5AE6-D4E7D1877EF7}"/>
              </a:ext>
            </a:extLst>
          </p:cNvPr>
          <p:cNvSpPr>
            <a:spLocks noGrp="1"/>
          </p:cNvSpPr>
          <p:nvPr>
            <p:ph type="title"/>
          </p:nvPr>
        </p:nvSpPr>
        <p:spPr/>
        <p:txBody>
          <a:bodyPr/>
          <a:lstStyle/>
          <a:p>
            <a:r>
              <a:rPr lang="en-PL" dirty="0"/>
              <a:t>Satellite Data use cases</a:t>
            </a:r>
          </a:p>
        </p:txBody>
      </p:sp>
      <p:sp>
        <p:nvSpPr>
          <p:cNvPr id="3" name="Content Placeholder 2">
            <a:extLst>
              <a:ext uri="{FF2B5EF4-FFF2-40B4-BE49-F238E27FC236}">
                <a16:creationId xmlns:a16="http://schemas.microsoft.com/office/drawing/2014/main" id="{4CDBAB76-0ABC-E679-4713-CB8A89F4EF3D}"/>
              </a:ext>
            </a:extLst>
          </p:cNvPr>
          <p:cNvSpPr>
            <a:spLocks noGrp="1"/>
          </p:cNvSpPr>
          <p:nvPr>
            <p:ph idx="1"/>
          </p:nvPr>
        </p:nvSpPr>
        <p:spPr/>
        <p:txBody>
          <a:bodyPr/>
          <a:lstStyle/>
          <a:p>
            <a:r>
              <a:rPr lang="en-GB" dirty="0"/>
              <a:t>Two use cases:</a:t>
            </a:r>
          </a:p>
          <a:p>
            <a:pPr lvl="1"/>
            <a:r>
              <a:rPr lang="en-GB" dirty="0"/>
              <a:t>Compute vertical and east-west components of ground displacement by post-processing </a:t>
            </a:r>
            <a:r>
              <a:rPr lang="en-GB" dirty="0" err="1"/>
              <a:t>InSAR</a:t>
            </a:r>
            <a:r>
              <a:rPr lang="en-GB" dirty="0"/>
              <a:t> data products</a:t>
            </a:r>
          </a:p>
          <a:p>
            <a:pPr lvl="1"/>
            <a:r>
              <a:rPr lang="en-GB" dirty="0"/>
              <a:t>Compare the ground displacement time series obtained by </a:t>
            </a:r>
            <a:r>
              <a:rPr lang="en-GB" dirty="0" err="1"/>
              <a:t>InSAR</a:t>
            </a:r>
            <a:r>
              <a:rPr lang="en-GB" dirty="0"/>
              <a:t> and GNSS systems</a:t>
            </a:r>
          </a:p>
          <a:p>
            <a:r>
              <a:rPr lang="en-GB" dirty="0"/>
              <a:t>Will be operated in </a:t>
            </a:r>
            <a:r>
              <a:rPr lang="en-GB" dirty="0" err="1"/>
              <a:t>Jupyter</a:t>
            </a:r>
            <a:r>
              <a:rPr lang="en-GB" dirty="0"/>
              <a:t> Notebook</a:t>
            </a:r>
          </a:p>
          <a:p>
            <a:r>
              <a:rPr lang="en-GB" dirty="0"/>
              <a:t>Input data already available in SATD EPOS services (Use case 1) and SATD and GNSS EPOS services (Use case 2)</a:t>
            </a:r>
          </a:p>
          <a:p>
            <a:r>
              <a:rPr lang="en-GB" dirty="0"/>
              <a:t>Computation resources: Not computationally intensive – may run on a laptop</a:t>
            </a:r>
          </a:p>
          <a:p>
            <a:pPr lvl="1"/>
            <a:r>
              <a:rPr lang="en-GB" dirty="0"/>
              <a:t>Sufficient RAM to process large </a:t>
            </a:r>
            <a:r>
              <a:rPr lang="en-GB" dirty="0" err="1"/>
              <a:t>geotiff</a:t>
            </a:r>
            <a:r>
              <a:rPr lang="en-GB" dirty="0"/>
              <a:t> files</a:t>
            </a:r>
            <a:endParaRPr lang="en-PL" dirty="0"/>
          </a:p>
        </p:txBody>
      </p:sp>
    </p:spTree>
    <p:extLst>
      <p:ext uri="{BB962C8B-B14F-4D97-AF65-F5344CB8AC3E}">
        <p14:creationId xmlns:p14="http://schemas.microsoft.com/office/powerpoint/2010/main" val="215721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95E8-518C-68ED-0F0C-F15879CD22B3}"/>
              </a:ext>
            </a:extLst>
          </p:cNvPr>
          <p:cNvSpPr>
            <a:spLocks noGrp="1"/>
          </p:cNvSpPr>
          <p:nvPr>
            <p:ph type="title"/>
          </p:nvPr>
        </p:nvSpPr>
        <p:spPr/>
        <p:txBody>
          <a:bodyPr/>
          <a:lstStyle/>
          <a:p>
            <a:r>
              <a:rPr lang="en-PL" dirty="0"/>
              <a:t>Tsunami use case</a:t>
            </a:r>
          </a:p>
        </p:txBody>
      </p:sp>
      <p:sp>
        <p:nvSpPr>
          <p:cNvPr id="3" name="Content Placeholder 2">
            <a:extLst>
              <a:ext uri="{FF2B5EF4-FFF2-40B4-BE49-F238E27FC236}">
                <a16:creationId xmlns:a16="http://schemas.microsoft.com/office/drawing/2014/main" id="{7A59E484-DA12-7236-0C04-4B6D92C43277}"/>
              </a:ext>
            </a:extLst>
          </p:cNvPr>
          <p:cNvSpPr>
            <a:spLocks noGrp="1"/>
          </p:cNvSpPr>
          <p:nvPr>
            <p:ph idx="1"/>
          </p:nvPr>
        </p:nvSpPr>
        <p:spPr/>
        <p:txBody>
          <a:bodyPr/>
          <a:lstStyle/>
          <a:p>
            <a:r>
              <a:rPr lang="en-PL" dirty="0"/>
              <a:t>Two workflows:</a:t>
            </a:r>
          </a:p>
          <a:p>
            <a:pPr lvl="1"/>
            <a:r>
              <a:rPr lang="en-GB" dirty="0"/>
              <a:t>HPC PTHA (Probabilistic Hazard Analysis) workflow</a:t>
            </a:r>
            <a:endParaRPr lang="en-PL" dirty="0"/>
          </a:p>
          <a:p>
            <a:pPr lvl="1"/>
            <a:r>
              <a:rPr lang="en-GB" dirty="0" err="1"/>
              <a:t>BingClaw</a:t>
            </a:r>
            <a:r>
              <a:rPr lang="en-GB" dirty="0"/>
              <a:t> landslide depth averaged dynamics model</a:t>
            </a:r>
          </a:p>
          <a:p>
            <a:r>
              <a:rPr lang="en-GB" dirty="0"/>
              <a:t>Computation resources: </a:t>
            </a:r>
          </a:p>
          <a:p>
            <a:pPr lvl="1"/>
            <a:r>
              <a:rPr lang="en-GB" dirty="0"/>
              <a:t>Requires HPC resources</a:t>
            </a:r>
          </a:p>
          <a:p>
            <a:r>
              <a:rPr lang="en-GB" dirty="0"/>
              <a:t>Initially investigated within EPOS SRA</a:t>
            </a:r>
          </a:p>
          <a:p>
            <a:r>
              <a:rPr lang="en-GB" dirty="0"/>
              <a:t>Developments also in Geo-INQUIRE and DT-GEO projects</a:t>
            </a:r>
          </a:p>
          <a:p>
            <a:endParaRPr lang="en-PL" dirty="0"/>
          </a:p>
        </p:txBody>
      </p:sp>
    </p:spTree>
    <p:extLst>
      <p:ext uri="{BB962C8B-B14F-4D97-AF65-F5344CB8AC3E}">
        <p14:creationId xmlns:p14="http://schemas.microsoft.com/office/powerpoint/2010/main" val="2603151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8A131-26FA-9688-3681-75CA8DE470C9}"/>
              </a:ext>
            </a:extLst>
          </p:cNvPr>
          <p:cNvSpPr>
            <a:spLocks noGrp="1"/>
          </p:cNvSpPr>
          <p:nvPr>
            <p:ph type="title"/>
          </p:nvPr>
        </p:nvSpPr>
        <p:spPr/>
        <p:txBody>
          <a:bodyPr/>
          <a:lstStyle/>
          <a:p>
            <a:r>
              <a:rPr lang="en-GB" dirty="0"/>
              <a:t>Digital-Twin Component Anthropogenic Geophysical Extreme Forecasting (DTC-AGEF) use case</a:t>
            </a:r>
            <a:endParaRPr lang="en-PL" dirty="0"/>
          </a:p>
        </p:txBody>
      </p:sp>
      <p:sp>
        <p:nvSpPr>
          <p:cNvPr id="3" name="Content Placeholder 2">
            <a:extLst>
              <a:ext uri="{FF2B5EF4-FFF2-40B4-BE49-F238E27FC236}">
                <a16:creationId xmlns:a16="http://schemas.microsoft.com/office/drawing/2014/main" id="{4DA30D5E-7AB7-31E5-0FDE-4E7C17B73A2E}"/>
              </a:ext>
            </a:extLst>
          </p:cNvPr>
          <p:cNvSpPr>
            <a:spLocks noGrp="1"/>
          </p:cNvSpPr>
          <p:nvPr>
            <p:ph idx="1"/>
          </p:nvPr>
        </p:nvSpPr>
        <p:spPr/>
        <p:txBody>
          <a:bodyPr/>
          <a:lstStyle/>
          <a:p>
            <a:r>
              <a:rPr lang="en-PL" dirty="0"/>
              <a:t>Purpose: </a:t>
            </a:r>
            <a:r>
              <a:rPr lang="en-GB" dirty="0"/>
              <a:t>Induced seismic hazard map estimation</a:t>
            </a:r>
          </a:p>
          <a:p>
            <a:r>
              <a:rPr lang="en-GB" dirty="0"/>
              <a:t>Workflow composed of TCS AH processing services</a:t>
            </a:r>
          </a:p>
          <a:p>
            <a:r>
              <a:rPr lang="en-GB" dirty="0"/>
              <a:t>Input data already available in AH EPOS services</a:t>
            </a:r>
          </a:p>
          <a:p>
            <a:r>
              <a:rPr lang="en-GB" dirty="0"/>
              <a:t>Computation resources: </a:t>
            </a:r>
          </a:p>
          <a:p>
            <a:pPr lvl="1"/>
            <a:r>
              <a:rPr lang="en-GB" dirty="0"/>
              <a:t>Simplest case not computationally intensive – may run on a laptop</a:t>
            </a:r>
          </a:p>
          <a:p>
            <a:pPr lvl="1"/>
            <a:r>
              <a:rPr lang="en-GB" dirty="0"/>
              <a:t>May benefit from parallelization</a:t>
            </a:r>
          </a:p>
          <a:p>
            <a:r>
              <a:rPr lang="en-GB" dirty="0"/>
              <a:t>Developments also in DT-GEO project</a:t>
            </a:r>
          </a:p>
        </p:txBody>
      </p:sp>
    </p:spTree>
    <p:extLst>
      <p:ext uri="{BB962C8B-B14F-4D97-AF65-F5344CB8AC3E}">
        <p14:creationId xmlns:p14="http://schemas.microsoft.com/office/powerpoint/2010/main" val="705840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2BAEC-AE37-8F87-2AE0-E572CB7C31AB}"/>
              </a:ext>
            </a:extLst>
          </p:cNvPr>
          <p:cNvSpPr>
            <a:spLocks noGrp="1"/>
          </p:cNvSpPr>
          <p:nvPr>
            <p:ph type="title"/>
          </p:nvPr>
        </p:nvSpPr>
        <p:spPr/>
        <p:txBody>
          <a:bodyPr/>
          <a:lstStyle/>
          <a:p>
            <a:r>
              <a:rPr lang="en-GB" dirty="0"/>
              <a:t>e-Infrastructure integration use case</a:t>
            </a:r>
            <a:endParaRPr lang="en-PL" dirty="0"/>
          </a:p>
        </p:txBody>
      </p:sp>
      <p:sp>
        <p:nvSpPr>
          <p:cNvPr id="3" name="Content Placeholder 2">
            <a:extLst>
              <a:ext uri="{FF2B5EF4-FFF2-40B4-BE49-F238E27FC236}">
                <a16:creationId xmlns:a16="http://schemas.microsoft.com/office/drawing/2014/main" id="{FC51C609-683F-2680-03B9-78F672BAC182}"/>
              </a:ext>
            </a:extLst>
          </p:cNvPr>
          <p:cNvSpPr>
            <a:spLocks noGrp="1"/>
          </p:cNvSpPr>
          <p:nvPr>
            <p:ph idx="1"/>
          </p:nvPr>
        </p:nvSpPr>
        <p:spPr/>
        <p:txBody>
          <a:bodyPr/>
          <a:lstStyle/>
          <a:p>
            <a:r>
              <a:rPr lang="en-PL" dirty="0"/>
              <a:t>Purpose: use European distributed computing infrastructures for EPOS data analysis</a:t>
            </a:r>
          </a:p>
          <a:p>
            <a:r>
              <a:rPr lang="en-PL" dirty="0"/>
              <a:t>Will provide rather mechanisms than ready tools</a:t>
            </a:r>
          </a:p>
          <a:p>
            <a:pPr lvl="1"/>
            <a:r>
              <a:rPr lang="en-PL" dirty="0"/>
              <a:t>Possibly to be used by other use cases</a:t>
            </a:r>
          </a:p>
          <a:p>
            <a:r>
              <a:rPr lang="en-PL" dirty="0"/>
              <a:t>HPC resources integration</a:t>
            </a:r>
          </a:p>
          <a:p>
            <a:r>
              <a:rPr lang="en-PL" dirty="0"/>
              <a:t>Possible integration with PLGrid JupyterHub</a:t>
            </a:r>
          </a:p>
        </p:txBody>
      </p:sp>
    </p:spTree>
    <p:extLst>
      <p:ext uri="{BB962C8B-B14F-4D97-AF65-F5344CB8AC3E}">
        <p14:creationId xmlns:p14="http://schemas.microsoft.com/office/powerpoint/2010/main" val="116016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9E9BC-E708-0708-00E9-D5FA06277D49}"/>
              </a:ext>
            </a:extLst>
          </p:cNvPr>
          <p:cNvSpPr>
            <a:spLocks noGrp="1"/>
          </p:cNvSpPr>
          <p:nvPr>
            <p:ph type="title"/>
          </p:nvPr>
        </p:nvSpPr>
        <p:spPr/>
        <p:txBody>
          <a:bodyPr/>
          <a:lstStyle/>
          <a:p>
            <a:r>
              <a:rPr lang="en-GB" dirty="0"/>
              <a:t>Cross-domain Science using machine learning use case</a:t>
            </a:r>
            <a:endParaRPr lang="en-PL" dirty="0"/>
          </a:p>
        </p:txBody>
      </p:sp>
      <p:sp>
        <p:nvSpPr>
          <p:cNvPr id="3" name="Content Placeholder 2">
            <a:extLst>
              <a:ext uri="{FF2B5EF4-FFF2-40B4-BE49-F238E27FC236}">
                <a16:creationId xmlns:a16="http://schemas.microsoft.com/office/drawing/2014/main" id="{3DBA7E8A-AE1B-5893-C917-ABF1FBFBE048}"/>
              </a:ext>
            </a:extLst>
          </p:cNvPr>
          <p:cNvSpPr>
            <a:spLocks noGrp="1"/>
          </p:cNvSpPr>
          <p:nvPr>
            <p:ph idx="1"/>
          </p:nvPr>
        </p:nvSpPr>
        <p:spPr/>
        <p:txBody>
          <a:bodyPr/>
          <a:lstStyle/>
          <a:p>
            <a:r>
              <a:rPr lang="en-PL" dirty="0"/>
              <a:t>Purpose: </a:t>
            </a:r>
            <a:r>
              <a:rPr lang="en-GB" dirty="0"/>
              <a:t>predictive mapping system for site effects during seismic events by integrating multi-source and multi-scale data using AI algorithms</a:t>
            </a:r>
          </a:p>
          <a:p>
            <a:r>
              <a:rPr lang="en-GB" dirty="0"/>
              <a:t>Status: conceptual phase, no codes yet</a:t>
            </a:r>
          </a:p>
          <a:p>
            <a:r>
              <a:rPr lang="en-GB" dirty="0"/>
              <a:t>Computation resources: </a:t>
            </a:r>
          </a:p>
          <a:p>
            <a:pPr lvl="1"/>
            <a:r>
              <a:rPr lang="en-GB" dirty="0"/>
              <a:t>Requires GPU resources</a:t>
            </a:r>
          </a:p>
          <a:p>
            <a:pPr lvl="1"/>
            <a:r>
              <a:rPr lang="en-GB" dirty="0"/>
              <a:t>Substantial RAM and parallel processing capabilities to handle large geospatial datasets efficiently</a:t>
            </a:r>
          </a:p>
          <a:p>
            <a:endParaRPr lang="en-PL" dirty="0"/>
          </a:p>
        </p:txBody>
      </p:sp>
    </p:spTree>
    <p:extLst>
      <p:ext uri="{BB962C8B-B14F-4D97-AF65-F5344CB8AC3E}">
        <p14:creationId xmlns:p14="http://schemas.microsoft.com/office/powerpoint/2010/main" val="107193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BEDB02-2875-D70C-1281-DF1E64E63842}"/>
              </a:ext>
            </a:extLst>
          </p:cNvPr>
          <p:cNvSpPr>
            <a:spLocks noGrp="1"/>
          </p:cNvSpPr>
          <p:nvPr>
            <p:ph type="title"/>
          </p:nvPr>
        </p:nvSpPr>
        <p:spPr/>
        <p:txBody>
          <a:bodyPr/>
          <a:lstStyle/>
          <a:p>
            <a:r>
              <a:rPr lang="it-IT" dirty="0" err="1"/>
              <a:t>Summary</a:t>
            </a:r>
            <a:endParaRPr lang="it-IT" dirty="0"/>
          </a:p>
        </p:txBody>
      </p:sp>
      <p:graphicFrame>
        <p:nvGraphicFramePr>
          <p:cNvPr id="5" name="Content Placeholder 4">
            <a:extLst>
              <a:ext uri="{FF2B5EF4-FFF2-40B4-BE49-F238E27FC236}">
                <a16:creationId xmlns:a16="http://schemas.microsoft.com/office/drawing/2014/main" id="{779C5D77-6187-5ECD-61A8-A41BD5B7056E}"/>
              </a:ext>
            </a:extLst>
          </p:cNvPr>
          <p:cNvGraphicFramePr>
            <a:graphicFrameLocks noGrp="1"/>
          </p:cNvGraphicFramePr>
          <p:nvPr>
            <p:ph idx="1"/>
          </p:nvPr>
        </p:nvGraphicFramePr>
        <p:xfrm>
          <a:off x="1458686" y="1825625"/>
          <a:ext cx="9274628" cy="2804160"/>
        </p:xfrm>
        <a:graphic>
          <a:graphicData uri="http://schemas.openxmlformats.org/drawingml/2006/table">
            <a:tbl>
              <a:tblPr firstRow="1" bandRow="1">
                <a:tableStyleId>{5C22544A-7EE6-4342-B048-85BDC9FD1C3A}</a:tableStyleId>
              </a:tblPr>
              <a:tblGrid>
                <a:gridCol w="2318657">
                  <a:extLst>
                    <a:ext uri="{9D8B030D-6E8A-4147-A177-3AD203B41FA5}">
                      <a16:colId xmlns:a16="http://schemas.microsoft.com/office/drawing/2014/main" val="3926741363"/>
                    </a:ext>
                  </a:extLst>
                </a:gridCol>
                <a:gridCol w="2318657">
                  <a:extLst>
                    <a:ext uri="{9D8B030D-6E8A-4147-A177-3AD203B41FA5}">
                      <a16:colId xmlns:a16="http://schemas.microsoft.com/office/drawing/2014/main" val="3478321970"/>
                    </a:ext>
                  </a:extLst>
                </a:gridCol>
                <a:gridCol w="2318657">
                  <a:extLst>
                    <a:ext uri="{9D8B030D-6E8A-4147-A177-3AD203B41FA5}">
                      <a16:colId xmlns:a16="http://schemas.microsoft.com/office/drawing/2014/main" val="3980279237"/>
                    </a:ext>
                  </a:extLst>
                </a:gridCol>
                <a:gridCol w="2318657">
                  <a:extLst>
                    <a:ext uri="{9D8B030D-6E8A-4147-A177-3AD203B41FA5}">
                      <a16:colId xmlns:a16="http://schemas.microsoft.com/office/drawing/2014/main" val="3127516468"/>
                    </a:ext>
                  </a:extLst>
                </a:gridCol>
              </a:tblGrid>
              <a:tr h="370840">
                <a:tc>
                  <a:txBody>
                    <a:bodyPr/>
                    <a:lstStyle/>
                    <a:p>
                      <a:endParaRPr lang="it-IT" sz="1600" dirty="0">
                        <a:solidFill>
                          <a:schemeClr val="tx1"/>
                        </a:solidFill>
                        <a:latin typeface="Calibri" panose="020F0502020204030204" pitchFamily="34" charset="0"/>
                        <a:cs typeface="Calibri" panose="020F0502020204030204" pitchFamily="34" charset="0"/>
                      </a:endParaRPr>
                    </a:p>
                  </a:txBody>
                  <a:tcPr/>
                </a:tc>
                <a:tc>
                  <a:txBody>
                    <a:bodyPr/>
                    <a:lstStyle/>
                    <a:p>
                      <a:pPr algn="ctr"/>
                      <a:r>
                        <a:rPr lang="it-IT" sz="1600" dirty="0" err="1">
                          <a:solidFill>
                            <a:schemeClr val="tx1"/>
                          </a:solidFill>
                          <a:latin typeface="Calibri" panose="020F0502020204030204" pitchFamily="34" charset="0"/>
                          <a:cs typeface="Calibri" panose="020F0502020204030204" pitchFamily="34" charset="0"/>
                        </a:rPr>
                        <a:t>Jupyter</a:t>
                      </a:r>
                      <a:r>
                        <a:rPr lang="it-IT" sz="1600" dirty="0">
                          <a:solidFill>
                            <a:schemeClr val="tx1"/>
                          </a:solidFill>
                          <a:latin typeface="Calibri" panose="020F0502020204030204" pitchFamily="34" charset="0"/>
                          <a:cs typeface="Calibri" panose="020F0502020204030204" pitchFamily="34" charset="0"/>
                        </a:rPr>
                        <a:t> Notebooks</a:t>
                      </a:r>
                    </a:p>
                  </a:txBody>
                  <a:tcPr anchor="ctr"/>
                </a:tc>
                <a:tc>
                  <a:txBody>
                    <a:bodyPr/>
                    <a:lstStyle/>
                    <a:p>
                      <a:pPr algn="ctr"/>
                      <a:r>
                        <a:rPr lang="it-IT" sz="1600" dirty="0">
                          <a:solidFill>
                            <a:schemeClr val="tx1"/>
                          </a:solidFill>
                          <a:latin typeface="Calibri" panose="020F0502020204030204" pitchFamily="34" charset="0"/>
                          <a:cs typeface="Calibri" panose="020F0502020204030204" pitchFamily="34" charset="0"/>
                        </a:rPr>
                        <a:t>TCS data</a:t>
                      </a:r>
                    </a:p>
                  </a:txBody>
                  <a:tcPr anchor="ctr"/>
                </a:tc>
                <a:tc>
                  <a:txBody>
                    <a:bodyPr/>
                    <a:lstStyle/>
                    <a:p>
                      <a:pPr algn="ctr"/>
                      <a:r>
                        <a:rPr lang="it-IT" sz="1600" dirty="0" err="1">
                          <a:solidFill>
                            <a:schemeClr val="tx1"/>
                          </a:solidFill>
                          <a:latin typeface="Calibri" panose="020F0502020204030204" pitchFamily="34" charset="0"/>
                          <a:cs typeface="Calibri" panose="020F0502020204030204" pitchFamily="34" charset="0"/>
                        </a:rPr>
                        <a:t>Computationally</a:t>
                      </a:r>
                      <a:r>
                        <a:rPr lang="it-IT" sz="1600" dirty="0">
                          <a:solidFill>
                            <a:schemeClr val="tx1"/>
                          </a:solidFill>
                          <a:latin typeface="Calibri" panose="020F0502020204030204" pitchFamily="34" charset="0"/>
                          <a:cs typeface="Calibri" panose="020F0502020204030204" pitchFamily="34" charset="0"/>
                        </a:rPr>
                        <a:t> intensive</a:t>
                      </a:r>
                    </a:p>
                  </a:txBody>
                  <a:tcPr anchor="ctr"/>
                </a:tc>
                <a:extLst>
                  <a:ext uri="{0D108BD9-81ED-4DB2-BD59-A6C34878D82A}">
                    <a16:rowId xmlns:a16="http://schemas.microsoft.com/office/drawing/2014/main" val="2558313774"/>
                  </a:ext>
                </a:extLst>
              </a:tr>
              <a:tr h="370840">
                <a:tc>
                  <a:txBody>
                    <a:bodyPr/>
                    <a:lstStyle/>
                    <a:p>
                      <a:r>
                        <a:rPr lang="it-IT" sz="1600" dirty="0">
                          <a:latin typeface="Calibri" panose="020F0502020204030204" pitchFamily="34" charset="0"/>
                          <a:cs typeface="Calibri" panose="020F0502020204030204" pitchFamily="34" charset="0"/>
                        </a:rPr>
                        <a:t>Satellite Data 1</a:t>
                      </a:r>
                    </a:p>
                  </a:txBody>
                  <a:tcPr/>
                </a:tc>
                <a:tc>
                  <a:txBody>
                    <a:bodyPr/>
                    <a:lstStyle/>
                    <a:p>
                      <a:pPr algn="ctr"/>
                      <a:r>
                        <a:rPr lang="it-IT" sz="1600" dirty="0">
                          <a:latin typeface="Calibri" panose="020F0502020204030204" pitchFamily="34" charset="0"/>
                          <a:cs typeface="Calibri" panose="020F0502020204030204" pitchFamily="34" charset="0"/>
                        </a:rPr>
                        <a:t>YES</a:t>
                      </a:r>
                    </a:p>
                  </a:txBody>
                  <a:tcPr/>
                </a:tc>
                <a:tc>
                  <a:txBody>
                    <a:bodyPr/>
                    <a:lstStyle/>
                    <a:p>
                      <a:pPr algn="ctr"/>
                      <a:r>
                        <a:rPr lang="it-IT" sz="1600" dirty="0">
                          <a:latin typeface="Calibri" panose="020F0502020204030204" pitchFamily="34" charset="0"/>
                          <a:cs typeface="Calibri" panose="020F0502020204030204" pitchFamily="34" charset="0"/>
                        </a:rPr>
                        <a:t>SATD</a:t>
                      </a:r>
                    </a:p>
                  </a:txBody>
                  <a:tcPr/>
                </a:tc>
                <a:tc>
                  <a:txBody>
                    <a:bodyPr/>
                    <a:lstStyle/>
                    <a:p>
                      <a:pPr algn="ctr"/>
                      <a:r>
                        <a:rPr lang="it-IT" sz="1600" dirty="0">
                          <a:latin typeface="Calibri" panose="020F0502020204030204" pitchFamily="34" charset="0"/>
                          <a:cs typeface="Calibri" panose="020F0502020204030204" pitchFamily="34" charset="0"/>
                        </a:rPr>
                        <a:t>NO</a:t>
                      </a:r>
                    </a:p>
                  </a:txBody>
                  <a:tcPr/>
                </a:tc>
                <a:extLst>
                  <a:ext uri="{0D108BD9-81ED-4DB2-BD59-A6C34878D82A}">
                    <a16:rowId xmlns:a16="http://schemas.microsoft.com/office/drawing/2014/main" val="3356386594"/>
                  </a:ext>
                </a:extLst>
              </a:tr>
              <a:tr h="370840">
                <a:tc>
                  <a:txBody>
                    <a:bodyPr/>
                    <a:lstStyle/>
                    <a:p>
                      <a:r>
                        <a:rPr lang="it-IT" sz="1600" dirty="0">
                          <a:latin typeface="Calibri" panose="020F0502020204030204" pitchFamily="34" charset="0"/>
                          <a:cs typeface="Calibri" panose="020F0502020204030204" pitchFamily="34" charset="0"/>
                        </a:rPr>
                        <a:t>Satellite Data 2</a:t>
                      </a:r>
                    </a:p>
                  </a:txBody>
                  <a:tcPr/>
                </a:tc>
                <a:tc>
                  <a:txBody>
                    <a:bodyPr/>
                    <a:lstStyle/>
                    <a:p>
                      <a:pPr algn="ctr"/>
                      <a:r>
                        <a:rPr lang="it-IT" sz="1600" dirty="0">
                          <a:latin typeface="Calibri" panose="020F0502020204030204" pitchFamily="34" charset="0"/>
                          <a:cs typeface="Calibri" panose="020F0502020204030204" pitchFamily="34" charset="0"/>
                        </a:rPr>
                        <a:t>YES</a:t>
                      </a:r>
                    </a:p>
                  </a:txBody>
                  <a:tcPr/>
                </a:tc>
                <a:tc>
                  <a:txBody>
                    <a:bodyPr/>
                    <a:lstStyle/>
                    <a:p>
                      <a:pPr algn="ctr"/>
                      <a:r>
                        <a:rPr lang="it-IT" sz="1600" dirty="0">
                          <a:latin typeface="Calibri" panose="020F0502020204030204" pitchFamily="34" charset="0"/>
                          <a:cs typeface="Calibri" panose="020F0502020204030204" pitchFamily="34" charset="0"/>
                        </a:rPr>
                        <a:t>SATD + GNSS</a:t>
                      </a:r>
                    </a:p>
                  </a:txBody>
                  <a:tcPr/>
                </a:tc>
                <a:tc>
                  <a:txBody>
                    <a:bodyPr/>
                    <a:lstStyle/>
                    <a:p>
                      <a:pPr algn="ctr"/>
                      <a:r>
                        <a:rPr lang="it-IT" sz="1600" dirty="0">
                          <a:latin typeface="Calibri" panose="020F0502020204030204" pitchFamily="34" charset="0"/>
                          <a:cs typeface="Calibri" panose="020F0502020204030204" pitchFamily="34" charset="0"/>
                        </a:rPr>
                        <a:t>NO</a:t>
                      </a:r>
                    </a:p>
                  </a:txBody>
                  <a:tcPr/>
                </a:tc>
                <a:extLst>
                  <a:ext uri="{0D108BD9-81ED-4DB2-BD59-A6C34878D82A}">
                    <a16:rowId xmlns:a16="http://schemas.microsoft.com/office/drawing/2014/main" val="3103456927"/>
                  </a:ext>
                </a:extLst>
              </a:tr>
              <a:tr h="370840">
                <a:tc>
                  <a:txBody>
                    <a:bodyPr/>
                    <a:lstStyle/>
                    <a:p>
                      <a:r>
                        <a:rPr lang="it-IT" sz="1600" dirty="0">
                          <a:latin typeface="Calibri" panose="020F0502020204030204" pitchFamily="34" charset="0"/>
                          <a:cs typeface="Calibri" panose="020F0502020204030204" pitchFamily="34" charset="0"/>
                        </a:rPr>
                        <a:t>Tsunami</a:t>
                      </a:r>
                    </a:p>
                  </a:txBody>
                  <a:tcPr/>
                </a:tc>
                <a:tc>
                  <a:txBody>
                    <a:bodyPr/>
                    <a:lstStyle/>
                    <a:p>
                      <a:pPr algn="ctr"/>
                      <a:endParaRPr lang="it-IT" sz="1600" dirty="0">
                        <a:latin typeface="Calibri" panose="020F0502020204030204" pitchFamily="34" charset="0"/>
                        <a:cs typeface="Calibri" panose="020F0502020204030204" pitchFamily="34" charset="0"/>
                      </a:endParaRPr>
                    </a:p>
                  </a:txBody>
                  <a:tcPr/>
                </a:tc>
                <a:tc>
                  <a:txBody>
                    <a:bodyPr/>
                    <a:lstStyle/>
                    <a:p>
                      <a:pPr algn="ctr"/>
                      <a:r>
                        <a:rPr lang="it-IT" sz="1600" dirty="0">
                          <a:latin typeface="Calibri" panose="020F0502020204030204" pitchFamily="34" charset="0"/>
                          <a:cs typeface="Calibri" panose="020F0502020204030204" pitchFamily="34" charset="0"/>
                        </a:rPr>
                        <a:t>Tsunami</a:t>
                      </a:r>
                    </a:p>
                  </a:txBody>
                  <a:tcPr/>
                </a:tc>
                <a:tc>
                  <a:txBody>
                    <a:bodyPr/>
                    <a:lstStyle/>
                    <a:p>
                      <a:pPr algn="ctr"/>
                      <a:r>
                        <a:rPr lang="it-IT" sz="1600" dirty="0">
                          <a:latin typeface="Calibri" panose="020F0502020204030204" pitchFamily="34" charset="0"/>
                          <a:cs typeface="Calibri" panose="020F0502020204030204" pitchFamily="34" charset="0"/>
                        </a:rPr>
                        <a:t>YES</a:t>
                      </a:r>
                    </a:p>
                  </a:txBody>
                  <a:tcPr/>
                </a:tc>
                <a:extLst>
                  <a:ext uri="{0D108BD9-81ED-4DB2-BD59-A6C34878D82A}">
                    <a16:rowId xmlns:a16="http://schemas.microsoft.com/office/drawing/2014/main" val="3683367196"/>
                  </a:ext>
                </a:extLst>
              </a:tr>
              <a:tr h="370840">
                <a:tc>
                  <a:txBody>
                    <a:bodyPr/>
                    <a:lstStyle/>
                    <a:p>
                      <a:r>
                        <a:rPr lang="it-IT" sz="1600" dirty="0">
                          <a:latin typeface="Calibri" panose="020F0502020204030204" pitchFamily="34" charset="0"/>
                          <a:cs typeface="Calibri" panose="020F0502020204030204" pitchFamily="34" charset="0"/>
                        </a:rPr>
                        <a:t>DTC-AGEF</a:t>
                      </a:r>
                    </a:p>
                  </a:txBody>
                  <a:tcPr/>
                </a:tc>
                <a:tc>
                  <a:txBody>
                    <a:bodyPr/>
                    <a:lstStyle/>
                    <a:p>
                      <a:pPr algn="ctr"/>
                      <a:endParaRPr lang="it-IT" sz="1600" dirty="0">
                        <a:latin typeface="Calibri" panose="020F0502020204030204" pitchFamily="34" charset="0"/>
                        <a:cs typeface="Calibri" panose="020F0502020204030204" pitchFamily="34" charset="0"/>
                      </a:endParaRPr>
                    </a:p>
                  </a:txBody>
                  <a:tcPr/>
                </a:tc>
                <a:tc>
                  <a:txBody>
                    <a:bodyPr/>
                    <a:lstStyle/>
                    <a:p>
                      <a:pPr algn="ctr"/>
                      <a:r>
                        <a:rPr lang="it-IT" sz="1600" dirty="0">
                          <a:latin typeface="Calibri" panose="020F0502020204030204" pitchFamily="34" charset="0"/>
                          <a:cs typeface="Calibri" panose="020F0502020204030204" pitchFamily="34" charset="0"/>
                        </a:rPr>
                        <a:t>AH</a:t>
                      </a:r>
                    </a:p>
                  </a:txBody>
                  <a:tcPr/>
                </a:tc>
                <a:tc>
                  <a:txBody>
                    <a:bodyPr/>
                    <a:lstStyle/>
                    <a:p>
                      <a:pPr algn="ctr"/>
                      <a:r>
                        <a:rPr lang="it-IT" sz="1600" dirty="0">
                          <a:latin typeface="Calibri" panose="020F0502020204030204" pitchFamily="34" charset="0"/>
                          <a:cs typeface="Calibri" panose="020F0502020204030204" pitchFamily="34" charset="0"/>
                        </a:rPr>
                        <a:t>MODERATE</a:t>
                      </a:r>
                    </a:p>
                  </a:txBody>
                  <a:tcPr/>
                </a:tc>
                <a:extLst>
                  <a:ext uri="{0D108BD9-81ED-4DB2-BD59-A6C34878D82A}">
                    <a16:rowId xmlns:a16="http://schemas.microsoft.com/office/drawing/2014/main" val="367905648"/>
                  </a:ext>
                </a:extLst>
              </a:tr>
              <a:tr h="370840">
                <a:tc>
                  <a:txBody>
                    <a:bodyPr/>
                    <a:lstStyle/>
                    <a:p>
                      <a:r>
                        <a:rPr lang="it-IT" sz="1600" dirty="0">
                          <a:latin typeface="Calibri" panose="020F0502020204030204" pitchFamily="34" charset="0"/>
                          <a:cs typeface="Calibri" panose="020F0502020204030204" pitchFamily="34" charset="0"/>
                        </a:rPr>
                        <a:t>e-</a:t>
                      </a:r>
                      <a:r>
                        <a:rPr lang="it-IT" sz="1600" dirty="0" err="1">
                          <a:latin typeface="Calibri" panose="020F0502020204030204" pitchFamily="34" charset="0"/>
                          <a:cs typeface="Calibri" panose="020F0502020204030204" pitchFamily="34" charset="0"/>
                        </a:rPr>
                        <a:t>Infrastructure</a:t>
                      </a:r>
                      <a:endParaRPr lang="it-IT" sz="1600" dirty="0">
                        <a:latin typeface="Calibri" panose="020F0502020204030204" pitchFamily="34" charset="0"/>
                        <a:cs typeface="Calibri" panose="020F0502020204030204" pitchFamily="34" charset="0"/>
                      </a:endParaRPr>
                    </a:p>
                  </a:txBody>
                  <a:tcPr/>
                </a:tc>
                <a:tc>
                  <a:txBody>
                    <a:bodyPr/>
                    <a:lstStyle/>
                    <a:p>
                      <a:pPr algn="ctr"/>
                      <a:r>
                        <a:rPr lang="it-IT" sz="1600" dirty="0">
                          <a:latin typeface="Calibri" panose="020F0502020204030204" pitchFamily="34" charset="0"/>
                          <a:cs typeface="Calibri" panose="020F0502020204030204" pitchFamily="34" charset="0"/>
                        </a:rPr>
                        <a:t>MAYBE</a:t>
                      </a:r>
                    </a:p>
                  </a:txBody>
                  <a:tcPr/>
                </a:tc>
                <a:tc>
                  <a:txBody>
                    <a:bodyPr/>
                    <a:lstStyle/>
                    <a:p>
                      <a:pPr algn="ctr"/>
                      <a:endParaRPr lang="it-IT" sz="1600" dirty="0">
                        <a:latin typeface="Calibri" panose="020F0502020204030204" pitchFamily="34" charset="0"/>
                        <a:cs typeface="Calibri" panose="020F0502020204030204" pitchFamily="34" charset="0"/>
                      </a:endParaRPr>
                    </a:p>
                  </a:txBody>
                  <a:tcPr/>
                </a:tc>
                <a:tc>
                  <a:txBody>
                    <a:bodyPr/>
                    <a:lstStyle/>
                    <a:p>
                      <a:pPr algn="ctr"/>
                      <a:r>
                        <a:rPr lang="it-IT" sz="1600" dirty="0">
                          <a:latin typeface="Calibri" panose="020F0502020204030204" pitchFamily="34" charset="0"/>
                          <a:cs typeface="Calibri" panose="020F0502020204030204" pitchFamily="34" charset="0"/>
                        </a:rPr>
                        <a:t>YES</a:t>
                      </a:r>
                    </a:p>
                  </a:txBody>
                  <a:tcPr/>
                </a:tc>
                <a:extLst>
                  <a:ext uri="{0D108BD9-81ED-4DB2-BD59-A6C34878D82A}">
                    <a16:rowId xmlns:a16="http://schemas.microsoft.com/office/drawing/2014/main" val="2293309448"/>
                  </a:ext>
                </a:extLst>
              </a:tr>
              <a:tr h="370840">
                <a:tc>
                  <a:txBody>
                    <a:bodyPr/>
                    <a:lstStyle/>
                    <a:p>
                      <a:r>
                        <a:rPr lang="it-IT" sz="1600" dirty="0">
                          <a:latin typeface="Calibri" panose="020F0502020204030204" pitchFamily="34" charset="0"/>
                          <a:cs typeface="Calibri" panose="020F0502020204030204" pitchFamily="34" charset="0"/>
                        </a:rPr>
                        <a:t>Machine Learning</a:t>
                      </a:r>
                    </a:p>
                  </a:txBody>
                  <a:tcPr/>
                </a:tc>
                <a:tc>
                  <a:txBody>
                    <a:bodyPr/>
                    <a:lstStyle/>
                    <a:p>
                      <a:pPr algn="ctr"/>
                      <a:endParaRPr lang="it-IT" sz="1600" dirty="0">
                        <a:latin typeface="Calibri" panose="020F0502020204030204" pitchFamily="34" charset="0"/>
                        <a:cs typeface="Calibri" panose="020F0502020204030204" pitchFamily="34" charset="0"/>
                      </a:endParaRPr>
                    </a:p>
                  </a:txBody>
                  <a:tcPr/>
                </a:tc>
                <a:tc>
                  <a:txBody>
                    <a:bodyPr/>
                    <a:lstStyle/>
                    <a:p>
                      <a:pPr algn="ctr"/>
                      <a:r>
                        <a:rPr lang="it-IT" sz="1600" dirty="0">
                          <a:latin typeface="Calibri" panose="020F0502020204030204" pitchFamily="34" charset="0"/>
                          <a:cs typeface="Calibri" panose="020F0502020204030204" pitchFamily="34" charset="0"/>
                        </a:rPr>
                        <a:t>GIM + ?</a:t>
                      </a:r>
                    </a:p>
                  </a:txBody>
                  <a:tcPr/>
                </a:tc>
                <a:tc>
                  <a:txBody>
                    <a:bodyPr/>
                    <a:lstStyle/>
                    <a:p>
                      <a:pPr algn="ctr"/>
                      <a:r>
                        <a:rPr lang="it-IT" sz="1600" dirty="0">
                          <a:latin typeface="Calibri" panose="020F0502020204030204" pitchFamily="34" charset="0"/>
                          <a:cs typeface="Calibri" panose="020F0502020204030204" pitchFamily="34" charset="0"/>
                        </a:rPr>
                        <a:t>YES</a:t>
                      </a:r>
                    </a:p>
                  </a:txBody>
                  <a:tcPr/>
                </a:tc>
                <a:extLst>
                  <a:ext uri="{0D108BD9-81ED-4DB2-BD59-A6C34878D82A}">
                    <a16:rowId xmlns:a16="http://schemas.microsoft.com/office/drawing/2014/main" val="970402888"/>
                  </a:ext>
                </a:extLst>
              </a:tr>
            </a:tbl>
          </a:graphicData>
        </a:graphic>
      </p:graphicFrame>
    </p:spTree>
    <p:extLst>
      <p:ext uri="{BB962C8B-B14F-4D97-AF65-F5344CB8AC3E}">
        <p14:creationId xmlns:p14="http://schemas.microsoft.com/office/powerpoint/2010/main" val="128647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8" descr="Immagine che contiene logo, Elementi grafici, schermata, grafica&#10;&#10;Descrizione generata automaticamente">
            <a:extLst>
              <a:ext uri="{FF2B5EF4-FFF2-40B4-BE49-F238E27FC236}">
                <a16:creationId xmlns:a16="http://schemas.microsoft.com/office/drawing/2014/main" id="{39E3BAB4-EFBC-DE54-E86B-3CA8A76932CC}"/>
              </a:ext>
            </a:extLst>
          </p:cNvPr>
          <p:cNvPicPr>
            <a:picLocks noGrp="1" noChangeAspect="1"/>
          </p:cNvPicPr>
          <p:nvPr>
            <p:ph idx="4294967295"/>
          </p:nvPr>
        </p:nvPicPr>
        <p:blipFill>
          <a:blip r:embed="rId3"/>
          <a:stretch>
            <a:fillRect/>
          </a:stretch>
        </p:blipFill>
        <p:spPr>
          <a:xfrm>
            <a:off x="0" y="11113"/>
            <a:ext cx="6096000" cy="2328862"/>
          </a:xfrm>
        </p:spPr>
      </p:pic>
      <p:sp>
        <p:nvSpPr>
          <p:cNvPr id="5" name="Title 1">
            <a:extLst>
              <a:ext uri="{FF2B5EF4-FFF2-40B4-BE49-F238E27FC236}">
                <a16:creationId xmlns:a16="http://schemas.microsoft.com/office/drawing/2014/main" id="{D39C8AB6-3E25-7601-8148-D2C5FE6C17E7}"/>
              </a:ext>
            </a:extLst>
          </p:cNvPr>
          <p:cNvSpPr>
            <a:spLocks noGrp="1"/>
          </p:cNvSpPr>
          <p:nvPr>
            <p:ph type="title" idx="4294967295"/>
          </p:nvPr>
        </p:nvSpPr>
        <p:spPr>
          <a:xfrm>
            <a:off x="0" y="2914015"/>
            <a:ext cx="12192000" cy="1365250"/>
          </a:xfrm>
        </p:spPr>
        <p:txBody>
          <a:bodyPr>
            <a:normAutofit/>
          </a:bodyPr>
          <a:lstStyle/>
          <a:p>
            <a:pPr algn="ctr"/>
            <a:r>
              <a:rPr lang="en-GB" sz="4400" dirty="0">
                <a:solidFill>
                  <a:srgbClr val="1D4927"/>
                </a:solidFill>
              </a:rPr>
              <a:t>Thank you for your attention!</a:t>
            </a:r>
          </a:p>
        </p:txBody>
      </p:sp>
      <p:sp>
        <p:nvSpPr>
          <p:cNvPr id="6" name="Title 1">
            <a:extLst>
              <a:ext uri="{FF2B5EF4-FFF2-40B4-BE49-F238E27FC236}">
                <a16:creationId xmlns:a16="http://schemas.microsoft.com/office/drawing/2014/main" id="{7B7934E8-C0FC-623C-AE84-67461FB98E7D}"/>
              </a:ext>
            </a:extLst>
          </p:cNvPr>
          <p:cNvSpPr txBox="1">
            <a:spLocks/>
          </p:cNvSpPr>
          <p:nvPr/>
        </p:nvSpPr>
        <p:spPr>
          <a:xfrm>
            <a:off x="0" y="4156376"/>
            <a:ext cx="12191999" cy="5700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2400" b="0" i="0" u="none" strike="noStrike" kern="1200" cap="none" spc="0" normalizeH="0" baseline="0" noProof="0" dirty="0" err="1">
                <a:ln>
                  <a:noFill/>
                </a:ln>
                <a:solidFill>
                  <a:srgbClr val="EBA900"/>
                </a:solidFill>
                <a:effectLst/>
                <a:uLnTx/>
                <a:uFillTx/>
                <a:latin typeface="Calibri" panose="020F0502020204030204" pitchFamily="34" charset="0"/>
                <a:ea typeface="+mj-ea"/>
                <a:cs typeface="Calibri" panose="020F0502020204030204" pitchFamily="34" charset="0"/>
              </a:rPr>
              <a:t>joanna.kocot@cyfronet.pl</a:t>
            </a:r>
            <a:endParaRPr kumimoji="0" lang="en-GB" sz="2400" b="0" i="0" u="none" strike="noStrike" kern="1200" cap="none" spc="0" normalizeH="0" baseline="0" noProof="0" dirty="0">
              <a:ln>
                <a:noFill/>
              </a:ln>
              <a:solidFill>
                <a:srgbClr val="EBA900"/>
              </a:solidFill>
              <a:effectLst/>
              <a:uLnTx/>
              <a:uFillTx/>
              <a:latin typeface="Calibri" panose="020F0502020204030204" pitchFamily="34" charset="0"/>
              <a:ea typeface="+mj-ea"/>
              <a:cs typeface="Calibri" panose="020F0502020204030204" pitchFamily="34" charset="0"/>
            </a:endParaRPr>
          </a:p>
        </p:txBody>
      </p:sp>
      <p:sp>
        <p:nvSpPr>
          <p:cNvPr id="7" name="Title 1">
            <a:extLst>
              <a:ext uri="{FF2B5EF4-FFF2-40B4-BE49-F238E27FC236}">
                <a16:creationId xmlns:a16="http://schemas.microsoft.com/office/drawing/2014/main" id="{06C863A9-1257-189E-ED01-C6ECA7A1AE64}"/>
              </a:ext>
            </a:extLst>
          </p:cNvPr>
          <p:cNvSpPr txBox="1">
            <a:spLocks/>
          </p:cNvSpPr>
          <p:nvPr/>
        </p:nvSpPr>
        <p:spPr>
          <a:xfrm>
            <a:off x="0" y="4782214"/>
            <a:ext cx="12192000" cy="57005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Aptos Display" panose="02110004020202020204"/>
                <a:ea typeface="+mj-ea"/>
                <a:cs typeface="+mj-cs"/>
                <a:hlinkClick r:id="rId4">
                  <a:extLst>
                    <a:ext uri="{A12FA001-AC4F-418D-AE19-62706E023703}">
                      <ahyp:hlinkClr xmlns:ahyp="http://schemas.microsoft.com/office/drawing/2018/hyperlinkcolor" val="tx"/>
                    </a:ext>
                  </a:extLst>
                </a:hlinkClick>
              </a:rPr>
              <a:t>www.epos-eu.org/on</a:t>
            </a:r>
            <a:r>
              <a:rPr kumimoji="0" lang="en-GB" sz="2000" b="0" i="0" u="none" strike="noStrike" kern="1200" cap="none" spc="0" normalizeH="0" baseline="0" noProof="0" dirty="0">
                <a:ln>
                  <a:noFill/>
                </a:ln>
                <a:solidFill>
                  <a:srgbClr val="000000"/>
                </a:solidFill>
                <a:effectLst/>
                <a:uLnTx/>
                <a:uFillTx/>
                <a:latin typeface="Aptos Display" panose="02110004020202020204"/>
                <a:ea typeface="+mj-ea"/>
                <a:cs typeface="+mj-cs"/>
              </a:rPr>
              <a:t> </a:t>
            </a:r>
            <a:r>
              <a:rPr kumimoji="0" lang="en-GB" sz="2000" b="0" i="0" u="none" strike="noStrike" kern="1200" cap="none" spc="0" normalizeH="0" baseline="0" noProof="0" dirty="0">
                <a:ln>
                  <a:noFill/>
                </a:ln>
                <a:solidFill>
                  <a:srgbClr val="EBA900"/>
                </a:solidFill>
                <a:effectLst/>
                <a:uLnTx/>
                <a:uFillTx/>
                <a:latin typeface="Aptos Display" panose="02110004020202020204"/>
                <a:ea typeface="+mj-ea"/>
                <a:cs typeface="+mj-cs"/>
              </a:rPr>
              <a:t>|</a:t>
            </a:r>
            <a:r>
              <a:rPr kumimoji="0" lang="en-GB" sz="2000" b="0" i="0" u="none" strike="noStrike" kern="1200" cap="none" spc="0" normalizeH="0" baseline="0" noProof="0" dirty="0">
                <a:ln>
                  <a:noFill/>
                </a:ln>
                <a:solidFill>
                  <a:srgbClr val="000000"/>
                </a:solidFill>
                <a:effectLst/>
                <a:uLnTx/>
                <a:uFillTx/>
                <a:latin typeface="Aptos Display" panose="02110004020202020204"/>
                <a:ea typeface="+mj-ea"/>
                <a:cs typeface="+mj-cs"/>
              </a:rPr>
              <a:t> social media </a:t>
            </a:r>
            <a:r>
              <a:rPr kumimoji="0" lang="en-GB" sz="2000" b="0" i="0" u="none" strike="noStrike" kern="1200" cap="none" spc="0" normalizeH="0" baseline="0" noProof="0" dirty="0">
                <a:ln>
                  <a:noFill/>
                </a:ln>
                <a:solidFill>
                  <a:srgbClr val="E5A113"/>
                </a:solidFill>
                <a:effectLst/>
                <a:uLnTx/>
                <a:uFillTx/>
                <a:latin typeface="Aptos Display" panose="02110004020202020204"/>
                <a:ea typeface="+mj-ea"/>
                <a:cs typeface="+mj-cs"/>
              </a:rPr>
              <a:t>#</a:t>
            </a:r>
            <a:r>
              <a:rPr kumimoji="0" lang="en-GB" sz="2000" b="0" i="0" u="none" strike="noStrike" kern="1200" cap="none" spc="0" normalizeH="0" baseline="0" noProof="0" dirty="0" err="1">
                <a:ln>
                  <a:noFill/>
                </a:ln>
                <a:solidFill>
                  <a:srgbClr val="000000"/>
                </a:solidFill>
                <a:effectLst/>
                <a:uLnTx/>
                <a:uFillTx/>
                <a:latin typeface="Aptos Display" panose="02110004020202020204"/>
                <a:ea typeface="+mj-ea"/>
                <a:cs typeface="+mj-cs"/>
              </a:rPr>
              <a:t>EPOSon</a:t>
            </a:r>
            <a:endParaRPr kumimoji="0" lang="en-GB" sz="2000" b="0" i="0" u="none" strike="noStrike" kern="1200" cap="none" spc="0" normalizeH="0" baseline="0" noProof="0" dirty="0">
              <a:ln>
                <a:noFill/>
              </a:ln>
              <a:solidFill>
                <a:srgbClr val="000000"/>
              </a:solidFill>
              <a:effectLst/>
              <a:uLnTx/>
              <a:uFillTx/>
              <a:latin typeface="Aptos Display" panose="02110004020202020204"/>
              <a:ea typeface="+mj-ea"/>
              <a:cs typeface="+mj-cs"/>
            </a:endParaRPr>
          </a:p>
        </p:txBody>
      </p:sp>
    </p:spTree>
    <p:extLst>
      <p:ext uri="{BB962C8B-B14F-4D97-AF65-F5344CB8AC3E}">
        <p14:creationId xmlns:p14="http://schemas.microsoft.com/office/powerpoint/2010/main" val="2223934780"/>
      </p:ext>
    </p:extLst>
  </p:cSld>
  <p:clrMapOvr>
    <a:masterClrMapping/>
  </p:clrMapOvr>
</p:sld>
</file>

<file path=ppt/theme/theme1.xml><?xml version="1.0" encoding="utf-8"?>
<a:theme xmlns:a="http://schemas.openxmlformats.org/drawingml/2006/main" name="1_Office Theme">
  <a:themeElements>
    <a:clrScheme name="Custom 3">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275E48"/>
      </a:accent6>
      <a:hlink>
        <a:srgbClr val="005CA3"/>
      </a:hlink>
      <a:folHlink>
        <a:srgbClr val="8D7E45"/>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POS_ON_slide_template" id="{1CAD09EF-139D-904C-82DB-FF0F2ED2E792}" vid="{F28351D2-5FE7-5741-9308-6E01DBF2C9F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431</Words>
  <Application>Microsoft Macintosh PowerPoint</Application>
  <PresentationFormat>Widescreen</PresentationFormat>
  <Paragraphs>79</Paragraphs>
  <Slides>9</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Aptos</vt:lpstr>
      <vt:lpstr>Aptos Display</vt:lpstr>
      <vt:lpstr>Arial</vt:lpstr>
      <vt:lpstr>Calibri</vt:lpstr>
      <vt:lpstr>Calibri Light</vt:lpstr>
      <vt:lpstr>1_Office Theme</vt:lpstr>
      <vt:lpstr>ICS-D developments within EPOS ON project</vt:lpstr>
      <vt:lpstr>ICS-D use cases / T2.3 Subtasks</vt:lpstr>
      <vt:lpstr>Satellite Data use cases</vt:lpstr>
      <vt:lpstr>Tsunami use case</vt:lpstr>
      <vt:lpstr>Digital-Twin Component Anthropogenic Geophysical Extreme Forecasting (DTC-AGEF) use case</vt:lpstr>
      <vt:lpstr>e-Infrastructure integration use case</vt:lpstr>
      <vt:lpstr>Cross-domain Science using machine learning use case</vt:lpstr>
      <vt:lpstr>Summary</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Karl_EPOS ERIC </dc:creator>
  <cp:lastModifiedBy>Karl_EPOS ERIC </cp:lastModifiedBy>
  <cp:revision>1</cp:revision>
  <dcterms:created xsi:type="dcterms:W3CDTF">2025-03-27T14:52:07Z</dcterms:created>
  <dcterms:modified xsi:type="dcterms:W3CDTF">2025-03-27T14:52:23Z</dcterms:modified>
</cp:coreProperties>
</file>