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7" r:id="rId2"/>
    <p:sldId id="1334" r:id="rId3"/>
    <p:sldId id="272" r:id="rId4"/>
    <p:sldId id="274" r:id="rId5"/>
    <p:sldId id="273" r:id="rId6"/>
    <p:sldId id="277" r:id="rId7"/>
    <p:sldId id="275" r:id="rId8"/>
    <p:sldId id="276" r:id="rId9"/>
    <p:sldId id="278" r:id="rId10"/>
    <p:sldId id="279" r:id="rId11"/>
    <p:sldId id="281" r:id="rId12"/>
    <p:sldId id="285" r:id="rId13"/>
    <p:sldId id="283" r:id="rId14"/>
    <p:sldId id="286" r:id="rId15"/>
    <p:sldId id="287" r:id="rId16"/>
    <p:sldId id="282" r:id="rId17"/>
    <p:sldId id="280" r:id="rId18"/>
    <p:sldId id="1335"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F5A6A-6362-D342-9516-085B326BFFF8}"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DAEEC-202F-994F-9169-52176877D9D5}" type="slidenum">
              <a:rPr lang="it-IT" smtClean="0"/>
              <a:t>‹N›</a:t>
            </a:fld>
            <a:endParaRPr lang="it-IT"/>
          </a:p>
        </p:txBody>
      </p:sp>
    </p:spTree>
    <p:extLst>
      <p:ext uri="{BB962C8B-B14F-4D97-AF65-F5344CB8AC3E}">
        <p14:creationId xmlns:p14="http://schemas.microsoft.com/office/powerpoint/2010/main" val="2467462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734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4D5BD-8C64-3135-89FB-D28D0C382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5AA60-FF13-A6FC-BC4F-9BE170085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BB27B-9850-D1D6-899C-DEB0CAF64829}"/>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5E351FAD-DEA5-F369-8EAC-01854E5A48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824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A0800-6E1E-F296-BC7D-A2400AF42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384C4-E06E-CC8D-6562-831CCD83F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39D53-B076-98D8-5EFC-CE51FCB7DAE0}"/>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BD2E7315-F4CA-89F3-46FD-2010E52CD4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5045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5A3E9-6E05-E5DE-D996-D532C0DDA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3E897-1551-34B1-B4AC-A6FC25C850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094BE-8E7B-6A3A-ABAE-A13D5852278B}"/>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6D30AF30-8E71-D605-56C5-C23CCC66E7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191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C5164-0BAB-72BD-E4ED-5C24460D5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A9F89-A2C9-67BA-49DD-77013F3AB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1CD7A-D731-9C12-3B82-4F0CE5006AB0}"/>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B3B914A4-72E9-1207-014D-CF3EEF7BF0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1480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CF510-9B43-A255-C93C-D12274C4B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40B4B-F2C8-8FCD-96D0-45DC04983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EA4EF-B5F3-3427-BDEC-44451D467F14}"/>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88B3FECC-43E3-3B72-595B-A42EDF2E50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576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423F5-110C-1125-14B7-A0608504F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27C88-4518-168A-DC3E-8DF55DB2B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5ACEA-54FE-76F3-B7EC-C484716CAA20}"/>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F48B1E85-87CC-5300-52A2-2E61CC4BE5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2969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33F8-9D11-055C-91DF-96068BCDF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25E30-0A91-3E02-622F-29E2ED593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8AE86-4B5D-41CF-1FD1-CA1B6C67979E}"/>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3C036FBA-D01C-DD8D-E0F1-D853B85136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9623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13DDA-323D-AC49-D275-F4170B23D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58F22-208F-29F2-24D1-041CF297B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D9D50-A1BA-0C3B-A306-06D09CCBC755}"/>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995C847E-ECC8-A8A3-115D-78D4C3F23E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2426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52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513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0C53A-907F-2FBF-24EA-47C9C4752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D7089-383E-FDA0-D291-3C3BBEB61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3DA3A-6713-78AF-127E-659B493CB90E}"/>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458B0945-9D67-28D1-F318-B80CDAC84F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625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C8832-4DC9-EBDF-4810-9BDAC7BBC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27E59-0795-F357-6BF2-FC35CED1D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52767-69F1-587B-C979-23961A788B3F}"/>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D849F606-34F9-4DCF-1D10-75939B2363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667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28C23-485F-E8FD-D572-46A199221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00028-41C5-260D-D765-A974CDD79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B2093-0546-8F84-AB96-3EF6D85A673C}"/>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63BDA2B6-F6BC-BBE0-8B01-5A5C380A6B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120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1EA19-112C-8A07-1D7F-E110B36CD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466BD-D953-19A6-12E1-2040C9EE6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22C3E-964F-0C79-34D5-93DC51EFC8D5}"/>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D990AF3A-B33D-BC6C-57A4-D7A1D44F5F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021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96237-2495-1E17-7CE5-33777A037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E7511-79E8-353A-9502-267601F7B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343B4-9D81-193F-5B0C-688D2D393EBF}"/>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F6EFE84F-B8B9-2495-099A-FE16AC13A7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811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FA365-90CC-2BCB-920A-64F75725B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C2630-AC57-4B1B-4F0C-30870C532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C16A55-44A9-0C43-5814-712936AE8587}"/>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9D913AAC-A019-B995-8E53-60670F5288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626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5713-46DC-3022-E623-ADE0A0898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14B36-C495-C2CF-DAEA-5F5AD3BC3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AECAA-6AAB-1B10-E5A9-DE15F0922591}"/>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CF489395-62E4-7A1D-F94A-3037A07F4E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9446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42806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27/03/2025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95886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27/03/2025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503569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27/03/2025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63579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matchingName="Title and body" type="tx" userDrawn="1">
  <p:cSld name="Title and body">
    <p:spTree>
      <p:nvGrpSpPr>
        <p:cNvPr id="1" name=""/>
        <p:cNvGrpSpPr/>
        <p:nvPr/>
      </p:nvGrpSpPr>
      <p:grpSpPr bwMode="auto">
        <a:xfrm>
          <a:off x="0" y="0"/>
          <a:ext cx="0" cy="0"/>
          <a:chOff x="0" y="0"/>
          <a:chExt cx="0" cy="0"/>
        </a:xfrm>
      </p:grpSpPr>
      <p:sp>
        <p:nvSpPr>
          <p:cNvPr id="23" name="Google Shape;23;p4"/>
          <p:cNvSpPr txBox="1">
            <a:spLocks noGrp="1"/>
          </p:cNvSpPr>
          <p:nvPr>
            <p:ph type="title"/>
          </p:nvPr>
        </p:nvSpPr>
        <p:spPr bwMode="auto">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defRPr/>
            </a:pPr>
            <a:endParaRPr/>
          </a:p>
        </p:txBody>
      </p:sp>
      <p:sp>
        <p:nvSpPr>
          <p:cNvPr id="24" name="Google Shape;24;p4"/>
          <p:cNvSpPr txBox="1">
            <a:spLocks noGrp="1"/>
          </p:cNvSpPr>
          <p:nvPr>
            <p:ph type="body" idx="1"/>
          </p:nvPr>
        </p:nvSpPr>
        <p:spPr bwMode="auto">
          <a:xfrm>
            <a:off x="415600" y="16382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6AA84F"/>
              </a:buClr>
              <a:buSzPts val="1800"/>
              <a:buChar char="●"/>
              <a:defRPr/>
            </a:lvl1pPr>
            <a:lvl2pPr marL="1219170" lvl="1" indent="-423323">
              <a:spcBef>
                <a:spcPts val="0"/>
              </a:spcBef>
              <a:spcAft>
                <a:spcPts val="0"/>
              </a:spcAft>
              <a:buClr>
                <a:srgbClr val="3465A4"/>
              </a:buClr>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a:defRPr/>
            </a:pPr>
            <a:endParaRPr/>
          </a:p>
        </p:txBody>
      </p:sp>
      <p:pic>
        <p:nvPicPr>
          <p:cNvPr id="25" name="Google Shape;25;p4"/>
          <p:cNvPicPr/>
          <p:nvPr/>
        </p:nvPicPr>
        <p:blipFill>
          <a:blip r:embed="rId2">
            <a:alphaModFix/>
          </a:blip>
          <a:srcRect l="25791" t="7205" r="26108" b="7825"/>
          <a:stretch/>
        </p:blipFill>
        <p:spPr bwMode="auto">
          <a:xfrm>
            <a:off x="11263482" y="6017866"/>
            <a:ext cx="731599" cy="727449"/>
          </a:xfrm>
          <a:prstGeom prst="rect">
            <a:avLst/>
          </a:prstGeom>
          <a:noFill/>
          <a:ln>
            <a:noFill/>
          </a:ln>
        </p:spPr>
      </p:pic>
      <p:sp>
        <p:nvSpPr>
          <p:cNvPr id="26" name="Google Shape;26;p4"/>
          <p:cNvSpPr txBox="1">
            <a:spLocks noGrp="1"/>
          </p:cNvSpPr>
          <p:nvPr>
            <p:ph type="sldNum" idx="12"/>
          </p:nvPr>
        </p:nvSpPr>
        <p:spPr bwMode="auto">
          <a:xfrm>
            <a:off x="11266707" y="63192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a:spcBef>
                <a:spcPts val="0"/>
              </a:spcBef>
              <a:spcAft>
                <a:spcPts val="0"/>
              </a:spcAft>
              <a:buNone/>
              <a:defRPr/>
            </a:pPr>
            <a:fld id="{00000000-1234-1234-1234-123412341234}" type="slidenum">
              <a:rPr lang="en-GB"/>
              <a:pPr marL="0" lvl="0" indent="0" algn="r">
                <a:spcBef>
                  <a:spcPts val="0"/>
                </a:spcBef>
                <a:spcAft>
                  <a:spcPts val="0"/>
                </a:spcAft>
                <a:buNone/>
                <a:defRPr/>
              </a:pPr>
              <a:t>‹N›</a:t>
            </a:fld>
            <a:endParaRPr/>
          </a:p>
        </p:txBody>
      </p:sp>
    </p:spTree>
    <p:extLst>
      <p:ext uri="{BB962C8B-B14F-4D97-AF65-F5344CB8AC3E}">
        <p14:creationId xmlns:p14="http://schemas.microsoft.com/office/powerpoint/2010/main" val="2296291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a:t>Click to edit Master title style</a:t>
            </a:r>
          </a:p>
        </p:txBody>
      </p:sp>
    </p:spTree>
    <p:extLst>
      <p:ext uri="{BB962C8B-B14F-4D97-AF65-F5344CB8AC3E}">
        <p14:creationId xmlns:p14="http://schemas.microsoft.com/office/powerpoint/2010/main" val="4277651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344712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118893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415733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‹N›</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0590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303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‹N›</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1058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27/03/2025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23901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epos-eu.org/on" TargetMode="External"/><Relationship Id="rId2" Type="http://schemas.openxmlformats.org/officeDocument/2006/relationships/slideLayout" Target="../slideLayouts/slideLayout2.xml"/><Relationship Id="rId16" Type="http://schemas.openxmlformats.org/officeDocument/2006/relationships/hyperlink" Target="mailto:info@epos-eric.eu"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‹N›</a:t>
            </a:fld>
            <a:endParaRPr lang="en-GB"/>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a:solidFill>
                  <a:srgbClr val="E5A113"/>
                </a:solidFill>
                <a:effectLst/>
                <a:latin typeface="Calibri" panose="020F0502020204030204" pitchFamily="34" charset="0"/>
                <a:cs typeface="Calibri" panose="020F0502020204030204" pitchFamily="34" charset="0"/>
              </a:rPr>
              <a:t>This work is licensed under</a:t>
            </a:r>
            <a:br>
              <a:rPr lang="en-GB" sz="900" b="0" i="0">
                <a:solidFill>
                  <a:srgbClr val="E5A113"/>
                </a:solidFill>
                <a:effectLst/>
                <a:latin typeface="Calibri" panose="020F0502020204030204" pitchFamily="34" charset="0"/>
                <a:cs typeface="Calibri" panose="020F0502020204030204" pitchFamily="34" charset="0"/>
              </a:rPr>
            </a:br>
            <a:r>
              <a:rPr lang="en-GB" sz="900" b="0" i="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info@epos-eric.eu</a:t>
            </a:r>
            <a:r>
              <a:rPr lang="en-GB" sz="1200">
                <a:solidFill>
                  <a:schemeClr val="tx1"/>
                </a:solidFill>
                <a:latin typeface="Calibri" panose="020F0502020204030204" pitchFamily="34" charset="0"/>
                <a:cs typeface="Calibri" panose="020F0502020204030204" pitchFamily="34" charset="0"/>
              </a:rPr>
              <a:t> </a:t>
            </a:r>
            <a:r>
              <a:rPr lang="en-GB" sz="1200">
                <a:solidFill>
                  <a:srgbClr val="E5A113"/>
                </a:solidFill>
                <a:latin typeface="Calibri" panose="020F0502020204030204" pitchFamily="34" charset="0"/>
                <a:cs typeface="Calibri" panose="020F0502020204030204" pitchFamily="34" charset="0"/>
              </a:rPr>
              <a:t>|</a:t>
            </a:r>
            <a:r>
              <a:rPr lang="en-GB" sz="1200">
                <a:latin typeface="Calibri" panose="020F0502020204030204" pitchFamily="34" charset="0"/>
                <a:cs typeface="Calibri" panose="020F0502020204030204" pitchFamily="34" charset="0"/>
              </a:rPr>
              <a:t> </a:t>
            </a:r>
            <a:r>
              <a:rPr lang="en-GB" sz="1200">
                <a:solidFill>
                  <a:schemeClr val="tx1"/>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www.epos-eu.org/on</a:t>
            </a:r>
            <a:r>
              <a:rPr lang="en-GB" sz="1200">
                <a:solidFill>
                  <a:schemeClr val="tx1"/>
                </a:solidFill>
                <a:latin typeface="Calibri" panose="020F0502020204030204" pitchFamily="34" charset="0"/>
                <a:cs typeface="Calibri" panose="020F0502020204030204" pitchFamily="34" charset="0"/>
              </a:rPr>
              <a:t>  </a:t>
            </a:r>
            <a:r>
              <a:rPr lang="en-GB" sz="1200">
                <a:solidFill>
                  <a:srgbClr val="E5A113"/>
                </a:solidFill>
                <a:latin typeface="Calibri" panose="020F0502020204030204" pitchFamily="34" charset="0"/>
                <a:cs typeface="Calibri" panose="020F0502020204030204" pitchFamily="34" charset="0"/>
              </a:rPr>
              <a:t>|</a:t>
            </a:r>
            <a:r>
              <a:rPr lang="en-GB" sz="1200">
                <a:latin typeface="Calibri" panose="020F0502020204030204" pitchFamily="34" charset="0"/>
                <a:cs typeface="Calibri" panose="020F0502020204030204" pitchFamily="34" charset="0"/>
              </a:rPr>
              <a:t> #</a:t>
            </a:r>
            <a:r>
              <a:rPr lang="en-GB" sz="1200" err="1">
                <a:latin typeface="Calibri" panose="020F0502020204030204" pitchFamily="34" charset="0"/>
                <a:cs typeface="Calibri" panose="020F0502020204030204" pitchFamily="34" charset="0"/>
              </a:rPr>
              <a:t>EPOSon</a:t>
            </a:r>
            <a:endParaRPr lang="en-GB" sz="120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a:solidFill>
                  <a:srgbClr val="002060"/>
                </a:solidFill>
              </a:rPr>
              <a:t>EPOS ON IS funded by the EC Horizon Europe programme under G.A. n 101131592</a:t>
            </a:r>
          </a:p>
          <a:p>
            <a:pPr lvl="0" algn="just"/>
            <a:endParaRPr lang="en-GB" sz="1050">
              <a:solidFill>
                <a:srgbClr val="002060"/>
              </a:solidFill>
            </a:endParaRPr>
          </a:p>
          <a:p>
            <a:pPr lvl="0" algn="just"/>
            <a:endParaRPr lang="en-GB" sz="1050">
              <a:solidFill>
                <a:srgbClr val="002060"/>
              </a:solidFill>
            </a:endParaRPr>
          </a:p>
          <a:p>
            <a:pPr lvl="0"/>
            <a:br>
              <a:rPr lang="en-GB" sz="1050">
                <a:solidFill>
                  <a:srgbClr val="002060"/>
                </a:solidFill>
              </a:rPr>
            </a:br>
            <a:endParaRPr lang="it-IT" sz="105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8"/>
          <a:stretch>
            <a:fillRect/>
          </a:stretch>
        </p:blipFill>
        <p:spPr>
          <a:xfrm>
            <a:off x="367303" y="6176963"/>
            <a:ext cx="483000" cy="489647"/>
          </a:xfrm>
          <a:prstGeom prst="rect">
            <a:avLst/>
          </a:prstGeom>
        </p:spPr>
      </p:pic>
    </p:spTree>
    <p:extLst>
      <p:ext uri="{BB962C8B-B14F-4D97-AF65-F5344CB8AC3E}">
        <p14:creationId xmlns:p14="http://schemas.microsoft.com/office/powerpoint/2010/main" val="425497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8.png"/><Relationship Id="rId7"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hyperlink" Target="https://www.epos-eu.org/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08337-0AF8-ECA1-6B23-AF02CCFD068A}"/>
              </a:ext>
            </a:extLst>
          </p:cNvPr>
          <p:cNvSpPr>
            <a:spLocks noGrp="1"/>
          </p:cNvSpPr>
          <p:nvPr>
            <p:ph type="ctrTitle"/>
          </p:nvPr>
        </p:nvSpPr>
        <p:spPr/>
        <p:txBody>
          <a:bodyPr/>
          <a:lstStyle/>
          <a:p>
            <a:r>
              <a:rPr lang="it-IT" dirty="0"/>
              <a:t>HPC use-case: Scenario and </a:t>
            </a:r>
            <a:r>
              <a:rPr lang="it-IT" dirty="0" err="1"/>
              <a:t>Probabilistic</a:t>
            </a:r>
            <a:r>
              <a:rPr lang="it-IT" dirty="0"/>
              <a:t> Tsunami Forecasting</a:t>
            </a: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1"/>
          </p:nvPr>
        </p:nvSpPr>
        <p:spPr>
          <a:xfrm>
            <a:off x="838200" y="4510088"/>
            <a:ext cx="10515600" cy="944562"/>
          </a:xfrm>
        </p:spPr>
        <p:txBody>
          <a:bodyPr>
            <a:normAutofit/>
          </a:bodyPr>
          <a:lstStyle/>
          <a:p>
            <a:r>
              <a:rPr lang="en-GB" dirty="0"/>
              <a:t>Stefano Lorito | </a:t>
            </a:r>
            <a:r>
              <a:rPr lang="en-GB" dirty="0" err="1"/>
              <a:t>stefano.lorito@ingv.it</a:t>
            </a:r>
            <a:r>
              <a:rPr lang="en-GB" dirty="0"/>
              <a:t> | 20/3/2025 – EPOS Days, Perugia, Italy</a:t>
            </a:r>
          </a:p>
        </p:txBody>
      </p:sp>
      <p:pic>
        <p:nvPicPr>
          <p:cNvPr id="2" name="Google Shape;483;p19">
            <a:extLst>
              <a:ext uri="{FF2B5EF4-FFF2-40B4-BE49-F238E27FC236}">
                <a16:creationId xmlns:a16="http://schemas.microsoft.com/office/drawing/2014/main" id="{89825E5B-CD56-2DB6-EB2A-DDB92B47C0FC}"/>
              </a:ext>
            </a:extLst>
          </p:cNvPr>
          <p:cNvPicPr preferRelativeResize="0"/>
          <p:nvPr/>
        </p:nvPicPr>
        <p:blipFill rotWithShape="1">
          <a:blip r:embed="rId3">
            <a:alphaModFix/>
          </a:blip>
          <a:srcRect/>
          <a:stretch/>
        </p:blipFill>
        <p:spPr>
          <a:xfrm>
            <a:off x="10110602" y="112553"/>
            <a:ext cx="1943100" cy="1790700"/>
          </a:xfrm>
          <a:prstGeom prst="rect">
            <a:avLst/>
          </a:prstGeom>
          <a:noFill/>
          <a:ln>
            <a:noFill/>
          </a:ln>
        </p:spPr>
      </p:pic>
      <p:sp>
        <p:nvSpPr>
          <p:cNvPr id="6" name="Google Shape;485;p19">
            <a:extLst>
              <a:ext uri="{FF2B5EF4-FFF2-40B4-BE49-F238E27FC236}">
                <a16:creationId xmlns:a16="http://schemas.microsoft.com/office/drawing/2014/main" id="{6F628232-A2A4-ADBD-0D01-A6E367203C48}"/>
              </a:ext>
            </a:extLst>
          </p:cNvPr>
          <p:cNvSpPr txBox="1"/>
          <p:nvPr/>
        </p:nvSpPr>
        <p:spPr>
          <a:xfrm>
            <a:off x="10332601" y="1716300"/>
            <a:ext cx="1721101"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1200" cap="none" spc="0" normalizeH="0" baseline="0" noProof="0">
                <a:ln>
                  <a:noFill/>
                </a:ln>
                <a:solidFill>
                  <a:srgbClr val="000000"/>
                </a:solidFill>
                <a:effectLst/>
                <a:uLnTx/>
                <a:uFillTx/>
                <a:latin typeface="Calibri"/>
                <a:ea typeface="Calibri"/>
                <a:cs typeface="Calibri"/>
                <a:sym typeface="Calibri"/>
              </a:rPr>
              <a:t>TCS Tsunami</a:t>
            </a:r>
            <a:endParaRPr kumimoji="0" sz="22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6846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EC8A-9F40-4FC7-414C-A9CB31159E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4263EB-AD5C-F64F-7AA3-A90CDF7FE0B1}"/>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High-resolution PTHA workflow – TA (or TNA)</a:t>
            </a:r>
          </a:p>
        </p:txBody>
      </p:sp>
      <p:pic>
        <p:nvPicPr>
          <p:cNvPr id="4" name="Google Shape;483;p19">
            <a:extLst>
              <a:ext uri="{FF2B5EF4-FFF2-40B4-BE49-F238E27FC236}">
                <a16:creationId xmlns:a16="http://schemas.microsoft.com/office/drawing/2014/main" id="{BEBCF370-0F6C-2182-A3CF-AFCD9755FEDF}"/>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sp>
        <p:nvSpPr>
          <p:cNvPr id="6" name="Title 4">
            <a:extLst>
              <a:ext uri="{FF2B5EF4-FFF2-40B4-BE49-F238E27FC236}">
                <a16:creationId xmlns:a16="http://schemas.microsoft.com/office/drawing/2014/main" id="{7D9FCA43-F6E5-B3CA-266B-7C22E2A3D9AA}"/>
              </a:ext>
            </a:extLst>
          </p:cNvPr>
          <p:cNvSpPr txBox="1">
            <a:spLocks/>
          </p:cNvSpPr>
          <p:nvPr/>
        </p:nvSpPr>
        <p:spPr>
          <a:xfrm>
            <a:off x="2162432" y="5889388"/>
            <a:ext cx="993497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Gibbons et al., FEART, 2020;Basili et al., FEART, 2021</a:t>
            </a:r>
          </a:p>
        </p:txBody>
      </p:sp>
      <p:grpSp>
        <p:nvGrpSpPr>
          <p:cNvPr id="8" name="Google Shape;184;g2d997d18228_0_131">
            <a:extLst>
              <a:ext uri="{FF2B5EF4-FFF2-40B4-BE49-F238E27FC236}">
                <a16:creationId xmlns:a16="http://schemas.microsoft.com/office/drawing/2014/main" id="{48DEEA81-19D6-BBEA-7153-2E2EAE2BA491}"/>
              </a:ext>
            </a:extLst>
          </p:cNvPr>
          <p:cNvGrpSpPr/>
          <p:nvPr/>
        </p:nvGrpSpPr>
        <p:grpSpPr>
          <a:xfrm>
            <a:off x="345989" y="797094"/>
            <a:ext cx="6423082" cy="5263812"/>
            <a:chOff x="38555" y="816142"/>
            <a:chExt cx="6423082" cy="5263812"/>
          </a:xfrm>
        </p:grpSpPr>
        <p:sp>
          <p:nvSpPr>
            <p:cNvPr id="9" name="Google Shape;185;g2d997d18228_0_131">
              <a:extLst>
                <a:ext uri="{FF2B5EF4-FFF2-40B4-BE49-F238E27FC236}">
                  <a16:creationId xmlns:a16="http://schemas.microsoft.com/office/drawing/2014/main" id="{6E350284-63E8-3BBE-746D-C4BA66C2A710}"/>
                </a:ext>
              </a:extLst>
            </p:cNvPr>
            <p:cNvSpPr/>
            <p:nvPr/>
          </p:nvSpPr>
          <p:spPr>
            <a:xfrm>
              <a:off x="38555" y="848486"/>
              <a:ext cx="5651100" cy="5224200"/>
            </a:xfrm>
            <a:prstGeom prst="rect">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86;g2d997d18228_0_131">
              <a:extLst>
                <a:ext uri="{FF2B5EF4-FFF2-40B4-BE49-F238E27FC236}">
                  <a16:creationId xmlns:a16="http://schemas.microsoft.com/office/drawing/2014/main" id="{C891C1B5-BFE4-1B57-C031-49DF0E314F15}"/>
                </a:ext>
              </a:extLst>
            </p:cNvPr>
            <p:cNvSpPr/>
            <p:nvPr/>
          </p:nvSpPr>
          <p:spPr>
            <a:xfrm>
              <a:off x="1761091" y="5052890"/>
              <a:ext cx="4700546" cy="1027064"/>
            </a:xfrm>
            <a:custGeom>
              <a:avLst/>
              <a:gdLst/>
              <a:ahLst/>
              <a:cxnLst/>
              <a:rect l="l" t="t" r="r" b="b"/>
              <a:pathLst>
                <a:path w="4563637" h="937958" extrusionOk="0">
                  <a:moveTo>
                    <a:pt x="0" y="652179"/>
                  </a:moveTo>
                  <a:cubicBezTo>
                    <a:pt x="375864" y="807029"/>
                    <a:pt x="2009973" y="1081072"/>
                    <a:pt x="2797610" y="847192"/>
                  </a:cubicBezTo>
                  <a:cubicBezTo>
                    <a:pt x="3585247" y="613312"/>
                    <a:pt x="3706322" y="420618"/>
                    <a:pt x="4563637" y="0"/>
                  </a:cubicBezTo>
                </a:path>
              </a:pathLst>
            </a:custGeom>
            <a:noFill/>
            <a:ln w="152400" cap="flat" cmpd="sng">
              <a:solidFill>
                <a:srgbClr val="4472C4">
                  <a:alpha val="6667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87;g2d997d18228_0_131">
              <a:extLst>
                <a:ext uri="{FF2B5EF4-FFF2-40B4-BE49-F238E27FC236}">
                  <a16:creationId xmlns:a16="http://schemas.microsoft.com/office/drawing/2014/main" id="{45D92EDC-F207-CB59-A964-7C4220AAB232}"/>
                </a:ext>
              </a:extLst>
            </p:cNvPr>
            <p:cNvSpPr/>
            <p:nvPr/>
          </p:nvSpPr>
          <p:spPr>
            <a:xfrm>
              <a:off x="2156620" y="1796442"/>
              <a:ext cx="2343464" cy="414615"/>
            </a:xfrm>
            <a:custGeom>
              <a:avLst/>
              <a:gdLst/>
              <a:ahLst/>
              <a:cxnLst/>
              <a:rect l="l" t="t" r="r" b="b"/>
              <a:pathLst>
                <a:path w="2533475" h="407484" extrusionOk="0">
                  <a:moveTo>
                    <a:pt x="0" y="21591"/>
                  </a:moveTo>
                  <a:cubicBezTo>
                    <a:pt x="453006" y="46758"/>
                    <a:pt x="1893116" y="-17558"/>
                    <a:pt x="2088859" y="4812"/>
                  </a:cubicBezTo>
                  <a:cubicBezTo>
                    <a:pt x="2284602" y="27182"/>
                    <a:pt x="2388066" y="144629"/>
                    <a:pt x="2533475" y="407484"/>
                  </a:cubicBezTo>
                </a:path>
              </a:pathLst>
            </a:custGeom>
            <a:noFill/>
            <a:ln w="152400" cap="flat" cmpd="sng">
              <a:solidFill>
                <a:srgbClr val="4472C4">
                  <a:alpha val="6667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88;g2d997d18228_0_131">
              <a:extLst>
                <a:ext uri="{FF2B5EF4-FFF2-40B4-BE49-F238E27FC236}">
                  <a16:creationId xmlns:a16="http://schemas.microsoft.com/office/drawing/2014/main" id="{18566B5C-C69E-1513-3F5A-78C604FC0136}"/>
                </a:ext>
              </a:extLst>
            </p:cNvPr>
            <p:cNvSpPr/>
            <p:nvPr/>
          </p:nvSpPr>
          <p:spPr>
            <a:xfrm>
              <a:off x="2507968" y="4407790"/>
              <a:ext cx="1688404" cy="882824"/>
            </a:xfrm>
            <a:custGeom>
              <a:avLst/>
              <a:gdLst/>
              <a:ahLst/>
              <a:cxnLst/>
              <a:rect l="l" t="t" r="r" b="b"/>
              <a:pathLst>
                <a:path w="1581643" h="766008" extrusionOk="0">
                  <a:moveTo>
                    <a:pt x="1581643" y="0"/>
                  </a:moveTo>
                  <a:cubicBezTo>
                    <a:pt x="1130654" y="511214"/>
                    <a:pt x="527214" y="510672"/>
                    <a:pt x="0" y="766008"/>
                  </a:cubicBezTo>
                </a:path>
              </a:pathLst>
            </a:custGeom>
            <a:noFill/>
            <a:ln w="152400" cap="flat" cmpd="sng">
              <a:solidFill>
                <a:srgbClr val="4472C4">
                  <a:alpha val="6667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89;g2d997d18228_0_131">
              <a:extLst>
                <a:ext uri="{FF2B5EF4-FFF2-40B4-BE49-F238E27FC236}">
                  <a16:creationId xmlns:a16="http://schemas.microsoft.com/office/drawing/2014/main" id="{6EB3DD1D-E265-6146-1AF1-9DBF96AB2E72}"/>
                </a:ext>
              </a:extLst>
            </p:cNvPr>
            <p:cNvSpPr/>
            <p:nvPr/>
          </p:nvSpPr>
          <p:spPr>
            <a:xfrm>
              <a:off x="4196586" y="2649938"/>
              <a:ext cx="588573" cy="1407135"/>
            </a:xfrm>
            <a:custGeom>
              <a:avLst/>
              <a:gdLst/>
              <a:ahLst/>
              <a:cxnLst/>
              <a:rect l="l" t="t" r="r" b="b"/>
              <a:pathLst>
                <a:path w="571430" h="1305926" extrusionOk="0">
                  <a:moveTo>
                    <a:pt x="537179" y="0"/>
                  </a:moveTo>
                  <a:cubicBezTo>
                    <a:pt x="617829" y="219991"/>
                    <a:pt x="543704" y="339669"/>
                    <a:pt x="442677" y="518985"/>
                  </a:cubicBezTo>
                  <a:cubicBezTo>
                    <a:pt x="341650" y="698301"/>
                    <a:pt x="116933" y="1067424"/>
                    <a:pt x="0" y="1305926"/>
                  </a:cubicBezTo>
                </a:path>
              </a:pathLst>
            </a:custGeom>
            <a:noFill/>
            <a:ln w="152400" cap="flat" cmpd="sng">
              <a:solidFill>
                <a:srgbClr val="4472C4">
                  <a:alpha val="6667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90;g2d997d18228_0_131">
              <a:extLst>
                <a:ext uri="{FF2B5EF4-FFF2-40B4-BE49-F238E27FC236}">
                  <a16:creationId xmlns:a16="http://schemas.microsoft.com/office/drawing/2014/main" id="{FE1514B7-CF51-E124-32BA-74F1AD51E932}"/>
                </a:ext>
              </a:extLst>
            </p:cNvPr>
            <p:cNvSpPr/>
            <p:nvPr/>
          </p:nvSpPr>
          <p:spPr>
            <a:xfrm>
              <a:off x="1132158" y="2017675"/>
              <a:ext cx="358805" cy="2609208"/>
            </a:xfrm>
            <a:custGeom>
              <a:avLst/>
              <a:gdLst/>
              <a:ahLst/>
              <a:cxnLst/>
              <a:rect l="l" t="t" r="r" b="b"/>
              <a:pathLst>
                <a:path w="348354" h="2382838" extrusionOk="0">
                  <a:moveTo>
                    <a:pt x="57388" y="0"/>
                  </a:moveTo>
                  <a:cubicBezTo>
                    <a:pt x="-98916" y="609639"/>
                    <a:pt x="106226" y="1022904"/>
                    <a:pt x="174451" y="1160279"/>
                  </a:cubicBezTo>
                  <a:cubicBezTo>
                    <a:pt x="242676" y="1297654"/>
                    <a:pt x="422881" y="1819630"/>
                    <a:pt x="314411" y="2382838"/>
                  </a:cubicBezTo>
                </a:path>
              </a:pathLst>
            </a:custGeom>
            <a:noFill/>
            <a:ln w="152400" cap="flat" cmpd="sng">
              <a:solidFill>
                <a:srgbClr val="4472C4">
                  <a:alpha val="6667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91;g2d997d18228_0_131">
              <a:extLst>
                <a:ext uri="{FF2B5EF4-FFF2-40B4-BE49-F238E27FC236}">
                  <a16:creationId xmlns:a16="http://schemas.microsoft.com/office/drawing/2014/main" id="{0DB121D0-3109-269C-898E-4CDD72531929}"/>
                </a:ext>
              </a:extLst>
            </p:cNvPr>
            <p:cNvSpPr/>
            <p:nvPr/>
          </p:nvSpPr>
          <p:spPr>
            <a:xfrm>
              <a:off x="154196" y="1392473"/>
              <a:ext cx="2160000" cy="1188000"/>
            </a:xfrm>
            <a:prstGeom prst="roundRect">
              <a:avLst>
                <a:gd name="adj" fmla="val 16667"/>
              </a:avLst>
            </a:prstGeom>
            <a:solidFill>
              <a:srgbClr val="FFFFFF"/>
            </a:solidFill>
            <a:ln w="28575" cap="flat" cmpd="sng">
              <a:solidFill>
                <a:srgbClr val="F4910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4910F"/>
                </a:buClr>
                <a:buSzPts val="1800"/>
                <a:buFont typeface="Calibri"/>
                <a:buNone/>
                <a:tabLst/>
                <a:defRPr/>
              </a:pPr>
              <a:r>
                <a:rPr kumimoji="0" lang="en-US" sz="1800" b="1" i="0" u="none" strike="noStrike" kern="1200" cap="none" spc="0" normalizeH="0" baseline="0" noProof="0">
                  <a:ln>
                    <a:noFill/>
                  </a:ln>
                  <a:solidFill>
                    <a:srgbClr val="F4910F"/>
                  </a:solidFill>
                  <a:effectLst/>
                  <a:uLnTx/>
                  <a:uFillTx/>
                  <a:latin typeface="Calibri"/>
                  <a:ea typeface="Calibri"/>
                  <a:cs typeface="Calibri"/>
                  <a:sym typeface="Calibri"/>
                </a:rPr>
                <a:t>Step-1: Probabilistic earthquake model</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92;g2d997d18228_0_131">
              <a:extLst>
                <a:ext uri="{FF2B5EF4-FFF2-40B4-BE49-F238E27FC236}">
                  <a16:creationId xmlns:a16="http://schemas.microsoft.com/office/drawing/2014/main" id="{C7E5E70E-6008-F643-FE61-B3D9DDDEAC55}"/>
                </a:ext>
              </a:extLst>
            </p:cNvPr>
            <p:cNvSpPr/>
            <p:nvPr/>
          </p:nvSpPr>
          <p:spPr>
            <a:xfrm>
              <a:off x="3397678" y="2241459"/>
              <a:ext cx="2160000" cy="1188000"/>
            </a:xfrm>
            <a:prstGeom prst="roundRect">
              <a:avLst>
                <a:gd name="adj" fmla="val 16667"/>
              </a:avLst>
            </a:prstGeom>
            <a:solidFill>
              <a:srgbClr val="FFFFFF"/>
            </a:solidFill>
            <a:ln w="28575" cap="flat" cmpd="sng">
              <a:solidFill>
                <a:srgbClr val="F4910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4910F"/>
                </a:buClr>
                <a:buSzPts val="1800"/>
                <a:buFont typeface="Calibri"/>
                <a:buNone/>
                <a:tabLst/>
                <a:defRPr/>
              </a:pPr>
              <a:r>
                <a:rPr kumimoji="0" lang="en-US" sz="1800" b="1" i="0" u="none" strike="noStrike" kern="1200" cap="none" spc="0" normalizeH="0" baseline="0" noProof="0" dirty="0">
                  <a:ln>
                    <a:noFill/>
                  </a:ln>
                  <a:solidFill>
                    <a:srgbClr val="F4910F"/>
                  </a:solidFill>
                  <a:effectLst/>
                  <a:uLnTx/>
                  <a:uFillTx/>
                  <a:latin typeface="Calibri"/>
                  <a:ea typeface="Calibri"/>
                  <a:cs typeface="Calibri"/>
                  <a:sym typeface="Calibri"/>
                </a:rPr>
                <a:t>Step-2: Tsunami generation &amp; modeling in deep water</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7" name="Google Shape;193;g2d997d18228_0_131">
              <a:extLst>
                <a:ext uri="{FF2B5EF4-FFF2-40B4-BE49-F238E27FC236}">
                  <a16:creationId xmlns:a16="http://schemas.microsoft.com/office/drawing/2014/main" id="{687C93B8-E1C7-600F-E02C-6DA322C45A40}"/>
                </a:ext>
              </a:extLst>
            </p:cNvPr>
            <p:cNvSpPr/>
            <p:nvPr/>
          </p:nvSpPr>
          <p:spPr>
            <a:xfrm>
              <a:off x="3134237" y="4055717"/>
              <a:ext cx="2160000" cy="1188000"/>
            </a:xfrm>
            <a:prstGeom prst="roundRect">
              <a:avLst>
                <a:gd name="adj" fmla="val 16667"/>
              </a:avLst>
            </a:prstGeom>
            <a:solidFill>
              <a:srgbClr val="FFFFFF"/>
            </a:solidFill>
            <a:ln w="28575" cap="flat" cmpd="sng">
              <a:solidFill>
                <a:srgbClr val="F4910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4910F"/>
                </a:buClr>
                <a:buSzPts val="1800"/>
                <a:buFont typeface="Calibri"/>
                <a:buNone/>
                <a:tabLst/>
                <a:defRPr/>
              </a:pPr>
              <a:r>
                <a:rPr kumimoji="0" lang="en-US" sz="1800" b="1" i="0" u="none" strike="noStrike" kern="1200" cap="none" spc="0" normalizeH="0" baseline="0" noProof="0">
                  <a:ln>
                    <a:noFill/>
                  </a:ln>
                  <a:solidFill>
                    <a:srgbClr val="F4910F"/>
                  </a:solidFill>
                  <a:effectLst/>
                  <a:uLnTx/>
                  <a:uFillTx/>
                  <a:latin typeface="Calibri"/>
                  <a:ea typeface="Calibri"/>
                  <a:cs typeface="Calibri"/>
                  <a:sym typeface="Calibri"/>
                </a:rPr>
                <a:t>Step-3: Shoaling and inundation</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94;g2d997d18228_0_131">
              <a:extLst>
                <a:ext uri="{FF2B5EF4-FFF2-40B4-BE49-F238E27FC236}">
                  <a16:creationId xmlns:a16="http://schemas.microsoft.com/office/drawing/2014/main" id="{8D916CB1-5C85-0DCC-E824-15E4F4DD3D20}"/>
                </a:ext>
              </a:extLst>
            </p:cNvPr>
            <p:cNvSpPr/>
            <p:nvPr/>
          </p:nvSpPr>
          <p:spPr>
            <a:xfrm>
              <a:off x="346136" y="4644006"/>
              <a:ext cx="2160000" cy="1188000"/>
            </a:xfrm>
            <a:prstGeom prst="roundRect">
              <a:avLst>
                <a:gd name="adj" fmla="val 16667"/>
              </a:avLst>
            </a:prstGeom>
            <a:solidFill>
              <a:srgbClr val="FFFFFF"/>
            </a:solidFill>
            <a:ln w="28575" cap="flat" cmpd="sng">
              <a:solidFill>
                <a:srgbClr val="F4910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4910F"/>
                </a:buClr>
                <a:buSzPts val="1800"/>
                <a:buFont typeface="Calibri"/>
                <a:buNone/>
                <a:tabLst/>
                <a:defRPr/>
              </a:pPr>
              <a:r>
                <a:rPr kumimoji="0" lang="en-US" sz="1800" b="1" i="0" u="none" strike="noStrike" kern="1200" cap="none" spc="0" normalizeH="0" baseline="0" noProof="0">
                  <a:ln>
                    <a:noFill/>
                  </a:ln>
                  <a:solidFill>
                    <a:srgbClr val="F4910F"/>
                  </a:solidFill>
                  <a:effectLst/>
                  <a:uLnTx/>
                  <a:uFillTx/>
                  <a:latin typeface="Calibri"/>
                  <a:ea typeface="Calibri"/>
                  <a:cs typeface="Calibri"/>
                  <a:sym typeface="Calibri"/>
                </a:rPr>
                <a:t>Step-4: Hazard aggregation &amp; uncertainty quantification</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5;g2d997d18228_0_131">
              <a:extLst>
                <a:ext uri="{FF2B5EF4-FFF2-40B4-BE49-F238E27FC236}">
                  <a16:creationId xmlns:a16="http://schemas.microsoft.com/office/drawing/2014/main" id="{F2356221-D3C1-7232-FA05-8994F650436F}"/>
                </a:ext>
              </a:extLst>
            </p:cNvPr>
            <p:cNvSpPr txBox="1"/>
            <p:nvPr/>
          </p:nvSpPr>
          <p:spPr>
            <a:xfrm>
              <a:off x="1629105" y="816142"/>
              <a:ext cx="28683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Calibri"/>
                <a:buNone/>
                <a:tabLst/>
                <a:defRPr/>
              </a:pPr>
              <a:r>
                <a:rPr kumimoji="0" lang="en-US" sz="3200" b="0" i="0" u="none" strike="noStrike" kern="1200" cap="none" spc="0" normalizeH="0" baseline="0" noProof="0">
                  <a:ln>
                    <a:noFill/>
                  </a:ln>
                  <a:solidFill>
                    <a:srgbClr val="000000"/>
                  </a:solidFill>
                  <a:effectLst/>
                  <a:uLnTx/>
                  <a:uFillTx/>
                  <a:latin typeface="Calibri"/>
                  <a:ea typeface="Calibri"/>
                  <a:cs typeface="Calibri"/>
                  <a:sym typeface="Calibri"/>
                </a:rPr>
                <a:t>Information flux</a:t>
              </a:r>
              <a:endParaRPr kumimoji="0" sz="3200" b="1"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pic>
        <p:nvPicPr>
          <p:cNvPr id="20" name="Google Shape;183;g2d997d18228_0_131">
            <a:extLst>
              <a:ext uri="{FF2B5EF4-FFF2-40B4-BE49-F238E27FC236}">
                <a16:creationId xmlns:a16="http://schemas.microsoft.com/office/drawing/2014/main" id="{074A3CBA-A88A-1016-8F9D-05D735762A0A}"/>
              </a:ext>
            </a:extLst>
          </p:cNvPr>
          <p:cNvPicPr preferRelativeResize="0"/>
          <p:nvPr/>
        </p:nvPicPr>
        <p:blipFill rotWithShape="1">
          <a:blip r:embed="rId4">
            <a:alphaModFix/>
          </a:blip>
          <a:srcRect/>
          <a:stretch/>
        </p:blipFill>
        <p:spPr>
          <a:xfrm>
            <a:off x="6403866" y="1721264"/>
            <a:ext cx="5292799" cy="3805775"/>
          </a:xfrm>
          <a:prstGeom prst="rect">
            <a:avLst/>
          </a:prstGeom>
          <a:noFill/>
          <a:ln>
            <a:noFill/>
          </a:ln>
        </p:spPr>
      </p:pic>
    </p:spTree>
    <p:extLst>
      <p:ext uri="{BB962C8B-B14F-4D97-AF65-F5344CB8AC3E}">
        <p14:creationId xmlns:p14="http://schemas.microsoft.com/office/powerpoint/2010/main" val="159766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52B9-1B2B-CAD7-8859-AB3B4113F5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B01F1D-C372-06B9-D754-8330B9C1BD70}"/>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High-resolution PTHA workflow – TA (or TNA)</a:t>
            </a:r>
          </a:p>
        </p:txBody>
      </p:sp>
      <p:pic>
        <p:nvPicPr>
          <p:cNvPr id="4" name="Google Shape;483;p19">
            <a:extLst>
              <a:ext uri="{FF2B5EF4-FFF2-40B4-BE49-F238E27FC236}">
                <a16:creationId xmlns:a16="http://schemas.microsoft.com/office/drawing/2014/main" id="{5AA52882-F001-4A29-3065-F96F659E7FC1}"/>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pic>
        <p:nvPicPr>
          <p:cNvPr id="7" name="Google Shape;288;g2d997d18228_0_1941">
            <a:extLst>
              <a:ext uri="{FF2B5EF4-FFF2-40B4-BE49-F238E27FC236}">
                <a16:creationId xmlns:a16="http://schemas.microsoft.com/office/drawing/2014/main" id="{07C31F41-96D3-1499-856F-321543DD30BB}"/>
              </a:ext>
            </a:extLst>
          </p:cNvPr>
          <p:cNvPicPr preferRelativeResize="0">
            <a:picLocks noChangeAspect="1"/>
          </p:cNvPicPr>
          <p:nvPr/>
        </p:nvPicPr>
        <p:blipFill rotWithShape="1">
          <a:blip r:embed="rId4">
            <a:alphaModFix/>
          </a:blip>
          <a:srcRect/>
          <a:stretch/>
        </p:blipFill>
        <p:spPr>
          <a:xfrm>
            <a:off x="179725" y="1257156"/>
            <a:ext cx="5768512" cy="4562654"/>
          </a:xfrm>
          <a:prstGeom prst="rect">
            <a:avLst/>
          </a:prstGeom>
          <a:noFill/>
          <a:ln>
            <a:noFill/>
          </a:ln>
        </p:spPr>
      </p:pic>
      <p:sp>
        <p:nvSpPr>
          <p:cNvPr id="20" name="Google Shape;289;g2d997d18228_0_1941">
            <a:extLst>
              <a:ext uri="{FF2B5EF4-FFF2-40B4-BE49-F238E27FC236}">
                <a16:creationId xmlns:a16="http://schemas.microsoft.com/office/drawing/2014/main" id="{CD1EE1FA-94B5-9CA6-30C0-0F8DED933448}"/>
              </a:ext>
            </a:extLst>
          </p:cNvPr>
          <p:cNvSpPr txBox="1">
            <a:spLocks noChangeAspect="1"/>
          </p:cNvSpPr>
          <p:nvPr/>
        </p:nvSpPr>
        <p:spPr>
          <a:xfrm>
            <a:off x="179725" y="5955711"/>
            <a:ext cx="54006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ea typeface="Calibri"/>
                <a:cs typeface="Calibri"/>
                <a:sym typeface="Calibri"/>
              </a:rPr>
              <a:t>https://</a:t>
            </a:r>
            <a:r>
              <a:rPr kumimoji="0" lang="en-US" sz="1800" b="1" i="0" u="none" strike="noStrike" kern="1200" cap="none" spc="0" normalizeH="0" baseline="0" noProof="0" dirty="0" err="1">
                <a:ln>
                  <a:noFill/>
                </a:ln>
                <a:solidFill>
                  <a:srgbClr val="000000"/>
                </a:solidFill>
                <a:effectLst/>
                <a:uLnTx/>
                <a:uFillTx/>
                <a:latin typeface="Calibri"/>
                <a:ea typeface="Calibri"/>
                <a:cs typeface="Calibri"/>
                <a:sym typeface="Calibri"/>
              </a:rPr>
              <a:t>tsumaps-neam.eu</a:t>
            </a:r>
            <a:r>
              <a:rPr kumimoji="0" lang="en-US" sz="1800" b="1" i="0" u="none" strike="noStrike" kern="1200" cap="none" spc="0" normalizeH="0" baseline="0" noProof="0" dirty="0">
                <a:ln>
                  <a:noFill/>
                </a:ln>
                <a:solidFill>
                  <a:srgbClr val="000000"/>
                </a:solidFill>
                <a:effectLst/>
                <a:uLnTx/>
                <a:uFillTx/>
                <a:latin typeface="Calibri"/>
                <a:ea typeface="Calibri"/>
                <a:cs typeface="Calibri"/>
                <a:sym typeface="Calibri"/>
              </a:rPr>
              <a:t>/</a:t>
            </a:r>
            <a:endParaRPr kumimoji="0" sz="18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22" name="Google Shape;481;p19" descr="A picture containing text, screenshot, line, plot&#10;&#10;Description automatically generated">
            <a:extLst>
              <a:ext uri="{FF2B5EF4-FFF2-40B4-BE49-F238E27FC236}">
                <a16:creationId xmlns:a16="http://schemas.microsoft.com/office/drawing/2014/main" id="{E07CCC59-004A-CF1C-F4E9-4B58A65599AD}"/>
              </a:ext>
            </a:extLst>
          </p:cNvPr>
          <p:cNvPicPr preferRelativeResize="0"/>
          <p:nvPr/>
        </p:nvPicPr>
        <p:blipFill rotWithShape="1">
          <a:blip r:embed="rId5">
            <a:alphaModFix/>
          </a:blip>
          <a:srcRect/>
          <a:stretch/>
        </p:blipFill>
        <p:spPr>
          <a:xfrm>
            <a:off x="6202339" y="1257156"/>
            <a:ext cx="5809936" cy="3522201"/>
          </a:xfrm>
          <a:prstGeom prst="rect">
            <a:avLst/>
          </a:prstGeom>
          <a:noFill/>
          <a:ln>
            <a:noFill/>
          </a:ln>
        </p:spPr>
      </p:pic>
      <p:pic>
        <p:nvPicPr>
          <p:cNvPr id="23" name="Google Shape;331;g2d997d18228_0_2237">
            <a:extLst>
              <a:ext uri="{FF2B5EF4-FFF2-40B4-BE49-F238E27FC236}">
                <a16:creationId xmlns:a16="http://schemas.microsoft.com/office/drawing/2014/main" id="{DD7116CB-F7DE-66DD-E742-1D5253AA2886}"/>
              </a:ext>
            </a:extLst>
          </p:cNvPr>
          <p:cNvPicPr preferRelativeResize="0"/>
          <p:nvPr/>
        </p:nvPicPr>
        <p:blipFill rotWithShape="1">
          <a:blip r:embed="rId6">
            <a:alphaModFix/>
          </a:blip>
          <a:srcRect/>
          <a:stretch/>
        </p:blipFill>
        <p:spPr>
          <a:xfrm>
            <a:off x="8267947" y="4988386"/>
            <a:ext cx="2000250" cy="1238250"/>
          </a:xfrm>
          <a:prstGeom prst="rect">
            <a:avLst/>
          </a:prstGeom>
          <a:noFill/>
          <a:ln>
            <a:noFill/>
          </a:ln>
        </p:spPr>
      </p:pic>
    </p:spTree>
    <p:extLst>
      <p:ext uri="{BB962C8B-B14F-4D97-AF65-F5344CB8AC3E}">
        <p14:creationId xmlns:p14="http://schemas.microsoft.com/office/powerpoint/2010/main" val="2411419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D85B1-121A-DA21-D00C-C326B03FB4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4E5759-0F78-1165-0D40-8BA2B6DF335B}"/>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High-resolution PTHA workflow – TA (or TNA)</a:t>
            </a:r>
          </a:p>
        </p:txBody>
      </p:sp>
      <p:pic>
        <p:nvPicPr>
          <p:cNvPr id="4" name="Google Shape;483;p19">
            <a:extLst>
              <a:ext uri="{FF2B5EF4-FFF2-40B4-BE49-F238E27FC236}">
                <a16:creationId xmlns:a16="http://schemas.microsoft.com/office/drawing/2014/main" id="{A377C7BB-BAA5-C9A0-918B-08CC3FC878F2}"/>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sp>
        <p:nvSpPr>
          <p:cNvPr id="20" name="Google Shape;289;g2d997d18228_0_1941">
            <a:extLst>
              <a:ext uri="{FF2B5EF4-FFF2-40B4-BE49-F238E27FC236}">
                <a16:creationId xmlns:a16="http://schemas.microsoft.com/office/drawing/2014/main" id="{E4E0C6DB-1EED-9611-7CCB-881150C74EF7}"/>
              </a:ext>
            </a:extLst>
          </p:cNvPr>
          <p:cNvSpPr txBox="1">
            <a:spLocks noChangeAspect="1"/>
          </p:cNvSpPr>
          <p:nvPr/>
        </p:nvSpPr>
        <p:spPr>
          <a:xfrm>
            <a:off x="179725" y="5955711"/>
            <a:ext cx="54006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ea typeface="Calibri"/>
                <a:cs typeface="Calibri"/>
                <a:sym typeface="Calibri"/>
              </a:rPr>
              <a:t>https://</a:t>
            </a:r>
            <a:r>
              <a:rPr kumimoji="0" lang="en-US" sz="1800" b="1" i="0" u="none" strike="noStrike" kern="1200" cap="none" spc="0" normalizeH="0" baseline="0" noProof="0" dirty="0" err="1">
                <a:ln>
                  <a:noFill/>
                </a:ln>
                <a:solidFill>
                  <a:srgbClr val="000000"/>
                </a:solidFill>
                <a:effectLst/>
                <a:uLnTx/>
                <a:uFillTx/>
                <a:latin typeface="Calibri"/>
                <a:ea typeface="Calibri"/>
                <a:cs typeface="Calibri"/>
                <a:sym typeface="Calibri"/>
              </a:rPr>
              <a:t>tsumaps-neam.eu</a:t>
            </a:r>
            <a:r>
              <a:rPr kumimoji="0" lang="en-US" sz="1800" b="1" i="0" u="none" strike="noStrike" kern="1200" cap="none" spc="0" normalizeH="0" baseline="0" noProof="0" dirty="0">
                <a:ln>
                  <a:noFill/>
                </a:ln>
                <a:solidFill>
                  <a:srgbClr val="000000"/>
                </a:solidFill>
                <a:effectLst/>
                <a:uLnTx/>
                <a:uFillTx/>
                <a:latin typeface="Calibri"/>
                <a:ea typeface="Calibri"/>
                <a:cs typeface="Calibri"/>
                <a:sym typeface="Calibri"/>
              </a:rPr>
              <a:t>/</a:t>
            </a:r>
            <a:endParaRPr kumimoji="0" sz="18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2" name="Google Shape;297;g2d997d18228_0_2020">
            <a:extLst>
              <a:ext uri="{FF2B5EF4-FFF2-40B4-BE49-F238E27FC236}">
                <a16:creationId xmlns:a16="http://schemas.microsoft.com/office/drawing/2014/main" id="{E5C88088-6BA4-1F80-AAED-30F62760F169}"/>
              </a:ext>
            </a:extLst>
          </p:cNvPr>
          <p:cNvPicPr preferRelativeResize="0"/>
          <p:nvPr/>
        </p:nvPicPr>
        <p:blipFill rotWithShape="1">
          <a:blip r:embed="rId4">
            <a:alphaModFix/>
          </a:blip>
          <a:srcRect r="38677"/>
          <a:stretch/>
        </p:blipFill>
        <p:spPr>
          <a:xfrm>
            <a:off x="3409" y="1047913"/>
            <a:ext cx="3292524" cy="4762174"/>
          </a:xfrm>
          <a:prstGeom prst="rect">
            <a:avLst/>
          </a:prstGeom>
          <a:noFill/>
          <a:ln>
            <a:noFill/>
          </a:ln>
        </p:spPr>
      </p:pic>
      <p:pic>
        <p:nvPicPr>
          <p:cNvPr id="3" name="Google Shape;298;g2d997d18228_0_2020">
            <a:extLst>
              <a:ext uri="{FF2B5EF4-FFF2-40B4-BE49-F238E27FC236}">
                <a16:creationId xmlns:a16="http://schemas.microsoft.com/office/drawing/2014/main" id="{5BE8721B-B3A2-9752-FC2F-7466553D5424}"/>
              </a:ext>
            </a:extLst>
          </p:cNvPr>
          <p:cNvPicPr preferRelativeResize="0"/>
          <p:nvPr/>
        </p:nvPicPr>
        <p:blipFill rotWithShape="1">
          <a:blip r:embed="rId5">
            <a:alphaModFix/>
          </a:blip>
          <a:srcRect/>
          <a:stretch/>
        </p:blipFill>
        <p:spPr>
          <a:xfrm>
            <a:off x="3290592" y="925899"/>
            <a:ext cx="3803575" cy="5416675"/>
          </a:xfrm>
          <a:prstGeom prst="rect">
            <a:avLst/>
          </a:prstGeom>
          <a:noFill/>
          <a:ln>
            <a:noFill/>
          </a:ln>
        </p:spPr>
      </p:pic>
      <p:pic>
        <p:nvPicPr>
          <p:cNvPr id="6" name="Google Shape;303;g2d997d18228_0_2032" descr="A picture containing text, map, screenshot, diagram&#10;&#10;Description automatically generated">
            <a:extLst>
              <a:ext uri="{FF2B5EF4-FFF2-40B4-BE49-F238E27FC236}">
                <a16:creationId xmlns:a16="http://schemas.microsoft.com/office/drawing/2014/main" id="{B8AAC72A-6438-90BF-DC42-4930651E789E}"/>
              </a:ext>
            </a:extLst>
          </p:cNvPr>
          <p:cNvPicPr preferRelativeResize="0"/>
          <p:nvPr/>
        </p:nvPicPr>
        <p:blipFill rotWithShape="1">
          <a:blip r:embed="rId6">
            <a:alphaModFix/>
          </a:blip>
          <a:srcRect/>
          <a:stretch/>
        </p:blipFill>
        <p:spPr>
          <a:xfrm>
            <a:off x="7088825" y="1670314"/>
            <a:ext cx="5103175" cy="3927843"/>
          </a:xfrm>
          <a:prstGeom prst="rect">
            <a:avLst/>
          </a:prstGeom>
          <a:noFill/>
          <a:ln>
            <a:noFill/>
          </a:ln>
        </p:spPr>
      </p:pic>
    </p:spTree>
    <p:extLst>
      <p:ext uri="{BB962C8B-B14F-4D97-AF65-F5344CB8AC3E}">
        <p14:creationId xmlns:p14="http://schemas.microsoft.com/office/powerpoint/2010/main" val="1625502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ED167-570C-7FAF-8839-892868F0A6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5A04C4-5AB4-DB6C-5050-942AFA3619BC}"/>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High-resolution PTHA workflow – TA (or TNA)</a:t>
            </a:r>
          </a:p>
        </p:txBody>
      </p:sp>
      <p:pic>
        <p:nvPicPr>
          <p:cNvPr id="4" name="Google Shape;483;p19">
            <a:extLst>
              <a:ext uri="{FF2B5EF4-FFF2-40B4-BE49-F238E27FC236}">
                <a16:creationId xmlns:a16="http://schemas.microsoft.com/office/drawing/2014/main" id="{99175DC8-2F2C-E1D8-D2D9-7423BFDDE218}"/>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pic>
        <p:nvPicPr>
          <p:cNvPr id="3" name="Google Shape;860;g29f9ad3bf94_1_35">
            <a:extLst>
              <a:ext uri="{FF2B5EF4-FFF2-40B4-BE49-F238E27FC236}">
                <a16:creationId xmlns:a16="http://schemas.microsoft.com/office/drawing/2014/main" id="{C1613512-76E2-451E-7A76-BA0F319840F0}"/>
              </a:ext>
            </a:extLst>
          </p:cNvPr>
          <p:cNvPicPr preferRelativeResize="0">
            <a:picLocks noChangeAspect="1"/>
          </p:cNvPicPr>
          <p:nvPr/>
        </p:nvPicPr>
        <p:blipFill rotWithShape="1">
          <a:blip r:embed="rId4">
            <a:alphaModFix/>
          </a:blip>
          <a:srcRect/>
          <a:stretch/>
        </p:blipFill>
        <p:spPr>
          <a:xfrm>
            <a:off x="1657351" y="1210962"/>
            <a:ext cx="8701088" cy="5331838"/>
          </a:xfrm>
          <a:prstGeom prst="rect">
            <a:avLst/>
          </a:prstGeom>
          <a:noFill/>
          <a:ln>
            <a:noFill/>
          </a:ln>
        </p:spPr>
      </p:pic>
    </p:spTree>
    <p:extLst>
      <p:ext uri="{BB962C8B-B14F-4D97-AF65-F5344CB8AC3E}">
        <p14:creationId xmlns:p14="http://schemas.microsoft.com/office/powerpoint/2010/main" val="267488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3FC7D-6063-8925-2ADE-A0A9544CF3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582DD6-6DA5-A141-AEFA-E3A0F3F8F027}"/>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High-resolution PTHA workflow – TA (or TNA)</a:t>
            </a:r>
          </a:p>
        </p:txBody>
      </p:sp>
      <p:pic>
        <p:nvPicPr>
          <p:cNvPr id="4" name="Google Shape;483;p19">
            <a:extLst>
              <a:ext uri="{FF2B5EF4-FFF2-40B4-BE49-F238E27FC236}">
                <a16:creationId xmlns:a16="http://schemas.microsoft.com/office/drawing/2014/main" id="{751B3FDC-B2B2-DBEB-B241-7CF0D45E0358}"/>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sp>
        <p:nvSpPr>
          <p:cNvPr id="6" name="Title 4">
            <a:extLst>
              <a:ext uri="{FF2B5EF4-FFF2-40B4-BE49-F238E27FC236}">
                <a16:creationId xmlns:a16="http://schemas.microsoft.com/office/drawing/2014/main" id="{686DF02A-E29C-5381-5941-AB4CEC9D2B22}"/>
              </a:ext>
            </a:extLst>
          </p:cNvPr>
          <p:cNvSpPr txBox="1">
            <a:spLocks/>
          </p:cNvSpPr>
          <p:nvPr/>
        </p:nvSpPr>
        <p:spPr>
          <a:xfrm>
            <a:off x="1243014" y="5889388"/>
            <a:ext cx="1085439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ts val="0"/>
              </a:spcBef>
              <a:spcAft>
                <a:spcPts val="0"/>
              </a:spcAft>
              <a:buClr>
                <a:srgbClr val="000000"/>
              </a:buClr>
              <a:buSzPts val="1100"/>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Calibri"/>
                <a:cs typeface="Calibri"/>
                <a:sym typeface="Calibri"/>
              </a:rPr>
              <a:t>Importance sampling Davies et al.</a:t>
            </a:r>
            <a:r>
              <a:rPr kumimoji="0" lang="en-US" sz="2800" b="0" i="0" u="none" strike="noStrike" kern="1200" cap="none" spc="0" normalizeH="0" baseline="0" noProof="0" dirty="0">
                <a:ln>
                  <a:noFill/>
                </a:ln>
                <a:solidFill>
                  <a:srgbClr val="000000"/>
                </a:solidFill>
                <a:effectLst/>
                <a:uLnTx/>
                <a:uFillTx/>
                <a:latin typeface="Calibri"/>
                <a:ea typeface="Calibri"/>
                <a:cs typeface="Calibri"/>
                <a:sym typeface="Calibri"/>
              </a:rPr>
              <a:t>, 202</a:t>
            </a:r>
            <a:r>
              <a:rPr kumimoji="0" lang="en-US" sz="2800" b="1" i="0" u="none" strike="noStrike" kern="1200" cap="none" spc="0" normalizeH="0" baseline="0" noProof="0" dirty="0">
                <a:ln>
                  <a:noFill/>
                </a:ln>
                <a:solidFill>
                  <a:srgbClr val="000000"/>
                </a:solidFill>
                <a:effectLst/>
                <a:uLnTx/>
                <a:uFillTx/>
                <a:latin typeface="Calibri"/>
                <a:ea typeface="Calibri"/>
                <a:cs typeface="Calibri"/>
                <a:sym typeface="Calibri"/>
              </a:rPr>
              <a:t>2 (GJI); Abbate et al., 2025 (GJI)</a:t>
            </a:r>
            <a:endParaRPr kumimoji="0" lang="en-US" sz="2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22" name="Google Shape;361;g2d997d18228_0_2420">
            <a:extLst>
              <a:ext uri="{FF2B5EF4-FFF2-40B4-BE49-F238E27FC236}">
                <a16:creationId xmlns:a16="http://schemas.microsoft.com/office/drawing/2014/main" id="{0D45C500-A35E-D0CA-F41F-975A61B9BE0E}"/>
              </a:ext>
            </a:extLst>
          </p:cNvPr>
          <p:cNvPicPr preferRelativeResize="0"/>
          <p:nvPr/>
        </p:nvPicPr>
        <p:blipFill rotWithShape="1">
          <a:blip r:embed="rId4">
            <a:alphaModFix/>
          </a:blip>
          <a:srcRect t="5499" r="31861"/>
          <a:stretch/>
        </p:blipFill>
        <p:spPr>
          <a:xfrm>
            <a:off x="928688" y="1321108"/>
            <a:ext cx="2466362" cy="4922529"/>
          </a:xfrm>
          <a:prstGeom prst="rect">
            <a:avLst/>
          </a:prstGeom>
          <a:noFill/>
          <a:ln>
            <a:noFill/>
          </a:ln>
        </p:spPr>
      </p:pic>
      <p:pic>
        <p:nvPicPr>
          <p:cNvPr id="23" name="Google Shape;363;g2d997d18228_0_2420">
            <a:extLst>
              <a:ext uri="{FF2B5EF4-FFF2-40B4-BE49-F238E27FC236}">
                <a16:creationId xmlns:a16="http://schemas.microsoft.com/office/drawing/2014/main" id="{0AACC26F-DA37-7FB0-E990-45D28D12D073}"/>
              </a:ext>
            </a:extLst>
          </p:cNvPr>
          <p:cNvPicPr preferRelativeResize="0"/>
          <p:nvPr/>
        </p:nvPicPr>
        <p:blipFill rotWithShape="1">
          <a:blip r:embed="rId5">
            <a:alphaModFix/>
          </a:blip>
          <a:srcRect r="30109"/>
          <a:stretch/>
        </p:blipFill>
        <p:spPr>
          <a:xfrm>
            <a:off x="3757613" y="1312761"/>
            <a:ext cx="2338387" cy="4930876"/>
          </a:xfrm>
          <a:prstGeom prst="rect">
            <a:avLst/>
          </a:prstGeom>
          <a:noFill/>
          <a:ln>
            <a:noFill/>
          </a:ln>
        </p:spPr>
      </p:pic>
      <p:pic>
        <p:nvPicPr>
          <p:cNvPr id="24" name="Google Shape;362;g2d997d18228_0_2420">
            <a:extLst>
              <a:ext uri="{FF2B5EF4-FFF2-40B4-BE49-F238E27FC236}">
                <a16:creationId xmlns:a16="http://schemas.microsoft.com/office/drawing/2014/main" id="{3F3C6EE8-D64E-AB61-C117-4EA51B0E252A}"/>
              </a:ext>
            </a:extLst>
          </p:cNvPr>
          <p:cNvPicPr preferRelativeResize="0"/>
          <p:nvPr/>
        </p:nvPicPr>
        <p:blipFill>
          <a:blip r:embed="rId6">
            <a:alphaModFix/>
          </a:blip>
          <a:stretch>
            <a:fillRect/>
          </a:stretch>
        </p:blipFill>
        <p:spPr>
          <a:xfrm>
            <a:off x="6509467" y="1753430"/>
            <a:ext cx="5141027" cy="3695288"/>
          </a:xfrm>
          <a:prstGeom prst="rect">
            <a:avLst/>
          </a:prstGeom>
          <a:noFill/>
          <a:ln>
            <a:noFill/>
          </a:ln>
        </p:spPr>
      </p:pic>
    </p:spTree>
    <p:extLst>
      <p:ext uri="{BB962C8B-B14F-4D97-AF65-F5344CB8AC3E}">
        <p14:creationId xmlns:p14="http://schemas.microsoft.com/office/powerpoint/2010/main" val="3321249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F353-8D36-4993-2571-E2CFDEABA04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54012B-4DB2-8B90-AD66-F6E1027681DB}"/>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High-resolution PTHA workflow – TA (or TNA)</a:t>
            </a:r>
          </a:p>
        </p:txBody>
      </p:sp>
      <p:pic>
        <p:nvPicPr>
          <p:cNvPr id="4" name="Google Shape;483;p19">
            <a:extLst>
              <a:ext uri="{FF2B5EF4-FFF2-40B4-BE49-F238E27FC236}">
                <a16:creationId xmlns:a16="http://schemas.microsoft.com/office/drawing/2014/main" id="{D9177712-CF7F-C214-F9E1-BFE5CB8FBDF0}"/>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sp>
        <p:nvSpPr>
          <p:cNvPr id="6" name="Title 4">
            <a:extLst>
              <a:ext uri="{FF2B5EF4-FFF2-40B4-BE49-F238E27FC236}">
                <a16:creationId xmlns:a16="http://schemas.microsoft.com/office/drawing/2014/main" id="{89B4AB60-CFF7-1B63-39E2-B5A1C3580C9E}"/>
              </a:ext>
            </a:extLst>
          </p:cNvPr>
          <p:cNvSpPr txBox="1">
            <a:spLocks/>
          </p:cNvSpPr>
          <p:nvPr/>
        </p:nvSpPr>
        <p:spPr>
          <a:xfrm>
            <a:off x="302280" y="5601287"/>
            <a:ext cx="11751421"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2800" b="1" i="0" u="none" strike="noStrike" kern="1200" cap="none" spc="0" normalizeH="0" baseline="0" noProof="0" dirty="0">
                <a:ln>
                  <a:noFill/>
                </a:ln>
                <a:solidFill>
                  <a:srgbClr val="000000"/>
                </a:solidFill>
                <a:effectLst/>
                <a:uLnTx/>
                <a:uFillTx/>
                <a:latin typeface="Calibri"/>
                <a:ea typeface="Calibri"/>
                <a:cs typeface="Calibri"/>
                <a:sym typeface="Calibri"/>
              </a:rPr>
              <a:t>Machine Learning Emulation of High-Resolution Inundation Maps. </a:t>
            </a:r>
          </a:p>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US" sz="2800" b="1" i="0" u="none" strike="noStrike" kern="1200" cap="none" spc="0" normalizeH="0" baseline="0" noProof="0" dirty="0" err="1">
                <a:ln>
                  <a:noFill/>
                </a:ln>
                <a:solidFill>
                  <a:srgbClr val="000000"/>
                </a:solidFill>
                <a:effectLst/>
                <a:uLnTx/>
                <a:uFillTx/>
                <a:latin typeface="Calibri"/>
                <a:ea typeface="Calibri"/>
                <a:cs typeface="Calibri"/>
                <a:sym typeface="Calibri"/>
              </a:rPr>
              <a:t>Storrøsten</a:t>
            </a:r>
            <a:r>
              <a:rPr kumimoji="0" lang="en-US" sz="2800" b="1" i="0" u="none" strike="noStrike" kern="1200" cap="none" spc="0" normalizeH="0" baseline="0" noProof="0" dirty="0">
                <a:ln>
                  <a:noFill/>
                </a:ln>
                <a:solidFill>
                  <a:srgbClr val="000000"/>
                </a:solidFill>
                <a:effectLst/>
                <a:uLnTx/>
                <a:uFillTx/>
                <a:latin typeface="Calibri"/>
                <a:ea typeface="Calibri"/>
                <a:cs typeface="Calibri"/>
                <a:sym typeface="Calibri"/>
              </a:rPr>
              <a:t> et al.</a:t>
            </a:r>
            <a:r>
              <a:rPr kumimoji="0" lang="en-US" sz="2800" b="0" i="0" u="none" strike="noStrike" kern="1200" cap="none" spc="0" normalizeH="0" baseline="0" noProof="0" dirty="0">
                <a:ln>
                  <a:noFill/>
                </a:ln>
                <a:solidFill>
                  <a:srgbClr val="000000"/>
                </a:solidFill>
                <a:effectLst/>
                <a:uLnTx/>
                <a:uFillTx/>
                <a:latin typeface="Calibri"/>
                <a:ea typeface="Calibri"/>
                <a:cs typeface="Calibri"/>
                <a:sym typeface="Calibri"/>
              </a:rPr>
              <a:t>, 202</a:t>
            </a:r>
            <a:r>
              <a:rPr kumimoji="0" lang="en-US" sz="2800" b="1" i="0" u="none" strike="noStrike" kern="1200" cap="none" spc="0" normalizeH="0" baseline="0" noProof="0" dirty="0">
                <a:ln>
                  <a:noFill/>
                </a:ln>
                <a:solidFill>
                  <a:srgbClr val="000000"/>
                </a:solidFill>
                <a:effectLst/>
                <a:uLnTx/>
                <a:uFillTx/>
                <a:latin typeface="Calibri"/>
                <a:ea typeface="Calibri"/>
                <a:cs typeface="Calibri"/>
                <a:sym typeface="Calibri"/>
              </a:rPr>
              <a:t>4 (GJI)</a:t>
            </a:r>
            <a:endParaRPr kumimoji="0" lang="en-US" sz="2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2" name="Google Shape;369;g2d997d18228_0_2427">
            <a:extLst>
              <a:ext uri="{FF2B5EF4-FFF2-40B4-BE49-F238E27FC236}">
                <a16:creationId xmlns:a16="http://schemas.microsoft.com/office/drawing/2014/main" id="{2BE5DF25-C15F-95C3-E4ED-B54D702AA0FE}"/>
              </a:ext>
            </a:extLst>
          </p:cNvPr>
          <p:cNvPicPr preferRelativeResize="0"/>
          <p:nvPr/>
        </p:nvPicPr>
        <p:blipFill>
          <a:blip r:embed="rId4">
            <a:alphaModFix/>
          </a:blip>
          <a:stretch>
            <a:fillRect/>
          </a:stretch>
        </p:blipFill>
        <p:spPr>
          <a:xfrm>
            <a:off x="6019650" y="1293384"/>
            <a:ext cx="5213050" cy="4038774"/>
          </a:xfrm>
          <a:prstGeom prst="rect">
            <a:avLst/>
          </a:prstGeom>
          <a:noFill/>
          <a:ln>
            <a:noFill/>
          </a:ln>
        </p:spPr>
      </p:pic>
      <p:pic>
        <p:nvPicPr>
          <p:cNvPr id="3" name="Google Shape;370;g2d997d18228_0_2427">
            <a:extLst>
              <a:ext uri="{FF2B5EF4-FFF2-40B4-BE49-F238E27FC236}">
                <a16:creationId xmlns:a16="http://schemas.microsoft.com/office/drawing/2014/main" id="{841AA2A1-84D6-25E7-77DD-98271B644A19}"/>
              </a:ext>
            </a:extLst>
          </p:cNvPr>
          <p:cNvPicPr preferRelativeResize="0"/>
          <p:nvPr/>
        </p:nvPicPr>
        <p:blipFill>
          <a:blip r:embed="rId5">
            <a:alphaModFix/>
          </a:blip>
          <a:stretch>
            <a:fillRect/>
          </a:stretch>
        </p:blipFill>
        <p:spPr>
          <a:xfrm>
            <a:off x="178150" y="1387449"/>
            <a:ext cx="5415876" cy="4210900"/>
          </a:xfrm>
          <a:prstGeom prst="rect">
            <a:avLst/>
          </a:prstGeom>
          <a:noFill/>
          <a:ln>
            <a:noFill/>
          </a:ln>
        </p:spPr>
      </p:pic>
    </p:spTree>
    <p:extLst>
      <p:ext uri="{BB962C8B-B14F-4D97-AF65-F5344CB8AC3E}">
        <p14:creationId xmlns:p14="http://schemas.microsoft.com/office/powerpoint/2010/main" val="237903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9381-3547-CB20-B6AB-21B5CD56EE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A96E88-14ED-A0EA-8250-C7E2F08BD6F5}"/>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High-resolution PTHA workflow – TA (or TNA)</a:t>
            </a:r>
          </a:p>
        </p:txBody>
      </p:sp>
      <p:pic>
        <p:nvPicPr>
          <p:cNvPr id="4" name="Google Shape;483;p19">
            <a:extLst>
              <a:ext uri="{FF2B5EF4-FFF2-40B4-BE49-F238E27FC236}">
                <a16:creationId xmlns:a16="http://schemas.microsoft.com/office/drawing/2014/main" id="{2572DBD5-8F66-8788-31FC-A181F8A397AD}"/>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pic>
        <p:nvPicPr>
          <p:cNvPr id="1026" name="Picture 2">
            <a:extLst>
              <a:ext uri="{FF2B5EF4-FFF2-40B4-BE49-F238E27FC236}">
                <a16:creationId xmlns:a16="http://schemas.microsoft.com/office/drawing/2014/main" id="{C5E01BE3-F6F7-31B2-335D-029E1F715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254" y="947449"/>
            <a:ext cx="4721840" cy="4963102"/>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76;g2d997d18228_0_118">
            <a:extLst>
              <a:ext uri="{FF2B5EF4-FFF2-40B4-BE49-F238E27FC236}">
                <a16:creationId xmlns:a16="http://schemas.microsoft.com/office/drawing/2014/main" id="{50972D34-5DBE-BE89-5E13-152E31542D63}"/>
              </a:ext>
            </a:extLst>
          </p:cNvPr>
          <p:cNvPicPr preferRelativeResize="0"/>
          <p:nvPr/>
        </p:nvPicPr>
        <p:blipFill rotWithShape="1">
          <a:blip r:embed="rId5">
            <a:alphaModFix/>
          </a:blip>
          <a:srcRect/>
          <a:stretch/>
        </p:blipFill>
        <p:spPr>
          <a:xfrm>
            <a:off x="963653" y="964442"/>
            <a:ext cx="4657724" cy="5080606"/>
          </a:xfrm>
          <a:prstGeom prst="rect">
            <a:avLst/>
          </a:prstGeom>
          <a:noFill/>
          <a:ln>
            <a:noFill/>
          </a:ln>
        </p:spPr>
      </p:pic>
      <p:pic>
        <p:nvPicPr>
          <p:cNvPr id="3" name="Google Shape;511;g2d997d18228_0_3168">
            <a:extLst>
              <a:ext uri="{FF2B5EF4-FFF2-40B4-BE49-F238E27FC236}">
                <a16:creationId xmlns:a16="http://schemas.microsoft.com/office/drawing/2014/main" id="{949EE67B-EA01-BA4C-8634-62A960E6761A}"/>
              </a:ext>
            </a:extLst>
          </p:cNvPr>
          <p:cNvPicPr preferRelativeResize="0">
            <a:picLocks noChangeAspect="1"/>
          </p:cNvPicPr>
          <p:nvPr/>
        </p:nvPicPr>
        <p:blipFill rotWithShape="1">
          <a:blip r:embed="rId6">
            <a:alphaModFix/>
          </a:blip>
          <a:srcRect/>
          <a:stretch/>
        </p:blipFill>
        <p:spPr>
          <a:xfrm>
            <a:off x="6239041" y="5786325"/>
            <a:ext cx="1112409" cy="1010067"/>
          </a:xfrm>
          <a:prstGeom prst="rect">
            <a:avLst/>
          </a:prstGeom>
          <a:noFill/>
          <a:ln>
            <a:noFill/>
          </a:ln>
        </p:spPr>
      </p:pic>
      <p:pic>
        <p:nvPicPr>
          <p:cNvPr id="21" name="Google Shape;512;g2d997d18228_0_3168">
            <a:extLst>
              <a:ext uri="{FF2B5EF4-FFF2-40B4-BE49-F238E27FC236}">
                <a16:creationId xmlns:a16="http://schemas.microsoft.com/office/drawing/2014/main" id="{6241AE07-8EDB-3947-2128-0283C151AADA}"/>
              </a:ext>
            </a:extLst>
          </p:cNvPr>
          <p:cNvPicPr preferRelativeResize="0">
            <a:picLocks noChangeAspect="1"/>
          </p:cNvPicPr>
          <p:nvPr/>
        </p:nvPicPr>
        <p:blipFill rotWithShape="1">
          <a:blip r:embed="rId7">
            <a:alphaModFix/>
          </a:blip>
          <a:srcRect/>
          <a:stretch/>
        </p:blipFill>
        <p:spPr>
          <a:xfrm>
            <a:off x="250112" y="5806064"/>
            <a:ext cx="1035763" cy="1035763"/>
          </a:xfrm>
          <a:prstGeom prst="rect">
            <a:avLst/>
          </a:prstGeom>
          <a:noFill/>
          <a:ln>
            <a:noFill/>
          </a:ln>
        </p:spPr>
      </p:pic>
      <p:pic>
        <p:nvPicPr>
          <p:cNvPr id="22" name="Google Shape;513;g2d997d18228_0_3168" descr="A picture containing text, font, graphics, white&#10;&#10;Description automatically generated">
            <a:extLst>
              <a:ext uri="{FF2B5EF4-FFF2-40B4-BE49-F238E27FC236}">
                <a16:creationId xmlns:a16="http://schemas.microsoft.com/office/drawing/2014/main" id="{B692977E-278D-B37B-ED74-E7731E7B94D6}"/>
              </a:ext>
            </a:extLst>
          </p:cNvPr>
          <p:cNvPicPr preferRelativeResize="0"/>
          <p:nvPr/>
        </p:nvPicPr>
        <p:blipFill rotWithShape="1">
          <a:blip r:embed="rId8">
            <a:alphaModFix/>
          </a:blip>
          <a:srcRect/>
          <a:stretch/>
        </p:blipFill>
        <p:spPr>
          <a:xfrm>
            <a:off x="1718912" y="5879529"/>
            <a:ext cx="2266179" cy="978471"/>
          </a:xfrm>
          <a:prstGeom prst="rect">
            <a:avLst/>
          </a:prstGeom>
          <a:noFill/>
          <a:ln>
            <a:noFill/>
          </a:ln>
        </p:spPr>
      </p:pic>
      <p:pic>
        <p:nvPicPr>
          <p:cNvPr id="23" name="Google Shape;514;g2d997d18228_0_3168" descr="A picture containing ball, circle, colorfulness, screenshot&#10;&#10;Description automatically generated">
            <a:extLst>
              <a:ext uri="{FF2B5EF4-FFF2-40B4-BE49-F238E27FC236}">
                <a16:creationId xmlns:a16="http://schemas.microsoft.com/office/drawing/2014/main" id="{9209782C-80FD-D84D-FD13-EF7FF481E43A}"/>
              </a:ext>
            </a:extLst>
          </p:cNvPr>
          <p:cNvPicPr preferRelativeResize="0">
            <a:picLocks noChangeAspect="1"/>
          </p:cNvPicPr>
          <p:nvPr/>
        </p:nvPicPr>
        <p:blipFill rotWithShape="1">
          <a:blip r:embed="rId9">
            <a:alphaModFix/>
          </a:blip>
          <a:srcRect/>
          <a:stretch/>
        </p:blipFill>
        <p:spPr>
          <a:xfrm>
            <a:off x="4523076" y="5806064"/>
            <a:ext cx="1233239" cy="990328"/>
          </a:xfrm>
          <a:prstGeom prst="rect">
            <a:avLst/>
          </a:prstGeom>
          <a:noFill/>
          <a:ln>
            <a:noFill/>
          </a:ln>
        </p:spPr>
      </p:pic>
    </p:spTree>
    <p:extLst>
      <p:ext uri="{BB962C8B-B14F-4D97-AF65-F5344CB8AC3E}">
        <p14:creationId xmlns:p14="http://schemas.microsoft.com/office/powerpoint/2010/main" val="4080136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03487-74F3-DAC4-EF2D-0AB80F7AAF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1F8AAA-15E2-7144-C3A4-8A7C1B1FBA53}"/>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High-resolution PTHA workflow – TA (or TNA)</a:t>
            </a:r>
          </a:p>
        </p:txBody>
      </p:sp>
      <p:pic>
        <p:nvPicPr>
          <p:cNvPr id="4" name="Google Shape;483;p19">
            <a:extLst>
              <a:ext uri="{FF2B5EF4-FFF2-40B4-BE49-F238E27FC236}">
                <a16:creationId xmlns:a16="http://schemas.microsoft.com/office/drawing/2014/main" id="{18F07B1E-A2A9-51AE-3778-A63B19C3D8A3}"/>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sp>
        <p:nvSpPr>
          <p:cNvPr id="7" name="Google Shape;106;g2ce2cf7b8b1_0_699">
            <a:extLst>
              <a:ext uri="{FF2B5EF4-FFF2-40B4-BE49-F238E27FC236}">
                <a16:creationId xmlns:a16="http://schemas.microsoft.com/office/drawing/2014/main" id="{4C0C91F2-EADF-0493-185C-A2E9B074B101}"/>
              </a:ext>
            </a:extLst>
          </p:cNvPr>
          <p:cNvSpPr txBox="1"/>
          <p:nvPr/>
        </p:nvSpPr>
        <p:spPr>
          <a:xfrm>
            <a:off x="172264" y="1312761"/>
            <a:ext cx="6185674" cy="3916465"/>
          </a:xfrm>
          <a:prstGeom prst="rect">
            <a:avLst/>
          </a:prstGeom>
          <a:noFill/>
          <a:ln>
            <a:noFill/>
          </a:ln>
        </p:spPr>
        <p:txBody>
          <a:bodyPr spcFirstLastPara="1" wrap="square" lIns="121900" tIns="121900" rIns="121900" bIns="121900" anchor="b"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C57D3"/>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C57D3"/>
              </a:solidFill>
              <a:effectLst/>
              <a:uLnTx/>
              <a:uFillTx/>
              <a:latin typeface="Roboto"/>
              <a:ea typeface="Roboto"/>
              <a:cs typeface="Roboto"/>
              <a:sym typeface="Roboto"/>
            </a:endParaRPr>
          </a:p>
          <a:p>
            <a:pPr marL="457200" marR="0" lvl="0" indent="-311150" algn="l" defTabSz="914400" rtl="0" eaLnBrk="1" fontAlgn="auto" latinLnBrk="0" hangingPunct="1">
              <a:lnSpc>
                <a:spcPct val="115000"/>
              </a:lnSpc>
              <a:spcBef>
                <a:spcPts val="0"/>
              </a:spcBef>
              <a:spcAft>
                <a:spcPts val="0"/>
              </a:spcAft>
              <a:buClr>
                <a:srgbClr val="0C57D3"/>
              </a:buClr>
              <a:buSzPts val="1300"/>
              <a:buFont typeface="Roboto"/>
              <a:buChar char="●"/>
              <a:tabLst/>
              <a:defRPr/>
            </a:pP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4 projects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were</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awarded</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by Geo-INQUIRE to use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this</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Workflow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Spain</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Chile,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Pakistan+Iran</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Morocco)</a:t>
            </a:r>
            <a:endParaRPr kumimoji="0" sz="2400" b="1" i="0" u="none" strike="noStrike" kern="1200" cap="none" spc="0" normalizeH="0" baseline="0" noProof="0" dirty="0">
              <a:ln>
                <a:noFill/>
              </a:ln>
              <a:solidFill>
                <a:srgbClr val="0C57D3"/>
              </a:solidFill>
              <a:effectLst/>
              <a:uLnTx/>
              <a:uFillTx/>
              <a:latin typeface="Roboto"/>
              <a:ea typeface="Roboto"/>
              <a:cs typeface="Roboto"/>
              <a:sym typeface="Roboto"/>
            </a:endParaRPr>
          </a:p>
          <a:p>
            <a:pPr marL="457200" marR="0" lvl="0" indent="-311150" algn="l" defTabSz="914400" rtl="0" eaLnBrk="1" fontAlgn="auto" latinLnBrk="0" hangingPunct="1">
              <a:lnSpc>
                <a:spcPct val="115000"/>
              </a:lnSpc>
              <a:spcBef>
                <a:spcPts val="0"/>
              </a:spcBef>
              <a:spcAft>
                <a:spcPts val="0"/>
              </a:spcAft>
              <a:buClr>
                <a:srgbClr val="0C57D3"/>
              </a:buClr>
              <a:buSzPts val="1300"/>
              <a:buFont typeface="Roboto"/>
              <a:buChar char="●"/>
              <a:tabLst/>
              <a:defRPr/>
            </a:pP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CINECA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provided</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computational</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resources</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to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run</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the GPU-</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based</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a:t>
            </a:r>
            <a:r>
              <a:rPr kumimoji="0" lang="it-IT" sz="2400" b="1" i="0" u="none" strike="noStrike" kern="1200" cap="none" spc="0" normalizeH="0" baseline="0" noProof="0" dirty="0" err="1">
                <a:ln>
                  <a:noFill/>
                </a:ln>
                <a:solidFill>
                  <a:srgbClr val="0C57D3"/>
                </a:solidFill>
                <a:effectLst/>
                <a:uLnTx/>
                <a:uFillTx/>
                <a:latin typeface="Roboto"/>
                <a:ea typeface="Roboto"/>
                <a:cs typeface="Roboto"/>
                <a:sym typeface="Roboto"/>
              </a:rPr>
              <a:t>HySEA</a:t>
            </a:r>
            <a:r>
              <a:rPr kumimoji="0" lang="it-IT" sz="2400" b="1" i="0" u="none" strike="noStrike" kern="1200" cap="none" spc="0" normalizeH="0" baseline="0" noProof="0" dirty="0">
                <a:ln>
                  <a:noFill/>
                </a:ln>
                <a:solidFill>
                  <a:srgbClr val="0C57D3"/>
                </a:solidFill>
                <a:effectLst/>
                <a:uLnTx/>
                <a:uFillTx/>
                <a:latin typeface="Roboto"/>
                <a:ea typeface="Roboto"/>
                <a:cs typeface="Roboto"/>
                <a:sym typeface="Roboto"/>
              </a:rPr>
              <a:t> code on the Leonardo supercomputer</a:t>
            </a:r>
            <a:endParaRPr kumimoji="0" sz="2400" b="1" i="0" u="none" strike="noStrike" kern="1200" cap="none" spc="0" normalizeH="0" baseline="0" noProof="0" dirty="0">
              <a:ln>
                <a:noFill/>
              </a:ln>
              <a:solidFill>
                <a:srgbClr val="0C57D3"/>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2400" b="1" i="0" u="none" strike="noStrike" kern="1200" cap="none" spc="0" normalizeH="0" baseline="0" noProof="0" dirty="0">
              <a:ln>
                <a:noFill/>
              </a:ln>
              <a:solidFill>
                <a:srgbClr val="0C57D3"/>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0C57D3"/>
              </a:solidFill>
              <a:effectLst/>
              <a:uLnTx/>
              <a:uFillTx/>
              <a:latin typeface="Roboto"/>
              <a:ea typeface="Roboto"/>
              <a:cs typeface="Roboto"/>
              <a:sym typeface="Roboto"/>
            </a:endParaRPr>
          </a:p>
        </p:txBody>
      </p:sp>
      <p:pic>
        <p:nvPicPr>
          <p:cNvPr id="6146" name="Picture 2" descr="Geo-INQUIRE Logo">
            <a:extLst>
              <a:ext uri="{FF2B5EF4-FFF2-40B4-BE49-F238E27FC236}">
                <a16:creationId xmlns:a16="http://schemas.microsoft.com/office/drawing/2014/main" id="{7143D642-F0D1-8FEC-D49E-2B404E69F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77" y="4932058"/>
            <a:ext cx="4414838" cy="16383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butta Leonardo, il quarto super computer più potente al ...">
            <a:extLst>
              <a:ext uri="{FF2B5EF4-FFF2-40B4-BE49-F238E27FC236}">
                <a16:creationId xmlns:a16="http://schemas.microsoft.com/office/drawing/2014/main" id="{3790D80A-846A-B13F-5741-FE8F1BEA02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05" y="1357313"/>
            <a:ext cx="5162550" cy="3871913"/>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95;p1">
            <a:extLst>
              <a:ext uri="{FF2B5EF4-FFF2-40B4-BE49-F238E27FC236}">
                <a16:creationId xmlns:a16="http://schemas.microsoft.com/office/drawing/2014/main" id="{225983C7-2E7C-C9A5-37A2-2393ABA36789}"/>
              </a:ext>
            </a:extLst>
          </p:cNvPr>
          <p:cNvPicPr preferRelativeResize="0"/>
          <p:nvPr/>
        </p:nvPicPr>
        <p:blipFill rotWithShape="1">
          <a:blip r:embed="rId6">
            <a:alphaModFix/>
          </a:blip>
          <a:srcRect/>
          <a:stretch/>
        </p:blipFill>
        <p:spPr>
          <a:xfrm>
            <a:off x="5585263" y="5545238"/>
            <a:ext cx="772675" cy="1352175"/>
          </a:xfrm>
          <a:prstGeom prst="rect">
            <a:avLst/>
          </a:prstGeom>
          <a:noFill/>
          <a:ln>
            <a:noFill/>
          </a:ln>
        </p:spPr>
      </p:pic>
      <p:pic>
        <p:nvPicPr>
          <p:cNvPr id="3" name="Google Shape;96;p1">
            <a:extLst>
              <a:ext uri="{FF2B5EF4-FFF2-40B4-BE49-F238E27FC236}">
                <a16:creationId xmlns:a16="http://schemas.microsoft.com/office/drawing/2014/main" id="{6E29205E-A10D-F179-041C-286017212EBA}"/>
              </a:ext>
            </a:extLst>
          </p:cNvPr>
          <p:cNvPicPr preferRelativeResize="0"/>
          <p:nvPr/>
        </p:nvPicPr>
        <p:blipFill rotWithShape="1">
          <a:blip r:embed="rId7">
            <a:alphaModFix/>
          </a:blip>
          <a:srcRect/>
          <a:stretch/>
        </p:blipFill>
        <p:spPr>
          <a:xfrm>
            <a:off x="6904698" y="5545238"/>
            <a:ext cx="1654175" cy="864900"/>
          </a:xfrm>
          <a:prstGeom prst="rect">
            <a:avLst/>
          </a:prstGeom>
          <a:solidFill>
            <a:schemeClr val="lt1"/>
          </a:solidFill>
          <a:ln w="9525" cap="flat" cmpd="sng">
            <a:solidFill>
              <a:schemeClr val="lt1"/>
            </a:solidFill>
            <a:prstDash val="solid"/>
            <a:round/>
            <a:headEnd type="none" w="sm" len="sm"/>
            <a:tailEnd type="none" w="sm" len="sm"/>
          </a:ln>
        </p:spPr>
      </p:pic>
      <p:pic>
        <p:nvPicPr>
          <p:cNvPr id="8" name="Google Shape;97;p1" descr="Universidad de Málaga">
            <a:extLst>
              <a:ext uri="{FF2B5EF4-FFF2-40B4-BE49-F238E27FC236}">
                <a16:creationId xmlns:a16="http://schemas.microsoft.com/office/drawing/2014/main" id="{593E2404-0FDA-3211-3AFF-7484D10A1A06}"/>
              </a:ext>
            </a:extLst>
          </p:cNvPr>
          <p:cNvPicPr preferRelativeResize="0"/>
          <p:nvPr/>
        </p:nvPicPr>
        <p:blipFill rotWithShape="1">
          <a:blip r:embed="rId8">
            <a:alphaModFix/>
          </a:blip>
          <a:srcRect/>
          <a:stretch/>
        </p:blipFill>
        <p:spPr>
          <a:xfrm>
            <a:off x="9003890" y="5545238"/>
            <a:ext cx="1238613" cy="995175"/>
          </a:xfrm>
          <a:prstGeom prst="rect">
            <a:avLst/>
          </a:prstGeom>
          <a:noFill/>
          <a:ln>
            <a:noFill/>
          </a:ln>
        </p:spPr>
      </p:pic>
      <p:pic>
        <p:nvPicPr>
          <p:cNvPr id="9" name="Google Shape;98;p1" descr="CINECA: an introduction | euroCRIS">
            <a:extLst>
              <a:ext uri="{FF2B5EF4-FFF2-40B4-BE49-F238E27FC236}">
                <a16:creationId xmlns:a16="http://schemas.microsoft.com/office/drawing/2014/main" id="{93F14281-FA9B-408A-1877-73E0BB584A0E}"/>
              </a:ext>
            </a:extLst>
          </p:cNvPr>
          <p:cNvPicPr preferRelativeResize="0"/>
          <p:nvPr/>
        </p:nvPicPr>
        <p:blipFill rotWithShape="1">
          <a:blip r:embed="rId9">
            <a:alphaModFix/>
          </a:blip>
          <a:srcRect/>
          <a:stretch/>
        </p:blipFill>
        <p:spPr>
          <a:xfrm>
            <a:off x="10182588" y="4138263"/>
            <a:ext cx="679222" cy="735800"/>
          </a:xfrm>
          <a:prstGeom prst="rect">
            <a:avLst/>
          </a:prstGeom>
          <a:noFill/>
          <a:ln>
            <a:noFill/>
          </a:ln>
        </p:spPr>
      </p:pic>
    </p:spTree>
    <p:extLst>
      <p:ext uri="{BB962C8B-B14F-4D97-AF65-F5344CB8AC3E}">
        <p14:creationId xmlns:p14="http://schemas.microsoft.com/office/powerpoint/2010/main" val="782634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err="1">
                <a:ln>
                  <a:noFill/>
                </a:ln>
                <a:solidFill>
                  <a:srgbClr val="EBA900"/>
                </a:solidFill>
                <a:effectLst/>
                <a:uLnTx/>
                <a:uFillTx/>
                <a:latin typeface="Calibri" panose="020F0502020204030204" pitchFamily="34" charset="0"/>
                <a:ea typeface="+mj-ea"/>
                <a:cs typeface="Calibri" panose="020F0502020204030204" pitchFamily="34" charset="0"/>
              </a:rPr>
              <a:t>stefano.lorito@ingv.it</a:t>
            </a:r>
            <a:endParaRPr kumimoji="0" lang="en-GB" sz="2400" b="0" i="0" u="none" strike="noStrike" kern="1200" cap="none" spc="0" normalizeH="0" baseline="0" noProof="0" dirty="0">
              <a:ln>
                <a:noFill/>
              </a:ln>
              <a:solidFill>
                <a:srgbClr val="EBA900"/>
              </a:solidFill>
              <a:effectLst/>
              <a:uLnTx/>
              <a:uFillTx/>
              <a:latin typeface="Calibri" panose="020F0502020204030204" pitchFamily="34" charset="0"/>
              <a:ea typeface="+mj-ea"/>
              <a:cs typeface="Calibri" panose="020F0502020204030204" pitchFamily="34" charset="0"/>
            </a:endParaRP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ptos Display" panose="02110004020202020204"/>
                <a:ea typeface="+mj-ea"/>
                <a:cs typeface="+mj-cs"/>
                <a:hlinkClick r:id="rId4">
                  <a:extLst>
                    <a:ext uri="{A12FA001-AC4F-418D-AE19-62706E023703}">
                      <ahyp:hlinkClr xmlns:ahyp="http://schemas.microsoft.com/office/drawing/2018/hyperlinkcolor" val="tx"/>
                    </a:ext>
                  </a:extLst>
                </a:hlinkClick>
              </a:rPr>
              <a:t>www.epos-eu.org/on</a:t>
            </a:r>
            <a:r>
              <a:rPr kumimoji="0" lang="en-GB" sz="2000" b="0" i="0" u="none" strike="noStrike" kern="1200" cap="none" spc="0" normalizeH="0" baseline="0" noProof="0" dirty="0">
                <a:ln>
                  <a:noFill/>
                </a:ln>
                <a:solidFill>
                  <a:srgbClr val="000000"/>
                </a:solidFill>
                <a:effectLst/>
                <a:uLnTx/>
                <a:uFillTx/>
                <a:latin typeface="Aptos Display" panose="02110004020202020204"/>
                <a:ea typeface="+mj-ea"/>
                <a:cs typeface="+mj-cs"/>
              </a:rPr>
              <a:t> </a:t>
            </a:r>
            <a:r>
              <a:rPr kumimoji="0" lang="en-GB" sz="2000" b="0" i="0" u="none" strike="noStrike" kern="1200" cap="none" spc="0" normalizeH="0" baseline="0" noProof="0" dirty="0">
                <a:ln>
                  <a:noFill/>
                </a:ln>
                <a:solidFill>
                  <a:srgbClr val="EBA900"/>
                </a:solidFill>
                <a:effectLst/>
                <a:uLnTx/>
                <a:uFillTx/>
                <a:latin typeface="Aptos Display" panose="02110004020202020204"/>
                <a:ea typeface="+mj-ea"/>
                <a:cs typeface="+mj-cs"/>
              </a:rPr>
              <a:t>|</a:t>
            </a:r>
            <a:r>
              <a:rPr kumimoji="0" lang="en-GB" sz="2000" b="0" i="0" u="none" strike="noStrike" kern="1200" cap="none" spc="0" normalizeH="0" baseline="0" noProof="0" dirty="0">
                <a:ln>
                  <a:noFill/>
                </a:ln>
                <a:solidFill>
                  <a:srgbClr val="000000"/>
                </a:solidFill>
                <a:effectLst/>
                <a:uLnTx/>
                <a:uFillTx/>
                <a:latin typeface="Aptos Display" panose="02110004020202020204"/>
                <a:ea typeface="+mj-ea"/>
                <a:cs typeface="+mj-cs"/>
              </a:rPr>
              <a:t> social media </a:t>
            </a:r>
            <a:r>
              <a:rPr kumimoji="0" lang="en-GB" sz="2000" b="0" i="0" u="none" strike="noStrike" kern="1200" cap="none" spc="0" normalizeH="0" baseline="0" noProof="0" dirty="0">
                <a:ln>
                  <a:noFill/>
                </a:ln>
                <a:solidFill>
                  <a:srgbClr val="E5A113"/>
                </a:solidFill>
                <a:effectLst/>
                <a:uLnTx/>
                <a:uFillTx/>
                <a:latin typeface="Aptos Display" panose="02110004020202020204"/>
                <a:ea typeface="+mj-ea"/>
                <a:cs typeface="+mj-cs"/>
              </a:rPr>
              <a:t>#</a:t>
            </a:r>
            <a:r>
              <a:rPr kumimoji="0" lang="en-GB" sz="2000" b="0" i="0" u="none" strike="noStrike" kern="1200" cap="none" spc="0" normalizeH="0" baseline="0" noProof="0" dirty="0" err="1">
                <a:ln>
                  <a:noFill/>
                </a:ln>
                <a:solidFill>
                  <a:srgbClr val="000000"/>
                </a:solidFill>
                <a:effectLst/>
                <a:uLnTx/>
                <a:uFillTx/>
                <a:latin typeface="Aptos Display" panose="02110004020202020204"/>
                <a:ea typeface="+mj-ea"/>
                <a:cs typeface="+mj-cs"/>
              </a:rPr>
              <a:t>EPOSon</a:t>
            </a:r>
            <a:endParaRPr kumimoji="0" lang="en-GB" sz="2000" b="0" i="0" u="none" strike="noStrike" kern="1200" cap="none" spc="0" normalizeH="0" baseline="0" noProof="0" dirty="0">
              <a:ln>
                <a:noFill/>
              </a:ln>
              <a:solidFill>
                <a:srgbClr val="000000"/>
              </a:solidFill>
              <a:effectLst/>
              <a:uLnTx/>
              <a:uFillTx/>
              <a:latin typeface="Aptos Display" panose="02110004020202020204"/>
              <a:ea typeface="+mj-ea"/>
              <a:cs typeface="+mj-cs"/>
            </a:endParaRPr>
          </a:p>
        </p:txBody>
      </p:sp>
      <p:pic>
        <p:nvPicPr>
          <p:cNvPr id="2" name="Google Shape;483;p19">
            <a:extLst>
              <a:ext uri="{FF2B5EF4-FFF2-40B4-BE49-F238E27FC236}">
                <a16:creationId xmlns:a16="http://schemas.microsoft.com/office/drawing/2014/main" id="{F844E5C4-DAF8-87EF-C4AC-41B5C7CEBE29}"/>
              </a:ext>
            </a:extLst>
          </p:cNvPr>
          <p:cNvPicPr preferRelativeResize="0">
            <a:picLocks noChangeAspect="1"/>
          </p:cNvPicPr>
          <p:nvPr/>
        </p:nvPicPr>
        <p:blipFill rotWithShape="1">
          <a:blip r:embed="rId5">
            <a:alphaModFix/>
          </a:blip>
          <a:srcRect/>
          <a:stretch/>
        </p:blipFill>
        <p:spPr>
          <a:xfrm>
            <a:off x="10861810" y="112553"/>
            <a:ext cx="1191891" cy="1098409"/>
          </a:xfrm>
          <a:prstGeom prst="rect">
            <a:avLst/>
          </a:prstGeom>
          <a:noFill/>
          <a:ln>
            <a:noFill/>
          </a:ln>
        </p:spPr>
      </p:pic>
    </p:spTree>
    <p:extLst>
      <p:ext uri="{BB962C8B-B14F-4D97-AF65-F5344CB8AC3E}">
        <p14:creationId xmlns:p14="http://schemas.microsoft.com/office/powerpoint/2010/main" val="3411939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p:txBody>
          <a:bodyPr/>
          <a:lstStyle/>
          <a:p>
            <a:r>
              <a:rPr lang="it-IT" dirty="0" err="1"/>
              <a:t>Examples</a:t>
            </a:r>
            <a:r>
              <a:rPr lang="it-IT" dirty="0"/>
              <a:t> of services from light web service to </a:t>
            </a:r>
            <a:r>
              <a:rPr lang="it-IT" dirty="0" err="1"/>
              <a:t>computationally</a:t>
            </a:r>
            <a:r>
              <a:rPr lang="it-IT" dirty="0"/>
              <a:t>-intensive </a:t>
            </a:r>
          </a:p>
        </p:txBody>
      </p:sp>
      <p:sp>
        <p:nvSpPr>
          <p:cNvPr id="5" name="Content Placeholder 4">
            <a:extLst>
              <a:ext uri="{FF2B5EF4-FFF2-40B4-BE49-F238E27FC236}">
                <a16:creationId xmlns:a16="http://schemas.microsoft.com/office/drawing/2014/main" id="{BE28BD82-A276-EA7A-766C-90504D007116}"/>
              </a:ext>
            </a:extLst>
          </p:cNvPr>
          <p:cNvSpPr>
            <a:spLocks noGrp="1"/>
          </p:cNvSpPr>
          <p:nvPr>
            <p:ph idx="1"/>
          </p:nvPr>
        </p:nvSpPr>
        <p:spPr>
          <a:xfrm>
            <a:off x="1006366" y="2351143"/>
            <a:ext cx="10515600" cy="2399534"/>
          </a:xfrm>
        </p:spPr>
        <p:txBody>
          <a:bodyPr/>
          <a:lstStyle/>
          <a:p>
            <a:r>
              <a:rPr lang="it-IT" dirty="0"/>
              <a:t>TS-Gauss web service </a:t>
            </a:r>
            <a:r>
              <a:rPr lang="it-IT" dirty="0">
                <a:sym typeface="Wingdings" pitchFamily="2" charset="2"/>
              </a:rPr>
              <a:t> cloud </a:t>
            </a:r>
            <a:r>
              <a:rPr lang="it-IT" dirty="0" err="1">
                <a:sym typeface="Wingdings" pitchFamily="2" charset="2"/>
              </a:rPr>
              <a:t>enhanced</a:t>
            </a:r>
            <a:r>
              <a:rPr lang="it-IT" dirty="0">
                <a:sym typeface="Wingdings" pitchFamily="2" charset="2"/>
              </a:rPr>
              <a:t> </a:t>
            </a:r>
            <a:r>
              <a:rPr lang="it-IT" dirty="0" err="1">
                <a:sym typeface="Wingdings" pitchFamily="2" charset="2"/>
              </a:rPr>
              <a:t>version</a:t>
            </a:r>
            <a:r>
              <a:rPr lang="it-IT" dirty="0">
                <a:sym typeface="Wingdings" pitchFamily="2" charset="2"/>
              </a:rPr>
              <a:t> with </a:t>
            </a:r>
            <a:r>
              <a:rPr lang="it-IT" dirty="0" err="1">
                <a:sym typeface="Wingdings" pitchFamily="2" charset="2"/>
              </a:rPr>
              <a:t>simulations</a:t>
            </a:r>
            <a:r>
              <a:rPr lang="it-IT" dirty="0">
                <a:sym typeface="Wingdings" pitchFamily="2" charset="2"/>
              </a:rPr>
              <a:t> </a:t>
            </a:r>
          </a:p>
          <a:p>
            <a:r>
              <a:rPr lang="it-IT" dirty="0">
                <a:sym typeface="Wingdings" pitchFamily="2" charset="2"/>
              </a:rPr>
              <a:t>PTF web service  </a:t>
            </a:r>
            <a:r>
              <a:rPr lang="it-IT" dirty="0" err="1">
                <a:sym typeface="Wingdings" pitchFamily="2" charset="2"/>
              </a:rPr>
              <a:t>enhanced</a:t>
            </a:r>
            <a:r>
              <a:rPr lang="it-IT" dirty="0">
                <a:sym typeface="Wingdings" pitchFamily="2" charset="2"/>
              </a:rPr>
              <a:t> </a:t>
            </a:r>
            <a:r>
              <a:rPr lang="it-IT" dirty="0" err="1">
                <a:sym typeface="Wingdings" pitchFamily="2" charset="2"/>
              </a:rPr>
              <a:t>version</a:t>
            </a:r>
            <a:r>
              <a:rPr lang="it-IT" dirty="0">
                <a:sym typeface="Wingdings" pitchFamily="2" charset="2"/>
              </a:rPr>
              <a:t> with HPC </a:t>
            </a:r>
            <a:r>
              <a:rPr lang="it-IT" dirty="0" err="1">
                <a:sym typeface="Wingdings" pitchFamily="2" charset="2"/>
              </a:rPr>
              <a:t>simulation</a:t>
            </a:r>
            <a:r>
              <a:rPr lang="it-IT" dirty="0">
                <a:sym typeface="Wingdings" pitchFamily="2" charset="2"/>
              </a:rPr>
              <a:t> ensemble</a:t>
            </a:r>
          </a:p>
          <a:p>
            <a:r>
              <a:rPr lang="it-IT" dirty="0">
                <a:sym typeface="Wingdings" pitchFamily="2" charset="2"/>
              </a:rPr>
              <a:t>PTHA HPC  TA in Geo-INQUIRE</a:t>
            </a:r>
          </a:p>
          <a:p>
            <a:endParaRPr lang="it-IT" dirty="0"/>
          </a:p>
        </p:txBody>
      </p:sp>
      <p:pic>
        <p:nvPicPr>
          <p:cNvPr id="3" name="Google Shape;483;p19">
            <a:extLst>
              <a:ext uri="{FF2B5EF4-FFF2-40B4-BE49-F238E27FC236}">
                <a16:creationId xmlns:a16="http://schemas.microsoft.com/office/drawing/2014/main" id="{29F75262-95F9-05C1-983B-FD72350B035E}"/>
              </a:ext>
            </a:extLst>
          </p:cNvPr>
          <p:cNvPicPr preferRelativeResize="0">
            <a:picLocks noChangeAspect="1"/>
          </p:cNvPicPr>
          <p:nvPr/>
        </p:nvPicPr>
        <p:blipFill rotWithShape="1">
          <a:blip r:embed="rId3">
            <a:alphaModFix/>
          </a:blip>
          <a:srcRect/>
          <a:stretch/>
        </p:blipFill>
        <p:spPr>
          <a:xfrm>
            <a:off x="10861810" y="112553"/>
            <a:ext cx="1191891" cy="1098409"/>
          </a:xfrm>
          <a:prstGeom prst="rect">
            <a:avLst/>
          </a:prstGeom>
          <a:noFill/>
          <a:ln>
            <a:noFill/>
          </a:ln>
        </p:spPr>
      </p:pic>
    </p:spTree>
    <p:extLst>
      <p:ext uri="{BB962C8B-B14F-4D97-AF65-F5344CB8AC3E}">
        <p14:creationId xmlns:p14="http://schemas.microsoft.com/office/powerpoint/2010/main" val="266217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6C05A-5A6E-20A4-D51C-B3C42180A2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7F1074-121D-E408-E25D-E60D5F333216}"/>
              </a:ext>
            </a:extLst>
          </p:cNvPr>
          <p:cNvPicPr>
            <a:picLocks noChangeAspect="1"/>
          </p:cNvPicPr>
          <p:nvPr/>
        </p:nvPicPr>
        <p:blipFill>
          <a:blip r:embed="rId3"/>
          <a:stretch>
            <a:fillRect/>
          </a:stretch>
        </p:blipFill>
        <p:spPr>
          <a:xfrm>
            <a:off x="2129897" y="891891"/>
            <a:ext cx="8086158" cy="5318703"/>
          </a:xfrm>
          <a:prstGeom prst="rect">
            <a:avLst/>
          </a:prstGeom>
        </p:spPr>
      </p:pic>
      <p:sp>
        <p:nvSpPr>
          <p:cNvPr id="4" name="Title 4">
            <a:extLst>
              <a:ext uri="{FF2B5EF4-FFF2-40B4-BE49-F238E27FC236}">
                <a16:creationId xmlns:a16="http://schemas.microsoft.com/office/drawing/2014/main" id="{12287DF4-3024-E7A5-EC3E-A5FD87A15CA8}"/>
              </a:ext>
            </a:extLst>
          </p:cNvPr>
          <p:cNvSpPr txBox="1">
            <a:spLocks/>
          </p:cNvSpPr>
          <p:nvPr/>
        </p:nvSpPr>
        <p:spPr>
          <a:xfrm>
            <a:off x="7083972" y="5889388"/>
            <a:ext cx="50134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Molinari et al., GJI, 2016</a:t>
            </a:r>
          </a:p>
        </p:txBody>
      </p:sp>
      <p:sp>
        <p:nvSpPr>
          <p:cNvPr id="8" name="Title 4">
            <a:extLst>
              <a:ext uri="{FF2B5EF4-FFF2-40B4-BE49-F238E27FC236}">
                <a16:creationId xmlns:a16="http://schemas.microsoft.com/office/drawing/2014/main" id="{9B54D34A-A73C-3CC3-3B1A-28CA700C6661}"/>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TS-Gauss: a seismic tsunami scenario calculator</a:t>
            </a:r>
          </a:p>
        </p:txBody>
      </p:sp>
      <p:pic>
        <p:nvPicPr>
          <p:cNvPr id="9" name="Google Shape;483;p19">
            <a:extLst>
              <a:ext uri="{FF2B5EF4-FFF2-40B4-BE49-F238E27FC236}">
                <a16:creationId xmlns:a16="http://schemas.microsoft.com/office/drawing/2014/main" id="{963A2EEF-C22C-32E1-CBF5-BC21E378FBEC}"/>
              </a:ext>
            </a:extLst>
          </p:cNvPr>
          <p:cNvPicPr preferRelativeResize="0">
            <a:picLocks noChangeAspect="1"/>
          </p:cNvPicPr>
          <p:nvPr/>
        </p:nvPicPr>
        <p:blipFill rotWithShape="1">
          <a:blip r:embed="rId4">
            <a:alphaModFix/>
          </a:blip>
          <a:srcRect/>
          <a:stretch/>
        </p:blipFill>
        <p:spPr>
          <a:xfrm>
            <a:off x="10861810" y="112553"/>
            <a:ext cx="1191891" cy="1098409"/>
          </a:xfrm>
          <a:prstGeom prst="rect">
            <a:avLst/>
          </a:prstGeom>
          <a:noFill/>
          <a:ln>
            <a:noFill/>
          </a:ln>
        </p:spPr>
      </p:pic>
    </p:spTree>
    <p:extLst>
      <p:ext uri="{BB962C8B-B14F-4D97-AF65-F5344CB8AC3E}">
        <p14:creationId xmlns:p14="http://schemas.microsoft.com/office/powerpoint/2010/main" val="144638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16C07-8A24-96C9-BD5B-1C7487FB804E}"/>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3EA6094D-23B0-3662-99F0-70591D0B5D07}"/>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TS-Gauss: a seismic tsunami scenario calculator</a:t>
            </a:r>
          </a:p>
        </p:txBody>
      </p:sp>
      <p:pic>
        <p:nvPicPr>
          <p:cNvPr id="8" name="Picture 7">
            <a:extLst>
              <a:ext uri="{FF2B5EF4-FFF2-40B4-BE49-F238E27FC236}">
                <a16:creationId xmlns:a16="http://schemas.microsoft.com/office/drawing/2014/main" id="{A09D43A9-33EE-B0AC-6D10-578CA19515FD}"/>
              </a:ext>
            </a:extLst>
          </p:cNvPr>
          <p:cNvPicPr>
            <a:picLocks noChangeAspect="1"/>
          </p:cNvPicPr>
          <p:nvPr/>
        </p:nvPicPr>
        <p:blipFill>
          <a:blip r:embed="rId3"/>
          <a:stretch>
            <a:fillRect/>
          </a:stretch>
        </p:blipFill>
        <p:spPr>
          <a:xfrm>
            <a:off x="4418581" y="1145647"/>
            <a:ext cx="7480976" cy="5341082"/>
          </a:xfrm>
          <a:prstGeom prst="rect">
            <a:avLst/>
          </a:prstGeom>
        </p:spPr>
      </p:pic>
      <p:sp>
        <p:nvSpPr>
          <p:cNvPr id="9" name="Title 4">
            <a:extLst>
              <a:ext uri="{FF2B5EF4-FFF2-40B4-BE49-F238E27FC236}">
                <a16:creationId xmlns:a16="http://schemas.microsoft.com/office/drawing/2014/main" id="{C07EF900-4176-E43C-2BA7-042A3D5C716E}"/>
              </a:ext>
            </a:extLst>
          </p:cNvPr>
          <p:cNvSpPr txBox="1">
            <a:spLocks/>
          </p:cNvSpPr>
          <p:nvPr/>
        </p:nvSpPr>
        <p:spPr>
          <a:xfrm>
            <a:off x="0" y="1613950"/>
            <a:ext cx="5399903" cy="1815050"/>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TCS Tsunami web service</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developed by GFZ and INGV</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funded by Geo-INQUIRE</a:t>
            </a:r>
          </a:p>
        </p:txBody>
      </p:sp>
      <p:pic>
        <p:nvPicPr>
          <p:cNvPr id="10" name="Google Shape;483;p19">
            <a:extLst>
              <a:ext uri="{FF2B5EF4-FFF2-40B4-BE49-F238E27FC236}">
                <a16:creationId xmlns:a16="http://schemas.microsoft.com/office/drawing/2014/main" id="{AA23F430-D4CD-05D8-E103-F96188FF6D00}"/>
              </a:ext>
            </a:extLst>
          </p:cNvPr>
          <p:cNvPicPr preferRelativeResize="0">
            <a:picLocks noChangeAspect="1"/>
          </p:cNvPicPr>
          <p:nvPr/>
        </p:nvPicPr>
        <p:blipFill rotWithShape="1">
          <a:blip r:embed="rId4">
            <a:alphaModFix/>
          </a:blip>
          <a:srcRect/>
          <a:stretch/>
        </p:blipFill>
        <p:spPr>
          <a:xfrm>
            <a:off x="10861810" y="112553"/>
            <a:ext cx="1191891" cy="1098409"/>
          </a:xfrm>
          <a:prstGeom prst="rect">
            <a:avLst/>
          </a:prstGeom>
          <a:noFill/>
          <a:ln>
            <a:noFill/>
          </a:ln>
        </p:spPr>
      </p:pic>
    </p:spTree>
    <p:extLst>
      <p:ext uri="{BB962C8B-B14F-4D97-AF65-F5344CB8AC3E}">
        <p14:creationId xmlns:p14="http://schemas.microsoft.com/office/powerpoint/2010/main" val="64008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6E29E-EAEC-99B3-9D8F-9BB586AE58DD}"/>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764A638D-BD9B-0ECD-B8DC-CA20EF9524EA}"/>
              </a:ext>
            </a:extLst>
          </p:cNvPr>
          <p:cNvSpPr txBox="1">
            <a:spLocks/>
          </p:cNvSpPr>
          <p:nvPr/>
        </p:nvSpPr>
        <p:spPr>
          <a:xfrm>
            <a:off x="-119521" y="5883820"/>
            <a:ext cx="126287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Tsunami-</a:t>
            </a:r>
            <a:r>
              <a:rPr kumimoji="0" lang="en-GB" sz="2800" b="1" i="0" u="none" strike="noStrike" kern="1200" cap="none" spc="0" normalizeH="0" baseline="0" noProof="0" dirty="0" err="1">
                <a:ln>
                  <a:noFill/>
                </a:ln>
                <a:solidFill>
                  <a:srgbClr val="000000"/>
                </a:solidFill>
                <a:effectLst/>
                <a:uLnTx/>
                <a:uFillTx/>
                <a:latin typeface="Calibri" panose="020F0502020204030204" pitchFamily="34" charset="0"/>
                <a:ea typeface="+mj-ea"/>
                <a:cs typeface="Calibri" panose="020F0502020204030204" pitchFamily="34" charset="0"/>
              </a:rPr>
              <a:t>HySEA</a:t>
            </a: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 GPU-based simulation code – Developed by University of Malaga</a:t>
            </a:r>
          </a:p>
        </p:txBody>
      </p:sp>
      <p:pic>
        <p:nvPicPr>
          <p:cNvPr id="9" name="Picture 8" descr="A screenshot of a map of the earth&#10;&#10;AI-generated content may be incorrect.">
            <a:extLst>
              <a:ext uri="{FF2B5EF4-FFF2-40B4-BE49-F238E27FC236}">
                <a16:creationId xmlns:a16="http://schemas.microsoft.com/office/drawing/2014/main" id="{35FAB7E0-DEB8-11C6-E94F-71AA38621F83}"/>
              </a:ext>
            </a:extLst>
          </p:cNvPr>
          <p:cNvPicPr>
            <a:picLocks noChangeAspect="1"/>
          </p:cNvPicPr>
          <p:nvPr/>
        </p:nvPicPr>
        <p:blipFill>
          <a:blip r:embed="rId3"/>
          <a:stretch>
            <a:fillRect/>
          </a:stretch>
        </p:blipFill>
        <p:spPr>
          <a:xfrm>
            <a:off x="0" y="1198605"/>
            <a:ext cx="3867665" cy="3867665"/>
          </a:xfrm>
          <a:prstGeom prst="rect">
            <a:avLst/>
          </a:prstGeom>
        </p:spPr>
      </p:pic>
      <p:pic>
        <p:nvPicPr>
          <p:cNvPr id="11" name="Picture 10" descr="A map of the earth&#10;&#10;AI-generated content may be incorrect.">
            <a:extLst>
              <a:ext uri="{FF2B5EF4-FFF2-40B4-BE49-F238E27FC236}">
                <a16:creationId xmlns:a16="http://schemas.microsoft.com/office/drawing/2014/main" id="{AF594AD4-3390-B9C5-B1FB-C2072DE6CC17}"/>
              </a:ext>
            </a:extLst>
          </p:cNvPr>
          <p:cNvPicPr>
            <a:picLocks noChangeAspect="1"/>
          </p:cNvPicPr>
          <p:nvPr/>
        </p:nvPicPr>
        <p:blipFill>
          <a:blip r:embed="rId4"/>
          <a:stretch>
            <a:fillRect/>
          </a:stretch>
        </p:blipFill>
        <p:spPr>
          <a:xfrm>
            <a:off x="4019264" y="974180"/>
            <a:ext cx="4153471" cy="4683211"/>
          </a:xfrm>
          <a:prstGeom prst="rect">
            <a:avLst/>
          </a:prstGeom>
        </p:spPr>
      </p:pic>
      <p:pic>
        <p:nvPicPr>
          <p:cNvPr id="13" name="Picture 12" descr="A planet with a tornado&#10;&#10;AI-generated content may be incorrect.">
            <a:extLst>
              <a:ext uri="{FF2B5EF4-FFF2-40B4-BE49-F238E27FC236}">
                <a16:creationId xmlns:a16="http://schemas.microsoft.com/office/drawing/2014/main" id="{79D76BD4-9396-89B7-9F95-E9901007AB3D}"/>
              </a:ext>
            </a:extLst>
          </p:cNvPr>
          <p:cNvPicPr>
            <a:picLocks noChangeAspect="1"/>
          </p:cNvPicPr>
          <p:nvPr/>
        </p:nvPicPr>
        <p:blipFill>
          <a:blip r:embed="rId5"/>
          <a:stretch>
            <a:fillRect/>
          </a:stretch>
        </p:blipFill>
        <p:spPr>
          <a:xfrm>
            <a:off x="8271984" y="917180"/>
            <a:ext cx="3920016" cy="5023640"/>
          </a:xfrm>
          <a:prstGeom prst="rect">
            <a:avLst/>
          </a:prstGeom>
        </p:spPr>
      </p:pic>
      <p:sp>
        <p:nvSpPr>
          <p:cNvPr id="14" name="Title 4">
            <a:extLst>
              <a:ext uri="{FF2B5EF4-FFF2-40B4-BE49-F238E27FC236}">
                <a16:creationId xmlns:a16="http://schemas.microsoft.com/office/drawing/2014/main" id="{063C7BC4-859C-0264-2DA7-C04554C5A1D6}"/>
              </a:ext>
            </a:extLst>
          </p:cNvPr>
          <p:cNvSpPr txBox="1">
            <a:spLocks/>
          </p:cNvSpPr>
          <p:nvPr/>
        </p:nvSpPr>
        <p:spPr>
          <a:xfrm>
            <a:off x="1933832" y="0"/>
            <a:ext cx="1016094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Next gen TS-Gauss: direct tsunami simulations –  few GPUs</a:t>
            </a:r>
          </a:p>
        </p:txBody>
      </p:sp>
      <p:pic>
        <p:nvPicPr>
          <p:cNvPr id="15" name="Google Shape;483;p19">
            <a:extLst>
              <a:ext uri="{FF2B5EF4-FFF2-40B4-BE49-F238E27FC236}">
                <a16:creationId xmlns:a16="http://schemas.microsoft.com/office/drawing/2014/main" id="{A18B241E-CEAD-ED5F-6BBB-DAC9F2F4E29D}"/>
              </a:ext>
            </a:extLst>
          </p:cNvPr>
          <p:cNvPicPr preferRelativeResize="0">
            <a:picLocks noChangeAspect="1"/>
          </p:cNvPicPr>
          <p:nvPr/>
        </p:nvPicPr>
        <p:blipFill rotWithShape="1">
          <a:blip r:embed="rId6">
            <a:alphaModFix/>
          </a:blip>
          <a:srcRect/>
          <a:stretch/>
        </p:blipFill>
        <p:spPr>
          <a:xfrm>
            <a:off x="254243" y="5166466"/>
            <a:ext cx="1191891" cy="1098409"/>
          </a:xfrm>
          <a:prstGeom prst="rect">
            <a:avLst/>
          </a:prstGeom>
          <a:noFill/>
          <a:ln>
            <a:noFill/>
          </a:ln>
        </p:spPr>
      </p:pic>
    </p:spTree>
    <p:extLst>
      <p:ext uri="{BB962C8B-B14F-4D97-AF65-F5344CB8AC3E}">
        <p14:creationId xmlns:p14="http://schemas.microsoft.com/office/powerpoint/2010/main" val="146707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4C895-61E0-AFDA-2552-B58DB6D2E07E}"/>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A54E5F77-DE2E-1022-83C9-42BC9662545C}"/>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PTF: Probabilistic Tsunami Forecasting</a:t>
            </a:r>
          </a:p>
        </p:txBody>
      </p:sp>
      <p:sp>
        <p:nvSpPr>
          <p:cNvPr id="2" name="Title 4">
            <a:extLst>
              <a:ext uri="{FF2B5EF4-FFF2-40B4-BE49-F238E27FC236}">
                <a16:creationId xmlns:a16="http://schemas.microsoft.com/office/drawing/2014/main" id="{4338278C-9285-0336-1A3D-C2943A8D34D2}"/>
              </a:ext>
            </a:extLst>
          </p:cNvPr>
          <p:cNvSpPr txBox="1">
            <a:spLocks/>
          </p:cNvSpPr>
          <p:nvPr/>
        </p:nvSpPr>
        <p:spPr>
          <a:xfrm>
            <a:off x="5465379" y="5889388"/>
            <a:ext cx="663203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Selva et al., Nature Communications, 2021</a:t>
            </a:r>
          </a:p>
        </p:txBody>
      </p:sp>
      <p:pic>
        <p:nvPicPr>
          <p:cNvPr id="3" name="Picture 2">
            <a:extLst>
              <a:ext uri="{FF2B5EF4-FFF2-40B4-BE49-F238E27FC236}">
                <a16:creationId xmlns:a16="http://schemas.microsoft.com/office/drawing/2014/main" id="{1EC914AB-4D9D-9686-B575-0D5EFACD2CF7}"/>
              </a:ext>
            </a:extLst>
          </p:cNvPr>
          <p:cNvPicPr>
            <a:picLocks noChangeAspect="1"/>
          </p:cNvPicPr>
          <p:nvPr/>
        </p:nvPicPr>
        <p:blipFill>
          <a:blip r:embed="rId3"/>
          <a:stretch>
            <a:fillRect/>
          </a:stretch>
        </p:blipFill>
        <p:spPr>
          <a:xfrm>
            <a:off x="1653746" y="1072636"/>
            <a:ext cx="7772400" cy="5168088"/>
          </a:xfrm>
          <a:prstGeom prst="rect">
            <a:avLst/>
          </a:prstGeom>
        </p:spPr>
      </p:pic>
      <p:pic>
        <p:nvPicPr>
          <p:cNvPr id="4" name="Google Shape;483;p19">
            <a:extLst>
              <a:ext uri="{FF2B5EF4-FFF2-40B4-BE49-F238E27FC236}">
                <a16:creationId xmlns:a16="http://schemas.microsoft.com/office/drawing/2014/main" id="{2D6D1D7A-6012-67F4-4414-FF214576BAED}"/>
              </a:ext>
            </a:extLst>
          </p:cNvPr>
          <p:cNvPicPr preferRelativeResize="0">
            <a:picLocks noChangeAspect="1"/>
          </p:cNvPicPr>
          <p:nvPr/>
        </p:nvPicPr>
        <p:blipFill rotWithShape="1">
          <a:blip r:embed="rId4">
            <a:alphaModFix/>
          </a:blip>
          <a:srcRect/>
          <a:stretch/>
        </p:blipFill>
        <p:spPr>
          <a:xfrm>
            <a:off x="10861810" y="112553"/>
            <a:ext cx="1191891" cy="1098409"/>
          </a:xfrm>
          <a:prstGeom prst="rect">
            <a:avLst/>
          </a:prstGeom>
          <a:noFill/>
          <a:ln>
            <a:noFill/>
          </a:ln>
        </p:spPr>
      </p:pic>
    </p:spTree>
    <p:extLst>
      <p:ext uri="{BB962C8B-B14F-4D97-AF65-F5344CB8AC3E}">
        <p14:creationId xmlns:p14="http://schemas.microsoft.com/office/powerpoint/2010/main" val="12428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585E-3586-823C-7779-4CC5641E3B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53B1E2-2302-6211-088F-EECD05BA2DEF}"/>
              </a:ext>
            </a:extLst>
          </p:cNvPr>
          <p:cNvPicPr>
            <a:picLocks noChangeAspect="1"/>
          </p:cNvPicPr>
          <p:nvPr/>
        </p:nvPicPr>
        <p:blipFill>
          <a:blip r:embed="rId3"/>
          <a:stretch>
            <a:fillRect/>
          </a:stretch>
        </p:blipFill>
        <p:spPr>
          <a:xfrm>
            <a:off x="4753284" y="1207658"/>
            <a:ext cx="6889567" cy="4918842"/>
          </a:xfrm>
          <a:prstGeom prst="rect">
            <a:avLst/>
          </a:prstGeom>
        </p:spPr>
      </p:pic>
      <p:sp>
        <p:nvSpPr>
          <p:cNvPr id="2" name="Title 4">
            <a:extLst>
              <a:ext uri="{FF2B5EF4-FFF2-40B4-BE49-F238E27FC236}">
                <a16:creationId xmlns:a16="http://schemas.microsoft.com/office/drawing/2014/main" id="{F29EEFF3-B228-F571-7078-E47D2DBE7894}"/>
              </a:ext>
            </a:extLst>
          </p:cNvPr>
          <p:cNvSpPr txBox="1">
            <a:spLocks/>
          </p:cNvSpPr>
          <p:nvPr/>
        </p:nvSpPr>
        <p:spPr>
          <a:xfrm>
            <a:off x="0" y="1613950"/>
            <a:ext cx="4753284" cy="3402893"/>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CAT INGV (non public) web service</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Based on pre-calculated tsunami scenarios</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developed by GFZ and INGV</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partially funded by DT-GEO, </a:t>
            </a:r>
            <a:r>
              <a:rPr kumimoji="0" lang="en-GB" sz="2800" b="1" i="0" u="none" strike="noStrike" kern="1200" cap="none" spc="0" normalizeH="0" baseline="0" noProof="0" dirty="0" err="1">
                <a:ln>
                  <a:noFill/>
                </a:ln>
                <a:solidFill>
                  <a:srgbClr val="000000"/>
                </a:solidFill>
                <a:effectLst/>
                <a:uLnTx/>
                <a:uFillTx/>
                <a:latin typeface="Calibri" panose="020F0502020204030204" pitchFamily="34" charset="0"/>
                <a:ea typeface="+mj-ea"/>
                <a:cs typeface="Calibri" panose="020F0502020204030204" pitchFamily="34" charset="0"/>
              </a:rPr>
              <a:t>ChEESE</a:t>
            </a:r>
            <a:endPar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Now by EPOS-ON</a:t>
            </a:r>
          </a:p>
        </p:txBody>
      </p:sp>
      <p:sp>
        <p:nvSpPr>
          <p:cNvPr id="3" name="Title 4">
            <a:extLst>
              <a:ext uri="{FF2B5EF4-FFF2-40B4-BE49-F238E27FC236}">
                <a16:creationId xmlns:a16="http://schemas.microsoft.com/office/drawing/2014/main" id="{8768D6D7-CA10-66A9-EC1E-C238303929B6}"/>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PTF: Probabilistic Tsunami Forecasting</a:t>
            </a:r>
          </a:p>
        </p:txBody>
      </p:sp>
      <p:pic>
        <p:nvPicPr>
          <p:cNvPr id="5" name="Google Shape;483;p19">
            <a:extLst>
              <a:ext uri="{FF2B5EF4-FFF2-40B4-BE49-F238E27FC236}">
                <a16:creationId xmlns:a16="http://schemas.microsoft.com/office/drawing/2014/main" id="{134CD2B3-7E7D-87E7-A5F1-1537F4F163BF}"/>
              </a:ext>
            </a:extLst>
          </p:cNvPr>
          <p:cNvPicPr preferRelativeResize="0">
            <a:picLocks noChangeAspect="1"/>
          </p:cNvPicPr>
          <p:nvPr/>
        </p:nvPicPr>
        <p:blipFill rotWithShape="1">
          <a:blip r:embed="rId4">
            <a:alphaModFix/>
          </a:blip>
          <a:srcRect/>
          <a:stretch/>
        </p:blipFill>
        <p:spPr>
          <a:xfrm>
            <a:off x="10861810" y="112553"/>
            <a:ext cx="1191891" cy="1098409"/>
          </a:xfrm>
          <a:prstGeom prst="rect">
            <a:avLst/>
          </a:prstGeom>
          <a:noFill/>
          <a:ln>
            <a:noFill/>
          </a:ln>
        </p:spPr>
      </p:pic>
    </p:spTree>
    <p:extLst>
      <p:ext uri="{BB962C8B-B14F-4D97-AF65-F5344CB8AC3E}">
        <p14:creationId xmlns:p14="http://schemas.microsoft.com/office/powerpoint/2010/main" val="1794108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0D3E-C844-3A1D-D709-B814FB68E6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9C771EF-061A-FDB3-6E04-3E49D1FB1DF9}"/>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PTF: Probabilistic Tsunami Forecasting</a:t>
            </a:r>
          </a:p>
        </p:txBody>
      </p:sp>
      <p:pic>
        <p:nvPicPr>
          <p:cNvPr id="6" name="Picture 5">
            <a:extLst>
              <a:ext uri="{FF2B5EF4-FFF2-40B4-BE49-F238E27FC236}">
                <a16:creationId xmlns:a16="http://schemas.microsoft.com/office/drawing/2014/main" id="{BB1D372B-811D-2A96-D316-C5BE5AA6123A}"/>
              </a:ext>
            </a:extLst>
          </p:cNvPr>
          <p:cNvPicPr>
            <a:picLocks noChangeAspect="1"/>
          </p:cNvPicPr>
          <p:nvPr/>
        </p:nvPicPr>
        <p:blipFill>
          <a:blip r:embed="rId3"/>
          <a:stretch>
            <a:fillRect/>
          </a:stretch>
        </p:blipFill>
        <p:spPr>
          <a:xfrm>
            <a:off x="981137" y="896607"/>
            <a:ext cx="10229726" cy="5788408"/>
          </a:xfrm>
          <a:prstGeom prst="rect">
            <a:avLst/>
          </a:prstGeom>
        </p:spPr>
      </p:pic>
      <p:pic>
        <p:nvPicPr>
          <p:cNvPr id="8" name="Google Shape;483;p19">
            <a:extLst>
              <a:ext uri="{FF2B5EF4-FFF2-40B4-BE49-F238E27FC236}">
                <a16:creationId xmlns:a16="http://schemas.microsoft.com/office/drawing/2014/main" id="{DEA8FD14-F4D7-7710-1F1C-063D0D643568}"/>
              </a:ext>
            </a:extLst>
          </p:cNvPr>
          <p:cNvPicPr preferRelativeResize="0">
            <a:picLocks noChangeAspect="1"/>
          </p:cNvPicPr>
          <p:nvPr/>
        </p:nvPicPr>
        <p:blipFill rotWithShape="1">
          <a:blip r:embed="rId4">
            <a:alphaModFix/>
          </a:blip>
          <a:srcRect/>
          <a:stretch/>
        </p:blipFill>
        <p:spPr>
          <a:xfrm>
            <a:off x="10861810" y="112553"/>
            <a:ext cx="1191891" cy="1098409"/>
          </a:xfrm>
          <a:prstGeom prst="rect">
            <a:avLst/>
          </a:prstGeom>
          <a:noFill/>
          <a:ln>
            <a:noFill/>
          </a:ln>
        </p:spPr>
      </p:pic>
    </p:spTree>
    <p:extLst>
      <p:ext uri="{BB962C8B-B14F-4D97-AF65-F5344CB8AC3E}">
        <p14:creationId xmlns:p14="http://schemas.microsoft.com/office/powerpoint/2010/main" val="2809570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F21D-7F3C-F7E0-AA9C-C61FCDDE4C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91F711D-1AA4-F57D-8621-2D05D99B107E}"/>
              </a:ext>
            </a:extLst>
          </p:cNvPr>
          <p:cNvSpPr txBox="1">
            <a:spLocks/>
          </p:cNvSpPr>
          <p:nvPr/>
        </p:nvSpPr>
        <p:spPr>
          <a:xfrm>
            <a:off x="345989" y="-12802"/>
            <a:ext cx="12439135"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PTF: Probabilistic Tsunami Forecasting</a:t>
            </a:r>
          </a:p>
        </p:txBody>
      </p:sp>
      <p:pic>
        <p:nvPicPr>
          <p:cNvPr id="2" name="Picture 1">
            <a:extLst>
              <a:ext uri="{FF2B5EF4-FFF2-40B4-BE49-F238E27FC236}">
                <a16:creationId xmlns:a16="http://schemas.microsoft.com/office/drawing/2014/main" id="{022D2CCA-4CF1-2C48-9B37-628F3BEBC93D}"/>
              </a:ext>
            </a:extLst>
          </p:cNvPr>
          <p:cNvPicPr>
            <a:picLocks noChangeAspect="1"/>
          </p:cNvPicPr>
          <p:nvPr/>
        </p:nvPicPr>
        <p:blipFill>
          <a:blip r:embed="rId3"/>
          <a:stretch>
            <a:fillRect/>
          </a:stretch>
        </p:blipFill>
        <p:spPr>
          <a:xfrm>
            <a:off x="988064" y="1393705"/>
            <a:ext cx="9036177" cy="5343426"/>
          </a:xfrm>
          <a:prstGeom prst="rect">
            <a:avLst/>
          </a:prstGeom>
        </p:spPr>
      </p:pic>
      <p:sp>
        <p:nvSpPr>
          <p:cNvPr id="3" name="Title 4">
            <a:extLst>
              <a:ext uri="{FF2B5EF4-FFF2-40B4-BE49-F238E27FC236}">
                <a16:creationId xmlns:a16="http://schemas.microsoft.com/office/drawing/2014/main" id="{E4161FAA-E4B9-95E2-7BF9-28C0B9F25985}"/>
              </a:ext>
            </a:extLst>
          </p:cNvPr>
          <p:cNvSpPr txBox="1">
            <a:spLocks/>
          </p:cNvSpPr>
          <p:nvPr/>
        </p:nvSpPr>
        <p:spPr>
          <a:xfrm>
            <a:off x="-782739" y="690452"/>
            <a:ext cx="126287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Example for the Maule 2010 Mw 8.8 Earthquake and Tsunami</a:t>
            </a:r>
          </a:p>
        </p:txBody>
      </p:sp>
      <p:pic>
        <p:nvPicPr>
          <p:cNvPr id="4" name="Google Shape;483;p19">
            <a:extLst>
              <a:ext uri="{FF2B5EF4-FFF2-40B4-BE49-F238E27FC236}">
                <a16:creationId xmlns:a16="http://schemas.microsoft.com/office/drawing/2014/main" id="{51F8709D-EB9B-A62B-E1CE-238B356E65A4}"/>
              </a:ext>
            </a:extLst>
          </p:cNvPr>
          <p:cNvPicPr preferRelativeResize="0">
            <a:picLocks noChangeAspect="1"/>
          </p:cNvPicPr>
          <p:nvPr/>
        </p:nvPicPr>
        <p:blipFill rotWithShape="1">
          <a:blip r:embed="rId4">
            <a:alphaModFix/>
          </a:blip>
          <a:srcRect/>
          <a:stretch/>
        </p:blipFill>
        <p:spPr>
          <a:xfrm>
            <a:off x="10861810" y="112553"/>
            <a:ext cx="1191891" cy="1098409"/>
          </a:xfrm>
          <a:prstGeom prst="rect">
            <a:avLst/>
          </a:prstGeom>
          <a:noFill/>
          <a:ln>
            <a:noFill/>
          </a:ln>
        </p:spPr>
      </p:pic>
    </p:spTree>
    <p:extLst>
      <p:ext uri="{BB962C8B-B14F-4D97-AF65-F5344CB8AC3E}">
        <p14:creationId xmlns:p14="http://schemas.microsoft.com/office/powerpoint/2010/main" val="2899268017"/>
      </p:ext>
    </p:extLst>
  </p:cSld>
  <p:clrMapOvr>
    <a:masterClrMapping/>
  </p:clrMapOvr>
</p:sld>
</file>

<file path=ppt/theme/theme1.xml><?xml version="1.0" encoding="utf-8"?>
<a:theme xmlns:a="http://schemas.openxmlformats.org/drawingml/2006/main" name="1_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607</Words>
  <Application>Microsoft Macintosh PowerPoint</Application>
  <PresentationFormat>Widescreen</PresentationFormat>
  <Paragraphs>94</Paragraphs>
  <Slides>18</Slides>
  <Notes>18</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18</vt:i4>
      </vt:variant>
    </vt:vector>
  </HeadingPairs>
  <TitlesOfParts>
    <vt:vector size="26" baseType="lpstr">
      <vt:lpstr>Aptos</vt:lpstr>
      <vt:lpstr>Aptos Display</vt:lpstr>
      <vt:lpstr>Arial</vt:lpstr>
      <vt:lpstr>Calibri</vt:lpstr>
      <vt:lpstr>Calibri Light</vt:lpstr>
      <vt:lpstr>Roboto</vt:lpstr>
      <vt:lpstr>Wingdings</vt:lpstr>
      <vt:lpstr>1_Office Theme</vt:lpstr>
      <vt:lpstr>HPC use-case: Scenario and Probabilistic Tsunami Forecasting</vt:lpstr>
      <vt:lpstr>Examples of services from light web service to computationally-intensive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2025-03-27T14:51:30Z</dcterms:created>
  <dcterms:modified xsi:type="dcterms:W3CDTF">2025-03-27T14:51:48Z</dcterms:modified>
</cp:coreProperties>
</file>