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1327" r:id="rId2"/>
    <p:sldId id="1328" r:id="rId3"/>
    <p:sldId id="1329" r:id="rId4"/>
    <p:sldId id="1330" r:id="rId5"/>
    <p:sldId id="1331" r:id="rId6"/>
    <p:sldId id="267" r:id="rId7"/>
    <p:sldId id="268" r:id="rId8"/>
    <p:sldId id="1332" r:id="rId9"/>
    <p:sldId id="270" r:id="rId10"/>
    <p:sldId id="271" r:id="rId11"/>
    <p:sldId id="1333"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E56D8-5C03-7A4F-BC8E-5F0CBAE48EAD}" type="datetimeFigureOut">
              <a:rPr lang="it-IT" smtClean="0"/>
              <a:t>27/03/25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8611-D893-554A-80EE-745994F73817}" type="slidenum">
              <a:rPr lang="it-IT" smtClean="0"/>
              <a:t>‹N›</a:t>
            </a:fld>
            <a:endParaRPr lang="it-IT"/>
          </a:p>
        </p:txBody>
      </p:sp>
    </p:spTree>
    <p:extLst>
      <p:ext uri="{BB962C8B-B14F-4D97-AF65-F5344CB8AC3E}">
        <p14:creationId xmlns:p14="http://schemas.microsoft.com/office/powerpoint/2010/main" val="178048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96D3-1144-3ECA-7536-C7A2F3E29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77086D-3248-515B-D2B6-A43AA83E2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0046C-3232-57F0-27DD-A17835D1C314}"/>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5AC42EAC-7B5C-CF37-7126-14FE0D4AE6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485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952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63DCA-2611-9786-F2A1-E29A8FCEE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98E9B-A391-C5FF-B2CF-D101A04DB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8206E-0DE2-9D88-0E9A-7727B1F6385E}"/>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A54ED466-6DFA-31A8-698A-A6147846D1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5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5037-CB17-0EA3-8C7D-C90DFAB86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3DEC9-A2EE-11C7-D719-9F37A0033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B794D-C5D5-C1F0-5429-CDB060CCB3D6}"/>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38FA19D9-F848-20A3-6334-F9D4165AE3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93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C5C1C-CFE6-FB04-5312-8EE91FE3B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B691-999A-B902-5C82-8233A4EC9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52310-5BB1-5D27-E9D0-7C335BE75368}"/>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37A87148-6503-EBCE-8AC9-F37C5701C8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456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CB568-1F04-ABFE-A8C3-A0BB4EF66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C4E6F-97EE-CCE6-A9DE-F9612CA52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CE346-D70A-5855-B035-F2425A54401A}"/>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DE9A4B88-9655-9FE8-650F-B0B88E2A04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299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A60F0-C28D-1096-FD00-854F439F0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397B3-58BA-76DD-E49A-19DB160E5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8338B-2936-5438-A7F2-A99086884B55}"/>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80F2C783-ACCF-4DD9-DED3-A416217E75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00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648A4-19B1-F2C1-062D-B3E1021A2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B0942-C38B-7F34-61DE-8F614A314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4B58A-9B5D-8944-C471-18A09A09B7E1}"/>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75B18782-1A4D-2BC0-61EF-026B4B744B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721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57683-E4F5-9B00-DE74-F0D0F63C4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FE0EE-C431-12B2-7558-BF21F717BC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57B5E-2841-FA50-7464-906780898AB5}"/>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E56BD6E8-2DD5-D10C-D03F-051BBE7066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52B328-1FC2-1C4B-B807-8716236A14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113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045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21341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50607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4926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 and body">
    <p:spTree>
      <p:nvGrpSpPr>
        <p:cNvPr id="1" name=""/>
        <p:cNvGrpSpPr/>
        <p:nvPr/>
      </p:nvGrpSpPr>
      <p:grpSpPr bwMode="auto">
        <a:xfrm>
          <a:off x="0" y="0"/>
          <a:ext cx="0" cy="0"/>
          <a:chOff x="0" y="0"/>
          <a:chExt cx="0" cy="0"/>
        </a:xfrm>
      </p:grpSpPr>
      <p:sp>
        <p:nvSpPr>
          <p:cNvPr id="23" name="Google Shape;23;p4"/>
          <p:cNvSpPr txBox="1">
            <a:spLocks noGrp="1"/>
          </p:cNvSpPr>
          <p:nvPr>
            <p:ph type="title"/>
          </p:nvPr>
        </p:nvSpPr>
        <p:spPr bwMode="auto">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24" name="Google Shape;24;p4"/>
          <p:cNvSpPr txBox="1">
            <a:spLocks noGrp="1"/>
          </p:cNvSpPr>
          <p:nvPr>
            <p:ph type="body" idx="1"/>
          </p:nvPr>
        </p:nvSpPr>
        <p:spPr bwMode="auto">
          <a:xfrm>
            <a:off x="415600" y="16382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rgbClr val="6AA84F"/>
              </a:buClr>
              <a:buSzPts val="1800"/>
              <a:buChar char="●"/>
              <a:defRPr/>
            </a:lvl1pPr>
            <a:lvl2pPr marL="1219170" lvl="1" indent="-423323">
              <a:spcBef>
                <a:spcPts val="0"/>
              </a:spcBef>
              <a:spcAft>
                <a:spcPts val="0"/>
              </a:spcAft>
              <a:buClr>
                <a:srgbClr val="3465A4"/>
              </a:buClr>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a:defRPr/>
            </a:pPr>
            <a:endParaRPr/>
          </a:p>
        </p:txBody>
      </p:sp>
      <p:pic>
        <p:nvPicPr>
          <p:cNvPr id="25" name="Google Shape;25;p4"/>
          <p:cNvPicPr/>
          <p:nvPr/>
        </p:nvPicPr>
        <p:blipFill>
          <a:blip r:embed="rId2">
            <a:alphaModFix/>
          </a:blip>
          <a:srcRect l="25791" t="7205" r="26108" b="7825"/>
          <a:stretch/>
        </p:blipFill>
        <p:spPr bwMode="auto">
          <a:xfrm>
            <a:off x="11263482" y="6017866"/>
            <a:ext cx="731599" cy="727449"/>
          </a:xfrm>
          <a:prstGeom prst="rect">
            <a:avLst/>
          </a:prstGeom>
          <a:noFill/>
          <a:ln>
            <a:noFill/>
          </a:ln>
        </p:spPr>
      </p:pic>
      <p:sp>
        <p:nvSpPr>
          <p:cNvPr id="26" name="Google Shape;26;p4"/>
          <p:cNvSpPr txBox="1">
            <a:spLocks noGrp="1"/>
          </p:cNvSpPr>
          <p:nvPr>
            <p:ph type="sldNum" idx="12"/>
          </p:nvPr>
        </p:nvSpPr>
        <p:spPr bwMode="auto">
          <a:xfrm>
            <a:off x="11266707" y="63192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a:spcBef>
                <a:spcPts val="0"/>
              </a:spcBef>
              <a:spcAft>
                <a:spcPts val="0"/>
              </a:spcAft>
              <a:buNone/>
              <a:defRPr/>
            </a:pPr>
            <a:fld id="{00000000-1234-1234-1234-123412341234}" type="slidenum">
              <a:rPr lang="en-GB"/>
              <a:pPr marL="0" lvl="0" indent="0" algn="r">
                <a:spcBef>
                  <a:spcPts val="0"/>
                </a:spcBef>
                <a:spcAft>
                  <a:spcPts val="0"/>
                </a:spcAft>
                <a:buNone/>
                <a:defRPr/>
              </a:pPr>
              <a:t>‹N›</a:t>
            </a:fld>
            <a:endParaRPr/>
          </a:p>
        </p:txBody>
      </p:sp>
    </p:spTree>
    <p:extLst>
      <p:ext uri="{BB962C8B-B14F-4D97-AF65-F5344CB8AC3E}">
        <p14:creationId xmlns:p14="http://schemas.microsoft.com/office/powerpoint/2010/main" val="198944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a:t>Click to edit Master title style</a:t>
            </a:r>
          </a:p>
        </p:txBody>
      </p:sp>
    </p:spTree>
    <p:extLst>
      <p:ext uri="{BB962C8B-B14F-4D97-AF65-F5344CB8AC3E}">
        <p14:creationId xmlns:p14="http://schemas.microsoft.com/office/powerpoint/2010/main" val="208943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85252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55566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408361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6388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078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8180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27/03/2025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23254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epos-eu.org/on" TargetMode="External"/><Relationship Id="rId2" Type="http://schemas.openxmlformats.org/officeDocument/2006/relationships/slideLayout" Target="../slideLayouts/slideLayout2.xml"/><Relationship Id="rId16" Type="http://schemas.openxmlformats.org/officeDocument/2006/relationships/hyperlink" Target="mailto:info@epos-eric.e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a:solidFill>
                  <a:srgbClr val="E5A113"/>
                </a:solidFill>
                <a:effectLst/>
                <a:latin typeface="Calibri" panose="020F0502020204030204" pitchFamily="34" charset="0"/>
                <a:cs typeface="Calibri" panose="020F0502020204030204" pitchFamily="34" charset="0"/>
              </a:rPr>
              <a:t>This work is licensed under</a:t>
            </a:r>
            <a:br>
              <a:rPr lang="en-GB" sz="900" b="0" i="0">
                <a:solidFill>
                  <a:srgbClr val="E5A113"/>
                </a:solidFill>
                <a:effectLst/>
                <a:latin typeface="Calibri" panose="020F0502020204030204" pitchFamily="34" charset="0"/>
                <a:cs typeface="Calibri" panose="020F0502020204030204" pitchFamily="34" charset="0"/>
              </a:rPr>
            </a:br>
            <a:r>
              <a:rPr lang="en-GB" sz="900" b="0" i="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info@epos-eric.eu</a:t>
            </a:r>
            <a:r>
              <a:rPr lang="en-GB" sz="1200">
                <a:solidFill>
                  <a:schemeClr val="tx1"/>
                </a:solidFill>
                <a:latin typeface="Calibri" panose="020F0502020204030204" pitchFamily="34" charset="0"/>
                <a:cs typeface="Calibri" panose="020F0502020204030204" pitchFamily="34" charset="0"/>
              </a:rPr>
              <a:t> </a:t>
            </a:r>
            <a:r>
              <a:rPr lang="en-GB" sz="1200">
                <a:solidFill>
                  <a:srgbClr val="E5A113"/>
                </a:solidFill>
                <a:latin typeface="Calibri" panose="020F0502020204030204" pitchFamily="34" charset="0"/>
                <a:cs typeface="Calibri" panose="020F0502020204030204" pitchFamily="34" charset="0"/>
              </a:rPr>
              <a:t>|</a:t>
            </a:r>
            <a:r>
              <a:rPr lang="en-GB" sz="1200">
                <a:latin typeface="Calibri" panose="020F0502020204030204" pitchFamily="34" charset="0"/>
                <a:cs typeface="Calibri" panose="020F0502020204030204" pitchFamily="34" charset="0"/>
              </a:rPr>
              <a:t> </a:t>
            </a:r>
            <a:r>
              <a:rPr lang="en-GB" sz="120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www.epos-eu.org/on</a:t>
            </a:r>
            <a:r>
              <a:rPr lang="en-GB" sz="1200">
                <a:solidFill>
                  <a:schemeClr val="tx1"/>
                </a:solidFill>
                <a:latin typeface="Calibri" panose="020F0502020204030204" pitchFamily="34" charset="0"/>
                <a:cs typeface="Calibri" panose="020F0502020204030204" pitchFamily="34" charset="0"/>
              </a:rPr>
              <a:t>  </a:t>
            </a:r>
            <a:r>
              <a:rPr lang="en-GB" sz="1200">
                <a:solidFill>
                  <a:srgbClr val="E5A113"/>
                </a:solidFill>
                <a:latin typeface="Calibri" panose="020F0502020204030204" pitchFamily="34" charset="0"/>
                <a:cs typeface="Calibri" panose="020F0502020204030204" pitchFamily="34" charset="0"/>
              </a:rPr>
              <a:t>|</a:t>
            </a:r>
            <a:r>
              <a:rPr lang="en-GB" sz="1200">
                <a:latin typeface="Calibri" panose="020F0502020204030204" pitchFamily="34" charset="0"/>
                <a:cs typeface="Calibri" panose="020F0502020204030204" pitchFamily="34" charset="0"/>
              </a:rPr>
              <a:t> #</a:t>
            </a:r>
            <a:r>
              <a:rPr lang="en-GB" sz="1200" err="1">
                <a:latin typeface="Calibri" panose="020F0502020204030204" pitchFamily="34" charset="0"/>
                <a:cs typeface="Calibri" panose="020F0502020204030204" pitchFamily="34" charset="0"/>
              </a:rPr>
              <a:t>EPOSon</a:t>
            </a:r>
            <a:endParaRPr lang="en-GB" sz="120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a:solidFill>
                  <a:srgbClr val="002060"/>
                </a:solidFill>
              </a:rPr>
              <a:t>EPOS ON IS funded by the EC Horizon Europe programme under G.A. n 101131592</a:t>
            </a:r>
          </a:p>
          <a:p>
            <a:pPr lvl="0" algn="just"/>
            <a:endParaRPr lang="en-GB" sz="1050">
              <a:solidFill>
                <a:srgbClr val="002060"/>
              </a:solidFill>
            </a:endParaRPr>
          </a:p>
          <a:p>
            <a:pPr lvl="0" algn="just"/>
            <a:endParaRPr lang="en-GB" sz="1050">
              <a:solidFill>
                <a:srgbClr val="002060"/>
              </a:solidFill>
            </a:endParaRPr>
          </a:p>
          <a:p>
            <a:pPr lvl="0"/>
            <a:br>
              <a:rPr lang="en-GB" sz="1050">
                <a:solidFill>
                  <a:srgbClr val="002060"/>
                </a:solidFill>
              </a:rPr>
            </a:br>
            <a:endParaRPr lang="it-IT" sz="105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8"/>
          <a:stretch>
            <a:fillRect/>
          </a:stretch>
        </p:blipFill>
        <p:spPr>
          <a:xfrm>
            <a:off x="367303" y="6176963"/>
            <a:ext cx="483000" cy="489647"/>
          </a:xfrm>
          <a:prstGeom prst="rect">
            <a:avLst/>
          </a:prstGeom>
        </p:spPr>
      </p:pic>
    </p:spTree>
    <p:extLst>
      <p:ext uri="{BB962C8B-B14F-4D97-AF65-F5344CB8AC3E}">
        <p14:creationId xmlns:p14="http://schemas.microsoft.com/office/powerpoint/2010/main" val="1805969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08337-0AF8-ECA1-6B23-AF02CCFD068A}"/>
              </a:ext>
            </a:extLst>
          </p:cNvPr>
          <p:cNvSpPr>
            <a:spLocks noGrp="1"/>
          </p:cNvSpPr>
          <p:nvPr>
            <p:ph type="ctrTitle"/>
          </p:nvPr>
        </p:nvSpPr>
        <p:spPr/>
        <p:txBody>
          <a:bodyPr/>
          <a:lstStyle/>
          <a:p>
            <a:r>
              <a:rPr lang="it-IT" b="0" err="1">
                <a:latin typeface="Calibri"/>
                <a:ea typeface="Calibri"/>
                <a:cs typeface="Calibri"/>
              </a:rPr>
              <a:t>Computational</a:t>
            </a:r>
            <a:r>
              <a:rPr lang="it-IT" b="0">
                <a:latin typeface="Calibri"/>
                <a:ea typeface="Calibri"/>
                <a:cs typeface="Calibri"/>
              </a:rPr>
              <a:t> Workflows in the EPOS  Platform</a:t>
            </a:r>
            <a:endParaRPr lang="it-IT">
              <a:latin typeface="Calibri"/>
              <a:cs typeface="Calibri"/>
            </a:endParaRPr>
          </a:p>
          <a:p>
            <a:endParaRPr lang="it-IT" dirty="0">
              <a:ea typeface="Calibri"/>
            </a:endParaRP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1"/>
          </p:nvPr>
        </p:nvSpPr>
        <p:spPr>
          <a:xfrm>
            <a:off x="838200" y="4510088"/>
            <a:ext cx="10515600" cy="944562"/>
          </a:xfrm>
        </p:spPr>
        <p:txBody>
          <a:bodyPr vert="horz" lIns="91440" tIns="45720" rIns="91440" bIns="45720" rtlCol="0" anchor="t">
            <a:normAutofit/>
          </a:bodyPr>
          <a:lstStyle/>
          <a:p>
            <a:r>
              <a:rPr lang="en-GB" dirty="0">
                <a:latin typeface="Calibri"/>
                <a:ea typeface="Calibri"/>
                <a:cs typeface="Calibri"/>
              </a:rPr>
              <a:t>Marco Salvi | marco.salvi@ingv.it | 20/03/2025 EPOS DAYS</a:t>
            </a:r>
          </a:p>
        </p:txBody>
      </p:sp>
    </p:spTree>
    <p:extLst>
      <p:ext uri="{BB962C8B-B14F-4D97-AF65-F5344CB8AC3E}">
        <p14:creationId xmlns:p14="http://schemas.microsoft.com/office/powerpoint/2010/main" val="2173525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8915-9DF2-CE2B-E859-8668F8384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2B9A6-2252-35E8-A079-973500C9B4F8}"/>
              </a:ext>
            </a:extLst>
          </p:cNvPr>
          <p:cNvSpPr>
            <a:spLocks noGrp="1"/>
          </p:cNvSpPr>
          <p:nvPr>
            <p:ph type="title"/>
          </p:nvPr>
        </p:nvSpPr>
        <p:spPr/>
        <p:txBody>
          <a:bodyPr/>
          <a:lstStyle/>
          <a:p>
            <a:r>
              <a:rPr lang="it-IT" b="0" dirty="0" err="1">
                <a:latin typeface="Calibri"/>
                <a:ea typeface="Calibri"/>
                <a:cs typeface="Calibri"/>
              </a:rPr>
              <a:t>Summary</a:t>
            </a:r>
            <a:endParaRPr lang="it-IT" dirty="0" err="1"/>
          </a:p>
        </p:txBody>
      </p:sp>
      <p:sp>
        <p:nvSpPr>
          <p:cNvPr id="5" name="Content Placeholder 4">
            <a:extLst>
              <a:ext uri="{FF2B5EF4-FFF2-40B4-BE49-F238E27FC236}">
                <a16:creationId xmlns:a16="http://schemas.microsoft.com/office/drawing/2014/main" id="{98240EF5-2680-9E0E-8AC6-4A3246FADF49}"/>
              </a:ext>
            </a:extLst>
          </p:cNvPr>
          <p:cNvSpPr>
            <a:spLocks noGrp="1"/>
          </p:cNvSpPr>
          <p:nvPr>
            <p:ph idx="1"/>
          </p:nvPr>
        </p:nvSpPr>
        <p:spPr/>
        <p:txBody>
          <a:bodyPr vert="horz" lIns="91440" tIns="45720" rIns="91440" bIns="45720" rtlCol="0" anchor="t">
            <a:noAutofit/>
          </a:bodyPr>
          <a:lstStyle/>
          <a:p>
            <a:r>
              <a:rPr lang="it-IT" sz="2100" dirty="0">
                <a:latin typeface="Calibri"/>
                <a:ea typeface="Calibri"/>
                <a:cs typeface="Calibri"/>
              </a:rPr>
              <a:t>FAIR </a:t>
            </a:r>
            <a:r>
              <a:rPr lang="it-IT" sz="2100" dirty="0" err="1">
                <a:latin typeface="Calibri"/>
                <a:ea typeface="Calibri"/>
                <a:cs typeface="Calibri"/>
              </a:rPr>
              <a:t>representation</a:t>
            </a:r>
            <a:r>
              <a:rPr lang="it-IT" sz="2100" dirty="0">
                <a:latin typeface="Calibri"/>
                <a:ea typeface="Calibri"/>
                <a:cs typeface="Calibri"/>
              </a:rPr>
              <a:t> of workflows </a:t>
            </a:r>
            <a:r>
              <a:rPr lang="it-IT" sz="2100" dirty="0" err="1">
                <a:latin typeface="Calibri"/>
                <a:ea typeface="Calibri"/>
                <a:cs typeface="Calibri"/>
              </a:rPr>
              <a:t>using</a:t>
            </a:r>
            <a:r>
              <a:rPr lang="it-IT" sz="2100" dirty="0">
                <a:latin typeface="Calibri"/>
                <a:ea typeface="Calibri"/>
                <a:cs typeface="Calibri"/>
              </a:rPr>
              <a:t> the </a:t>
            </a:r>
            <a:r>
              <a:rPr lang="it-IT" sz="2100" dirty="0" err="1">
                <a:latin typeface="Calibri"/>
                <a:ea typeface="Calibri"/>
                <a:cs typeface="Calibri"/>
              </a:rPr>
              <a:t>combination</a:t>
            </a:r>
            <a:r>
              <a:rPr lang="it-IT" sz="2100" dirty="0">
                <a:latin typeface="Calibri"/>
                <a:ea typeface="Calibri"/>
                <a:cs typeface="Calibri"/>
              </a:rPr>
              <a:t> of CWL and RO-</a:t>
            </a:r>
            <a:r>
              <a:rPr lang="it-IT" sz="2100" dirty="0" err="1">
                <a:latin typeface="Calibri"/>
                <a:ea typeface="Calibri"/>
                <a:cs typeface="Calibri"/>
              </a:rPr>
              <a:t>Crate</a:t>
            </a:r>
          </a:p>
          <a:p>
            <a:pPr>
              <a:lnSpc>
                <a:spcPct val="113999"/>
              </a:lnSpc>
            </a:pPr>
            <a:endParaRPr lang="it-IT" sz="2100" dirty="0">
              <a:ea typeface="Calibri"/>
            </a:endParaRPr>
          </a:p>
          <a:p>
            <a:pPr>
              <a:lnSpc>
                <a:spcPct val="113999"/>
              </a:lnSpc>
            </a:pPr>
            <a:r>
              <a:rPr lang="it-IT" sz="2100" dirty="0" err="1">
                <a:latin typeface="Calibri"/>
                <a:ea typeface="Calibri"/>
                <a:cs typeface="Calibri"/>
              </a:rPr>
              <a:t>Flexibility</a:t>
            </a:r>
            <a:r>
              <a:rPr lang="it-IT" sz="2100" dirty="0">
                <a:latin typeface="Calibri"/>
                <a:ea typeface="Calibri"/>
                <a:cs typeface="Calibri"/>
              </a:rPr>
              <a:t> to work with </a:t>
            </a:r>
            <a:r>
              <a:rPr lang="it-IT" sz="2100" dirty="0" err="1">
                <a:latin typeface="Calibri"/>
                <a:ea typeface="Calibri"/>
                <a:cs typeface="Calibri"/>
              </a:rPr>
              <a:t>various</a:t>
            </a:r>
            <a:r>
              <a:rPr lang="it-IT" sz="2100" dirty="0">
                <a:latin typeface="Calibri"/>
                <a:ea typeface="Calibri"/>
                <a:cs typeface="Calibri"/>
              </a:rPr>
              <a:t> workflow tools </a:t>
            </a:r>
            <a:r>
              <a:rPr lang="it-IT" sz="2100" dirty="0" err="1">
                <a:latin typeface="Calibri"/>
                <a:ea typeface="Calibri"/>
                <a:cs typeface="Calibri"/>
              </a:rPr>
              <a:t>through</a:t>
            </a:r>
            <a:r>
              <a:rPr lang="it-IT" sz="2100" dirty="0">
                <a:latin typeface="Calibri"/>
                <a:ea typeface="Calibri"/>
                <a:cs typeface="Calibri"/>
              </a:rPr>
              <a:t> abstract </a:t>
            </a:r>
            <a:r>
              <a:rPr lang="it-IT" sz="2100" dirty="0" err="1">
                <a:latin typeface="Calibri"/>
                <a:ea typeface="Calibri"/>
                <a:cs typeface="Calibri"/>
              </a:rPr>
              <a:t>descriptions</a:t>
            </a:r>
            <a:endParaRPr lang="it-IT" dirty="0" err="1"/>
          </a:p>
          <a:p>
            <a:pPr>
              <a:lnSpc>
                <a:spcPct val="113999"/>
              </a:lnSpc>
            </a:pPr>
            <a:endParaRPr lang="it-IT">
              <a:ea typeface="Calibri" panose="020F0502020204030204" pitchFamily="34" charset="0"/>
            </a:endParaRPr>
          </a:p>
          <a:p>
            <a:pPr>
              <a:lnSpc>
                <a:spcPct val="113999"/>
              </a:lnSpc>
            </a:pPr>
            <a:r>
              <a:rPr lang="it-IT" sz="2100" dirty="0" err="1">
                <a:latin typeface="Calibri"/>
                <a:ea typeface="Calibri"/>
                <a:cs typeface="Calibri"/>
              </a:rPr>
              <a:t>Improved</a:t>
            </a:r>
            <a:r>
              <a:rPr lang="it-IT" sz="2100" dirty="0">
                <a:latin typeface="Calibri"/>
                <a:ea typeface="Calibri"/>
                <a:cs typeface="Calibri"/>
              </a:rPr>
              <a:t> </a:t>
            </a:r>
            <a:r>
              <a:rPr lang="it-IT" sz="2100" dirty="0" err="1">
                <a:latin typeface="Calibri"/>
                <a:ea typeface="Calibri"/>
                <a:cs typeface="Calibri"/>
              </a:rPr>
              <a:t>discoverability</a:t>
            </a:r>
            <a:r>
              <a:rPr lang="it-IT" sz="2100" dirty="0">
                <a:latin typeface="Calibri"/>
                <a:ea typeface="Calibri"/>
                <a:cs typeface="Calibri"/>
              </a:rPr>
              <a:t> and </a:t>
            </a:r>
            <a:r>
              <a:rPr lang="it-IT" sz="2100" dirty="0" err="1">
                <a:latin typeface="Calibri"/>
                <a:ea typeface="Calibri"/>
                <a:cs typeface="Calibri"/>
              </a:rPr>
              <a:t>visualization</a:t>
            </a:r>
            <a:r>
              <a:rPr lang="it-IT" sz="2100" dirty="0">
                <a:latin typeface="Calibri"/>
                <a:ea typeface="Calibri"/>
                <a:cs typeface="Calibri"/>
              </a:rPr>
              <a:t> on the EPOS Platform</a:t>
            </a:r>
            <a:endParaRPr lang="it-IT" dirty="0"/>
          </a:p>
          <a:p>
            <a:pPr>
              <a:lnSpc>
                <a:spcPct val="113999"/>
              </a:lnSpc>
            </a:pPr>
            <a:endParaRPr lang="it-IT"/>
          </a:p>
          <a:p>
            <a:pPr>
              <a:lnSpc>
                <a:spcPct val="113999"/>
              </a:lnSpc>
            </a:pPr>
            <a:endParaRPr lang="it-IT" sz="2100" dirty="0">
              <a:latin typeface="Calibri"/>
              <a:ea typeface="Calibri"/>
              <a:cs typeface="Calibri"/>
            </a:endParaRPr>
          </a:p>
        </p:txBody>
      </p:sp>
    </p:spTree>
    <p:extLst>
      <p:ext uri="{BB962C8B-B14F-4D97-AF65-F5344CB8AC3E}">
        <p14:creationId xmlns:p14="http://schemas.microsoft.com/office/powerpoint/2010/main" val="110358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EBA900"/>
                </a:solidFill>
                <a:effectLst/>
                <a:uLnTx/>
                <a:uFillTx/>
                <a:latin typeface="Calibri"/>
                <a:ea typeface="Calibri"/>
                <a:cs typeface="Calibri"/>
              </a:rPr>
              <a:t>marco.salvi@ingv.it</a:t>
            </a:r>
            <a:endParaRPr kumimoji="0" lang="it-IT" sz="6000" b="0" i="0" u="none" strike="noStrike" kern="1200" cap="none" spc="0" normalizeH="0" baseline="0" noProof="0" dirty="0">
              <a:ln>
                <a:noFill/>
              </a:ln>
              <a:solidFill>
                <a:srgbClr val="000000"/>
              </a:solidFill>
              <a:effectLst/>
              <a:uLnTx/>
              <a:uFillTx/>
              <a:latin typeface="Aptos Display" panose="02110004020202020204"/>
              <a:ea typeface="+mj-ea"/>
              <a:cs typeface="+mj-cs"/>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hlinkClick r:id="rId4">
                  <a:extLst>
                    <a:ext uri="{A12FA001-AC4F-418D-AE19-62706E023703}">
                      <ahyp:hlinkClr xmlns:ahyp="http://schemas.microsoft.com/office/drawing/2018/hyperlinkcolor" val="tx"/>
                    </a:ext>
                  </a:extLst>
                </a:hlinkClick>
              </a:rPr>
              <a:t>www.epos-eu.org/on</a:t>
            </a: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rPr>
              <a:t> </a:t>
            </a:r>
            <a:r>
              <a:rPr kumimoji="0" lang="en-GB" sz="2000" b="0" i="0" u="none" strike="noStrike" kern="1200" cap="none" spc="0" normalizeH="0" baseline="0" noProof="0" dirty="0">
                <a:ln>
                  <a:noFill/>
                </a:ln>
                <a:solidFill>
                  <a:srgbClr val="EBA900"/>
                </a:solidFill>
                <a:effectLst/>
                <a:uLnTx/>
                <a:uFillTx/>
                <a:latin typeface="Aptos Display" panose="02110004020202020204"/>
                <a:ea typeface="+mj-ea"/>
                <a:cs typeface="+mj-cs"/>
              </a:rPr>
              <a:t>|</a:t>
            </a:r>
            <a:r>
              <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rPr>
              <a:t> social media </a:t>
            </a:r>
            <a:r>
              <a:rPr kumimoji="0" lang="en-GB" sz="2000" b="0" i="0" u="none" strike="noStrike" kern="1200" cap="none" spc="0" normalizeH="0" baseline="0" noProof="0" dirty="0">
                <a:ln>
                  <a:noFill/>
                </a:ln>
                <a:solidFill>
                  <a:srgbClr val="E5A113"/>
                </a:solidFill>
                <a:effectLst/>
                <a:uLnTx/>
                <a:uFillTx/>
                <a:latin typeface="Aptos Display" panose="02110004020202020204"/>
                <a:ea typeface="+mj-ea"/>
                <a:cs typeface="+mj-cs"/>
              </a:rPr>
              <a:t>#</a:t>
            </a:r>
            <a:r>
              <a:rPr kumimoji="0" lang="en-GB" sz="2000" b="0" i="0" u="none" strike="noStrike" kern="1200" cap="none" spc="0" normalizeH="0" baseline="0" noProof="0" dirty="0" err="1">
                <a:ln>
                  <a:noFill/>
                </a:ln>
                <a:solidFill>
                  <a:srgbClr val="000000"/>
                </a:solidFill>
                <a:effectLst/>
                <a:uLnTx/>
                <a:uFillTx/>
                <a:latin typeface="Aptos Display" panose="02110004020202020204"/>
                <a:ea typeface="+mj-ea"/>
                <a:cs typeface="+mj-cs"/>
              </a:rPr>
              <a:t>EPOSon</a:t>
            </a:r>
            <a:endParaRPr kumimoji="0" lang="en-GB" sz="2000" b="0" i="0" u="none" strike="noStrike" kern="1200" cap="none" spc="0" normalizeH="0" baseline="0" noProof="0" dirty="0">
              <a:ln>
                <a:noFill/>
              </a:ln>
              <a:solidFill>
                <a:srgbClr val="000000"/>
              </a:solidFill>
              <a:effectLst/>
              <a:uLnTx/>
              <a:uFillTx/>
              <a:latin typeface="Aptos Display" panose="02110004020202020204"/>
              <a:ea typeface="+mj-ea"/>
              <a:cs typeface="+mj-cs"/>
            </a:endParaRPr>
          </a:p>
        </p:txBody>
      </p:sp>
    </p:spTree>
    <p:extLst>
      <p:ext uri="{BB962C8B-B14F-4D97-AF65-F5344CB8AC3E}">
        <p14:creationId xmlns:p14="http://schemas.microsoft.com/office/powerpoint/2010/main" val="394858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b="0" dirty="0">
                <a:latin typeface="Calibri"/>
                <a:ea typeface="Calibri"/>
                <a:cs typeface="Calibri"/>
              </a:rPr>
              <a:t>The </a:t>
            </a:r>
            <a:r>
              <a:rPr lang="it-IT" b="0" dirty="0" err="1">
                <a:latin typeface="Calibri"/>
                <a:ea typeface="Calibri"/>
                <a:cs typeface="Calibri"/>
              </a:rPr>
              <a:t>Need</a:t>
            </a:r>
            <a:r>
              <a:rPr lang="it-IT" b="0" dirty="0">
                <a:latin typeface="Calibri"/>
                <a:ea typeface="Calibri"/>
                <a:cs typeface="Calibri"/>
              </a:rPr>
              <a:t> for FAIR Workflows </a:t>
            </a:r>
            <a:endParaRPr lang="it-IT" dirty="0">
              <a:latin typeface="Calibri"/>
              <a:cs typeface="Calibri"/>
            </a:endParaRP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vert="horz" lIns="91440" tIns="45720" rIns="91440" bIns="45720" rtlCol="0" anchor="t">
            <a:noAutofit/>
          </a:bodyPr>
          <a:lstStyle/>
          <a:p>
            <a:r>
              <a:rPr lang="it-IT" dirty="0" err="1">
                <a:latin typeface="Calibri"/>
                <a:ea typeface="Calibri"/>
                <a:cs typeface="Calibri"/>
              </a:rPr>
              <a:t>Within</a:t>
            </a:r>
            <a:r>
              <a:rPr lang="it-IT" dirty="0">
                <a:latin typeface="Calibri"/>
                <a:ea typeface="Calibri"/>
                <a:cs typeface="Calibri"/>
              </a:rPr>
              <a:t> the DT-GEO and Geo-INQUIRE projects, </a:t>
            </a:r>
            <a:r>
              <a:rPr lang="it-IT" dirty="0" err="1">
                <a:latin typeface="Calibri"/>
                <a:ea typeface="Calibri"/>
                <a:cs typeface="Calibri"/>
              </a:rPr>
              <a:t>many</a:t>
            </a:r>
            <a:r>
              <a:rPr lang="it-IT" dirty="0">
                <a:latin typeface="Calibri"/>
                <a:ea typeface="Calibri"/>
                <a:cs typeface="Calibri"/>
              </a:rPr>
              <a:t> </a:t>
            </a:r>
            <a:r>
              <a:rPr lang="it-IT" dirty="0" err="1">
                <a:latin typeface="Calibri"/>
                <a:ea typeface="Calibri"/>
                <a:cs typeface="Calibri"/>
              </a:rPr>
              <a:t>simulations</a:t>
            </a:r>
            <a:r>
              <a:rPr lang="it-IT" dirty="0">
                <a:latin typeface="Calibri"/>
                <a:ea typeface="Calibri"/>
                <a:cs typeface="Calibri"/>
              </a:rPr>
              <a:t> are </a:t>
            </a:r>
            <a:r>
              <a:rPr lang="it-IT" dirty="0" err="1">
                <a:latin typeface="Calibri"/>
                <a:ea typeface="Calibri"/>
                <a:cs typeface="Calibri"/>
              </a:rPr>
              <a:t>being</a:t>
            </a:r>
            <a:r>
              <a:rPr lang="it-IT" dirty="0">
                <a:latin typeface="Calibri"/>
                <a:ea typeface="Calibri"/>
                <a:cs typeface="Calibri"/>
              </a:rPr>
              <a:t> </a:t>
            </a:r>
            <a:r>
              <a:rPr lang="it-IT" dirty="0" err="1">
                <a:latin typeface="Calibri"/>
                <a:ea typeface="Calibri"/>
                <a:cs typeface="Calibri"/>
              </a:rPr>
              <a:t>developed</a:t>
            </a:r>
            <a:r>
              <a:rPr lang="it-IT" dirty="0">
                <a:latin typeface="Calibri"/>
                <a:ea typeface="Calibri"/>
                <a:cs typeface="Calibri"/>
              </a:rPr>
              <a:t> </a:t>
            </a:r>
            <a:r>
              <a:rPr lang="it-IT" dirty="0" err="1">
                <a:latin typeface="Calibri"/>
                <a:ea typeface="Calibri"/>
                <a:cs typeface="Calibri"/>
              </a:rPr>
              <a:t>as</a:t>
            </a:r>
            <a:r>
              <a:rPr lang="it-IT" dirty="0">
                <a:latin typeface="Calibri"/>
                <a:ea typeface="Calibri"/>
                <a:cs typeface="Calibri"/>
              </a:rPr>
              <a:t> </a:t>
            </a:r>
            <a:r>
              <a:rPr lang="it-IT" dirty="0" err="1">
                <a:latin typeface="Calibri"/>
                <a:ea typeface="Calibri"/>
                <a:cs typeface="Calibri"/>
              </a:rPr>
              <a:t>computational</a:t>
            </a:r>
            <a:r>
              <a:rPr lang="it-IT" dirty="0">
                <a:latin typeface="Calibri"/>
                <a:ea typeface="Calibri"/>
                <a:cs typeface="Calibri"/>
              </a:rPr>
              <a:t> workflows </a:t>
            </a:r>
            <a:endParaRPr lang="it-IT" dirty="0">
              <a:latin typeface="Calibri"/>
              <a:ea typeface="Calibri" panose="020F0502020204030204" pitchFamily="34" charset="0"/>
              <a:cs typeface="Calibri"/>
            </a:endParaRPr>
          </a:p>
          <a:p>
            <a:pPr>
              <a:lnSpc>
                <a:spcPct val="113999"/>
              </a:lnSpc>
            </a:pPr>
            <a:endParaRPr lang="it-IT"/>
          </a:p>
          <a:p>
            <a:pPr>
              <a:lnSpc>
                <a:spcPct val="113999"/>
              </a:lnSpc>
            </a:pPr>
            <a:r>
              <a:rPr lang="it-IT" dirty="0">
                <a:ea typeface="Calibri"/>
              </a:rPr>
              <a:t>A key goal of the projects </a:t>
            </a:r>
            <a:r>
              <a:rPr lang="it-IT" dirty="0" err="1">
                <a:ea typeface="Calibri"/>
              </a:rPr>
              <a:t>is</a:t>
            </a:r>
            <a:r>
              <a:rPr lang="it-IT" dirty="0">
                <a:ea typeface="Calibri"/>
              </a:rPr>
              <a:t> to make </a:t>
            </a:r>
            <a:r>
              <a:rPr lang="it-IT" dirty="0" err="1">
                <a:ea typeface="Calibri"/>
              </a:rPr>
              <a:t>these</a:t>
            </a:r>
            <a:r>
              <a:rPr lang="it-IT" dirty="0">
                <a:ea typeface="Calibri"/>
              </a:rPr>
              <a:t> workflows  </a:t>
            </a:r>
            <a:r>
              <a:rPr lang="it-IT" dirty="0" err="1">
                <a:ea typeface="Calibri"/>
              </a:rPr>
              <a:t>accessible</a:t>
            </a:r>
            <a:r>
              <a:rPr lang="it-IT" dirty="0">
                <a:ea typeface="Calibri"/>
              </a:rPr>
              <a:t> and </a:t>
            </a:r>
            <a:r>
              <a:rPr lang="it-IT" dirty="0" err="1">
                <a:ea typeface="Calibri"/>
              </a:rPr>
              <a:t>reusable</a:t>
            </a:r>
            <a:r>
              <a:rPr lang="it-IT" dirty="0">
                <a:ea typeface="Calibri"/>
              </a:rPr>
              <a:t> by the community </a:t>
            </a:r>
            <a:endParaRPr lang="it-IT" dirty="0"/>
          </a:p>
          <a:p>
            <a:pPr>
              <a:lnSpc>
                <a:spcPct val="113999"/>
              </a:lnSpc>
            </a:pPr>
            <a:endParaRPr lang="it-IT"/>
          </a:p>
          <a:p>
            <a:pPr>
              <a:lnSpc>
                <a:spcPct val="113999"/>
              </a:lnSpc>
            </a:pPr>
            <a:r>
              <a:rPr lang="it-IT" dirty="0">
                <a:latin typeface="Calibri"/>
                <a:ea typeface="Calibri"/>
                <a:cs typeface="Calibri"/>
              </a:rPr>
              <a:t>The challenge: </a:t>
            </a:r>
            <a:r>
              <a:rPr lang="it-IT" dirty="0" err="1">
                <a:latin typeface="Calibri"/>
                <a:ea typeface="Calibri"/>
                <a:cs typeface="Calibri"/>
              </a:rPr>
              <a:t>finding</a:t>
            </a:r>
            <a:r>
              <a:rPr lang="it-IT" dirty="0">
                <a:latin typeface="Calibri"/>
                <a:ea typeface="Calibri"/>
                <a:cs typeface="Calibri"/>
              </a:rPr>
              <a:t> a </a:t>
            </a:r>
            <a:r>
              <a:rPr lang="it-IT" dirty="0" err="1">
                <a:latin typeface="Calibri"/>
                <a:ea typeface="Calibri"/>
                <a:cs typeface="Calibri"/>
              </a:rPr>
              <a:t>method</a:t>
            </a:r>
            <a:r>
              <a:rPr lang="it-IT" dirty="0">
                <a:latin typeface="Calibri"/>
                <a:ea typeface="Calibri"/>
                <a:cs typeface="Calibri"/>
              </a:rPr>
              <a:t> to </a:t>
            </a:r>
            <a:r>
              <a:rPr lang="it-IT" dirty="0" err="1">
                <a:latin typeface="Calibri"/>
                <a:ea typeface="Calibri"/>
                <a:cs typeface="Calibri"/>
              </a:rPr>
              <a:t>represent</a:t>
            </a:r>
            <a:r>
              <a:rPr lang="it-IT" dirty="0">
                <a:latin typeface="Calibri"/>
                <a:ea typeface="Calibri"/>
                <a:cs typeface="Calibri"/>
              </a:rPr>
              <a:t> </a:t>
            </a:r>
            <a:r>
              <a:rPr lang="it-IT" dirty="0" err="1">
                <a:latin typeface="Calibri"/>
                <a:ea typeface="Calibri"/>
                <a:cs typeface="Calibri"/>
              </a:rPr>
              <a:t>complex</a:t>
            </a:r>
            <a:r>
              <a:rPr lang="it-IT" dirty="0">
                <a:latin typeface="Calibri"/>
                <a:ea typeface="Calibri"/>
                <a:cs typeface="Calibri"/>
              </a:rPr>
              <a:t> workflows in a FAIR way </a:t>
            </a:r>
            <a:endParaRPr lang="it-IT" dirty="0">
              <a:latin typeface="Calibri"/>
              <a:cs typeface="Calibri"/>
            </a:endParaRPr>
          </a:p>
          <a:p>
            <a:pPr>
              <a:lnSpc>
                <a:spcPct val="113999"/>
              </a:lnSpc>
            </a:pPr>
            <a:endParaRPr lang="it-IT"/>
          </a:p>
          <a:p>
            <a:pPr>
              <a:lnSpc>
                <a:spcPct val="113999"/>
              </a:lnSpc>
            </a:pPr>
            <a:endParaRPr lang="it-IT"/>
          </a:p>
          <a:p>
            <a:pPr>
              <a:lnSpc>
                <a:spcPct val="113999"/>
              </a:lnSpc>
            </a:pPr>
            <a:endParaRPr lang="it-IT"/>
          </a:p>
        </p:txBody>
      </p:sp>
    </p:spTree>
    <p:extLst>
      <p:ext uri="{BB962C8B-B14F-4D97-AF65-F5344CB8AC3E}">
        <p14:creationId xmlns:p14="http://schemas.microsoft.com/office/powerpoint/2010/main" val="47146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10F2D-CEE6-F5C8-6D46-7E703B3C3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66C2C-FD4D-D541-FE67-22A1293AF004}"/>
              </a:ext>
            </a:extLst>
          </p:cNvPr>
          <p:cNvSpPr>
            <a:spLocks noGrp="1"/>
          </p:cNvSpPr>
          <p:nvPr>
            <p:ph type="title"/>
          </p:nvPr>
        </p:nvSpPr>
        <p:spPr/>
        <p:txBody>
          <a:bodyPr/>
          <a:lstStyle/>
          <a:p>
            <a:r>
              <a:rPr lang="it-IT" b="0" dirty="0" err="1">
                <a:latin typeface="Calibri"/>
                <a:ea typeface="Calibri"/>
                <a:cs typeface="Calibri"/>
              </a:rPr>
              <a:t>Describing</a:t>
            </a:r>
            <a:r>
              <a:rPr lang="it-IT" b="0" dirty="0">
                <a:latin typeface="Calibri"/>
                <a:ea typeface="Calibri"/>
                <a:cs typeface="Calibri"/>
              </a:rPr>
              <a:t> </a:t>
            </a:r>
            <a:r>
              <a:rPr lang="it-IT" b="0" dirty="0" err="1">
                <a:latin typeface="Calibri"/>
                <a:ea typeface="Calibri"/>
                <a:cs typeface="Calibri"/>
              </a:rPr>
              <a:t>Complex</a:t>
            </a:r>
            <a:r>
              <a:rPr lang="it-IT" b="0" dirty="0">
                <a:latin typeface="Calibri"/>
                <a:ea typeface="Calibri"/>
                <a:cs typeface="Calibri"/>
              </a:rPr>
              <a:t> Workflows</a:t>
            </a:r>
            <a:endParaRPr lang="it-IT" dirty="0"/>
          </a:p>
        </p:txBody>
      </p:sp>
      <p:sp>
        <p:nvSpPr>
          <p:cNvPr id="5" name="Content Placeholder 4">
            <a:extLst>
              <a:ext uri="{FF2B5EF4-FFF2-40B4-BE49-F238E27FC236}">
                <a16:creationId xmlns:a16="http://schemas.microsoft.com/office/drawing/2014/main" id="{AF215EF5-2FB7-16D5-B844-FF4E787C2DB8}"/>
              </a:ext>
            </a:extLst>
          </p:cNvPr>
          <p:cNvSpPr>
            <a:spLocks noGrp="1"/>
          </p:cNvSpPr>
          <p:nvPr>
            <p:ph idx="1"/>
          </p:nvPr>
        </p:nvSpPr>
        <p:spPr/>
        <p:txBody>
          <a:bodyPr vert="horz" lIns="91440" tIns="45720" rIns="91440" bIns="45720" rtlCol="0" anchor="t">
            <a:noAutofit/>
          </a:bodyPr>
          <a:lstStyle/>
          <a:p>
            <a:r>
              <a:rPr lang="it-IT" dirty="0" err="1">
                <a:latin typeface="Calibri"/>
                <a:ea typeface="Calibri"/>
                <a:cs typeface="Calibri"/>
              </a:rPr>
              <a:t>What</a:t>
            </a:r>
            <a:r>
              <a:rPr lang="it-IT" dirty="0">
                <a:latin typeface="Calibri"/>
                <a:ea typeface="Calibri"/>
                <a:cs typeface="Calibri"/>
              </a:rPr>
              <a:t> </a:t>
            </a:r>
            <a:r>
              <a:rPr lang="it-IT" dirty="0" err="1">
                <a:latin typeface="Calibri"/>
                <a:ea typeface="Calibri"/>
                <a:cs typeface="Calibri"/>
              </a:rPr>
              <a:t>is</a:t>
            </a:r>
            <a:r>
              <a:rPr lang="it-IT" dirty="0">
                <a:latin typeface="Calibri"/>
                <a:ea typeface="Calibri"/>
                <a:cs typeface="Calibri"/>
              </a:rPr>
              <a:t> RO-</a:t>
            </a:r>
            <a:r>
              <a:rPr lang="it-IT" dirty="0" err="1">
                <a:latin typeface="Calibri"/>
                <a:ea typeface="Calibri"/>
                <a:cs typeface="Calibri"/>
              </a:rPr>
              <a:t>Crate</a:t>
            </a:r>
            <a:r>
              <a:rPr lang="it-IT" dirty="0">
                <a:latin typeface="Calibri"/>
                <a:ea typeface="Calibri"/>
                <a:cs typeface="Calibri"/>
              </a:rPr>
              <a:t>?</a:t>
            </a:r>
            <a:endParaRPr lang="it-IT" dirty="0">
              <a:ea typeface="Calibri"/>
            </a:endParaRPr>
          </a:p>
          <a:p>
            <a:pPr lvl="1">
              <a:lnSpc>
                <a:spcPct val="113999"/>
              </a:lnSpc>
              <a:buFont typeface="Courier New" panose="020B0604020202020204" pitchFamily="34" charset="0"/>
              <a:buChar char="o"/>
            </a:pPr>
            <a:r>
              <a:rPr lang="it-IT">
                <a:latin typeface="Calibri"/>
                <a:ea typeface="Calibri"/>
                <a:cs typeface="Calibri"/>
              </a:rPr>
              <a:t>A community-</a:t>
            </a:r>
            <a:r>
              <a:rPr lang="it-IT" err="1">
                <a:latin typeface="Calibri"/>
                <a:ea typeface="Calibri"/>
                <a:cs typeface="Calibri"/>
              </a:rPr>
              <a:t>driven</a:t>
            </a:r>
            <a:r>
              <a:rPr lang="it-IT">
                <a:latin typeface="Calibri"/>
                <a:ea typeface="Calibri"/>
                <a:cs typeface="Calibri"/>
              </a:rPr>
              <a:t> standard for packaging </a:t>
            </a:r>
            <a:r>
              <a:rPr lang="it-IT" err="1">
                <a:latin typeface="Calibri"/>
                <a:ea typeface="Calibri"/>
                <a:cs typeface="Calibri"/>
              </a:rPr>
              <a:t>research</a:t>
            </a:r>
            <a:r>
              <a:rPr lang="it-IT">
                <a:latin typeface="Calibri"/>
                <a:ea typeface="Calibri"/>
                <a:cs typeface="Calibri"/>
              </a:rPr>
              <a:t> data with </a:t>
            </a:r>
            <a:r>
              <a:rPr lang="it-IT" err="1">
                <a:latin typeface="Calibri"/>
                <a:ea typeface="Calibri"/>
                <a:cs typeface="Calibri"/>
              </a:rPr>
              <a:t>its</a:t>
            </a:r>
            <a:r>
              <a:rPr lang="it-IT">
                <a:latin typeface="Calibri"/>
                <a:ea typeface="Calibri"/>
                <a:cs typeface="Calibri"/>
              </a:rPr>
              <a:t> metadata</a:t>
            </a:r>
          </a:p>
          <a:p>
            <a:pPr lvl="1">
              <a:lnSpc>
                <a:spcPct val="113999"/>
              </a:lnSpc>
              <a:buFont typeface="Courier New" panose="020B0604020202020204" pitchFamily="34" charset="0"/>
              <a:buChar char="o"/>
            </a:pPr>
            <a:r>
              <a:rPr lang="it-IT" dirty="0" err="1">
                <a:latin typeface="Calibri"/>
                <a:ea typeface="Calibri"/>
                <a:cs typeface="Calibri"/>
              </a:rPr>
              <a:t>Uses</a:t>
            </a:r>
            <a:r>
              <a:rPr lang="it-IT" dirty="0">
                <a:latin typeface="Calibri"/>
                <a:ea typeface="Calibri"/>
                <a:cs typeface="Calibri"/>
              </a:rPr>
              <a:t> JSON-LD to </a:t>
            </a:r>
            <a:r>
              <a:rPr lang="it-IT" dirty="0" err="1">
                <a:latin typeface="Calibri"/>
                <a:ea typeface="Calibri"/>
                <a:cs typeface="Calibri"/>
              </a:rPr>
              <a:t>describe</a:t>
            </a:r>
            <a:r>
              <a:rPr lang="it-IT" dirty="0">
                <a:latin typeface="Calibri"/>
                <a:ea typeface="Calibri"/>
                <a:cs typeface="Calibri"/>
              </a:rPr>
              <a:t> data, software, and </a:t>
            </a:r>
            <a:r>
              <a:rPr lang="it-IT" dirty="0" err="1">
                <a:latin typeface="Calibri"/>
                <a:ea typeface="Calibri"/>
                <a:cs typeface="Calibri"/>
              </a:rPr>
              <a:t>other</a:t>
            </a:r>
            <a:r>
              <a:rPr lang="it-IT" dirty="0">
                <a:latin typeface="Calibri"/>
                <a:ea typeface="Calibri"/>
                <a:cs typeface="Calibri"/>
              </a:rPr>
              <a:t> </a:t>
            </a:r>
            <a:r>
              <a:rPr lang="it-IT" dirty="0" err="1">
                <a:latin typeface="Calibri"/>
                <a:ea typeface="Calibri"/>
                <a:cs typeface="Calibri"/>
              </a:rPr>
              <a:t>research</a:t>
            </a:r>
            <a:r>
              <a:rPr lang="it-IT" dirty="0">
                <a:latin typeface="Calibri"/>
                <a:ea typeface="Calibri"/>
                <a:cs typeface="Calibri"/>
              </a:rPr>
              <a:t> outputs in a light, </a:t>
            </a:r>
            <a:r>
              <a:rPr lang="it-IT" dirty="0" err="1">
                <a:latin typeface="Calibri"/>
                <a:ea typeface="Calibri"/>
                <a:cs typeface="Calibri"/>
              </a:rPr>
              <a:t>portable</a:t>
            </a:r>
            <a:r>
              <a:rPr lang="it-IT" dirty="0">
                <a:latin typeface="Calibri"/>
                <a:ea typeface="Calibri"/>
                <a:cs typeface="Calibri"/>
              </a:rPr>
              <a:t>, machine-</a:t>
            </a:r>
            <a:r>
              <a:rPr lang="it-IT" dirty="0" err="1">
                <a:latin typeface="Calibri"/>
                <a:ea typeface="Calibri"/>
                <a:cs typeface="Calibri"/>
              </a:rPr>
              <a:t>readable</a:t>
            </a:r>
            <a:r>
              <a:rPr lang="it-IT" dirty="0">
                <a:latin typeface="Calibri"/>
                <a:ea typeface="Calibri"/>
                <a:cs typeface="Calibri"/>
              </a:rPr>
              <a:t> format</a:t>
            </a:r>
            <a:endParaRPr lang="it-IT">
              <a:latin typeface="Calibri"/>
              <a:ea typeface="Calibri"/>
              <a:cs typeface="Calibri"/>
            </a:endParaRPr>
          </a:p>
          <a:p>
            <a:pPr lvl="1">
              <a:lnSpc>
                <a:spcPct val="113999"/>
              </a:lnSpc>
              <a:buFont typeface="Courier New" panose="020B0604020202020204" pitchFamily="34" charset="0"/>
              <a:buChar char="o"/>
            </a:pPr>
            <a:endParaRPr lang="it-IT" dirty="0">
              <a:latin typeface="Calibri"/>
              <a:ea typeface="Calibri"/>
              <a:cs typeface="Calibri"/>
            </a:endParaRPr>
          </a:p>
          <a:p>
            <a:pPr>
              <a:lnSpc>
                <a:spcPct val="113999"/>
              </a:lnSpc>
            </a:pPr>
            <a:r>
              <a:rPr lang="it-IT" dirty="0">
                <a:latin typeface="Calibri"/>
                <a:ea typeface="Calibri"/>
                <a:cs typeface="Calibri"/>
              </a:rPr>
              <a:t>The Challenge:</a:t>
            </a:r>
            <a:endParaRPr lang="it-IT">
              <a:ea typeface="Calibri" panose="020F0502020204030204" pitchFamily="34" charset="0"/>
            </a:endParaRPr>
          </a:p>
          <a:p>
            <a:pPr lvl="1">
              <a:lnSpc>
                <a:spcPct val="113999"/>
              </a:lnSpc>
              <a:buFont typeface="Courier New" panose="020B0604020202020204" pitchFamily="34" charset="0"/>
              <a:buChar char="o"/>
            </a:pPr>
            <a:r>
              <a:rPr lang="it-IT" err="1">
                <a:latin typeface="Calibri"/>
                <a:ea typeface="Calibri"/>
                <a:cs typeface="Calibri"/>
              </a:rPr>
              <a:t>Initial</a:t>
            </a:r>
            <a:r>
              <a:rPr lang="it-IT" dirty="0">
                <a:latin typeface="Calibri"/>
                <a:ea typeface="Calibri"/>
                <a:cs typeface="Calibri"/>
              </a:rPr>
              <a:t> </a:t>
            </a:r>
            <a:r>
              <a:rPr lang="it-IT" err="1">
                <a:latin typeface="Calibri"/>
                <a:ea typeface="Calibri"/>
                <a:cs typeface="Calibri"/>
              </a:rPr>
              <a:t>attempts</a:t>
            </a:r>
            <a:r>
              <a:rPr lang="it-IT" dirty="0">
                <a:latin typeface="Calibri"/>
                <a:ea typeface="Calibri"/>
                <a:cs typeface="Calibri"/>
              </a:rPr>
              <a:t> </a:t>
            </a:r>
            <a:r>
              <a:rPr lang="it-IT" err="1">
                <a:latin typeface="Calibri"/>
                <a:ea typeface="Calibri"/>
                <a:cs typeface="Calibri"/>
              </a:rPr>
              <a:t>using</a:t>
            </a:r>
            <a:r>
              <a:rPr lang="it-IT" dirty="0">
                <a:latin typeface="Calibri"/>
                <a:ea typeface="Calibri"/>
                <a:cs typeface="Calibri"/>
              </a:rPr>
              <a:t> </a:t>
            </a:r>
            <a:r>
              <a:rPr lang="it-IT" err="1">
                <a:latin typeface="Calibri"/>
                <a:ea typeface="Calibri"/>
                <a:cs typeface="Calibri"/>
              </a:rPr>
              <a:t>only</a:t>
            </a:r>
            <a:r>
              <a:rPr lang="it-IT" dirty="0">
                <a:latin typeface="Calibri"/>
                <a:ea typeface="Calibri"/>
                <a:cs typeface="Calibri"/>
              </a:rPr>
              <a:t> RO-</a:t>
            </a:r>
            <a:r>
              <a:rPr lang="it-IT" err="1">
                <a:latin typeface="Calibri"/>
                <a:ea typeface="Calibri"/>
                <a:cs typeface="Calibri"/>
              </a:rPr>
              <a:t>Crate</a:t>
            </a:r>
            <a:r>
              <a:rPr lang="it-IT" dirty="0">
                <a:latin typeface="Calibri"/>
                <a:ea typeface="Calibri"/>
                <a:cs typeface="Calibri"/>
              </a:rPr>
              <a:t> </a:t>
            </a:r>
            <a:r>
              <a:rPr lang="it-IT" err="1">
                <a:latin typeface="Calibri"/>
                <a:ea typeface="Calibri"/>
                <a:cs typeface="Calibri"/>
              </a:rPr>
              <a:t>were</a:t>
            </a:r>
            <a:r>
              <a:rPr lang="it-IT" dirty="0">
                <a:latin typeface="Calibri"/>
                <a:ea typeface="Calibri"/>
                <a:cs typeface="Calibri"/>
              </a:rPr>
              <a:t> </a:t>
            </a:r>
            <a:r>
              <a:rPr lang="it-IT" err="1">
                <a:latin typeface="Calibri"/>
                <a:ea typeface="Calibri"/>
                <a:cs typeface="Calibri"/>
              </a:rPr>
              <a:t>not</a:t>
            </a:r>
            <a:r>
              <a:rPr lang="it-IT" dirty="0">
                <a:latin typeface="Calibri"/>
                <a:ea typeface="Calibri"/>
                <a:cs typeface="Calibri"/>
              </a:rPr>
              <a:t> </a:t>
            </a:r>
            <a:r>
              <a:rPr lang="it-IT" err="1">
                <a:latin typeface="Calibri"/>
                <a:ea typeface="Calibri"/>
                <a:cs typeface="Calibri"/>
              </a:rPr>
              <a:t>sufficient</a:t>
            </a:r>
            <a:r>
              <a:rPr lang="it-IT" dirty="0">
                <a:latin typeface="Calibri"/>
                <a:ea typeface="Calibri"/>
                <a:cs typeface="Calibri"/>
              </a:rPr>
              <a:t> for </a:t>
            </a:r>
            <a:r>
              <a:rPr lang="it-IT" err="1">
                <a:latin typeface="Calibri"/>
                <a:ea typeface="Calibri"/>
                <a:cs typeface="Calibri"/>
              </a:rPr>
              <a:t>complex</a:t>
            </a:r>
            <a:r>
              <a:rPr lang="it-IT" dirty="0">
                <a:latin typeface="Calibri"/>
                <a:ea typeface="Calibri"/>
                <a:cs typeface="Calibri"/>
              </a:rPr>
              <a:t> workflows</a:t>
            </a:r>
          </a:p>
          <a:p>
            <a:pPr lvl="1">
              <a:lnSpc>
                <a:spcPct val="113999"/>
              </a:lnSpc>
              <a:buFont typeface="Courier New" panose="020B0604020202020204" pitchFamily="34" charset="0"/>
              <a:buChar char="o"/>
            </a:pPr>
            <a:r>
              <a:rPr lang="it-IT" err="1">
                <a:latin typeface="Calibri"/>
                <a:ea typeface="Calibri"/>
                <a:cs typeface="Calibri"/>
              </a:rPr>
              <a:t>Need</a:t>
            </a:r>
            <a:r>
              <a:rPr lang="it-IT" dirty="0">
                <a:latin typeface="Calibri"/>
                <a:ea typeface="Calibri"/>
                <a:cs typeface="Calibri"/>
              </a:rPr>
              <a:t> to </a:t>
            </a:r>
            <a:r>
              <a:rPr lang="it-IT" err="1">
                <a:latin typeface="Calibri"/>
                <a:ea typeface="Calibri"/>
                <a:cs typeface="Calibri"/>
              </a:rPr>
              <a:t>capture</a:t>
            </a:r>
            <a:r>
              <a:rPr lang="it-IT" dirty="0">
                <a:latin typeface="Calibri"/>
                <a:ea typeface="Calibri"/>
                <a:cs typeface="Calibri"/>
              </a:rPr>
              <a:t> </a:t>
            </a:r>
            <a:r>
              <a:rPr lang="it-IT" err="1">
                <a:latin typeface="Calibri"/>
                <a:ea typeface="Calibri"/>
                <a:cs typeface="Calibri"/>
              </a:rPr>
              <a:t>both</a:t>
            </a:r>
            <a:r>
              <a:rPr lang="it-IT" dirty="0">
                <a:latin typeface="Calibri"/>
                <a:ea typeface="Calibri"/>
                <a:cs typeface="Calibri"/>
              </a:rPr>
              <a:t> metadata and the </a:t>
            </a:r>
            <a:r>
              <a:rPr lang="it-IT" err="1">
                <a:latin typeface="Calibri"/>
                <a:ea typeface="Calibri"/>
                <a:cs typeface="Calibri"/>
              </a:rPr>
              <a:t>internal</a:t>
            </a:r>
            <a:r>
              <a:rPr lang="it-IT" dirty="0">
                <a:latin typeface="Calibri"/>
                <a:ea typeface="Calibri"/>
                <a:cs typeface="Calibri"/>
              </a:rPr>
              <a:t> </a:t>
            </a:r>
            <a:r>
              <a:rPr lang="it-IT" err="1">
                <a:latin typeface="Calibri"/>
                <a:ea typeface="Calibri"/>
                <a:cs typeface="Calibri"/>
              </a:rPr>
              <a:t>structure</a:t>
            </a:r>
            <a:r>
              <a:rPr lang="it-IT" dirty="0">
                <a:latin typeface="Calibri"/>
                <a:ea typeface="Calibri"/>
                <a:cs typeface="Calibri"/>
              </a:rPr>
              <a:t> of multi-step </a:t>
            </a:r>
            <a:r>
              <a:rPr lang="it-IT" err="1">
                <a:latin typeface="Calibri"/>
                <a:ea typeface="Calibri"/>
                <a:cs typeface="Calibri"/>
              </a:rPr>
              <a:t>processes</a:t>
            </a:r>
            <a:endParaRPr lang="it-IT">
              <a:latin typeface="Calibri"/>
              <a:ea typeface="Calibri"/>
              <a:cs typeface="Calibri"/>
            </a:endParaRPr>
          </a:p>
          <a:p>
            <a:pPr>
              <a:lnSpc>
                <a:spcPct val="113999"/>
              </a:lnSpc>
            </a:pPr>
            <a:endParaRPr lang="it-IT" dirty="0">
              <a:ea typeface="Calibri"/>
            </a:endParaRPr>
          </a:p>
        </p:txBody>
      </p:sp>
    </p:spTree>
    <p:extLst>
      <p:ext uri="{BB962C8B-B14F-4D97-AF65-F5344CB8AC3E}">
        <p14:creationId xmlns:p14="http://schemas.microsoft.com/office/powerpoint/2010/main" val="183886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FA2EF-9813-8D5F-9BFE-BF29A3019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E9C32-E757-1ECA-EAEA-9E9A714D6BED}"/>
              </a:ext>
            </a:extLst>
          </p:cNvPr>
          <p:cNvSpPr>
            <a:spLocks noGrp="1"/>
          </p:cNvSpPr>
          <p:nvPr>
            <p:ph type="title"/>
          </p:nvPr>
        </p:nvSpPr>
        <p:spPr/>
        <p:txBody>
          <a:bodyPr/>
          <a:lstStyle/>
          <a:p>
            <a:r>
              <a:rPr lang="it-IT" b="0" dirty="0">
                <a:latin typeface="Calibri"/>
                <a:ea typeface="Calibri"/>
                <a:cs typeface="Calibri"/>
              </a:rPr>
              <a:t>A Dual-Standard </a:t>
            </a:r>
            <a:r>
              <a:rPr lang="it-IT" b="0" dirty="0" err="1">
                <a:latin typeface="Calibri"/>
                <a:ea typeface="Calibri"/>
                <a:cs typeface="Calibri"/>
              </a:rPr>
              <a:t>Approach</a:t>
            </a:r>
            <a:endParaRPr lang="it-IT" dirty="0" err="1"/>
          </a:p>
        </p:txBody>
      </p:sp>
      <p:sp>
        <p:nvSpPr>
          <p:cNvPr id="5" name="Content Placeholder 4">
            <a:extLst>
              <a:ext uri="{FF2B5EF4-FFF2-40B4-BE49-F238E27FC236}">
                <a16:creationId xmlns:a16="http://schemas.microsoft.com/office/drawing/2014/main" id="{F206AF62-76B0-9B87-B42D-BA74AA721E12}"/>
              </a:ext>
            </a:extLst>
          </p:cNvPr>
          <p:cNvSpPr>
            <a:spLocks noGrp="1"/>
          </p:cNvSpPr>
          <p:nvPr>
            <p:ph idx="1"/>
          </p:nvPr>
        </p:nvSpPr>
        <p:spPr/>
        <p:txBody>
          <a:bodyPr vert="horz" lIns="91440" tIns="45720" rIns="91440" bIns="45720" rtlCol="0" anchor="t">
            <a:noAutofit/>
          </a:bodyPr>
          <a:lstStyle/>
          <a:p>
            <a:pPr>
              <a:lnSpc>
                <a:spcPct val="113999"/>
              </a:lnSpc>
            </a:pPr>
            <a:r>
              <a:rPr lang="it-IT" dirty="0">
                <a:latin typeface="Calibri"/>
                <a:ea typeface="Calibri"/>
                <a:cs typeface="Calibri"/>
              </a:rPr>
              <a:t>Common Workflow Language (CWL):</a:t>
            </a:r>
          </a:p>
          <a:p>
            <a:pPr lvl="1">
              <a:lnSpc>
                <a:spcPct val="113999"/>
              </a:lnSpc>
              <a:buFont typeface="Courier New" panose="020B0604020202020204" pitchFamily="34" charset="0"/>
              <a:buChar char="o"/>
            </a:pPr>
            <a:r>
              <a:rPr lang="it-IT">
                <a:latin typeface="Calibri"/>
                <a:ea typeface="Calibri"/>
                <a:cs typeface="Calibri"/>
              </a:rPr>
              <a:t>An open standard for describing computational workflows</a:t>
            </a:r>
            <a:endParaRPr lang="it-IT">
              <a:ea typeface="Calibri"/>
            </a:endParaRPr>
          </a:p>
          <a:p>
            <a:pPr lvl="1">
              <a:lnSpc>
                <a:spcPct val="113999"/>
              </a:lnSpc>
              <a:buFont typeface="Courier New" panose="020B0604020202020204" pitchFamily="34" charset="0"/>
              <a:buChar char="o"/>
            </a:pPr>
            <a:r>
              <a:rPr lang="it-IT" dirty="0" err="1">
                <a:latin typeface="Calibri"/>
                <a:ea typeface="Calibri"/>
                <a:cs typeface="Calibri"/>
              </a:rPr>
              <a:t>Details</a:t>
            </a:r>
            <a:r>
              <a:rPr lang="it-IT" dirty="0">
                <a:latin typeface="Calibri"/>
                <a:ea typeface="Calibri"/>
                <a:cs typeface="Calibri"/>
              </a:rPr>
              <a:t> </a:t>
            </a:r>
            <a:r>
              <a:rPr lang="it-IT" dirty="0" err="1">
                <a:latin typeface="Calibri"/>
                <a:ea typeface="Calibri"/>
                <a:cs typeface="Calibri"/>
              </a:rPr>
              <a:t>how</a:t>
            </a:r>
            <a:r>
              <a:rPr lang="it-IT" dirty="0">
                <a:latin typeface="Calibri"/>
                <a:ea typeface="Calibri"/>
                <a:cs typeface="Calibri"/>
              </a:rPr>
              <a:t> software tools </a:t>
            </a:r>
            <a:r>
              <a:rPr lang="it-IT" dirty="0" err="1">
                <a:latin typeface="Calibri"/>
                <a:ea typeface="Calibri"/>
                <a:cs typeface="Calibri"/>
              </a:rPr>
              <a:t>connect</a:t>
            </a:r>
            <a:r>
              <a:rPr lang="it-IT" dirty="0">
                <a:latin typeface="Calibri"/>
                <a:ea typeface="Calibri"/>
                <a:cs typeface="Calibri"/>
              </a:rPr>
              <a:t> and </a:t>
            </a:r>
            <a:r>
              <a:rPr lang="it-IT" dirty="0" err="1">
                <a:latin typeface="Calibri"/>
                <a:ea typeface="Calibri"/>
                <a:cs typeface="Calibri"/>
              </a:rPr>
              <a:t>interact</a:t>
            </a:r>
            <a:r>
              <a:rPr lang="it-IT" dirty="0">
                <a:latin typeface="Calibri"/>
                <a:ea typeface="Calibri"/>
                <a:cs typeface="Calibri"/>
              </a:rPr>
              <a:t> to </a:t>
            </a:r>
            <a:r>
              <a:rPr lang="it-IT" dirty="0" err="1">
                <a:latin typeface="Calibri"/>
                <a:ea typeface="Calibri"/>
                <a:cs typeface="Calibri"/>
              </a:rPr>
              <a:t>perform</a:t>
            </a:r>
            <a:r>
              <a:rPr lang="it-IT" dirty="0">
                <a:latin typeface="Calibri"/>
                <a:ea typeface="Calibri"/>
                <a:cs typeface="Calibri"/>
              </a:rPr>
              <a:t> a </a:t>
            </a:r>
            <a:r>
              <a:rPr lang="it-IT" dirty="0" err="1">
                <a:latin typeface="Calibri"/>
                <a:ea typeface="Calibri"/>
                <a:cs typeface="Calibri"/>
              </a:rPr>
              <a:t>series</a:t>
            </a:r>
            <a:r>
              <a:rPr lang="it-IT" dirty="0">
                <a:latin typeface="Calibri"/>
                <a:ea typeface="Calibri"/>
                <a:cs typeface="Calibri"/>
              </a:rPr>
              <a:t> of tasks</a:t>
            </a:r>
          </a:p>
          <a:p>
            <a:pPr lvl="1">
              <a:lnSpc>
                <a:spcPct val="113999"/>
              </a:lnSpc>
              <a:buFont typeface="Courier New" panose="020B0604020202020204" pitchFamily="34" charset="0"/>
              <a:buChar char="o"/>
            </a:pPr>
            <a:r>
              <a:rPr lang="it-IT" err="1">
                <a:latin typeface="Calibri"/>
                <a:ea typeface="Calibri"/>
                <a:cs typeface="Calibri"/>
              </a:rPr>
              <a:t>Enhances</a:t>
            </a:r>
            <a:r>
              <a:rPr lang="it-IT" dirty="0">
                <a:latin typeface="Calibri"/>
                <a:ea typeface="Calibri"/>
                <a:cs typeface="Calibri"/>
              </a:rPr>
              <a:t> </a:t>
            </a:r>
            <a:r>
              <a:rPr lang="it-IT" err="1">
                <a:latin typeface="Calibri"/>
                <a:ea typeface="Calibri"/>
                <a:cs typeface="Calibri"/>
              </a:rPr>
              <a:t>reproducibility</a:t>
            </a:r>
            <a:r>
              <a:rPr lang="it-IT" dirty="0">
                <a:latin typeface="Calibri"/>
                <a:ea typeface="Calibri"/>
                <a:cs typeface="Calibri"/>
              </a:rPr>
              <a:t> and </a:t>
            </a:r>
            <a:r>
              <a:rPr lang="it-IT" err="1">
                <a:latin typeface="Calibri"/>
                <a:ea typeface="Calibri"/>
                <a:cs typeface="Calibri"/>
              </a:rPr>
              <a:t>portability</a:t>
            </a:r>
            <a:r>
              <a:rPr lang="it-IT" dirty="0">
                <a:latin typeface="Calibri"/>
                <a:ea typeface="Calibri"/>
                <a:cs typeface="Calibri"/>
              </a:rPr>
              <a:t> of workflows</a:t>
            </a:r>
            <a:endParaRPr lang="it-IT">
              <a:latin typeface="Calibri"/>
              <a:ea typeface="Calibri"/>
              <a:cs typeface="Calibri"/>
            </a:endParaRPr>
          </a:p>
          <a:p>
            <a:pPr>
              <a:lnSpc>
                <a:spcPct val="113999"/>
              </a:lnSpc>
            </a:pPr>
            <a:endParaRPr lang="it-IT"/>
          </a:p>
          <a:p>
            <a:pPr>
              <a:lnSpc>
                <a:spcPct val="113999"/>
              </a:lnSpc>
            </a:pPr>
            <a:r>
              <a:rPr lang="it-IT" err="1">
                <a:latin typeface="Calibri"/>
                <a:ea typeface="Calibri"/>
                <a:cs typeface="Calibri"/>
              </a:rPr>
              <a:t>Combined</a:t>
            </a:r>
            <a:r>
              <a:rPr lang="it-IT">
                <a:latin typeface="Calibri"/>
                <a:ea typeface="Calibri"/>
                <a:cs typeface="Calibri"/>
              </a:rPr>
              <a:t> </a:t>
            </a:r>
            <a:r>
              <a:rPr lang="it-IT" err="1">
                <a:latin typeface="Calibri"/>
                <a:ea typeface="Calibri"/>
                <a:cs typeface="Calibri"/>
              </a:rPr>
              <a:t>Approach</a:t>
            </a:r>
            <a:r>
              <a:rPr lang="it-IT">
                <a:latin typeface="Calibri"/>
                <a:ea typeface="Calibri"/>
                <a:cs typeface="Calibri"/>
              </a:rPr>
              <a:t>:</a:t>
            </a:r>
            <a:endParaRPr lang="it-IT"/>
          </a:p>
          <a:p>
            <a:pPr lvl="1">
              <a:lnSpc>
                <a:spcPct val="113999"/>
              </a:lnSpc>
              <a:buFont typeface="Courier New" panose="020B0604020202020204" pitchFamily="34" charset="0"/>
              <a:buChar char="o"/>
            </a:pPr>
            <a:r>
              <a:rPr lang="it-IT">
                <a:latin typeface="Calibri"/>
                <a:ea typeface="Calibri"/>
                <a:cs typeface="Calibri"/>
              </a:rPr>
              <a:t>RO-</a:t>
            </a:r>
            <a:r>
              <a:rPr lang="it-IT" err="1">
                <a:latin typeface="Calibri"/>
                <a:ea typeface="Calibri"/>
                <a:cs typeface="Calibri"/>
              </a:rPr>
              <a:t>Crate</a:t>
            </a:r>
            <a:r>
              <a:rPr lang="it-IT" dirty="0">
                <a:latin typeface="Calibri"/>
                <a:ea typeface="Calibri"/>
                <a:cs typeface="Calibri"/>
              </a:rPr>
              <a:t> handles the metadata</a:t>
            </a:r>
            <a:endParaRPr lang="it-IT">
              <a:latin typeface="Calibri"/>
              <a:ea typeface="Calibri"/>
              <a:cs typeface="Calibri"/>
            </a:endParaRPr>
          </a:p>
          <a:p>
            <a:pPr lvl="1">
              <a:lnSpc>
                <a:spcPct val="113999"/>
              </a:lnSpc>
              <a:buFont typeface="Courier New" panose="020B0604020202020204" pitchFamily="34" charset="0"/>
              <a:buChar char="o"/>
            </a:pPr>
            <a:r>
              <a:rPr lang="it-IT" dirty="0">
                <a:latin typeface="Calibri"/>
                <a:ea typeface="Calibri"/>
                <a:cs typeface="Calibri"/>
              </a:rPr>
              <a:t>CWL </a:t>
            </a:r>
            <a:r>
              <a:rPr lang="it-IT" dirty="0" err="1">
                <a:latin typeface="Calibri"/>
                <a:ea typeface="Calibri"/>
                <a:cs typeface="Calibri"/>
              </a:rPr>
              <a:t>captures</a:t>
            </a:r>
            <a:r>
              <a:rPr lang="it-IT" dirty="0">
                <a:latin typeface="Calibri"/>
                <a:ea typeface="Calibri"/>
                <a:cs typeface="Calibri"/>
              </a:rPr>
              <a:t> the workflow </a:t>
            </a:r>
            <a:r>
              <a:rPr lang="it-IT" dirty="0" err="1">
                <a:latin typeface="Calibri"/>
                <a:ea typeface="Calibri"/>
                <a:cs typeface="Calibri"/>
              </a:rPr>
              <a:t>structure</a:t>
            </a:r>
            <a:r>
              <a:rPr lang="it-IT" dirty="0">
                <a:latin typeface="Calibri"/>
                <a:ea typeface="Calibri"/>
                <a:cs typeface="Calibri"/>
              </a:rPr>
              <a:t> (steps, data flow, software </a:t>
            </a:r>
            <a:r>
              <a:rPr lang="it-IT" dirty="0" err="1">
                <a:latin typeface="Calibri"/>
                <a:ea typeface="Calibri"/>
                <a:cs typeface="Calibri"/>
              </a:rPr>
              <a:t>dependencies</a:t>
            </a:r>
            <a:r>
              <a:rPr lang="it-IT" dirty="0">
                <a:latin typeface="Calibri"/>
                <a:ea typeface="Calibri"/>
                <a:cs typeface="Calibri"/>
              </a:rPr>
              <a:t>)</a:t>
            </a:r>
            <a:endParaRPr lang="it-IT">
              <a:latin typeface="Calibri"/>
              <a:ea typeface="Calibri"/>
              <a:cs typeface="Calibri"/>
            </a:endParaRPr>
          </a:p>
          <a:p>
            <a:pPr lvl="1">
              <a:lnSpc>
                <a:spcPct val="113999"/>
              </a:lnSpc>
              <a:buFont typeface="Courier New" panose="020B0604020202020204" pitchFamily="34" charset="0"/>
              <a:buChar char="o"/>
            </a:pPr>
            <a:r>
              <a:rPr lang="it-IT" err="1">
                <a:latin typeface="Calibri"/>
                <a:ea typeface="Calibri"/>
                <a:cs typeface="Calibri"/>
              </a:rPr>
              <a:t>Many</a:t>
            </a:r>
            <a:r>
              <a:rPr lang="it-IT">
                <a:latin typeface="Calibri"/>
                <a:ea typeface="Calibri"/>
                <a:cs typeface="Calibri"/>
              </a:rPr>
              <a:t> community-made tools are </a:t>
            </a:r>
            <a:r>
              <a:rPr lang="it-IT" err="1">
                <a:latin typeface="Calibri"/>
                <a:ea typeface="Calibri"/>
                <a:cs typeface="Calibri"/>
              </a:rPr>
              <a:t>available</a:t>
            </a:r>
            <a:r>
              <a:rPr lang="it-IT">
                <a:latin typeface="Calibri"/>
                <a:ea typeface="Calibri"/>
                <a:cs typeface="Calibri"/>
              </a:rPr>
              <a:t> for working with </a:t>
            </a:r>
            <a:r>
              <a:rPr lang="it-IT" err="1">
                <a:latin typeface="Calibri"/>
                <a:ea typeface="Calibri"/>
                <a:cs typeface="Calibri"/>
              </a:rPr>
              <a:t>these</a:t>
            </a:r>
            <a:r>
              <a:rPr lang="it-IT">
                <a:latin typeface="Calibri"/>
                <a:ea typeface="Calibri"/>
                <a:cs typeface="Calibri"/>
              </a:rPr>
              <a:t> standards</a:t>
            </a:r>
          </a:p>
          <a:p>
            <a:pPr>
              <a:lnSpc>
                <a:spcPct val="113999"/>
              </a:lnSpc>
            </a:pPr>
            <a:endParaRPr lang="it-IT" dirty="0">
              <a:ea typeface="Calibri"/>
            </a:endParaRPr>
          </a:p>
        </p:txBody>
      </p:sp>
    </p:spTree>
    <p:extLst>
      <p:ext uri="{BB962C8B-B14F-4D97-AF65-F5344CB8AC3E}">
        <p14:creationId xmlns:p14="http://schemas.microsoft.com/office/powerpoint/2010/main" val="283243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36D2-A739-F718-325F-EE9906493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C73A6-F395-1411-26B4-30158DA4F50B}"/>
              </a:ext>
            </a:extLst>
          </p:cNvPr>
          <p:cNvSpPr>
            <a:spLocks noGrp="1"/>
          </p:cNvSpPr>
          <p:nvPr>
            <p:ph type="title"/>
          </p:nvPr>
        </p:nvSpPr>
        <p:spPr/>
        <p:txBody>
          <a:bodyPr/>
          <a:lstStyle/>
          <a:p>
            <a:r>
              <a:rPr lang="it-IT" b="0" dirty="0">
                <a:latin typeface="Calibri"/>
                <a:ea typeface="Calibri"/>
                <a:cs typeface="Calibri"/>
              </a:rPr>
              <a:t>A Dual-Standard </a:t>
            </a:r>
            <a:r>
              <a:rPr lang="it-IT" b="0" dirty="0" err="1">
                <a:latin typeface="Calibri"/>
                <a:ea typeface="Calibri"/>
                <a:cs typeface="Calibri"/>
              </a:rPr>
              <a:t>Approach</a:t>
            </a:r>
            <a:endParaRPr lang="it-IT" dirty="0" err="1"/>
          </a:p>
        </p:txBody>
      </p:sp>
      <p:pic>
        <p:nvPicPr>
          <p:cNvPr id="6" name="Segnaposto contenuto 5" descr="Immagine che contiene testo, diagramma, linea, Piano&#10;&#10;Il contenuto generato dall&amp;#39;intelligenza artificiale potrebbe non essere corretto.">
            <a:extLst>
              <a:ext uri="{FF2B5EF4-FFF2-40B4-BE49-F238E27FC236}">
                <a16:creationId xmlns:a16="http://schemas.microsoft.com/office/drawing/2014/main" id="{9C5DF79A-E894-DE31-2C80-655A2C8FC11B}"/>
              </a:ext>
            </a:extLst>
          </p:cNvPr>
          <p:cNvPicPr>
            <a:picLocks noGrp="1" noChangeAspect="1"/>
          </p:cNvPicPr>
          <p:nvPr>
            <p:ph idx="1"/>
          </p:nvPr>
        </p:nvPicPr>
        <p:blipFill>
          <a:blip r:embed="rId3"/>
          <a:stretch>
            <a:fillRect/>
          </a:stretch>
        </p:blipFill>
        <p:spPr>
          <a:xfrm>
            <a:off x="1263736" y="1710681"/>
            <a:ext cx="3560926" cy="3654464"/>
          </a:xfrm>
        </p:spPr>
      </p:pic>
      <p:pic>
        <p:nvPicPr>
          <p:cNvPr id="7" name="Immagine 6" descr="Immagine che contiene testo, schermata, Carattere, numero&#10;&#10;Il contenuto generato dall&amp;#39;intelligenza artificiale potrebbe non essere corretto.">
            <a:extLst>
              <a:ext uri="{FF2B5EF4-FFF2-40B4-BE49-F238E27FC236}">
                <a16:creationId xmlns:a16="http://schemas.microsoft.com/office/drawing/2014/main" id="{BC51B028-96F3-EE0D-D2CB-52AB2B2F34F5}"/>
              </a:ext>
            </a:extLst>
          </p:cNvPr>
          <p:cNvPicPr>
            <a:picLocks noChangeAspect="1"/>
          </p:cNvPicPr>
          <p:nvPr/>
        </p:nvPicPr>
        <p:blipFill>
          <a:blip r:embed="rId4"/>
          <a:stretch>
            <a:fillRect/>
          </a:stretch>
        </p:blipFill>
        <p:spPr>
          <a:xfrm>
            <a:off x="6357742" y="1705400"/>
            <a:ext cx="4992960" cy="3670627"/>
          </a:xfrm>
          <a:prstGeom prst="rect">
            <a:avLst/>
          </a:prstGeom>
        </p:spPr>
      </p:pic>
      <p:sp>
        <p:nvSpPr>
          <p:cNvPr id="8" name="CasellaDiTesto 7">
            <a:extLst>
              <a:ext uri="{FF2B5EF4-FFF2-40B4-BE49-F238E27FC236}">
                <a16:creationId xmlns:a16="http://schemas.microsoft.com/office/drawing/2014/main" id="{48966910-E47D-4A23-E430-094BE2F67FF9}"/>
              </a:ext>
            </a:extLst>
          </p:cNvPr>
          <p:cNvSpPr txBox="1"/>
          <p:nvPr/>
        </p:nvSpPr>
        <p:spPr>
          <a:xfrm>
            <a:off x="1037021" y="5512677"/>
            <a:ext cx="4013198"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Calibri"/>
                <a:ea typeface="Open Sans"/>
                <a:cs typeface="Open Sans"/>
              </a:rPr>
              <a:t>Graph generated from a CWL description of the DT-GEO project</a:t>
            </a:r>
            <a:endParaRPr kumimoji="0" lang="en-US" sz="18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9" name="CasellaDiTesto 8">
            <a:extLst>
              <a:ext uri="{FF2B5EF4-FFF2-40B4-BE49-F238E27FC236}">
                <a16:creationId xmlns:a16="http://schemas.microsoft.com/office/drawing/2014/main" id="{E42F6ACD-368A-B75D-8A3A-AE26DFE9CDBF}"/>
              </a:ext>
            </a:extLst>
          </p:cNvPr>
          <p:cNvSpPr txBox="1"/>
          <p:nvPr/>
        </p:nvSpPr>
        <p:spPr>
          <a:xfrm>
            <a:off x="6353504" y="5651176"/>
            <a:ext cx="4985405"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34343"/>
                </a:solidFill>
                <a:effectLst/>
                <a:uLnTx/>
                <a:uFillTx/>
                <a:latin typeface="Calibri"/>
                <a:ea typeface="Open Sans"/>
                <a:cs typeface="Open Sans"/>
              </a:rPr>
              <a:t>Dynamic HTML preview of the associated RO-Crate</a:t>
            </a:r>
            <a:endParaRPr kumimoji="0" lang="it-IT"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888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11DE-3A7B-CEDD-6E9E-832BE1F7A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DB56F5-DF31-948C-B261-E5EF7B383C57}"/>
              </a:ext>
            </a:extLst>
          </p:cNvPr>
          <p:cNvSpPr>
            <a:spLocks noGrp="1"/>
          </p:cNvSpPr>
          <p:nvPr>
            <p:ph type="title"/>
          </p:nvPr>
        </p:nvSpPr>
        <p:spPr/>
        <p:txBody>
          <a:bodyPr/>
          <a:lstStyle/>
          <a:p>
            <a:r>
              <a:rPr lang="it-IT" b="0" dirty="0">
                <a:latin typeface="Calibri"/>
                <a:ea typeface="Calibri"/>
                <a:cs typeface="Calibri"/>
              </a:rPr>
              <a:t>Beyond DT-GEO: A </a:t>
            </a:r>
            <a:r>
              <a:rPr lang="it-IT" b="0" dirty="0" err="1">
                <a:latin typeface="Calibri"/>
                <a:ea typeface="Calibri"/>
                <a:cs typeface="Calibri"/>
              </a:rPr>
              <a:t>Generic</a:t>
            </a:r>
            <a:r>
              <a:rPr lang="it-IT" b="0" dirty="0">
                <a:latin typeface="Calibri"/>
                <a:ea typeface="Calibri"/>
                <a:cs typeface="Calibri"/>
              </a:rPr>
              <a:t> </a:t>
            </a:r>
            <a:r>
              <a:rPr lang="it-IT" b="0" dirty="0" err="1">
                <a:latin typeface="Calibri"/>
                <a:ea typeface="Calibri"/>
                <a:cs typeface="Calibri"/>
              </a:rPr>
              <a:t>Approach</a:t>
            </a:r>
            <a:endParaRPr lang="it-IT" dirty="0" err="1"/>
          </a:p>
        </p:txBody>
      </p:sp>
      <p:sp>
        <p:nvSpPr>
          <p:cNvPr id="5" name="Content Placeholder 4">
            <a:extLst>
              <a:ext uri="{FF2B5EF4-FFF2-40B4-BE49-F238E27FC236}">
                <a16:creationId xmlns:a16="http://schemas.microsoft.com/office/drawing/2014/main" id="{9764DD90-4A47-055F-605C-11ABFE22D77D}"/>
              </a:ext>
            </a:extLst>
          </p:cNvPr>
          <p:cNvSpPr>
            <a:spLocks noGrp="1"/>
          </p:cNvSpPr>
          <p:nvPr>
            <p:ph idx="1"/>
          </p:nvPr>
        </p:nvSpPr>
        <p:spPr/>
        <p:txBody>
          <a:bodyPr vert="horz" lIns="91440" tIns="45720" rIns="91440" bIns="45720" rtlCol="0" anchor="t">
            <a:noAutofit/>
          </a:bodyPr>
          <a:lstStyle/>
          <a:p>
            <a:r>
              <a:rPr lang="it-IT" sz="2100" dirty="0">
                <a:latin typeface="Calibri"/>
                <a:ea typeface="Calibri"/>
                <a:cs typeface="Calibri"/>
              </a:rPr>
              <a:t>The </a:t>
            </a:r>
            <a:r>
              <a:rPr lang="it-IT" sz="2100" dirty="0" err="1">
                <a:latin typeface="Calibri"/>
                <a:ea typeface="Calibri"/>
                <a:cs typeface="Calibri"/>
              </a:rPr>
              <a:t>developed</a:t>
            </a:r>
            <a:r>
              <a:rPr lang="it-IT" sz="2100" dirty="0">
                <a:latin typeface="Calibri"/>
                <a:ea typeface="Calibri"/>
                <a:cs typeface="Calibri"/>
              </a:rPr>
              <a:t> format </a:t>
            </a:r>
            <a:r>
              <a:rPr lang="it-IT" sz="2100" dirty="0" err="1">
                <a:latin typeface="Calibri"/>
                <a:ea typeface="Calibri"/>
                <a:cs typeface="Calibri"/>
              </a:rPr>
              <a:t>is</a:t>
            </a:r>
            <a:r>
              <a:rPr lang="it-IT" sz="2100" dirty="0">
                <a:latin typeface="Calibri"/>
                <a:ea typeface="Calibri"/>
                <a:cs typeface="Calibri"/>
              </a:rPr>
              <a:t> </a:t>
            </a:r>
            <a:r>
              <a:rPr lang="it-IT" sz="2100" dirty="0" err="1">
                <a:latin typeface="Calibri"/>
                <a:ea typeface="Calibri"/>
                <a:cs typeface="Calibri"/>
              </a:rPr>
              <a:t>generic</a:t>
            </a:r>
            <a:r>
              <a:rPr lang="it-IT" sz="2100" dirty="0">
                <a:latin typeface="Calibri"/>
                <a:ea typeface="Calibri"/>
                <a:cs typeface="Calibri"/>
              </a:rPr>
              <a:t> and </a:t>
            </a:r>
            <a:r>
              <a:rPr lang="it-IT" sz="2100" dirty="0" err="1">
                <a:latin typeface="Calibri"/>
                <a:ea typeface="Calibri"/>
                <a:cs typeface="Calibri"/>
              </a:rPr>
              <a:t>applicable</a:t>
            </a:r>
            <a:r>
              <a:rPr lang="it-IT" sz="2100" dirty="0">
                <a:latin typeface="Calibri"/>
                <a:ea typeface="Calibri"/>
                <a:cs typeface="Calibri"/>
              </a:rPr>
              <a:t> </a:t>
            </a:r>
            <a:r>
              <a:rPr lang="it-IT" sz="2100" dirty="0" err="1">
                <a:latin typeface="Calibri"/>
                <a:ea typeface="Calibri"/>
                <a:cs typeface="Calibri"/>
              </a:rPr>
              <a:t>beyond</a:t>
            </a:r>
            <a:r>
              <a:rPr lang="it-IT" sz="2100" dirty="0">
                <a:latin typeface="Calibri"/>
                <a:ea typeface="Calibri"/>
                <a:cs typeface="Calibri"/>
              </a:rPr>
              <a:t> DT-GEO workflows</a:t>
            </a:r>
            <a:endParaRPr lang="it-IT" sz="2100" dirty="0">
              <a:latin typeface="Open Sans"/>
              <a:ea typeface="Open Sans"/>
              <a:cs typeface="Open Sans"/>
            </a:endParaRPr>
          </a:p>
          <a:p>
            <a:pPr>
              <a:lnSpc>
                <a:spcPct val="113999"/>
              </a:lnSpc>
            </a:pPr>
            <a:endParaRPr lang="it-IT" sz="2100" dirty="0">
              <a:latin typeface="Calibri"/>
              <a:ea typeface="Calibri"/>
              <a:cs typeface="Calibri"/>
            </a:endParaRPr>
          </a:p>
          <a:p>
            <a:pPr>
              <a:lnSpc>
                <a:spcPct val="113999"/>
              </a:lnSpc>
            </a:pPr>
            <a:r>
              <a:rPr lang="it-IT" sz="2100" dirty="0">
                <a:latin typeface="Calibri"/>
                <a:ea typeface="Calibri"/>
                <a:cs typeface="Calibri"/>
              </a:rPr>
              <a:t>Ideal Scenario:</a:t>
            </a:r>
            <a:endParaRPr lang="it-IT" dirty="0"/>
          </a:p>
          <a:p>
            <a:pPr lvl="1">
              <a:lnSpc>
                <a:spcPct val="113999"/>
              </a:lnSpc>
              <a:buFont typeface="Courier New" panose="020B0604020202020204" pitchFamily="34" charset="0"/>
              <a:buChar char="o"/>
            </a:pPr>
            <a:r>
              <a:rPr lang="it-IT" sz="1700" dirty="0">
                <a:latin typeface="Calibri"/>
                <a:ea typeface="Calibri"/>
                <a:cs typeface="Calibri"/>
              </a:rPr>
              <a:t>CWL </a:t>
            </a:r>
            <a:r>
              <a:rPr lang="it-IT" sz="1700" err="1">
                <a:latin typeface="Calibri"/>
                <a:ea typeface="Calibri"/>
                <a:cs typeface="Calibri"/>
              </a:rPr>
              <a:t>descriptions</a:t>
            </a:r>
            <a:r>
              <a:rPr lang="it-IT" sz="1700" dirty="0">
                <a:latin typeface="Calibri"/>
                <a:ea typeface="Calibri"/>
                <a:cs typeface="Calibri"/>
              </a:rPr>
              <a:t> are </a:t>
            </a:r>
            <a:r>
              <a:rPr lang="it-IT" sz="1700" err="1">
                <a:latin typeface="Calibri"/>
                <a:ea typeface="Calibri"/>
                <a:cs typeface="Calibri"/>
              </a:rPr>
              <a:t>directly</a:t>
            </a:r>
            <a:r>
              <a:rPr lang="it-IT" sz="1700" dirty="0">
                <a:latin typeface="Calibri"/>
                <a:ea typeface="Calibri"/>
                <a:cs typeface="Calibri"/>
              </a:rPr>
              <a:t> </a:t>
            </a:r>
            <a:r>
              <a:rPr lang="it-IT" sz="1700" err="1">
                <a:latin typeface="Calibri"/>
                <a:ea typeface="Calibri"/>
                <a:cs typeface="Calibri"/>
              </a:rPr>
              <a:t>executable</a:t>
            </a:r>
            <a:endParaRPr lang="it-IT">
              <a:ea typeface="Calibri"/>
            </a:endParaRPr>
          </a:p>
          <a:p>
            <a:pPr>
              <a:lnSpc>
                <a:spcPct val="113999"/>
              </a:lnSpc>
            </a:pPr>
            <a:endParaRPr lang="it-IT"/>
          </a:p>
          <a:p>
            <a:pPr>
              <a:lnSpc>
                <a:spcPct val="113999"/>
              </a:lnSpc>
            </a:pPr>
            <a:r>
              <a:rPr lang="it-IT" sz="2100" dirty="0">
                <a:latin typeface="Calibri"/>
                <a:ea typeface="Calibri"/>
                <a:cs typeface="Calibri"/>
              </a:rPr>
              <a:t>In Practice:</a:t>
            </a:r>
            <a:endParaRPr lang="it-IT" dirty="0"/>
          </a:p>
          <a:p>
            <a:pPr lvl="1">
              <a:lnSpc>
                <a:spcPct val="113999"/>
              </a:lnSpc>
              <a:buFont typeface="Courier New" panose="020B0604020202020204" pitchFamily="34" charset="0"/>
              <a:buChar char="o"/>
            </a:pPr>
            <a:r>
              <a:rPr lang="it-IT" sz="1700" dirty="0">
                <a:latin typeface="Calibri"/>
                <a:ea typeface="Calibri"/>
                <a:cs typeface="Calibri"/>
              </a:rPr>
              <a:t>For workflows </a:t>
            </a:r>
            <a:r>
              <a:rPr lang="it-IT" sz="1700" err="1">
                <a:latin typeface="Calibri"/>
                <a:ea typeface="Calibri"/>
                <a:cs typeface="Calibri"/>
              </a:rPr>
              <a:t>built</a:t>
            </a:r>
            <a:r>
              <a:rPr lang="it-IT" sz="1700" dirty="0">
                <a:latin typeface="Calibri"/>
                <a:ea typeface="Calibri"/>
                <a:cs typeface="Calibri"/>
              </a:rPr>
              <a:t> with </a:t>
            </a:r>
            <a:r>
              <a:rPr lang="it-IT" sz="1700" err="1">
                <a:latin typeface="Calibri"/>
                <a:ea typeface="Calibri"/>
                <a:cs typeface="Calibri"/>
              </a:rPr>
              <a:t>other</a:t>
            </a:r>
            <a:r>
              <a:rPr lang="it-IT" sz="1700" dirty="0">
                <a:latin typeface="Calibri"/>
                <a:ea typeface="Calibri"/>
                <a:cs typeface="Calibri"/>
              </a:rPr>
              <a:t> Workflow Management Systems (e.g. </a:t>
            </a:r>
            <a:r>
              <a:rPr lang="it-IT" sz="1700" err="1">
                <a:latin typeface="Calibri"/>
                <a:ea typeface="Calibri"/>
                <a:cs typeface="Calibri"/>
              </a:rPr>
              <a:t>PyCOMPSs</a:t>
            </a:r>
            <a:r>
              <a:rPr lang="it-IT" sz="1700" dirty="0">
                <a:latin typeface="Calibri"/>
                <a:ea typeface="Calibri"/>
                <a:cs typeface="Calibri"/>
              </a:rPr>
              <a:t>), </a:t>
            </a:r>
            <a:r>
              <a:rPr lang="it-IT" sz="1700" err="1">
                <a:latin typeface="Calibri"/>
                <a:ea typeface="Calibri"/>
                <a:cs typeface="Calibri"/>
              </a:rPr>
              <a:t>refactoring</a:t>
            </a:r>
            <a:r>
              <a:rPr lang="it-IT" sz="1700" dirty="0">
                <a:latin typeface="Calibri"/>
                <a:ea typeface="Calibri"/>
                <a:cs typeface="Calibri"/>
              </a:rPr>
              <a:t> </a:t>
            </a:r>
            <a:r>
              <a:rPr lang="it-IT" sz="1700" err="1">
                <a:latin typeface="Calibri"/>
                <a:ea typeface="Calibri"/>
                <a:cs typeface="Calibri"/>
              </a:rPr>
              <a:t>into</a:t>
            </a:r>
            <a:r>
              <a:rPr lang="it-IT" sz="1700" dirty="0">
                <a:latin typeface="Calibri"/>
                <a:ea typeface="Calibri"/>
                <a:cs typeface="Calibri"/>
              </a:rPr>
              <a:t> </a:t>
            </a:r>
            <a:r>
              <a:rPr lang="it-IT" sz="1700" err="1">
                <a:latin typeface="Calibri"/>
                <a:ea typeface="Calibri"/>
                <a:cs typeface="Calibri"/>
              </a:rPr>
              <a:t>fully</a:t>
            </a:r>
            <a:r>
              <a:rPr lang="it-IT" sz="1700" dirty="0">
                <a:latin typeface="Calibri"/>
                <a:ea typeface="Calibri"/>
                <a:cs typeface="Calibri"/>
              </a:rPr>
              <a:t> </a:t>
            </a:r>
            <a:r>
              <a:rPr lang="it-IT" sz="1700" err="1">
                <a:latin typeface="Calibri"/>
                <a:ea typeface="Calibri"/>
                <a:cs typeface="Calibri"/>
              </a:rPr>
              <a:t>executable</a:t>
            </a:r>
            <a:r>
              <a:rPr lang="it-IT" sz="1700" dirty="0">
                <a:latin typeface="Calibri"/>
                <a:ea typeface="Calibri"/>
                <a:cs typeface="Calibri"/>
              </a:rPr>
              <a:t> CWL can be </a:t>
            </a:r>
            <a:r>
              <a:rPr lang="it-IT" sz="1700" err="1">
                <a:latin typeface="Calibri"/>
                <a:ea typeface="Calibri"/>
                <a:cs typeface="Calibri"/>
              </a:rPr>
              <a:t>challenging</a:t>
            </a:r>
            <a:endParaRPr lang="it-IT">
              <a:ea typeface="Calibri"/>
            </a:endParaRPr>
          </a:p>
          <a:p>
            <a:pPr lvl="1">
              <a:lnSpc>
                <a:spcPct val="113999"/>
              </a:lnSpc>
              <a:buFont typeface="Courier New" panose="020B0604020202020204" pitchFamily="34" charset="0"/>
              <a:buChar char="o"/>
            </a:pPr>
            <a:r>
              <a:rPr lang="it-IT" sz="1700" err="1">
                <a:latin typeface="Calibri"/>
                <a:ea typeface="Calibri"/>
                <a:cs typeface="Calibri"/>
              </a:rPr>
              <a:t>We</a:t>
            </a:r>
            <a:r>
              <a:rPr lang="it-IT" sz="1700" dirty="0">
                <a:latin typeface="Calibri"/>
                <a:ea typeface="Calibri"/>
                <a:cs typeface="Calibri"/>
              </a:rPr>
              <a:t> can use an “abstract” CWL </a:t>
            </a:r>
            <a:r>
              <a:rPr lang="it-IT" sz="1700" err="1">
                <a:latin typeface="Calibri"/>
                <a:ea typeface="Calibri"/>
                <a:cs typeface="Calibri"/>
              </a:rPr>
              <a:t>representation</a:t>
            </a:r>
            <a:r>
              <a:rPr lang="it-IT" sz="1700" dirty="0">
                <a:latin typeface="Calibri"/>
                <a:ea typeface="Calibri"/>
                <a:cs typeface="Calibri"/>
              </a:rPr>
              <a:t> </a:t>
            </a:r>
            <a:r>
              <a:rPr lang="it-IT" sz="1700" err="1">
                <a:latin typeface="Calibri"/>
                <a:ea typeface="Calibri"/>
                <a:cs typeface="Calibri"/>
              </a:rPr>
              <a:t>that</a:t>
            </a:r>
            <a:r>
              <a:rPr lang="it-IT" sz="1700" dirty="0">
                <a:latin typeface="Calibri"/>
                <a:ea typeface="Calibri"/>
                <a:cs typeface="Calibri"/>
              </a:rPr>
              <a:t> </a:t>
            </a:r>
            <a:r>
              <a:rPr lang="it-IT" sz="1700" err="1">
                <a:latin typeface="Calibri"/>
                <a:ea typeface="Calibri"/>
                <a:cs typeface="Calibri"/>
              </a:rPr>
              <a:t>focuses</a:t>
            </a:r>
            <a:r>
              <a:rPr lang="it-IT" sz="1700" dirty="0">
                <a:latin typeface="Calibri"/>
                <a:ea typeface="Calibri"/>
                <a:cs typeface="Calibri"/>
              </a:rPr>
              <a:t> on workflow </a:t>
            </a:r>
            <a:r>
              <a:rPr lang="it-IT" sz="1700" err="1">
                <a:latin typeface="Calibri"/>
                <a:ea typeface="Calibri"/>
                <a:cs typeface="Calibri"/>
              </a:rPr>
              <a:t>structure</a:t>
            </a:r>
            <a:r>
              <a:rPr lang="it-IT" sz="1700" dirty="0">
                <a:latin typeface="Calibri"/>
                <a:ea typeface="Calibri"/>
                <a:cs typeface="Calibri"/>
              </a:rPr>
              <a:t> </a:t>
            </a:r>
            <a:r>
              <a:rPr lang="it-IT" sz="1700" err="1">
                <a:latin typeface="Calibri"/>
                <a:ea typeface="Calibri"/>
                <a:cs typeface="Calibri"/>
              </a:rPr>
              <a:t>without</a:t>
            </a:r>
            <a:r>
              <a:rPr lang="it-IT" sz="1700" dirty="0">
                <a:latin typeface="Calibri"/>
                <a:ea typeface="Calibri"/>
                <a:cs typeface="Calibri"/>
              </a:rPr>
              <a:t> explicit </a:t>
            </a:r>
            <a:r>
              <a:rPr lang="it-IT" sz="1700" err="1">
                <a:latin typeface="Calibri"/>
                <a:ea typeface="Calibri"/>
                <a:cs typeface="Calibri"/>
              </a:rPr>
              <a:t>execution</a:t>
            </a:r>
            <a:r>
              <a:rPr lang="it-IT" sz="1700" dirty="0">
                <a:latin typeface="Calibri"/>
                <a:ea typeface="Calibri"/>
                <a:cs typeface="Calibri"/>
              </a:rPr>
              <a:t> </a:t>
            </a:r>
            <a:r>
              <a:rPr lang="it-IT" sz="1700" err="1">
                <a:latin typeface="Calibri"/>
                <a:ea typeface="Calibri"/>
                <a:cs typeface="Calibri"/>
              </a:rPr>
              <a:t>details</a:t>
            </a:r>
            <a:endParaRPr lang="it-IT">
              <a:ea typeface="Calibri"/>
            </a:endParaRPr>
          </a:p>
          <a:p>
            <a:pPr>
              <a:lnSpc>
                <a:spcPct val="113999"/>
              </a:lnSpc>
            </a:pPr>
            <a:endParaRPr lang="it-IT"/>
          </a:p>
          <a:p>
            <a:pPr>
              <a:lnSpc>
                <a:spcPct val="113999"/>
              </a:lnSpc>
            </a:pPr>
            <a:endParaRPr lang="it-IT" sz="2100" dirty="0">
              <a:latin typeface="Open Sans"/>
              <a:ea typeface="Open Sans"/>
              <a:cs typeface="Open Sans"/>
            </a:endParaRPr>
          </a:p>
        </p:txBody>
      </p:sp>
    </p:spTree>
    <p:extLst>
      <p:ext uri="{BB962C8B-B14F-4D97-AF65-F5344CB8AC3E}">
        <p14:creationId xmlns:p14="http://schemas.microsoft.com/office/powerpoint/2010/main" val="384497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693A3-30B8-4016-5A29-8BE4CD6F9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FF8ED-B0EE-7ED4-7DBF-B176CA5C6CAF}"/>
              </a:ext>
            </a:extLst>
          </p:cNvPr>
          <p:cNvSpPr>
            <a:spLocks noGrp="1"/>
          </p:cNvSpPr>
          <p:nvPr>
            <p:ph type="title"/>
          </p:nvPr>
        </p:nvSpPr>
        <p:spPr>
          <a:xfrm>
            <a:off x="838200" y="365125"/>
            <a:ext cx="10515600" cy="1325563"/>
          </a:xfrm>
        </p:spPr>
        <p:txBody>
          <a:bodyPr anchor="ctr">
            <a:normAutofit/>
          </a:bodyPr>
          <a:lstStyle/>
          <a:p>
            <a:r>
              <a:rPr lang="it-IT" b="0" err="1"/>
              <a:t>Bringing</a:t>
            </a:r>
            <a:r>
              <a:rPr lang="it-IT" b="0"/>
              <a:t> FAIR Workflows to EPOS</a:t>
            </a:r>
            <a:endParaRPr lang="it-IT" dirty="0"/>
          </a:p>
        </p:txBody>
      </p:sp>
      <p:pic>
        <p:nvPicPr>
          <p:cNvPr id="9" name="Segnaposto contenuto 8" descr="Immagine che contiene testo, schermata, software, Software multimediale&#10;&#10;Il contenuto generato dall&amp;#39;intelligenza artificiale potrebbe non essere corretto.">
            <a:extLst>
              <a:ext uri="{FF2B5EF4-FFF2-40B4-BE49-F238E27FC236}">
                <a16:creationId xmlns:a16="http://schemas.microsoft.com/office/drawing/2014/main" id="{7555A02A-16EC-DB8B-F5F4-2207A42C6E98}"/>
              </a:ext>
            </a:extLst>
          </p:cNvPr>
          <p:cNvPicPr>
            <a:picLocks noGrp="1" noChangeAspect="1"/>
          </p:cNvPicPr>
          <p:nvPr>
            <p:ph idx="1"/>
          </p:nvPr>
        </p:nvPicPr>
        <p:blipFill>
          <a:blip r:embed="rId3"/>
          <a:stretch>
            <a:fillRect/>
          </a:stretch>
        </p:blipFill>
        <p:spPr>
          <a:xfrm>
            <a:off x="2295704" y="1825625"/>
            <a:ext cx="7600592" cy="4351338"/>
          </a:xfrm>
          <a:noFill/>
        </p:spPr>
      </p:pic>
    </p:spTree>
    <p:extLst>
      <p:ext uri="{BB962C8B-B14F-4D97-AF65-F5344CB8AC3E}">
        <p14:creationId xmlns:p14="http://schemas.microsoft.com/office/powerpoint/2010/main" val="357929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0869-F113-0D8A-0E82-70D964256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42A7C-B794-31CC-5996-9096BC80776F}"/>
              </a:ext>
            </a:extLst>
          </p:cNvPr>
          <p:cNvSpPr>
            <a:spLocks noGrp="1"/>
          </p:cNvSpPr>
          <p:nvPr>
            <p:ph type="title"/>
          </p:nvPr>
        </p:nvSpPr>
        <p:spPr>
          <a:xfrm>
            <a:off x="838200" y="365125"/>
            <a:ext cx="10515600" cy="1325563"/>
          </a:xfrm>
        </p:spPr>
        <p:txBody>
          <a:bodyPr anchor="ctr">
            <a:normAutofit/>
          </a:bodyPr>
          <a:lstStyle/>
          <a:p>
            <a:r>
              <a:rPr lang="it-IT" b="0" err="1"/>
              <a:t>Bringing</a:t>
            </a:r>
            <a:r>
              <a:rPr lang="it-IT" b="0"/>
              <a:t> FAIR Workflows to EPOS</a:t>
            </a:r>
            <a:endParaRPr lang="it-IT" dirty="0"/>
          </a:p>
        </p:txBody>
      </p:sp>
      <p:sp>
        <p:nvSpPr>
          <p:cNvPr id="5" name="Content Placeholder 4">
            <a:extLst>
              <a:ext uri="{FF2B5EF4-FFF2-40B4-BE49-F238E27FC236}">
                <a16:creationId xmlns:a16="http://schemas.microsoft.com/office/drawing/2014/main" id="{24CFABAD-39DB-0597-154D-C83CD33CB58C}"/>
              </a:ext>
            </a:extLst>
          </p:cNvPr>
          <p:cNvSpPr>
            <a:spLocks noGrp="1"/>
          </p:cNvSpPr>
          <p:nvPr>
            <p:ph sz="half" idx="1"/>
          </p:nvPr>
        </p:nvSpPr>
        <p:spPr>
          <a:xfrm>
            <a:off x="838200" y="1825625"/>
            <a:ext cx="5181600" cy="4351338"/>
          </a:xfrm>
        </p:spPr>
        <p:txBody>
          <a:bodyPr vert="horz" lIns="91440" tIns="45720" rIns="91440" bIns="45720" rtlCol="0">
            <a:normAutofit/>
          </a:bodyPr>
          <a:lstStyle/>
          <a:p>
            <a:r>
              <a:rPr lang="it-IT" sz="2200"/>
              <a:t>Workflows </a:t>
            </a:r>
            <a:r>
              <a:rPr lang="it-IT" sz="2200" err="1"/>
              <a:t>become</a:t>
            </a:r>
            <a:r>
              <a:rPr lang="it-IT" sz="2200"/>
              <a:t> </a:t>
            </a:r>
            <a:r>
              <a:rPr lang="it-IT" sz="2200" err="1"/>
              <a:t>discoverable</a:t>
            </a:r>
            <a:r>
              <a:rPr lang="it-IT" sz="2200"/>
              <a:t> and </a:t>
            </a:r>
            <a:r>
              <a:rPr lang="it-IT" sz="2200" err="1"/>
              <a:t>visually</a:t>
            </a:r>
            <a:r>
              <a:rPr lang="it-IT" sz="2200"/>
              <a:t> </a:t>
            </a:r>
            <a:r>
              <a:rPr lang="it-IT" sz="2200" err="1"/>
              <a:t>accessible</a:t>
            </a:r>
            <a:r>
              <a:rPr lang="it-IT" sz="2200"/>
              <a:t> on the EPOS Platform</a:t>
            </a:r>
          </a:p>
          <a:p>
            <a:endParaRPr lang="it-IT" sz="2200"/>
          </a:p>
          <a:p>
            <a:r>
              <a:rPr lang="it-IT" sz="2200"/>
              <a:t>Users can </a:t>
            </a:r>
            <a:r>
              <a:rPr lang="it-IT" sz="2200" err="1"/>
              <a:t>explore</a:t>
            </a:r>
            <a:r>
              <a:rPr lang="it-IT" sz="2200"/>
              <a:t> workflow </a:t>
            </a:r>
            <a:r>
              <a:rPr lang="it-IT" sz="2200" err="1"/>
              <a:t>graphs</a:t>
            </a:r>
            <a:r>
              <a:rPr lang="it-IT" sz="2200"/>
              <a:t> and metadata </a:t>
            </a:r>
            <a:r>
              <a:rPr lang="it-IT" sz="2200" err="1"/>
              <a:t>summaries</a:t>
            </a:r>
          </a:p>
          <a:p>
            <a:endParaRPr lang="it-IT" sz="2200"/>
          </a:p>
          <a:p>
            <a:r>
              <a:rPr lang="it-IT" sz="2200" err="1"/>
              <a:t>Demonstrates</a:t>
            </a:r>
            <a:r>
              <a:rPr lang="it-IT" sz="2200"/>
              <a:t> a </a:t>
            </a:r>
            <a:r>
              <a:rPr lang="it-IT" sz="2200" err="1"/>
              <a:t>proof</a:t>
            </a:r>
            <a:r>
              <a:rPr lang="it-IT" sz="2200"/>
              <a:t> of concept for </a:t>
            </a:r>
            <a:r>
              <a:rPr lang="it-IT" sz="2200" err="1"/>
              <a:t>seamless</a:t>
            </a:r>
            <a:r>
              <a:rPr lang="it-IT" sz="2200"/>
              <a:t> </a:t>
            </a:r>
            <a:r>
              <a:rPr lang="it-IT" sz="2200" err="1"/>
              <a:t>integration</a:t>
            </a:r>
            <a:r>
              <a:rPr lang="it-IT" sz="2200"/>
              <a:t> of FAIR workflows</a:t>
            </a:r>
          </a:p>
          <a:p>
            <a:endParaRPr lang="it-IT" sz="2200"/>
          </a:p>
        </p:txBody>
      </p:sp>
      <p:pic>
        <p:nvPicPr>
          <p:cNvPr id="4" name="Immagine 3" descr="Immagine che contiene testo, schermata, software, mappa&#10;&#10;Il contenuto generato dall&amp;#39;intelligenza artificiale potrebbe non essere corretto.">
            <a:extLst>
              <a:ext uri="{FF2B5EF4-FFF2-40B4-BE49-F238E27FC236}">
                <a16:creationId xmlns:a16="http://schemas.microsoft.com/office/drawing/2014/main" id="{F6794E41-51BC-6011-8A7F-CD2769F6FA1D}"/>
              </a:ext>
            </a:extLst>
          </p:cNvPr>
          <p:cNvPicPr>
            <a:picLocks noChangeAspect="1"/>
          </p:cNvPicPr>
          <p:nvPr/>
        </p:nvPicPr>
        <p:blipFill>
          <a:blip r:embed="rId3"/>
          <a:stretch>
            <a:fillRect/>
          </a:stretch>
        </p:blipFill>
        <p:spPr>
          <a:xfrm>
            <a:off x="6093373" y="2557366"/>
            <a:ext cx="5645806" cy="2879097"/>
          </a:xfrm>
          <a:prstGeom prst="rect">
            <a:avLst/>
          </a:prstGeom>
          <a:noFill/>
        </p:spPr>
      </p:pic>
    </p:spTree>
    <p:extLst>
      <p:ext uri="{BB962C8B-B14F-4D97-AF65-F5344CB8AC3E}">
        <p14:creationId xmlns:p14="http://schemas.microsoft.com/office/powerpoint/2010/main" val="45112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AAA43-DF9B-12FF-344D-D9C6C28DC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D9EF0-231C-E91B-B048-4641DC9852BF}"/>
              </a:ext>
            </a:extLst>
          </p:cNvPr>
          <p:cNvSpPr>
            <a:spLocks noGrp="1"/>
          </p:cNvSpPr>
          <p:nvPr>
            <p:ph type="title"/>
          </p:nvPr>
        </p:nvSpPr>
        <p:spPr/>
        <p:txBody>
          <a:bodyPr/>
          <a:lstStyle/>
          <a:p>
            <a:r>
              <a:rPr lang="it-IT" b="0" dirty="0" err="1">
                <a:latin typeface="Calibri"/>
                <a:ea typeface="Calibri"/>
                <a:cs typeface="Calibri"/>
              </a:rPr>
              <a:t>Looking</a:t>
            </a:r>
            <a:r>
              <a:rPr lang="it-IT" b="0" dirty="0">
                <a:latin typeface="Calibri"/>
                <a:ea typeface="Calibri"/>
                <a:cs typeface="Calibri"/>
              </a:rPr>
              <a:t> </a:t>
            </a:r>
            <a:r>
              <a:rPr lang="it-IT" b="0" dirty="0" err="1">
                <a:latin typeface="Calibri"/>
                <a:ea typeface="Calibri"/>
                <a:cs typeface="Calibri"/>
              </a:rPr>
              <a:t>Ahead</a:t>
            </a:r>
            <a:endParaRPr lang="it-IT" dirty="0" err="1"/>
          </a:p>
        </p:txBody>
      </p:sp>
      <p:sp>
        <p:nvSpPr>
          <p:cNvPr id="5" name="Content Placeholder 4">
            <a:extLst>
              <a:ext uri="{FF2B5EF4-FFF2-40B4-BE49-F238E27FC236}">
                <a16:creationId xmlns:a16="http://schemas.microsoft.com/office/drawing/2014/main" id="{3F15B988-43F2-0098-A533-EE1A0A69FEE2}"/>
              </a:ext>
            </a:extLst>
          </p:cNvPr>
          <p:cNvSpPr>
            <a:spLocks noGrp="1"/>
          </p:cNvSpPr>
          <p:nvPr>
            <p:ph idx="1"/>
          </p:nvPr>
        </p:nvSpPr>
        <p:spPr/>
        <p:txBody>
          <a:bodyPr vert="horz" lIns="91440" tIns="45720" rIns="91440" bIns="45720" rtlCol="0" anchor="t">
            <a:noAutofit/>
          </a:bodyPr>
          <a:lstStyle/>
          <a:p>
            <a:r>
              <a:rPr lang="it-IT" sz="2100" dirty="0" err="1">
                <a:latin typeface="Calibri"/>
                <a:ea typeface="Calibri"/>
                <a:cs typeface="Calibri"/>
              </a:rPr>
              <a:t>Further</a:t>
            </a:r>
            <a:r>
              <a:rPr lang="it-IT" sz="2100" dirty="0">
                <a:latin typeface="Calibri"/>
                <a:ea typeface="Calibri"/>
                <a:cs typeface="Calibri"/>
              </a:rPr>
              <a:t> </a:t>
            </a:r>
            <a:r>
              <a:rPr lang="it-IT" sz="2100" dirty="0" err="1">
                <a:latin typeface="Calibri"/>
                <a:ea typeface="Calibri"/>
                <a:cs typeface="Calibri"/>
              </a:rPr>
              <a:t>integration</a:t>
            </a:r>
            <a:r>
              <a:rPr lang="it-IT" sz="2100" dirty="0">
                <a:latin typeface="Calibri"/>
                <a:ea typeface="Calibri"/>
                <a:cs typeface="Calibri"/>
              </a:rPr>
              <a:t> with the EPOS Platform to </a:t>
            </a:r>
            <a:r>
              <a:rPr lang="it-IT" sz="2100" dirty="0" err="1">
                <a:latin typeface="Calibri"/>
                <a:ea typeface="Calibri"/>
                <a:cs typeface="Calibri"/>
              </a:rPr>
              <a:t>enhance</a:t>
            </a:r>
            <a:r>
              <a:rPr lang="it-IT" sz="2100" dirty="0">
                <a:latin typeface="Calibri"/>
                <a:ea typeface="Calibri"/>
                <a:cs typeface="Calibri"/>
              </a:rPr>
              <a:t> user interaction</a:t>
            </a:r>
          </a:p>
          <a:p>
            <a:pPr>
              <a:lnSpc>
                <a:spcPct val="113999"/>
              </a:lnSpc>
            </a:pPr>
            <a:endParaRPr lang="it-IT"/>
          </a:p>
          <a:p>
            <a:pPr>
              <a:lnSpc>
                <a:spcPct val="113999"/>
              </a:lnSpc>
            </a:pPr>
            <a:r>
              <a:rPr lang="it-IT" sz="2100" dirty="0" err="1">
                <a:latin typeface="Calibri"/>
                <a:ea typeface="Calibri"/>
                <a:cs typeface="Calibri"/>
              </a:rPr>
              <a:t>Possibility</a:t>
            </a:r>
            <a:r>
              <a:rPr lang="it-IT" sz="2100" dirty="0">
                <a:latin typeface="Calibri"/>
                <a:ea typeface="Calibri"/>
                <a:cs typeface="Calibri"/>
              </a:rPr>
              <a:t> of tracking </a:t>
            </a:r>
            <a:r>
              <a:rPr lang="it-IT" sz="2100" dirty="0" err="1">
                <a:latin typeface="Calibri"/>
                <a:ea typeface="Calibri"/>
                <a:cs typeface="Calibri"/>
              </a:rPr>
              <a:t>retrospective</a:t>
            </a:r>
            <a:r>
              <a:rPr lang="it-IT" sz="2100" dirty="0">
                <a:latin typeface="Calibri"/>
                <a:ea typeface="Calibri"/>
                <a:cs typeface="Calibri"/>
              </a:rPr>
              <a:t> </a:t>
            </a:r>
            <a:r>
              <a:rPr lang="it-IT" sz="2100" dirty="0" err="1">
                <a:latin typeface="Calibri"/>
                <a:ea typeface="Calibri"/>
                <a:cs typeface="Calibri"/>
              </a:rPr>
              <a:t>provenance</a:t>
            </a:r>
            <a:r>
              <a:rPr lang="it-IT" sz="2100" dirty="0">
                <a:latin typeface="Calibri"/>
                <a:ea typeface="Calibri"/>
                <a:cs typeface="Calibri"/>
              </a:rPr>
              <a:t> </a:t>
            </a:r>
            <a:r>
              <a:rPr lang="it-IT" sz="2100" dirty="0" err="1">
                <a:latin typeface="Calibri"/>
                <a:ea typeface="Calibri"/>
                <a:cs typeface="Calibri"/>
              </a:rPr>
              <a:t>using</a:t>
            </a:r>
            <a:r>
              <a:rPr lang="it-IT" sz="2100" dirty="0">
                <a:latin typeface="Calibri"/>
                <a:ea typeface="Calibri"/>
                <a:cs typeface="Calibri"/>
              </a:rPr>
              <a:t> tools like </a:t>
            </a:r>
            <a:r>
              <a:rPr lang="it-IT" sz="2100" dirty="0" err="1">
                <a:latin typeface="Calibri"/>
                <a:ea typeface="Calibri"/>
                <a:cs typeface="Calibri"/>
              </a:rPr>
              <a:t>cwltool</a:t>
            </a:r>
            <a:r>
              <a:rPr lang="it-IT" sz="2100" dirty="0">
                <a:latin typeface="Calibri"/>
                <a:ea typeface="Calibri"/>
                <a:cs typeface="Calibri"/>
              </a:rPr>
              <a:t> and </a:t>
            </a:r>
            <a:r>
              <a:rPr lang="it-IT" sz="2100" dirty="0" err="1">
                <a:latin typeface="Calibri"/>
                <a:ea typeface="Calibri"/>
                <a:cs typeface="Calibri"/>
              </a:rPr>
              <a:t>other</a:t>
            </a:r>
            <a:r>
              <a:rPr lang="it-IT" sz="2100" dirty="0">
                <a:latin typeface="Calibri"/>
                <a:ea typeface="Calibri"/>
                <a:cs typeface="Calibri"/>
              </a:rPr>
              <a:t> WMS</a:t>
            </a:r>
            <a:endParaRPr lang="it-IT" dirty="0"/>
          </a:p>
          <a:p>
            <a:pPr>
              <a:lnSpc>
                <a:spcPct val="113999"/>
              </a:lnSpc>
            </a:pPr>
            <a:endParaRPr lang="it-IT" sz="2100" dirty="0">
              <a:latin typeface="Calibri"/>
              <a:ea typeface="Calibri"/>
              <a:cs typeface="Calibri"/>
            </a:endParaRPr>
          </a:p>
          <a:p>
            <a:pPr>
              <a:lnSpc>
                <a:spcPct val="113999"/>
              </a:lnSpc>
            </a:pPr>
            <a:r>
              <a:rPr lang="it-IT" sz="2100" dirty="0">
                <a:latin typeface="Calibri"/>
                <a:ea typeface="Calibri"/>
                <a:cs typeface="Calibri"/>
              </a:rPr>
              <a:t>Long-</a:t>
            </a:r>
            <a:r>
              <a:rPr lang="it-IT" sz="2100" dirty="0" err="1">
                <a:latin typeface="Calibri"/>
                <a:ea typeface="Calibri"/>
                <a:cs typeface="Calibri"/>
              </a:rPr>
              <a:t>term</a:t>
            </a:r>
            <a:r>
              <a:rPr lang="it-IT" sz="2100" dirty="0">
                <a:latin typeface="Calibri"/>
                <a:ea typeface="Calibri"/>
                <a:cs typeface="Calibri"/>
              </a:rPr>
              <a:t> vision: </a:t>
            </a:r>
            <a:r>
              <a:rPr lang="it-IT" sz="2100" dirty="0" err="1">
                <a:latin typeface="Calibri"/>
                <a:ea typeface="Calibri"/>
                <a:cs typeface="Calibri"/>
              </a:rPr>
              <a:t>enabling</a:t>
            </a:r>
            <a:r>
              <a:rPr lang="it-IT" sz="2100" dirty="0">
                <a:latin typeface="Calibri"/>
                <a:ea typeface="Calibri"/>
                <a:cs typeface="Calibri"/>
              </a:rPr>
              <a:t> </a:t>
            </a:r>
            <a:r>
              <a:rPr lang="it-IT" sz="2100" dirty="0" err="1">
                <a:latin typeface="Calibri"/>
                <a:ea typeface="Calibri"/>
                <a:cs typeface="Calibri"/>
              </a:rPr>
              <a:t>direct</a:t>
            </a:r>
            <a:r>
              <a:rPr lang="it-IT" sz="2100" dirty="0">
                <a:latin typeface="Calibri"/>
                <a:ea typeface="Calibri"/>
                <a:cs typeface="Calibri"/>
              </a:rPr>
              <a:t> </a:t>
            </a:r>
            <a:r>
              <a:rPr lang="it-IT" sz="2100" dirty="0" err="1">
                <a:latin typeface="Calibri"/>
                <a:ea typeface="Calibri"/>
                <a:cs typeface="Calibri"/>
              </a:rPr>
              <a:t>execution</a:t>
            </a:r>
            <a:r>
              <a:rPr lang="it-IT" sz="2100" dirty="0">
                <a:latin typeface="Calibri"/>
                <a:ea typeface="Calibri"/>
                <a:cs typeface="Calibri"/>
              </a:rPr>
              <a:t> of workflows from the </a:t>
            </a:r>
            <a:r>
              <a:rPr lang="it-IT" sz="2100" dirty="0" err="1">
                <a:latin typeface="Calibri"/>
                <a:ea typeface="Calibri"/>
                <a:cs typeface="Calibri"/>
              </a:rPr>
              <a:t>portal</a:t>
            </a:r>
            <a:endParaRPr lang="it-IT" dirty="0" err="1"/>
          </a:p>
          <a:p>
            <a:pPr>
              <a:lnSpc>
                <a:spcPct val="113999"/>
              </a:lnSpc>
            </a:pPr>
            <a:endParaRPr lang="it-IT"/>
          </a:p>
          <a:p>
            <a:pPr>
              <a:lnSpc>
                <a:spcPct val="113999"/>
              </a:lnSpc>
            </a:pPr>
            <a:r>
              <a:rPr lang="it-IT" sz="2100" dirty="0">
                <a:latin typeface="Calibri"/>
                <a:ea typeface="Calibri"/>
                <a:cs typeface="Calibri"/>
              </a:rPr>
              <a:t>Adoption by </a:t>
            </a:r>
            <a:r>
              <a:rPr lang="it-IT" sz="2100" dirty="0" err="1">
                <a:latin typeface="Calibri"/>
                <a:ea typeface="Calibri"/>
                <a:cs typeface="Calibri"/>
              </a:rPr>
              <a:t>other</a:t>
            </a:r>
            <a:r>
              <a:rPr lang="it-IT" sz="2100" dirty="0">
                <a:latin typeface="Calibri"/>
                <a:ea typeface="Calibri"/>
                <a:cs typeface="Calibri"/>
              </a:rPr>
              <a:t> projects, e.g., Geo-INQUIRE</a:t>
            </a:r>
            <a:endParaRPr lang="it-IT" dirty="0"/>
          </a:p>
          <a:p>
            <a:pPr>
              <a:lnSpc>
                <a:spcPct val="113999"/>
              </a:lnSpc>
            </a:pPr>
            <a:endParaRPr lang="it-IT" sz="2100" dirty="0">
              <a:latin typeface="Calibri"/>
              <a:ea typeface="Calibri"/>
              <a:cs typeface="Calibri"/>
            </a:endParaRPr>
          </a:p>
        </p:txBody>
      </p:sp>
    </p:spTree>
    <p:extLst>
      <p:ext uri="{BB962C8B-B14F-4D97-AF65-F5344CB8AC3E}">
        <p14:creationId xmlns:p14="http://schemas.microsoft.com/office/powerpoint/2010/main" val="3800556307"/>
      </p:ext>
    </p:extLst>
  </p:cSld>
  <p:clrMapOvr>
    <a:masterClrMapping/>
  </p:clrMapOvr>
</p:sld>
</file>

<file path=ppt/theme/theme1.xml><?xml version="1.0" encoding="utf-8"?>
<a:theme xmlns:a="http://schemas.openxmlformats.org/drawingml/2006/main" name="1_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Words>
  <Application>Microsoft Macintosh PowerPoint</Application>
  <PresentationFormat>Widescreen</PresentationFormat>
  <Paragraphs>85</Paragraphs>
  <Slides>11</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Aptos</vt:lpstr>
      <vt:lpstr>Aptos Display</vt:lpstr>
      <vt:lpstr>Arial</vt:lpstr>
      <vt:lpstr>Calibri</vt:lpstr>
      <vt:lpstr>Calibri Light</vt:lpstr>
      <vt:lpstr>Courier New</vt:lpstr>
      <vt:lpstr>Open Sans</vt:lpstr>
      <vt:lpstr>1_Office Theme</vt:lpstr>
      <vt:lpstr>Computational Workflows in the EPOS  Platform </vt:lpstr>
      <vt:lpstr>The Need for FAIR Workflows </vt:lpstr>
      <vt:lpstr>Describing Complex Workflows</vt:lpstr>
      <vt:lpstr>A Dual-Standard Approach</vt:lpstr>
      <vt:lpstr>A Dual-Standard Approach</vt:lpstr>
      <vt:lpstr>Beyond DT-GEO: A Generic Approach</vt:lpstr>
      <vt:lpstr>Bringing FAIR Workflows to EPOS</vt:lpstr>
      <vt:lpstr>Bringing FAIR Workflows to EPOS</vt:lpstr>
      <vt:lpstr>Looking Ahead</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Karl_EPOS ERIC </dc:creator>
  <cp:lastModifiedBy>Karl_EPOS ERIC </cp:lastModifiedBy>
  <cp:revision>1</cp:revision>
  <dcterms:created xsi:type="dcterms:W3CDTF">2025-03-27T14:50:49Z</dcterms:created>
  <dcterms:modified xsi:type="dcterms:W3CDTF">2025-03-27T14:51:07Z</dcterms:modified>
</cp:coreProperties>
</file>