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5" r:id="rId2"/>
    <p:sldId id="266" r:id="rId3"/>
    <p:sldId id="1310" r:id="rId4"/>
    <p:sldId id="1325" r:id="rId5"/>
    <p:sldId id="1311" r:id="rId6"/>
    <p:sldId id="1322" r:id="rId7"/>
    <p:sldId id="1314" r:id="rId8"/>
    <p:sldId id="1324" r:id="rId9"/>
    <p:sldId id="1326"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79D03-AF27-9E42-A234-60AA20208475}" type="datetimeFigureOut">
              <a:rPr lang="it-IT" smtClean="0"/>
              <a:t>27/03/25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F2893-7903-1B4D-81CE-25DC61542347}" type="slidenum">
              <a:rPr lang="it-IT" smtClean="0"/>
              <a:t>‹N›</a:t>
            </a:fld>
            <a:endParaRPr lang="it-IT"/>
          </a:p>
        </p:txBody>
      </p:sp>
    </p:spTree>
    <p:extLst>
      <p:ext uri="{BB962C8B-B14F-4D97-AF65-F5344CB8AC3E}">
        <p14:creationId xmlns:p14="http://schemas.microsoft.com/office/powerpoint/2010/main" val="46319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DDCAF-7D07-9951-4959-F907694C0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6BF08-46BF-5CF9-1C2D-F69420F9C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F54A7-487E-DD63-955F-5E5E90AF65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ED51B-92BF-4B62-23E0-0364946744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273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153F-4940-BC7B-C9EA-BF6F7D0C6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6AB22-C376-8BC2-261D-162AC72C1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AFC88-79D7-BBFD-A65F-B61980951E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6DC41B-290B-E6E9-2F63-C6F3EE7233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64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952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861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43125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260766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4160493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 and body">
    <p:spTree>
      <p:nvGrpSpPr>
        <p:cNvPr id="1" name=""/>
        <p:cNvGrpSpPr/>
        <p:nvPr/>
      </p:nvGrpSpPr>
      <p:grpSpPr bwMode="auto">
        <a:xfrm>
          <a:off x="0" y="0"/>
          <a:ext cx="0" cy="0"/>
          <a:chOff x="0" y="0"/>
          <a:chExt cx="0" cy="0"/>
        </a:xfrm>
      </p:grpSpPr>
      <p:sp>
        <p:nvSpPr>
          <p:cNvPr id="23" name="Google Shape;23;p4"/>
          <p:cNvSpPr txBox="1">
            <a:spLocks noGrp="1"/>
          </p:cNvSpPr>
          <p:nvPr>
            <p:ph type="title"/>
          </p:nvPr>
        </p:nvSpPr>
        <p:spPr bwMode="auto">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24" name="Google Shape;24;p4"/>
          <p:cNvSpPr txBox="1">
            <a:spLocks noGrp="1"/>
          </p:cNvSpPr>
          <p:nvPr>
            <p:ph type="body" idx="1"/>
          </p:nvPr>
        </p:nvSpPr>
        <p:spPr bwMode="auto">
          <a:xfrm>
            <a:off x="415600" y="16382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rgbClr val="6AA84F"/>
              </a:buClr>
              <a:buSzPts val="1800"/>
              <a:buChar char="●"/>
              <a:defRPr/>
            </a:lvl1pPr>
            <a:lvl2pPr marL="1219170" lvl="1" indent="-423323">
              <a:spcBef>
                <a:spcPts val="0"/>
              </a:spcBef>
              <a:spcAft>
                <a:spcPts val="0"/>
              </a:spcAft>
              <a:buClr>
                <a:srgbClr val="3465A4"/>
              </a:buClr>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a:defRPr/>
            </a:pPr>
            <a:endParaRPr/>
          </a:p>
        </p:txBody>
      </p:sp>
      <p:pic>
        <p:nvPicPr>
          <p:cNvPr id="25" name="Google Shape;25;p4"/>
          <p:cNvPicPr/>
          <p:nvPr/>
        </p:nvPicPr>
        <p:blipFill>
          <a:blip r:embed="rId2">
            <a:alphaModFix/>
          </a:blip>
          <a:srcRect l="25791" t="7205" r="26108" b="7825"/>
          <a:stretch/>
        </p:blipFill>
        <p:spPr bwMode="auto">
          <a:xfrm>
            <a:off x="11263482" y="6017866"/>
            <a:ext cx="731599" cy="727449"/>
          </a:xfrm>
          <a:prstGeom prst="rect">
            <a:avLst/>
          </a:prstGeom>
          <a:noFill/>
          <a:ln>
            <a:noFill/>
          </a:ln>
        </p:spPr>
      </p:pic>
      <p:sp>
        <p:nvSpPr>
          <p:cNvPr id="26" name="Google Shape;26;p4"/>
          <p:cNvSpPr txBox="1">
            <a:spLocks noGrp="1"/>
          </p:cNvSpPr>
          <p:nvPr>
            <p:ph type="sldNum" idx="12"/>
          </p:nvPr>
        </p:nvSpPr>
        <p:spPr bwMode="auto">
          <a:xfrm>
            <a:off x="11266707" y="63192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a:spcBef>
                <a:spcPts val="0"/>
              </a:spcBef>
              <a:spcAft>
                <a:spcPts val="0"/>
              </a:spcAft>
              <a:buNone/>
              <a:defRPr/>
            </a:pPr>
            <a:fld id="{00000000-1234-1234-1234-123412341234}" type="slidenum">
              <a:rPr lang="en-GB"/>
              <a:pPr marL="0" lvl="0" indent="0" algn="r">
                <a:spcBef>
                  <a:spcPts val="0"/>
                </a:spcBef>
                <a:spcAft>
                  <a:spcPts val="0"/>
                </a:spcAft>
                <a:buNone/>
                <a:defRPr/>
              </a:pPr>
              <a:t>‹N›</a:t>
            </a:fld>
            <a:endParaRPr/>
          </a:p>
        </p:txBody>
      </p:sp>
    </p:spTree>
    <p:extLst>
      <p:ext uri="{BB962C8B-B14F-4D97-AF65-F5344CB8AC3E}">
        <p14:creationId xmlns:p14="http://schemas.microsoft.com/office/powerpoint/2010/main" val="382800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a:t>Click to edit Master title style</a:t>
            </a:r>
          </a:p>
        </p:txBody>
      </p:sp>
    </p:spTree>
    <p:extLst>
      <p:ext uri="{BB962C8B-B14F-4D97-AF65-F5344CB8AC3E}">
        <p14:creationId xmlns:p14="http://schemas.microsoft.com/office/powerpoint/2010/main" val="230600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206947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415916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287433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1246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477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415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1327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epos-eu.org/on" TargetMode="External"/><Relationship Id="rId2" Type="http://schemas.openxmlformats.org/officeDocument/2006/relationships/slideLayout" Target="../slideLayouts/slideLayout2.xml"/><Relationship Id="rId16" Type="http://schemas.openxmlformats.org/officeDocument/2006/relationships/hyperlink" Target="mailto:info@epos-eric.e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a:t>
            </a:fld>
            <a:endParaRPr lang="en-GB"/>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a:solidFill>
                  <a:srgbClr val="E5A113"/>
                </a:solidFill>
                <a:effectLst/>
                <a:latin typeface="Calibri" panose="020F0502020204030204" pitchFamily="34" charset="0"/>
                <a:cs typeface="Calibri" panose="020F0502020204030204" pitchFamily="34" charset="0"/>
              </a:rPr>
              <a:t>This work is licensed under</a:t>
            </a:r>
            <a:br>
              <a:rPr lang="en-GB" sz="900" b="0" i="0">
                <a:solidFill>
                  <a:srgbClr val="E5A113"/>
                </a:solidFill>
                <a:effectLst/>
                <a:latin typeface="Calibri" panose="020F0502020204030204" pitchFamily="34" charset="0"/>
                <a:cs typeface="Calibri" panose="020F0502020204030204" pitchFamily="34" charset="0"/>
              </a:rPr>
            </a:br>
            <a:r>
              <a:rPr lang="en-GB" sz="900" b="0" i="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info@epos-eric.eu</a:t>
            </a:r>
            <a:r>
              <a:rPr lang="en-GB" sz="1200">
                <a:solidFill>
                  <a:schemeClr val="tx1"/>
                </a:solidFill>
                <a:latin typeface="Calibri" panose="020F0502020204030204" pitchFamily="34" charset="0"/>
                <a:cs typeface="Calibri" panose="020F0502020204030204" pitchFamily="34" charset="0"/>
              </a:rPr>
              <a:t> </a:t>
            </a:r>
            <a:r>
              <a:rPr lang="en-GB" sz="1200">
                <a:solidFill>
                  <a:srgbClr val="E5A113"/>
                </a:solidFill>
                <a:latin typeface="Calibri" panose="020F0502020204030204" pitchFamily="34" charset="0"/>
                <a:cs typeface="Calibri" panose="020F0502020204030204" pitchFamily="34" charset="0"/>
              </a:rPr>
              <a:t>|</a:t>
            </a:r>
            <a:r>
              <a:rPr lang="en-GB" sz="1200">
                <a:latin typeface="Calibri" panose="020F0502020204030204" pitchFamily="34" charset="0"/>
                <a:cs typeface="Calibri" panose="020F0502020204030204" pitchFamily="34" charset="0"/>
              </a:rPr>
              <a:t> </a:t>
            </a:r>
            <a:r>
              <a:rPr lang="en-GB" sz="120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www.epos-eu.org/on</a:t>
            </a:r>
            <a:r>
              <a:rPr lang="en-GB" sz="1200">
                <a:solidFill>
                  <a:schemeClr val="tx1"/>
                </a:solidFill>
                <a:latin typeface="Calibri" panose="020F0502020204030204" pitchFamily="34" charset="0"/>
                <a:cs typeface="Calibri" panose="020F0502020204030204" pitchFamily="34" charset="0"/>
              </a:rPr>
              <a:t>  </a:t>
            </a:r>
            <a:r>
              <a:rPr lang="en-GB" sz="1200">
                <a:solidFill>
                  <a:srgbClr val="E5A113"/>
                </a:solidFill>
                <a:latin typeface="Calibri" panose="020F0502020204030204" pitchFamily="34" charset="0"/>
                <a:cs typeface="Calibri" panose="020F0502020204030204" pitchFamily="34" charset="0"/>
              </a:rPr>
              <a:t>|</a:t>
            </a:r>
            <a:r>
              <a:rPr lang="en-GB" sz="1200">
                <a:latin typeface="Calibri" panose="020F0502020204030204" pitchFamily="34" charset="0"/>
                <a:cs typeface="Calibri" panose="020F0502020204030204" pitchFamily="34" charset="0"/>
              </a:rPr>
              <a:t> #</a:t>
            </a:r>
            <a:r>
              <a:rPr lang="en-GB" sz="1200" err="1">
                <a:latin typeface="Calibri" panose="020F0502020204030204" pitchFamily="34" charset="0"/>
                <a:cs typeface="Calibri" panose="020F0502020204030204" pitchFamily="34" charset="0"/>
              </a:rPr>
              <a:t>EPOSon</a:t>
            </a:r>
            <a:endParaRPr lang="en-GB" sz="120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a:solidFill>
                  <a:srgbClr val="002060"/>
                </a:solidFill>
              </a:rPr>
              <a:t>EPOS ON IS funded by the EC Horizon Europe programme under G.A. n 101131592</a:t>
            </a:r>
          </a:p>
          <a:p>
            <a:pPr lvl="0" algn="just"/>
            <a:endParaRPr lang="en-GB" sz="1050">
              <a:solidFill>
                <a:srgbClr val="002060"/>
              </a:solidFill>
            </a:endParaRPr>
          </a:p>
          <a:p>
            <a:pPr lvl="0" algn="just"/>
            <a:endParaRPr lang="en-GB" sz="1050">
              <a:solidFill>
                <a:srgbClr val="002060"/>
              </a:solidFill>
            </a:endParaRPr>
          </a:p>
          <a:p>
            <a:pPr lvl="0"/>
            <a:br>
              <a:rPr lang="en-GB" sz="1050">
                <a:solidFill>
                  <a:srgbClr val="002060"/>
                </a:solidFill>
              </a:rPr>
            </a:br>
            <a:endParaRPr lang="it-IT" sz="105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8"/>
          <a:stretch>
            <a:fillRect/>
          </a:stretch>
        </p:blipFill>
        <p:spPr>
          <a:xfrm>
            <a:off x="367303" y="6176963"/>
            <a:ext cx="483000" cy="489647"/>
          </a:xfrm>
          <a:prstGeom prst="rect">
            <a:avLst/>
          </a:prstGeom>
        </p:spPr>
      </p:pic>
    </p:spTree>
    <p:extLst>
      <p:ext uri="{BB962C8B-B14F-4D97-AF65-F5344CB8AC3E}">
        <p14:creationId xmlns:p14="http://schemas.microsoft.com/office/powerpoint/2010/main" val="728847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mailto:sdl@cineca.it" TargetMode="External"/><Relationship Id="rId7" Type="http://schemas.openxmlformats.org/officeDocument/2006/relationships/image" Target="../media/image11.png"/><Relationship Id="rId2" Type="http://schemas.openxmlformats.org/officeDocument/2006/relationships/hyperlink" Target="https://sdl-dev.hpc.cineca.it:7777/" TargetMode="External"/><Relationship Id="rId1" Type="http://schemas.openxmlformats.org/officeDocument/2006/relationships/slideLayout" Target="../slideLayouts/slideLayout4.xml"/><Relationship Id="rId6" Type="http://schemas.openxmlformats.org/officeDocument/2006/relationships/hyperlink" Target="https://sdlctl.rtfd.io/" TargetMode="External"/><Relationship Id="rId5" Type="http://schemas.openxmlformats.org/officeDocument/2006/relationships/hyperlink" Target="https://sdl-userguide.rtfd.io/" TargetMode="External"/><Relationship Id="rId4" Type="http://schemas.openxmlformats.org/officeDocument/2006/relationships/hyperlink" Target="https://sdl-userguide.readthedocs.io/tutorials/Introdu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08337-0AF8-ECA1-6B23-AF02CCFD068A}"/>
              </a:ext>
            </a:extLst>
          </p:cNvPr>
          <p:cNvSpPr>
            <a:spLocks noGrp="1"/>
          </p:cNvSpPr>
          <p:nvPr>
            <p:ph type="ctrTitle"/>
          </p:nvPr>
        </p:nvSpPr>
        <p:spPr>
          <a:xfrm>
            <a:off x="838200" y="1786241"/>
            <a:ext cx="10515600" cy="1861458"/>
          </a:xfrm>
        </p:spPr>
        <p:txBody>
          <a:bodyPr/>
          <a:lstStyle/>
          <a:p>
            <a:br>
              <a:rPr lang="it-IT" dirty="0">
                <a:latin typeface="Calibri"/>
                <a:ea typeface="Calibri"/>
                <a:cs typeface="Calibri"/>
              </a:rPr>
            </a:br>
            <a:r>
              <a:rPr lang="it-IT" dirty="0">
                <a:solidFill>
                  <a:srgbClr val="000000"/>
                </a:solidFill>
                <a:latin typeface="Calibri"/>
                <a:ea typeface="Calibri"/>
                <a:cs typeface="Calibri"/>
              </a:rPr>
              <a:t>Simulation Data Lake</a:t>
            </a: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1"/>
          </p:nvPr>
        </p:nvSpPr>
        <p:spPr>
          <a:xfrm>
            <a:off x="838200" y="4510088"/>
            <a:ext cx="10515600" cy="944562"/>
          </a:xfrm>
        </p:spPr>
        <p:txBody>
          <a:bodyPr vert="horz" lIns="91440" tIns="45720" rIns="91440" bIns="45720" rtlCol="0" anchor="t">
            <a:normAutofit/>
          </a:bodyPr>
          <a:lstStyle/>
          <a:p>
            <a:r>
              <a:rPr lang="en-GB" dirty="0">
                <a:latin typeface="Calibri"/>
                <a:ea typeface="Calibri"/>
                <a:cs typeface="Calibri"/>
              </a:rPr>
              <a:t>Laura Lampariello – Davide Crisante | sdl@cineca.it| 20 March 2025 - EPOS Days 2025</a:t>
            </a:r>
          </a:p>
        </p:txBody>
      </p:sp>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latin typeface="Calibri"/>
                <a:ea typeface="Calibri"/>
                <a:cs typeface="Calibri"/>
              </a:rPr>
              <a:t>Simulation Data Lake</a:t>
            </a:r>
            <a:endParaRPr lang="en-US" dirty="0"/>
          </a:p>
        </p:txBody>
      </p:sp>
      <p:pic>
        <p:nvPicPr>
          <p:cNvPr id="8" name="Graphic 7">
            <a:extLst>
              <a:ext uri="{FF2B5EF4-FFF2-40B4-BE49-F238E27FC236}">
                <a16:creationId xmlns:a16="http://schemas.microsoft.com/office/drawing/2014/main" id="{8365A2DD-83B0-FC35-BF96-EC6A1C23E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3796" y="4019870"/>
            <a:ext cx="2548595" cy="922182"/>
          </a:xfrm>
          <a:prstGeom prst="rect">
            <a:avLst/>
          </a:prstGeom>
        </p:spPr>
      </p:pic>
      <p:pic>
        <p:nvPicPr>
          <p:cNvPr id="9" name="Picture 8">
            <a:extLst>
              <a:ext uri="{FF2B5EF4-FFF2-40B4-BE49-F238E27FC236}">
                <a16:creationId xmlns:a16="http://schemas.microsoft.com/office/drawing/2014/main" id="{EE12CEF3-9531-A12B-EFD9-8C3553932A8B}"/>
              </a:ext>
            </a:extLst>
          </p:cNvPr>
          <p:cNvPicPr>
            <a:picLocks noChangeAspect="1"/>
          </p:cNvPicPr>
          <p:nvPr/>
        </p:nvPicPr>
        <p:blipFill>
          <a:blip r:embed="rId5"/>
          <a:stretch>
            <a:fillRect/>
          </a:stretch>
        </p:blipFill>
        <p:spPr>
          <a:xfrm>
            <a:off x="6329964" y="1565130"/>
            <a:ext cx="5727070" cy="4106407"/>
          </a:xfrm>
          <a:prstGeom prst="rect">
            <a:avLst/>
          </a:prstGeom>
        </p:spPr>
      </p:pic>
      <p:pic>
        <p:nvPicPr>
          <p:cNvPr id="17" name="Picture 16">
            <a:extLst>
              <a:ext uri="{FF2B5EF4-FFF2-40B4-BE49-F238E27FC236}">
                <a16:creationId xmlns:a16="http://schemas.microsoft.com/office/drawing/2014/main" id="{D147E3A6-3B8C-DE7E-A468-1BD48C10C4CA}"/>
              </a:ext>
            </a:extLst>
          </p:cNvPr>
          <p:cNvPicPr>
            <a:picLocks noChangeAspect="1"/>
          </p:cNvPicPr>
          <p:nvPr/>
        </p:nvPicPr>
        <p:blipFill>
          <a:blip r:embed="rId6"/>
          <a:stretch>
            <a:fillRect/>
          </a:stretch>
        </p:blipFill>
        <p:spPr>
          <a:xfrm>
            <a:off x="10415015" y="222155"/>
            <a:ext cx="1733957" cy="562144"/>
          </a:xfrm>
          <a:prstGeom prst="rect">
            <a:avLst/>
          </a:prstGeom>
        </p:spPr>
      </p:pic>
      <p:sp>
        <p:nvSpPr>
          <p:cNvPr id="4" name="Content Placeholder 4">
            <a:extLst>
              <a:ext uri="{FF2B5EF4-FFF2-40B4-BE49-F238E27FC236}">
                <a16:creationId xmlns:a16="http://schemas.microsoft.com/office/drawing/2014/main" id="{BF5CA215-54C9-CE9E-751A-48BE9C9928E5}"/>
              </a:ext>
            </a:extLst>
          </p:cNvPr>
          <p:cNvSpPr txBox="1">
            <a:spLocks/>
          </p:cNvSpPr>
          <p:nvPr/>
        </p:nvSpPr>
        <p:spPr>
          <a:xfrm>
            <a:off x="305863" y="1507954"/>
            <a:ext cx="6302188" cy="4552468"/>
          </a:xfrm>
          <a:prstGeom prst="rect">
            <a:avLst/>
          </a:prstGeom>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None/>
              <a:tabLst/>
              <a:defRPr/>
            </a:pPr>
            <a:r>
              <a:rPr kumimoji="0" lang="it-IT" sz="1800" b="0" i="0" u="none" strike="noStrike" kern="1200" cap="none" spc="0" normalizeH="0" baseline="0" noProof="0">
                <a:ln>
                  <a:noFill/>
                </a:ln>
                <a:solidFill>
                  <a:srgbClr val="212529"/>
                </a:solidFill>
                <a:effectLst/>
                <a:uLnTx/>
                <a:uFillTx/>
                <a:latin typeface="Calibri"/>
                <a:ea typeface="Calibri"/>
                <a:cs typeface="Calibri"/>
              </a:rPr>
              <a:t>Data </a:t>
            </a:r>
            <a:r>
              <a:rPr kumimoji="0" lang="it-IT" sz="1800" b="0" i="0" u="none" strike="noStrike" kern="1200" cap="none" spc="0" normalizeH="0" baseline="0" noProof="0" err="1">
                <a:ln>
                  <a:noFill/>
                </a:ln>
                <a:solidFill>
                  <a:srgbClr val="212529"/>
                </a:solidFill>
                <a:effectLst/>
                <a:uLnTx/>
                <a:uFillTx/>
                <a:latin typeface="Calibri"/>
                <a:ea typeface="Calibri"/>
                <a:cs typeface="Calibri"/>
              </a:rPr>
              <a:t>platform</a:t>
            </a:r>
            <a:r>
              <a:rPr kumimoji="0" lang="it-IT" sz="1800" b="0" i="0" u="none" strike="noStrike" kern="1200" cap="none" spc="0" normalizeH="0" baseline="0" noProof="0">
                <a:ln>
                  <a:noFill/>
                </a:ln>
                <a:solidFill>
                  <a:srgbClr val="212529"/>
                </a:solidFill>
                <a:effectLst/>
                <a:uLnTx/>
                <a:uFillTx/>
                <a:latin typeface="Calibri"/>
                <a:ea typeface="Calibri"/>
                <a:cs typeface="Calibri"/>
              </a:rPr>
              <a:t> for:</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a:p>
            <a:pPr marL="228600" marR="0" lvl="0" indent="-228600" algn="l" defTabSz="914400" rtl="0" eaLnBrk="1" fontAlgn="auto" latinLnBrk="0" hangingPunct="1">
              <a:lnSpc>
                <a:spcPct val="113999"/>
              </a:lnSpc>
              <a:spcBef>
                <a:spcPts val="1000"/>
              </a:spcBef>
              <a:spcAft>
                <a:spcPts val="0"/>
              </a:spcAft>
              <a:buClr>
                <a:srgbClr val="FFCA08"/>
              </a:buClr>
              <a:buSzPct val="100000"/>
              <a:buFont typeface="Arial"/>
              <a:buChar char="•"/>
              <a:tabLst/>
              <a:defRPr/>
            </a:pPr>
            <a:r>
              <a:rPr kumimoji="0" lang="it-IT" sz="1800" b="1" i="0" u="none" strike="noStrike" kern="1200" cap="none" spc="0" normalizeH="0" baseline="0" noProof="0" err="1">
                <a:ln>
                  <a:noFill/>
                </a:ln>
                <a:solidFill>
                  <a:srgbClr val="212529"/>
                </a:solidFill>
                <a:effectLst/>
                <a:uLnTx/>
                <a:uFillTx/>
                <a:latin typeface="Calibri"/>
                <a:ea typeface="Calibri"/>
                <a:cs typeface="Calibri"/>
              </a:rPr>
              <a:t>Storing</a:t>
            </a:r>
            <a:r>
              <a:rPr kumimoji="0" lang="it-IT" sz="1800" b="1" i="0" u="none" strike="noStrike" kern="1200" cap="none" spc="0" normalizeH="0" baseline="0" noProof="0">
                <a:ln>
                  <a:noFill/>
                </a:ln>
                <a:solidFill>
                  <a:srgbClr val="212529"/>
                </a:solidFill>
                <a:effectLst/>
                <a:uLnTx/>
                <a:uFillTx/>
                <a:latin typeface="Calibri"/>
                <a:ea typeface="Calibri"/>
                <a:cs typeface="Calibri"/>
              </a:rPr>
              <a:t> </a:t>
            </a:r>
            <a:r>
              <a:rPr kumimoji="0" lang="it-IT" sz="1800" b="0" i="0" u="none" strike="noStrike" kern="1200" cap="none" spc="0" normalizeH="0" baseline="0" noProof="0">
                <a:ln>
                  <a:noFill/>
                </a:ln>
                <a:solidFill>
                  <a:srgbClr val="212529"/>
                </a:solidFill>
                <a:effectLst/>
                <a:uLnTx/>
                <a:uFillTx/>
                <a:latin typeface="Calibri"/>
                <a:ea typeface="Calibri"/>
                <a:cs typeface="Calibri"/>
              </a:rPr>
              <a:t>large </a:t>
            </a:r>
            <a:r>
              <a:rPr kumimoji="0" lang="it-IT" sz="1800" b="0" i="0" u="none" strike="noStrike" kern="1200" cap="none" spc="0" normalizeH="0" baseline="0" noProof="0" err="1">
                <a:ln>
                  <a:noFill/>
                </a:ln>
                <a:solidFill>
                  <a:srgbClr val="212529"/>
                </a:solidFill>
                <a:effectLst/>
                <a:uLnTx/>
                <a:uFillTx/>
                <a:latin typeface="Calibri"/>
                <a:ea typeface="Calibri"/>
                <a:cs typeface="Calibri"/>
              </a:rPr>
              <a:t>amounts</a:t>
            </a:r>
            <a:r>
              <a:rPr kumimoji="0" lang="it-IT" sz="1800" b="0" i="0" u="none" strike="noStrike" kern="1200" cap="none" spc="0" normalizeH="0" baseline="0" noProof="0">
                <a:ln>
                  <a:noFill/>
                </a:ln>
                <a:solidFill>
                  <a:srgbClr val="212529"/>
                </a:solidFill>
                <a:effectLst/>
                <a:uLnTx/>
                <a:uFillTx/>
                <a:latin typeface="Calibri"/>
                <a:ea typeface="Calibri"/>
                <a:cs typeface="Calibri"/>
              </a:rPr>
              <a:t> of </a:t>
            </a:r>
            <a:r>
              <a:rPr kumimoji="0" lang="it-IT" sz="1800" b="1" i="0" u="none" strike="noStrike" kern="1200" cap="none" spc="0" normalizeH="0" baseline="0" noProof="0" err="1">
                <a:ln>
                  <a:noFill/>
                </a:ln>
                <a:solidFill>
                  <a:srgbClr val="212529"/>
                </a:solidFill>
                <a:effectLst/>
                <a:uLnTx/>
                <a:uFillTx/>
                <a:latin typeface="Calibri"/>
                <a:ea typeface="Calibri"/>
                <a:cs typeface="Calibri"/>
              </a:rPr>
              <a:t>simulation</a:t>
            </a:r>
            <a:r>
              <a:rPr kumimoji="0" lang="it-IT" sz="1800" b="1" i="0" u="none" strike="noStrike" kern="1200" cap="none" spc="0" normalizeH="0" baseline="0" noProof="0">
                <a:ln>
                  <a:noFill/>
                </a:ln>
                <a:solidFill>
                  <a:srgbClr val="212529"/>
                </a:solidFill>
                <a:effectLst/>
                <a:uLnTx/>
                <a:uFillTx/>
                <a:latin typeface="Calibri"/>
                <a:ea typeface="Calibri"/>
                <a:cs typeface="Calibri"/>
              </a:rPr>
              <a:t> </a:t>
            </a:r>
            <a:r>
              <a:rPr kumimoji="0" lang="it-IT" sz="1800" b="0" i="0" u="none" strike="noStrike" kern="1200" cap="none" spc="0" normalizeH="0" baseline="0" noProof="0">
                <a:ln>
                  <a:noFill/>
                </a:ln>
                <a:solidFill>
                  <a:srgbClr val="212529"/>
                </a:solidFill>
                <a:effectLst/>
                <a:uLnTx/>
                <a:uFillTx/>
                <a:latin typeface="Calibri"/>
                <a:ea typeface="Calibri"/>
                <a:cs typeface="Calibri"/>
              </a:rPr>
              <a:t>data</a:t>
            </a: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a:p>
            <a:pPr marL="228600" marR="0" lvl="0" indent="-228600" algn="l" defTabSz="914400" rtl="0" eaLnBrk="1" fontAlgn="auto" latinLnBrk="0" hangingPunct="1">
              <a:lnSpc>
                <a:spcPct val="113999"/>
              </a:lnSpc>
              <a:spcBef>
                <a:spcPts val="1000"/>
              </a:spcBef>
              <a:spcAft>
                <a:spcPts val="0"/>
              </a:spcAft>
              <a:buClr>
                <a:srgbClr val="FFCA08"/>
              </a:buClr>
              <a:buSzPct val="100000"/>
              <a:buFont typeface="Arial"/>
              <a:buChar char="•"/>
              <a:tabLst/>
              <a:defRPr/>
            </a:pPr>
            <a:r>
              <a:rPr kumimoji="0" lang="it-IT" sz="1800" b="0" i="0" u="none" strike="noStrike" kern="1200" cap="none" spc="0" normalizeH="0" baseline="0" noProof="0" err="1">
                <a:ln>
                  <a:noFill/>
                </a:ln>
                <a:solidFill>
                  <a:srgbClr val="212529"/>
                </a:solidFill>
                <a:effectLst/>
                <a:uLnTx/>
                <a:uFillTx/>
                <a:latin typeface="Calibri"/>
                <a:ea typeface="Calibri"/>
                <a:cs typeface="Calibri"/>
              </a:rPr>
              <a:t>Allowing</a:t>
            </a:r>
            <a:r>
              <a:rPr kumimoji="0" lang="it-IT" sz="1800" b="0" i="0" u="none" strike="noStrike" kern="1200" cap="none" spc="0" normalizeH="0" baseline="0" noProof="0">
                <a:ln>
                  <a:noFill/>
                </a:ln>
                <a:solidFill>
                  <a:srgbClr val="212529"/>
                </a:solidFill>
                <a:effectLst/>
                <a:uLnTx/>
                <a:uFillTx/>
                <a:latin typeface="Calibri"/>
                <a:ea typeface="Calibri"/>
                <a:cs typeface="Calibri"/>
              </a:rPr>
              <a:t> </a:t>
            </a:r>
            <a:r>
              <a:rPr kumimoji="0" lang="it-IT" sz="1800" b="1" i="0" u="none" strike="noStrike" kern="1200" cap="none" spc="0" normalizeH="0" baseline="0" noProof="0">
                <a:ln>
                  <a:noFill/>
                </a:ln>
                <a:solidFill>
                  <a:srgbClr val="212529"/>
                </a:solidFill>
                <a:effectLst/>
                <a:uLnTx/>
                <a:uFillTx/>
                <a:latin typeface="Calibri"/>
                <a:ea typeface="Calibri"/>
                <a:cs typeface="Calibri"/>
              </a:rPr>
              <a:t>access </a:t>
            </a:r>
            <a:r>
              <a:rPr kumimoji="0" lang="it-IT" sz="1800" b="0" i="0" u="none" strike="noStrike" kern="1200" cap="none" spc="0" normalizeH="0" baseline="0" noProof="0">
                <a:ln>
                  <a:noFill/>
                </a:ln>
                <a:solidFill>
                  <a:srgbClr val="212529"/>
                </a:solidFill>
                <a:effectLst/>
                <a:uLnTx/>
                <a:uFillTx/>
                <a:latin typeface="Calibri"/>
                <a:ea typeface="Calibri"/>
                <a:cs typeface="Calibri"/>
              </a:rPr>
              <a:t>to data in </a:t>
            </a:r>
            <a:r>
              <a:rPr kumimoji="0" lang="it-IT" sz="1800" b="0" i="0" u="none" strike="noStrike" kern="1200" cap="none" spc="0" normalizeH="0" baseline="0" noProof="0" err="1">
                <a:ln>
                  <a:noFill/>
                </a:ln>
                <a:solidFill>
                  <a:srgbClr val="212529"/>
                </a:solidFill>
                <a:effectLst/>
                <a:uLnTx/>
                <a:uFillTx/>
                <a:latin typeface="Calibri"/>
                <a:ea typeface="Calibri"/>
                <a:cs typeface="Calibri"/>
              </a:rPr>
              <a:t>order</a:t>
            </a:r>
            <a:r>
              <a:rPr kumimoji="0" lang="it-IT" sz="1800" b="0" i="0" u="none" strike="noStrike" kern="1200" cap="none" spc="0" normalizeH="0" baseline="0" noProof="0">
                <a:ln>
                  <a:noFill/>
                </a:ln>
                <a:solidFill>
                  <a:srgbClr val="212529"/>
                </a:solidFill>
                <a:effectLst/>
                <a:uLnTx/>
                <a:uFillTx/>
                <a:latin typeface="Calibri"/>
                <a:ea typeface="Calibri"/>
                <a:cs typeface="Calibri"/>
              </a:rPr>
              <a:t> to facilitate </a:t>
            </a:r>
            <a:r>
              <a:rPr kumimoji="0" lang="it-IT" sz="1800" b="1" i="0" u="none" strike="noStrike" kern="1200" cap="none" spc="0" normalizeH="0" baseline="0" noProof="0" err="1">
                <a:ln>
                  <a:noFill/>
                </a:ln>
                <a:solidFill>
                  <a:srgbClr val="212529"/>
                </a:solidFill>
                <a:effectLst/>
                <a:uLnTx/>
                <a:uFillTx/>
                <a:latin typeface="Calibri"/>
                <a:ea typeface="Calibri"/>
                <a:cs typeface="Calibri"/>
              </a:rPr>
              <a:t>reusability</a:t>
            </a:r>
            <a:endParaRPr kumimoji="0" lang="it-IT" sz="1800" b="1" i="0" u="none" strike="noStrike" kern="1200" cap="none" spc="0" normalizeH="0" baseline="0" noProof="0">
              <a:ln>
                <a:noFill/>
              </a:ln>
              <a:solidFill>
                <a:srgbClr val="212529"/>
              </a:solidFill>
              <a:effectLst/>
              <a:uLnTx/>
              <a:uFillTx/>
              <a:latin typeface="Calibri"/>
              <a:ea typeface="Calibri"/>
              <a:cs typeface="Calibri"/>
            </a:endParaRPr>
          </a:p>
          <a:p>
            <a:pPr marL="228600" marR="0" lvl="0" indent="-228600" algn="l" defTabSz="914400" rtl="0" eaLnBrk="1" fontAlgn="auto" latinLnBrk="0" hangingPunct="1">
              <a:lnSpc>
                <a:spcPct val="113999"/>
              </a:lnSpc>
              <a:spcBef>
                <a:spcPts val="1000"/>
              </a:spcBef>
              <a:spcAft>
                <a:spcPts val="0"/>
              </a:spcAft>
              <a:buClr>
                <a:srgbClr val="FFCA08"/>
              </a:buClr>
              <a:buSzPct val="100000"/>
              <a:buFont typeface="Arial"/>
              <a:buChar char="•"/>
              <a:tabLst/>
              <a:defRPr/>
            </a:pPr>
            <a:r>
              <a:rPr kumimoji="0" lang="it-IT" sz="1800" b="0" i="0" u="none" strike="noStrike" kern="1200" cap="none" spc="0" normalizeH="0" baseline="0" noProof="0" err="1">
                <a:ln>
                  <a:noFill/>
                </a:ln>
                <a:solidFill>
                  <a:srgbClr val="212529"/>
                </a:solidFill>
                <a:effectLst/>
                <a:uLnTx/>
                <a:uFillTx/>
                <a:latin typeface="Calibri"/>
                <a:ea typeface="Calibri"/>
                <a:cs typeface="Calibri"/>
              </a:rPr>
              <a:t>Providing</a:t>
            </a:r>
            <a:r>
              <a:rPr kumimoji="0" lang="it-IT" sz="1800" b="0" i="0" u="none" strike="noStrike" kern="1200" cap="none" spc="0" normalizeH="0" baseline="0" noProof="0">
                <a:ln>
                  <a:noFill/>
                </a:ln>
                <a:solidFill>
                  <a:srgbClr val="212529"/>
                </a:solidFill>
                <a:effectLst/>
                <a:uLnTx/>
                <a:uFillTx/>
                <a:latin typeface="Calibri"/>
                <a:ea typeface="Calibri"/>
                <a:cs typeface="Calibri"/>
              </a:rPr>
              <a:t> </a:t>
            </a:r>
            <a:r>
              <a:rPr kumimoji="0" lang="it-IT" sz="1800" b="1" i="0" u="none" strike="noStrike" kern="1200" cap="none" spc="0" normalizeH="0" baseline="0" noProof="0" err="1">
                <a:ln>
                  <a:noFill/>
                </a:ln>
                <a:solidFill>
                  <a:srgbClr val="212529"/>
                </a:solidFill>
                <a:effectLst/>
                <a:uLnTx/>
                <a:uFillTx/>
                <a:latin typeface="Calibri"/>
                <a:ea typeface="Calibri"/>
                <a:cs typeface="Calibri"/>
              </a:rPr>
              <a:t>search</a:t>
            </a:r>
            <a:r>
              <a:rPr kumimoji="0" lang="it-IT" sz="1800" b="1" i="0" u="none" strike="noStrike" kern="1200" cap="none" spc="0" normalizeH="0" baseline="0" noProof="0">
                <a:ln>
                  <a:noFill/>
                </a:ln>
                <a:solidFill>
                  <a:srgbClr val="212529"/>
                </a:solidFill>
                <a:effectLst/>
                <a:uLnTx/>
                <a:uFillTx/>
                <a:latin typeface="Calibri"/>
                <a:ea typeface="Calibri"/>
                <a:cs typeface="Calibri"/>
              </a:rPr>
              <a:t> </a:t>
            </a:r>
            <a:r>
              <a:rPr kumimoji="0" lang="it-IT" sz="1800" b="0" i="0" u="none" strike="noStrike" kern="1200" cap="none" spc="0" normalizeH="0" baseline="0" noProof="0">
                <a:ln>
                  <a:noFill/>
                </a:ln>
                <a:solidFill>
                  <a:srgbClr val="212529"/>
                </a:solidFill>
                <a:effectLst/>
                <a:uLnTx/>
                <a:uFillTx/>
                <a:latin typeface="Calibri"/>
                <a:ea typeface="Calibri"/>
                <a:cs typeface="Calibri"/>
              </a:rPr>
              <a:t>capabilities to </a:t>
            </a:r>
            <a:r>
              <a:rPr kumimoji="0" lang="it-IT" sz="1800" b="0" i="0" u="none" strike="noStrike" kern="1200" cap="none" spc="0" normalizeH="0" baseline="0" noProof="0" err="1">
                <a:ln>
                  <a:noFill/>
                </a:ln>
                <a:solidFill>
                  <a:srgbClr val="212529"/>
                </a:solidFill>
                <a:effectLst/>
                <a:uLnTx/>
                <a:uFillTx/>
                <a:latin typeface="Calibri"/>
                <a:ea typeface="Calibri"/>
                <a:cs typeface="Calibri"/>
              </a:rPr>
              <a:t>find</a:t>
            </a:r>
            <a:r>
              <a:rPr kumimoji="0" lang="it-IT" sz="1800" b="0" i="0" u="none" strike="noStrike" kern="1200" cap="none" spc="0" normalizeH="0" baseline="0" noProof="0">
                <a:ln>
                  <a:noFill/>
                </a:ln>
                <a:solidFill>
                  <a:srgbClr val="212529"/>
                </a:solidFill>
                <a:effectLst/>
                <a:uLnTx/>
                <a:uFillTx/>
                <a:latin typeface="Calibri"/>
                <a:ea typeface="Calibri"/>
                <a:cs typeface="Calibri"/>
              </a:rPr>
              <a:t> data more </a:t>
            </a:r>
            <a:r>
              <a:rPr kumimoji="0" lang="it-IT" sz="1800" b="1" i="0" u="none" strike="noStrike" kern="1200" cap="none" spc="0" normalizeH="0" baseline="0" noProof="0" err="1">
                <a:ln>
                  <a:noFill/>
                </a:ln>
                <a:solidFill>
                  <a:srgbClr val="212529"/>
                </a:solidFill>
                <a:effectLst/>
                <a:uLnTx/>
                <a:uFillTx/>
                <a:latin typeface="Calibri"/>
                <a:ea typeface="Calibri"/>
                <a:cs typeface="Calibri"/>
              </a:rPr>
              <a:t>efficiently</a:t>
            </a:r>
            <a:endParaRPr kumimoji="0" lang="it-IT" sz="1800" b="0" i="0" u="none" strike="noStrike" kern="1200" cap="none" spc="0" normalizeH="0" baseline="0" noProof="0" err="1">
              <a:ln>
                <a:noFill/>
              </a:ln>
              <a:solidFill>
                <a:srgbClr val="212529"/>
              </a:solidFill>
              <a:effectLst/>
              <a:uLnTx/>
              <a:uFillTx/>
              <a:latin typeface="Calibri"/>
              <a:ea typeface="Calibri"/>
              <a:cs typeface="Calibri"/>
            </a:endParaRPr>
          </a:p>
          <a:p>
            <a:pPr marL="0" marR="0" lvl="0" indent="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None/>
              <a:tabLst/>
              <a:defRPr/>
            </a:pPr>
            <a:endParaRPr kumimoji="0" lang="it-IT" sz="1200" b="1" i="0" u="none" strike="noStrike" kern="1200" cap="none" spc="0" normalizeH="0" baseline="0" noProof="0">
              <a:ln>
                <a:noFill/>
              </a:ln>
              <a:solidFill>
                <a:srgbClr val="212529"/>
              </a:solidFill>
              <a:effectLst/>
              <a:uLnTx/>
              <a:uFillTx/>
              <a:latin typeface="Calibri"/>
              <a:ea typeface="Calibri"/>
              <a:cs typeface="Calibri"/>
            </a:endParaRPr>
          </a:p>
          <a:p>
            <a:pPr marL="0" marR="0" lvl="0" indent="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None/>
              <a:tabLst/>
              <a:defRPr/>
            </a:pPr>
            <a:r>
              <a:rPr kumimoji="0" lang="it-IT" sz="1800" b="1" i="0" u="none" strike="noStrike" kern="1200" cap="none" spc="0" normalizeH="0" baseline="0" noProof="0">
                <a:ln>
                  <a:noFill/>
                </a:ln>
                <a:solidFill>
                  <a:srgbClr val="212529"/>
                </a:solidFill>
                <a:effectLst/>
                <a:uLnTx/>
                <a:uFillTx/>
                <a:latin typeface="Calibri"/>
                <a:ea typeface="Calibri"/>
                <a:cs typeface="Calibri"/>
              </a:rPr>
              <a:t>Geo-INQUIRE Project: </a:t>
            </a:r>
            <a:r>
              <a:rPr kumimoji="0" lang="it-IT" sz="1800" b="0" i="0" u="none" strike="noStrike" kern="1200" cap="none" spc="0" normalizeH="0" baseline="0" noProof="0" err="1">
                <a:ln>
                  <a:noFill/>
                </a:ln>
                <a:solidFill>
                  <a:srgbClr val="212529"/>
                </a:solidFill>
                <a:effectLst/>
                <a:uLnTx/>
                <a:uFillTx/>
                <a:latin typeface="Calibri"/>
                <a:ea typeface="Calibri"/>
                <a:cs typeface="Calibri"/>
              </a:rPr>
              <a:t>e</a:t>
            </a:r>
            <a:r>
              <a:rPr kumimoji="0" lang="it-IT" sz="1800" b="0" i="0" u="none" strike="noStrike" kern="1200" cap="none" spc="0" normalizeH="0" baseline="0" noProof="0" err="1">
                <a:ln>
                  <a:noFill/>
                </a:ln>
                <a:solidFill>
                  <a:srgbClr val="000000"/>
                </a:solidFill>
                <a:effectLst/>
                <a:uLnTx/>
                <a:uFillTx/>
                <a:latin typeface="Calibri"/>
                <a:ea typeface="Calibri"/>
                <a:cs typeface="Calibri"/>
              </a:rPr>
              <a:t>uropean</a:t>
            </a:r>
            <a:r>
              <a:rPr kumimoji="0" lang="it-IT" sz="1800" b="0" i="0" u="none" strike="noStrike" kern="1200" cap="none" spc="0" normalizeH="0" baseline="0" noProof="0">
                <a:ln>
                  <a:noFill/>
                </a:ln>
                <a:solidFill>
                  <a:srgbClr val="000000"/>
                </a:solidFill>
                <a:effectLst/>
                <a:uLnTx/>
                <a:uFillTx/>
                <a:latin typeface="Calibri"/>
                <a:ea typeface="Calibri"/>
                <a:cs typeface="Calibri"/>
              </a:rPr>
              <a:t> </a:t>
            </a:r>
            <a:r>
              <a:rPr kumimoji="0" lang="it-IT" sz="1800" b="0" i="0" u="none" strike="noStrike" kern="1200" cap="none" spc="0" normalizeH="0" baseline="0" noProof="0" err="1">
                <a:ln>
                  <a:noFill/>
                </a:ln>
                <a:solidFill>
                  <a:srgbClr val="000000"/>
                </a:solidFill>
                <a:effectLst/>
                <a:uLnTx/>
                <a:uFillTx/>
                <a:latin typeface="Calibri"/>
                <a:ea typeface="Calibri"/>
                <a:cs typeface="Calibri"/>
              </a:rPr>
              <a:t>research</a:t>
            </a:r>
            <a:r>
              <a:rPr kumimoji="0" lang="it-IT" sz="1800" b="0" i="0" u="none" strike="noStrike" kern="1200" cap="none" spc="0" normalizeH="0" baseline="0" noProof="0">
                <a:ln>
                  <a:noFill/>
                </a:ln>
                <a:solidFill>
                  <a:srgbClr val="000000"/>
                </a:solidFill>
                <a:effectLst/>
                <a:uLnTx/>
                <a:uFillTx/>
                <a:latin typeface="Calibri"/>
                <a:ea typeface="Calibri"/>
                <a:cs typeface="Calibri"/>
              </a:rPr>
              <a:t> </a:t>
            </a:r>
            <a:r>
              <a:rPr kumimoji="0" lang="it-IT" sz="1800" b="0" i="0" u="none" strike="noStrike" kern="1200" cap="none" spc="0" normalizeH="0" baseline="0" noProof="0" err="1">
                <a:ln>
                  <a:noFill/>
                </a:ln>
                <a:solidFill>
                  <a:srgbClr val="000000"/>
                </a:solidFill>
                <a:effectLst/>
                <a:uLnTx/>
                <a:uFillTx/>
                <a:latin typeface="Calibri"/>
                <a:ea typeface="Calibri"/>
                <a:cs typeface="Calibri"/>
              </a:rPr>
              <a:t>initiative</a:t>
            </a:r>
            <a:r>
              <a:rPr kumimoji="0" lang="it-IT" sz="1800" b="0" i="0" u="none" strike="noStrike" kern="1200" cap="none" spc="0" normalizeH="0" baseline="0" noProof="0">
                <a:ln>
                  <a:noFill/>
                </a:ln>
                <a:solidFill>
                  <a:srgbClr val="000000"/>
                </a:solidFill>
                <a:effectLst/>
                <a:uLnTx/>
                <a:uFillTx/>
                <a:latin typeface="Calibri"/>
                <a:ea typeface="Calibri"/>
                <a:cs typeface="Calibri"/>
              </a:rPr>
              <a:t> </a:t>
            </a:r>
            <a:r>
              <a:rPr kumimoji="0" lang="it-IT" sz="1800" b="0" i="0" u="none" strike="noStrike" kern="1200" cap="none" spc="0" normalizeH="0" baseline="0" noProof="0" err="1">
                <a:ln>
                  <a:noFill/>
                </a:ln>
                <a:solidFill>
                  <a:srgbClr val="000000"/>
                </a:solidFill>
                <a:effectLst/>
                <a:uLnTx/>
                <a:uFillTx/>
                <a:latin typeface="Calibri"/>
                <a:ea typeface="Calibri"/>
                <a:cs typeface="Calibri"/>
              </a:rPr>
              <a:t>advancing</a:t>
            </a:r>
            <a:r>
              <a:rPr kumimoji="0" lang="it-IT" sz="1800" b="0" i="0" u="none" strike="noStrike" kern="1200" cap="none" spc="0" normalizeH="0" baseline="0" noProof="0">
                <a:ln>
                  <a:noFill/>
                </a:ln>
                <a:solidFill>
                  <a:srgbClr val="000000"/>
                </a:solidFill>
                <a:effectLst/>
                <a:uLnTx/>
                <a:uFillTx/>
                <a:latin typeface="Calibri"/>
                <a:ea typeface="Calibri"/>
                <a:cs typeface="Calibri"/>
              </a:rPr>
              <a:t> </a:t>
            </a:r>
            <a:r>
              <a:rPr kumimoji="0" lang="it-IT" sz="1800" b="0" i="0" u="none" strike="noStrike" kern="1200" cap="none" spc="0" normalizeH="0" baseline="0" noProof="0" err="1">
                <a:ln>
                  <a:noFill/>
                </a:ln>
                <a:solidFill>
                  <a:srgbClr val="000000"/>
                </a:solidFill>
                <a:effectLst/>
                <a:uLnTx/>
                <a:uFillTx/>
                <a:latin typeface="Calibri"/>
                <a:ea typeface="Calibri"/>
                <a:cs typeface="Calibri"/>
              </a:rPr>
              <a:t>scientific</a:t>
            </a:r>
            <a:r>
              <a:rPr kumimoji="0" lang="it-IT" sz="1800" b="0" i="0" u="none" strike="noStrike" kern="1200" cap="none" spc="0" normalizeH="0" baseline="0" noProof="0">
                <a:ln>
                  <a:noFill/>
                </a:ln>
                <a:solidFill>
                  <a:srgbClr val="000000"/>
                </a:solidFill>
                <a:effectLst/>
                <a:uLnTx/>
                <a:uFillTx/>
                <a:latin typeface="Calibri"/>
                <a:ea typeface="Calibri"/>
                <a:cs typeface="Calibri"/>
              </a:rPr>
              <a:t> knowledge in:</a:t>
            </a:r>
          </a:p>
          <a:p>
            <a:pPr marL="285750" marR="0" lvl="0" indent="-28575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Char char="•"/>
              <a:tabLst/>
              <a:defRPr/>
            </a:pPr>
            <a:r>
              <a:rPr kumimoji="0" lang="it-IT" sz="1800" b="0" i="0" u="none" strike="noStrike" kern="1200" cap="none" spc="0" normalizeH="0" baseline="0" noProof="0" err="1">
                <a:ln>
                  <a:noFill/>
                </a:ln>
                <a:solidFill>
                  <a:srgbClr val="212529"/>
                </a:solidFill>
                <a:effectLst/>
                <a:uLnTx/>
                <a:uFillTx/>
                <a:latin typeface="Calibri"/>
                <a:ea typeface="Calibri"/>
                <a:cs typeface="Calibri"/>
              </a:rPr>
              <a:t>Computational</a:t>
            </a:r>
            <a:r>
              <a:rPr kumimoji="0" lang="it-IT" sz="1800" b="0" i="0" u="none" strike="noStrike" kern="1200" cap="none" spc="0" normalizeH="0" baseline="0" noProof="0">
                <a:ln>
                  <a:noFill/>
                </a:ln>
                <a:solidFill>
                  <a:srgbClr val="212529"/>
                </a:solidFill>
                <a:effectLst/>
                <a:uLnTx/>
                <a:uFillTx/>
                <a:latin typeface="Calibri"/>
                <a:ea typeface="Calibri"/>
                <a:cs typeface="Calibri"/>
              </a:rPr>
              <a:t> </a:t>
            </a:r>
            <a:r>
              <a:rPr kumimoji="0" lang="it-IT" sz="1800" b="0" i="0" u="none" strike="noStrike" kern="1200" cap="none" spc="0" normalizeH="0" baseline="0" noProof="0" err="1">
                <a:ln>
                  <a:noFill/>
                </a:ln>
                <a:solidFill>
                  <a:srgbClr val="212529"/>
                </a:solidFill>
                <a:effectLst/>
                <a:uLnTx/>
                <a:uFillTx/>
                <a:latin typeface="Calibri"/>
                <a:ea typeface="Calibri"/>
                <a:cs typeface="Calibri"/>
              </a:rPr>
              <a:t>seismology</a:t>
            </a:r>
            <a:endParaRPr kumimoji="0" lang="it-IT" sz="1800" b="0" i="0" u="none" strike="noStrike" kern="1200" cap="none" spc="0" normalizeH="0" baseline="0" noProof="0" err="1">
              <a:ln>
                <a:noFill/>
              </a:ln>
              <a:solidFill>
                <a:srgbClr val="000000"/>
              </a:solidFill>
              <a:effectLst/>
              <a:uLnTx/>
              <a:uFillTx/>
              <a:latin typeface="Calibri" panose="020F0502020204030204" pitchFamily="34" charset="0"/>
              <a:ea typeface="Calibri"/>
              <a:cs typeface="Calibri" panose="020F0502020204030204" pitchFamily="34" charset="0"/>
            </a:endParaRPr>
          </a:p>
          <a:p>
            <a:pPr marL="285750" marR="0" lvl="0" indent="-28575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Char char="•"/>
              <a:tabLst/>
              <a:defRPr/>
            </a:pPr>
            <a:r>
              <a:rPr kumimoji="0" lang="it-IT" sz="1800" b="0" i="0" u="none" strike="noStrike" kern="1200" cap="none" spc="0" normalizeH="0" baseline="0" noProof="0" err="1">
                <a:ln>
                  <a:noFill/>
                </a:ln>
                <a:solidFill>
                  <a:srgbClr val="212529"/>
                </a:solidFill>
                <a:effectLst/>
                <a:uLnTx/>
                <a:uFillTx/>
                <a:latin typeface="Calibri"/>
                <a:ea typeface="Calibri"/>
                <a:cs typeface="Calibri"/>
              </a:rPr>
              <a:t>Volcanology</a:t>
            </a:r>
            <a:endParaRPr kumimoji="0" lang="it-IT" sz="18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Char char="•"/>
              <a:tabLst/>
              <a:defRPr/>
            </a:pPr>
            <a:r>
              <a:rPr kumimoji="0" lang="it-IT" sz="1800" b="0" i="0" u="none" strike="noStrike" kern="1200" cap="none" spc="0" normalizeH="0" baseline="0" noProof="0">
                <a:ln>
                  <a:noFill/>
                </a:ln>
                <a:solidFill>
                  <a:srgbClr val="212529"/>
                </a:solidFill>
                <a:effectLst/>
                <a:uLnTx/>
                <a:uFillTx/>
                <a:latin typeface="Calibri"/>
                <a:ea typeface="Calibri"/>
                <a:cs typeface="Calibri"/>
              </a:rPr>
              <a:t>Tsunami science</a:t>
            </a: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Char char="•"/>
              <a:tabLst/>
              <a:defRPr/>
            </a:pPr>
            <a:r>
              <a:rPr kumimoji="0" lang="it-IT" sz="1800" b="0" i="0" u="none" strike="noStrike" kern="1200" cap="none" spc="0" normalizeH="0" baseline="0" noProof="0">
                <a:ln>
                  <a:noFill/>
                </a:ln>
                <a:solidFill>
                  <a:srgbClr val="212529"/>
                </a:solidFill>
                <a:effectLst/>
                <a:uLnTx/>
                <a:uFillTx/>
                <a:latin typeface="Calibri"/>
                <a:ea typeface="Calibri"/>
                <a:cs typeface="Calibri"/>
              </a:rPr>
              <a:t>Geo-hazard </a:t>
            </a:r>
            <a:r>
              <a:rPr kumimoji="0" lang="it-IT" sz="1800" b="0" i="0" u="none" strike="noStrike" kern="1200" cap="none" spc="0" normalizeH="0" baseline="0" noProof="0" err="1">
                <a:ln>
                  <a:noFill/>
                </a:ln>
                <a:solidFill>
                  <a:srgbClr val="212529"/>
                </a:solidFill>
                <a:effectLst/>
                <a:uLnTx/>
                <a:uFillTx/>
                <a:latin typeface="Calibri"/>
                <a:ea typeface="Calibri"/>
                <a:cs typeface="Calibri"/>
              </a:rPr>
              <a:t>analysis</a:t>
            </a:r>
            <a:endPar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a:p>
            <a:pPr marL="285750" marR="0" lvl="0" indent="-28575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Char char="•"/>
              <a:tabLst/>
              <a:defRPr/>
            </a:pPr>
            <a:endParaRPr kumimoji="0" lang="it-IT" sz="1800" b="0" i="0" u="none" strike="noStrike" kern="1200" cap="none" spc="0" normalizeH="0" baseline="0" noProof="0">
              <a:ln>
                <a:noFill/>
              </a:ln>
              <a:solidFill>
                <a:srgbClr val="21252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13999"/>
              </a:lnSpc>
              <a:spcBef>
                <a:spcPts val="1000"/>
              </a:spcBef>
              <a:spcAft>
                <a:spcPts val="0"/>
              </a:spcAft>
              <a:buClr>
                <a:srgbClr val="FFCA08"/>
              </a:buClr>
              <a:buSzPct val="100000"/>
              <a:buFont typeface="Arial" panose="020B0604020202020204" pitchFamily="34" charset="0"/>
              <a:buChar char="•"/>
              <a:tabLst/>
              <a:defRPr/>
            </a:pPr>
            <a:endParaRPr kumimoji="0" lang="it-IT" sz="2000" b="0" i="0" u="none" strike="noStrike" kern="1200" cap="none" spc="0" normalizeH="0" baseline="0" noProof="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24077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C976-090A-CE6F-2DE3-585CF894BA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66EC4-ECD8-8EA3-EB9C-93B2A38427FE}"/>
              </a:ext>
            </a:extLst>
          </p:cNvPr>
          <p:cNvSpPr>
            <a:spLocks noGrp="1"/>
          </p:cNvSpPr>
          <p:nvPr>
            <p:ph type="title"/>
          </p:nvPr>
        </p:nvSpPr>
        <p:spPr/>
        <p:txBody>
          <a:bodyPr/>
          <a:lstStyle/>
          <a:p>
            <a:r>
              <a:rPr lang="en-GB">
                <a:latin typeface="Calibri"/>
                <a:ea typeface="Calibri"/>
                <a:cs typeface="Calibri"/>
              </a:rPr>
              <a:t>SDL Architecture</a:t>
            </a:r>
            <a:endParaRPr lang="en-US"/>
          </a:p>
        </p:txBody>
      </p:sp>
      <p:sp>
        <p:nvSpPr>
          <p:cNvPr id="5" name="Content Placeholder 4">
            <a:extLst>
              <a:ext uri="{FF2B5EF4-FFF2-40B4-BE49-F238E27FC236}">
                <a16:creationId xmlns:a16="http://schemas.microsoft.com/office/drawing/2014/main" id="{A7C60CCE-400E-62A4-32AC-06E7430161B1}"/>
              </a:ext>
            </a:extLst>
          </p:cNvPr>
          <p:cNvSpPr>
            <a:spLocks noGrp="1"/>
          </p:cNvSpPr>
          <p:nvPr>
            <p:ph sz="half" idx="1"/>
          </p:nvPr>
        </p:nvSpPr>
        <p:spPr/>
        <p:txBody>
          <a:bodyPr vert="horz" lIns="91440" tIns="45720" rIns="91440" bIns="45720" rtlCol="0" anchor="t">
            <a:noAutofit/>
          </a:bodyPr>
          <a:lstStyle/>
          <a:p>
            <a:pPr>
              <a:lnSpc>
                <a:spcPct val="90000"/>
              </a:lnSpc>
            </a:pPr>
            <a:r>
              <a:rPr lang="en-US" sz="1800">
                <a:latin typeface="Calibri"/>
                <a:ea typeface="Calibri"/>
                <a:cs typeface="Arial"/>
              </a:rPr>
              <a:t>Modular architecture and Object Storage</a:t>
            </a:r>
          </a:p>
          <a:p>
            <a:pPr>
              <a:lnSpc>
                <a:spcPct val="90000"/>
              </a:lnSpc>
              <a:spcBef>
                <a:spcPts val="1200"/>
              </a:spcBef>
              <a:spcAft>
                <a:spcPts val="1200"/>
              </a:spcAft>
            </a:pPr>
            <a:r>
              <a:rPr lang="en-US" sz="1800">
                <a:latin typeface="Calibri"/>
                <a:ea typeface="Calibri"/>
                <a:cs typeface="Arial"/>
              </a:rPr>
              <a:t>Hosted on </a:t>
            </a:r>
            <a:r>
              <a:rPr lang="en-US" sz="1800" b="1">
                <a:latin typeface="Calibri"/>
                <a:ea typeface="Calibri"/>
                <a:cs typeface="Arial"/>
              </a:rPr>
              <a:t>CINECA's Cloud Infrastructure</a:t>
            </a:r>
            <a:endParaRPr lang="en-US" sz="1800">
              <a:latin typeface="Calibri"/>
              <a:ea typeface="Calibri"/>
              <a:cs typeface="Arial"/>
            </a:endParaRPr>
          </a:p>
          <a:p>
            <a:pPr marL="285750" indent="-285750">
              <a:lnSpc>
                <a:spcPct val="90000"/>
              </a:lnSpc>
            </a:pPr>
            <a:r>
              <a:rPr lang="en-US" sz="1800">
                <a:latin typeface="Calibri"/>
                <a:ea typeface="Calibri"/>
                <a:cs typeface="Arial"/>
              </a:rPr>
              <a:t>Restful APIs</a:t>
            </a:r>
          </a:p>
          <a:p>
            <a:pPr marL="539750" lvl="1" indent="-180975">
              <a:lnSpc>
                <a:spcPct val="90000"/>
              </a:lnSpc>
              <a:spcBef>
                <a:spcPts val="600"/>
              </a:spcBef>
              <a:spcAft>
                <a:spcPts val="600"/>
              </a:spcAft>
              <a:buFont typeface="Courier New,monospace" panose="020B0604020202020204" pitchFamily="34" charset="0"/>
              <a:buChar char="o"/>
            </a:pPr>
            <a:r>
              <a:rPr lang="en-US" sz="1100">
                <a:latin typeface="Calibri"/>
                <a:ea typeface="Calibri"/>
                <a:cs typeface="Arial"/>
              </a:rPr>
              <a:t>Containerized services: IAM, Catalog, Async Processing</a:t>
            </a:r>
          </a:p>
          <a:p>
            <a:pPr marL="285750" indent="-285750">
              <a:lnSpc>
                <a:spcPct val="90000"/>
              </a:lnSpc>
              <a:buFont typeface="Courier New,monospace" panose="020B0604020202020204" pitchFamily="34" charset="0"/>
              <a:buChar char="o"/>
            </a:pPr>
            <a:r>
              <a:rPr lang="en-US" sz="1800">
                <a:latin typeface="Calibri"/>
                <a:ea typeface="Calibri"/>
                <a:cs typeface="Arial"/>
              </a:rPr>
              <a:t>Data Store: </a:t>
            </a:r>
            <a:r>
              <a:rPr lang="en-US" sz="1800" err="1">
                <a:latin typeface="Calibri"/>
                <a:ea typeface="Calibri"/>
                <a:cs typeface="Arial"/>
              </a:rPr>
              <a:t>MinIO</a:t>
            </a:r>
            <a:endParaRPr lang="en-US" sz="1800">
              <a:latin typeface="Calibri"/>
              <a:ea typeface="Calibri"/>
              <a:cs typeface="Arial"/>
            </a:endParaRPr>
          </a:p>
          <a:p>
            <a:pPr marL="539750" lvl="1" indent="-180975">
              <a:lnSpc>
                <a:spcPct val="90000"/>
              </a:lnSpc>
              <a:spcBef>
                <a:spcPts val="600"/>
              </a:spcBef>
              <a:buFont typeface="Courier New,monospace" panose="020B0604020202020204" pitchFamily="34" charset="0"/>
              <a:buChar char="o"/>
            </a:pPr>
            <a:r>
              <a:rPr lang="en-US" sz="1100">
                <a:latin typeface="Calibri"/>
                <a:ea typeface="Calibri"/>
                <a:cs typeface="Arial"/>
              </a:rPr>
              <a:t>Compatible with S3</a:t>
            </a:r>
          </a:p>
          <a:p>
            <a:pPr marL="539750" lvl="1" indent="-180975">
              <a:lnSpc>
                <a:spcPct val="90000"/>
              </a:lnSpc>
              <a:spcBef>
                <a:spcPts val="600"/>
              </a:spcBef>
              <a:spcAft>
                <a:spcPts val="600"/>
              </a:spcAft>
              <a:buFont typeface="Courier New,monospace" panose="020B0604020202020204" pitchFamily="34" charset="0"/>
              <a:buChar char="o"/>
            </a:pPr>
            <a:r>
              <a:rPr lang="en-US" sz="1100">
                <a:latin typeface="Calibri"/>
                <a:ea typeface="Calibri"/>
                <a:cs typeface="Arial"/>
              </a:rPr>
              <a:t>Object Storage</a:t>
            </a:r>
          </a:p>
          <a:p>
            <a:pPr marL="285750" indent="-285750">
              <a:lnSpc>
                <a:spcPct val="90000"/>
              </a:lnSpc>
              <a:buFont typeface="Courier New,monospace" panose="020B0604020202020204" pitchFamily="34" charset="0"/>
              <a:buChar char="o"/>
            </a:pPr>
            <a:r>
              <a:rPr lang="en-US" sz="1800">
                <a:latin typeface="Calibri"/>
                <a:ea typeface="Calibri"/>
                <a:cs typeface="Arial"/>
              </a:rPr>
              <a:t>Metadata Store: PostgreSQL - </a:t>
            </a:r>
            <a:r>
              <a:rPr lang="en-US" sz="1800" err="1">
                <a:latin typeface="Calibri"/>
                <a:ea typeface="Calibri"/>
                <a:cs typeface="Arial"/>
              </a:rPr>
              <a:t>PostGIS</a:t>
            </a:r>
            <a:endParaRPr lang="en-US" sz="1800">
              <a:latin typeface="Calibri"/>
              <a:ea typeface="Calibri"/>
              <a:cs typeface="Arial"/>
            </a:endParaRPr>
          </a:p>
          <a:p>
            <a:pPr marL="539750" lvl="1" indent="-180975">
              <a:lnSpc>
                <a:spcPct val="90000"/>
              </a:lnSpc>
              <a:spcBef>
                <a:spcPts val="600"/>
              </a:spcBef>
              <a:buFont typeface="Courier New,monospace" panose="020B0604020202020204" pitchFamily="34" charset="0"/>
              <a:buChar char="o"/>
            </a:pPr>
            <a:r>
              <a:rPr lang="en-US" sz="1100">
                <a:latin typeface="Calibri"/>
                <a:ea typeface="Calibri"/>
                <a:cs typeface="Arial"/>
              </a:rPr>
              <a:t>Data model</a:t>
            </a:r>
          </a:p>
          <a:p>
            <a:pPr marL="539750" lvl="1" indent="-180975">
              <a:lnSpc>
                <a:spcPct val="90000"/>
              </a:lnSpc>
              <a:spcBef>
                <a:spcPts val="600"/>
              </a:spcBef>
              <a:spcAft>
                <a:spcPts val="600"/>
              </a:spcAft>
              <a:buFont typeface="Courier New,monospace" panose="020B0604020202020204" pitchFamily="34" charset="0"/>
              <a:buChar char="o"/>
            </a:pPr>
            <a:r>
              <a:rPr lang="en-US" sz="1100">
                <a:latin typeface="Calibri"/>
                <a:ea typeface="Calibri"/>
                <a:cs typeface="Arial"/>
              </a:rPr>
              <a:t>Enable data search</a:t>
            </a:r>
          </a:p>
          <a:p>
            <a:pPr marL="285750" indent="-285750">
              <a:lnSpc>
                <a:spcPct val="90000"/>
              </a:lnSpc>
              <a:buFont typeface="Courier New,monospace" panose="020B0604020202020204" pitchFamily="34" charset="0"/>
              <a:buChar char="o"/>
            </a:pPr>
            <a:r>
              <a:rPr lang="en-US" sz="1800">
                <a:latin typeface="Calibri"/>
                <a:ea typeface="Calibri"/>
                <a:cs typeface="Arial"/>
              </a:rPr>
              <a:t>IaaS &amp; Container</a:t>
            </a:r>
          </a:p>
          <a:p>
            <a:pPr marL="539750" lvl="1" indent="-180975">
              <a:lnSpc>
                <a:spcPct val="90000"/>
              </a:lnSpc>
              <a:spcBef>
                <a:spcPts val="600"/>
              </a:spcBef>
              <a:buFont typeface="Courier New,monospace" panose="020B0604020202020204" pitchFamily="34" charset="0"/>
              <a:buChar char="o"/>
            </a:pPr>
            <a:r>
              <a:rPr lang="en-US" sz="1100">
                <a:latin typeface="Calibri"/>
                <a:ea typeface="Calibri"/>
                <a:cs typeface="Arial"/>
              </a:rPr>
              <a:t>Docker, Docker-Compose</a:t>
            </a:r>
          </a:p>
          <a:p>
            <a:pPr marL="539750" lvl="1" indent="-180975">
              <a:lnSpc>
                <a:spcPct val="90000"/>
              </a:lnSpc>
              <a:spcBef>
                <a:spcPts val="600"/>
              </a:spcBef>
              <a:spcAft>
                <a:spcPts val="600"/>
              </a:spcAft>
              <a:buFont typeface="Courier New,monospace" panose="020B0604020202020204" pitchFamily="34" charset="0"/>
              <a:buChar char="o"/>
            </a:pPr>
            <a:r>
              <a:rPr lang="en-US" sz="1100">
                <a:latin typeface="Calibri"/>
                <a:ea typeface="Calibri"/>
                <a:cs typeface="Arial"/>
              </a:rPr>
              <a:t>OpenStack</a:t>
            </a:r>
            <a:endParaRPr lang="en-GB" sz="1050">
              <a:latin typeface="Calibri"/>
              <a:ea typeface="Calibri"/>
            </a:endParaRPr>
          </a:p>
        </p:txBody>
      </p:sp>
      <p:pic>
        <p:nvPicPr>
          <p:cNvPr id="3" name="Picture 2">
            <a:extLst>
              <a:ext uri="{FF2B5EF4-FFF2-40B4-BE49-F238E27FC236}">
                <a16:creationId xmlns:a16="http://schemas.microsoft.com/office/drawing/2014/main" id="{28FB7480-9374-9B2D-9D1E-B7AE88CAB6BF}"/>
              </a:ext>
            </a:extLst>
          </p:cNvPr>
          <p:cNvPicPr>
            <a:picLocks noChangeAspect="1"/>
          </p:cNvPicPr>
          <p:nvPr/>
        </p:nvPicPr>
        <p:blipFill>
          <a:blip r:embed="rId3"/>
          <a:stretch>
            <a:fillRect/>
          </a:stretch>
        </p:blipFill>
        <p:spPr bwMode="auto">
          <a:xfrm>
            <a:off x="5740401" y="1546354"/>
            <a:ext cx="6055360" cy="4630161"/>
          </a:xfrm>
          <a:prstGeom prst="rect">
            <a:avLst/>
          </a:prstGeom>
        </p:spPr>
      </p:pic>
      <p:pic>
        <p:nvPicPr>
          <p:cNvPr id="8" name="Picture 7">
            <a:extLst>
              <a:ext uri="{FF2B5EF4-FFF2-40B4-BE49-F238E27FC236}">
                <a16:creationId xmlns:a16="http://schemas.microsoft.com/office/drawing/2014/main" id="{CDFD698B-9AB1-7026-FDDD-05ED3233300A}"/>
              </a:ext>
            </a:extLst>
          </p:cNvPr>
          <p:cNvPicPr>
            <a:picLocks noChangeAspect="1"/>
          </p:cNvPicPr>
          <p:nvPr/>
        </p:nvPicPr>
        <p:blipFill>
          <a:blip r:embed="rId4"/>
          <a:stretch>
            <a:fillRect/>
          </a:stretch>
        </p:blipFill>
        <p:spPr>
          <a:xfrm>
            <a:off x="10415015" y="222155"/>
            <a:ext cx="1733957" cy="562144"/>
          </a:xfrm>
          <a:prstGeom prst="rect">
            <a:avLst/>
          </a:prstGeom>
        </p:spPr>
      </p:pic>
    </p:spTree>
    <p:extLst>
      <p:ext uri="{BB962C8B-B14F-4D97-AF65-F5344CB8AC3E}">
        <p14:creationId xmlns:p14="http://schemas.microsoft.com/office/powerpoint/2010/main" val="60164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BF69-FBBD-9A41-32FD-70952F5E91A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D773B6A-13A4-290A-24A3-C856342B287A}"/>
              </a:ext>
            </a:extLst>
          </p:cNvPr>
          <p:cNvPicPr>
            <a:picLocks noChangeAspect="1"/>
          </p:cNvPicPr>
          <p:nvPr/>
        </p:nvPicPr>
        <p:blipFill>
          <a:blip r:embed="rId2"/>
          <a:stretch>
            <a:fillRect/>
          </a:stretch>
        </p:blipFill>
        <p:spPr>
          <a:xfrm>
            <a:off x="10415015" y="222155"/>
            <a:ext cx="1733957" cy="562144"/>
          </a:xfrm>
          <a:prstGeom prst="rect">
            <a:avLst/>
          </a:prstGeom>
        </p:spPr>
      </p:pic>
      <p:sp>
        <p:nvSpPr>
          <p:cNvPr id="6" name="Title 5">
            <a:extLst>
              <a:ext uri="{FF2B5EF4-FFF2-40B4-BE49-F238E27FC236}">
                <a16:creationId xmlns:a16="http://schemas.microsoft.com/office/drawing/2014/main" id="{59263F3A-1C7F-B0F8-CE87-5F17853424C9}"/>
              </a:ext>
            </a:extLst>
          </p:cNvPr>
          <p:cNvSpPr>
            <a:spLocks noGrp="1"/>
          </p:cNvSpPr>
          <p:nvPr>
            <p:ph type="title"/>
          </p:nvPr>
        </p:nvSpPr>
        <p:spPr>
          <a:xfrm>
            <a:off x="816429" y="288925"/>
            <a:ext cx="10548256" cy="574449"/>
          </a:xfrm>
        </p:spPr>
        <p:txBody>
          <a:bodyPr/>
          <a:lstStyle/>
          <a:p>
            <a:r>
              <a:rPr lang="en-GB" sz="2900" dirty="0">
                <a:latin typeface="Calibri"/>
                <a:ea typeface="Calibri"/>
                <a:cs typeface="Calibri"/>
              </a:rPr>
              <a:t>CINECA HPC Cloud infrastructure</a:t>
            </a:r>
            <a:endParaRPr lang="en-US" dirty="0">
              <a:latin typeface="Calibri"/>
              <a:cs typeface="Calibri"/>
            </a:endParaRPr>
          </a:p>
        </p:txBody>
      </p:sp>
      <p:sp>
        <p:nvSpPr>
          <p:cNvPr id="13" name="Rettangolo con angoli arrotondati 7">
            <a:extLst>
              <a:ext uri="{FF2B5EF4-FFF2-40B4-BE49-F238E27FC236}">
                <a16:creationId xmlns:a16="http://schemas.microsoft.com/office/drawing/2014/main" id="{740857BB-2CBD-5888-C29E-5659956528F8}"/>
              </a:ext>
            </a:extLst>
          </p:cNvPr>
          <p:cNvSpPr/>
          <p:nvPr/>
        </p:nvSpPr>
        <p:spPr>
          <a:xfrm>
            <a:off x="330806" y="990597"/>
            <a:ext cx="6430431" cy="1530651"/>
          </a:xfrm>
          <a:prstGeom prst="roundRect">
            <a:avLst/>
          </a:prstGeom>
          <a:solidFill>
            <a:srgbClr val="0F5186"/>
          </a:solidFill>
          <a:ln>
            <a:solidFill>
              <a:srgbClr val="114B79"/>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sp>
        <p:nvSpPr>
          <p:cNvPr id="15" name="CasellaDiTesto 8">
            <a:extLst>
              <a:ext uri="{FF2B5EF4-FFF2-40B4-BE49-F238E27FC236}">
                <a16:creationId xmlns:a16="http://schemas.microsoft.com/office/drawing/2014/main" id="{79627527-0276-0FED-5988-C069709571C4}"/>
              </a:ext>
            </a:extLst>
          </p:cNvPr>
          <p:cNvSpPr txBox="1"/>
          <p:nvPr/>
        </p:nvSpPr>
        <p:spPr>
          <a:xfrm>
            <a:off x="828525" y="1070430"/>
            <a:ext cx="5338835" cy="369332"/>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1200" cap="none" spc="0" normalizeH="0" baseline="0" noProof="0">
                <a:ln>
                  <a:noFill/>
                </a:ln>
                <a:solidFill>
                  <a:srgbClr val="FFFFFF"/>
                </a:solidFill>
                <a:effectLst/>
                <a:uLnTx/>
                <a:uFillTx/>
                <a:latin typeface="Montserrat Medium"/>
                <a:cs typeface="Arial"/>
              </a:rPr>
              <a:t>LEONARDO – EuroHPC pre-exascale</a:t>
            </a:r>
          </a:p>
        </p:txBody>
      </p:sp>
      <p:sp>
        <p:nvSpPr>
          <p:cNvPr id="17" name="Rettangolo con angoli arrotondati 13">
            <a:extLst>
              <a:ext uri="{FF2B5EF4-FFF2-40B4-BE49-F238E27FC236}">
                <a16:creationId xmlns:a16="http://schemas.microsoft.com/office/drawing/2014/main" id="{B952670E-E517-8133-BF67-31653813250C}"/>
              </a:ext>
            </a:extLst>
          </p:cNvPr>
          <p:cNvSpPr/>
          <p:nvPr/>
        </p:nvSpPr>
        <p:spPr>
          <a:xfrm>
            <a:off x="220132" y="4524287"/>
            <a:ext cx="7311883" cy="1578755"/>
          </a:xfrm>
          <a:prstGeom prst="roundRect">
            <a:avLst/>
          </a:prstGeom>
          <a:solidFill>
            <a:srgbClr val="114B7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sp>
        <p:nvSpPr>
          <p:cNvPr id="19" name="Rettangolo con angoli arrotondati 18">
            <a:extLst>
              <a:ext uri="{FF2B5EF4-FFF2-40B4-BE49-F238E27FC236}">
                <a16:creationId xmlns:a16="http://schemas.microsoft.com/office/drawing/2014/main" id="{04C497E4-2220-3544-2303-94D4A300220D}"/>
              </a:ext>
            </a:extLst>
          </p:cNvPr>
          <p:cNvSpPr/>
          <p:nvPr/>
        </p:nvSpPr>
        <p:spPr>
          <a:xfrm>
            <a:off x="274565" y="3305629"/>
            <a:ext cx="11098588" cy="656767"/>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sp>
        <p:nvSpPr>
          <p:cNvPr id="21" name="CasellaDiTesto 19">
            <a:extLst>
              <a:ext uri="{FF2B5EF4-FFF2-40B4-BE49-F238E27FC236}">
                <a16:creationId xmlns:a16="http://schemas.microsoft.com/office/drawing/2014/main" id="{6D70E26C-6F02-A423-DC62-02AA90E30A63}"/>
              </a:ext>
            </a:extLst>
          </p:cNvPr>
          <p:cNvSpPr txBox="1"/>
          <p:nvPr/>
        </p:nvSpPr>
        <p:spPr>
          <a:xfrm>
            <a:off x="664024" y="3417766"/>
            <a:ext cx="9774795" cy="43088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1200" cap="none" spc="0" normalizeH="0" baseline="0" noProof="0" dirty="0">
                <a:ln>
                  <a:noFill/>
                </a:ln>
                <a:solidFill>
                  <a:srgbClr val="FF0000"/>
                </a:solidFill>
                <a:effectLst/>
                <a:uLnTx/>
                <a:uFillTx/>
                <a:latin typeface="Montserrat Medium"/>
                <a:cs typeface="Arial"/>
              </a:rPr>
              <a:t>CINECA NEW STORAGE </a:t>
            </a:r>
            <a:r>
              <a:rPr kumimoji="0" lang="en-GB" sz="2000" b="1" i="0" u="none" strike="noStrike" kern="1200" cap="none" spc="0" normalizeH="0" baseline="0" noProof="0" dirty="0">
                <a:ln>
                  <a:noFill/>
                </a:ln>
                <a:solidFill>
                  <a:srgbClr val="FFFFFF"/>
                </a:solidFill>
                <a:effectLst/>
                <a:uLnTx/>
                <a:uFillTx/>
                <a:latin typeface="Montserrat Medium"/>
                <a:cs typeface="Arial"/>
              </a:rPr>
              <a:t>:  50 PB                 </a:t>
            </a:r>
            <a:r>
              <a:rPr kumimoji="0" lang="en-GB" sz="2000" b="0" i="0" u="none" strike="noStrike" kern="1200" cap="none" spc="0" normalizeH="0" baseline="0" noProof="0" dirty="0">
                <a:ln>
                  <a:noFill/>
                </a:ln>
                <a:solidFill>
                  <a:srgbClr val="FFFFFF"/>
                </a:solidFill>
                <a:effectLst/>
                <a:uLnTx/>
                <a:uFillTx/>
                <a:latin typeface="Montserrat Medium"/>
                <a:cs typeface="Arial"/>
              </a:rPr>
              <a:t>based-on Full-Flash </a:t>
            </a:r>
            <a:endParaRPr kumimoji="0" lang="en-GB" sz="2000" b="0" i="0" u="none" strike="noStrike" kern="1200" cap="none" spc="0" normalizeH="0" baseline="0" noProof="0" dirty="0">
              <a:ln>
                <a:noFill/>
              </a:ln>
              <a:solidFill>
                <a:srgbClr val="000000"/>
              </a:solidFill>
              <a:effectLst/>
              <a:uLnTx/>
              <a:uFillTx/>
              <a:latin typeface="Arial"/>
              <a:cs typeface="Arial"/>
            </a:endParaRPr>
          </a:p>
        </p:txBody>
      </p:sp>
      <p:sp>
        <p:nvSpPr>
          <p:cNvPr id="23" name="Rettangolo con angoli arrotondati 26">
            <a:extLst>
              <a:ext uri="{FF2B5EF4-FFF2-40B4-BE49-F238E27FC236}">
                <a16:creationId xmlns:a16="http://schemas.microsoft.com/office/drawing/2014/main" id="{82BB033B-B62C-7BB2-DFD7-6B250F0E747F}"/>
              </a:ext>
            </a:extLst>
          </p:cNvPr>
          <p:cNvSpPr/>
          <p:nvPr/>
        </p:nvSpPr>
        <p:spPr>
          <a:xfrm>
            <a:off x="5542158" y="4877948"/>
            <a:ext cx="1538796" cy="96174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sp>
        <p:nvSpPr>
          <p:cNvPr id="25" name="CasellaDiTesto 27">
            <a:extLst>
              <a:ext uri="{FF2B5EF4-FFF2-40B4-BE49-F238E27FC236}">
                <a16:creationId xmlns:a16="http://schemas.microsoft.com/office/drawing/2014/main" id="{396A7AB8-D31B-3EF1-68A4-B05BD9DF7488}"/>
              </a:ext>
            </a:extLst>
          </p:cNvPr>
          <p:cNvSpPr txBox="1"/>
          <p:nvPr/>
        </p:nvSpPr>
        <p:spPr>
          <a:xfrm>
            <a:off x="5551422" y="5071615"/>
            <a:ext cx="1526956" cy="57451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67" b="1" i="0" u="none" strike="noStrike" kern="1200" cap="none" spc="0" normalizeH="0" baseline="0" noProof="0">
                <a:ln>
                  <a:noFill/>
                </a:ln>
                <a:solidFill>
                  <a:srgbClr val="595959"/>
                </a:solidFill>
                <a:effectLst/>
                <a:uLnTx/>
                <a:uFillTx/>
                <a:latin typeface="Montserrat Medium"/>
                <a:cs typeface="Arial"/>
              </a:rPr>
              <a:t>Geosciences SDL</a:t>
            </a:r>
            <a:endParaRPr kumimoji="0" lang="it-IT" sz="1467" b="1" i="0" u="none" strike="noStrike" kern="1200" cap="none" spc="0" normalizeH="0" baseline="0" noProof="0">
              <a:ln>
                <a:noFill/>
              </a:ln>
              <a:solidFill>
                <a:srgbClr val="000000"/>
              </a:solidFill>
              <a:effectLst/>
              <a:uLnTx/>
              <a:uFillTx/>
              <a:latin typeface="Montserrat Medium"/>
              <a:cs typeface="Arial"/>
            </a:endParaRPr>
          </a:p>
        </p:txBody>
      </p:sp>
      <p:pic>
        <p:nvPicPr>
          <p:cNvPr id="27" name="Immagine 2" descr="Immagine che contiene testo, schermata, Carattere, Blu elettrico&#10;&#10;Descrizione generata automaticamente">
            <a:extLst>
              <a:ext uri="{FF2B5EF4-FFF2-40B4-BE49-F238E27FC236}">
                <a16:creationId xmlns:a16="http://schemas.microsoft.com/office/drawing/2014/main" id="{B630C0C5-2EF4-73AA-0D70-7674E72076AB}"/>
              </a:ext>
            </a:extLst>
          </p:cNvPr>
          <p:cNvPicPr>
            <a:picLocks noChangeAspect="1"/>
          </p:cNvPicPr>
          <p:nvPr/>
        </p:nvPicPr>
        <p:blipFill>
          <a:blip r:embed="rId3"/>
          <a:stretch>
            <a:fillRect/>
          </a:stretch>
        </p:blipFill>
        <p:spPr>
          <a:xfrm>
            <a:off x="7718507" y="945178"/>
            <a:ext cx="3722077" cy="1541903"/>
          </a:xfrm>
          <a:prstGeom prst="rect">
            <a:avLst/>
          </a:prstGeom>
        </p:spPr>
      </p:pic>
      <p:pic>
        <p:nvPicPr>
          <p:cNvPr id="29" name="Immagine 5">
            <a:extLst>
              <a:ext uri="{FF2B5EF4-FFF2-40B4-BE49-F238E27FC236}">
                <a16:creationId xmlns:a16="http://schemas.microsoft.com/office/drawing/2014/main" id="{02FC5446-6D35-6EC7-C97B-4B2D53CD733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4215" r="-7285" b="21795"/>
          <a:stretch/>
        </p:blipFill>
        <p:spPr>
          <a:xfrm>
            <a:off x="9416407" y="2448754"/>
            <a:ext cx="484219" cy="543501"/>
          </a:xfrm>
          <a:prstGeom prst="rect">
            <a:avLst/>
          </a:prstGeom>
        </p:spPr>
      </p:pic>
      <p:sp>
        <p:nvSpPr>
          <p:cNvPr id="31" name="Ovale 31">
            <a:extLst>
              <a:ext uri="{FF2B5EF4-FFF2-40B4-BE49-F238E27FC236}">
                <a16:creationId xmlns:a16="http://schemas.microsoft.com/office/drawing/2014/main" id="{47D5C2C7-E51A-C90E-D6F0-EA4DBCC8748F}"/>
              </a:ext>
            </a:extLst>
          </p:cNvPr>
          <p:cNvSpPr/>
          <p:nvPr/>
        </p:nvSpPr>
        <p:spPr>
          <a:xfrm>
            <a:off x="330804" y="567870"/>
            <a:ext cx="976691" cy="9863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pic>
        <p:nvPicPr>
          <p:cNvPr id="33" name="Immagine 30" descr="Immagine che contiene Elementi grafici, logo, Carattere, simbolo&#10;&#10;Descrizione generata automaticamente">
            <a:extLst>
              <a:ext uri="{FF2B5EF4-FFF2-40B4-BE49-F238E27FC236}">
                <a16:creationId xmlns:a16="http://schemas.microsoft.com/office/drawing/2014/main" id="{DCBDAA27-6E60-F5D8-6375-A07A9EF33B08}"/>
              </a:ext>
            </a:extLst>
          </p:cNvPr>
          <p:cNvPicPr>
            <a:picLocks noChangeAspect="1"/>
          </p:cNvPicPr>
          <p:nvPr/>
        </p:nvPicPr>
        <p:blipFill>
          <a:blip r:embed="rId6"/>
          <a:stretch>
            <a:fillRect/>
          </a:stretch>
        </p:blipFill>
        <p:spPr>
          <a:xfrm>
            <a:off x="457199" y="793148"/>
            <a:ext cx="732973" cy="400353"/>
          </a:xfrm>
          <a:prstGeom prst="rect">
            <a:avLst/>
          </a:prstGeom>
        </p:spPr>
      </p:pic>
      <p:sp>
        <p:nvSpPr>
          <p:cNvPr id="35" name="Oval 11">
            <a:extLst>
              <a:ext uri="{FF2B5EF4-FFF2-40B4-BE49-F238E27FC236}">
                <a16:creationId xmlns:a16="http://schemas.microsoft.com/office/drawing/2014/main" id="{C6E871A0-B65D-94B6-0EFA-5E12954AC0CE}"/>
              </a:ext>
            </a:extLst>
          </p:cNvPr>
          <p:cNvSpPr/>
          <p:nvPr/>
        </p:nvSpPr>
        <p:spPr>
          <a:xfrm>
            <a:off x="432455" y="942957"/>
            <a:ext cx="780643" cy="7636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T" sz="2100" b="0" i="0" u="none" strike="noStrike" kern="1200" cap="none" spc="0" normalizeH="0" baseline="0" noProof="0">
                <a:ln>
                  <a:noFill/>
                </a:ln>
                <a:solidFill>
                  <a:srgbClr val="0F5186"/>
                </a:solidFill>
                <a:effectLst/>
                <a:uLnTx/>
                <a:uFillTx/>
                <a:latin typeface="Arial"/>
                <a:cs typeface="Arial"/>
              </a:rPr>
              <a:t>#9</a:t>
            </a:r>
            <a:endParaRPr kumimoji="0" lang="it-IT" sz="2100" b="0" i="0" u="none" strike="noStrike" kern="1200" cap="none" spc="0" normalizeH="0" baseline="0" noProof="0">
              <a:ln>
                <a:noFill/>
              </a:ln>
              <a:solidFill>
                <a:srgbClr val="0F5186"/>
              </a:solidFill>
              <a:effectLst/>
              <a:uLnTx/>
              <a:uFillTx/>
              <a:latin typeface="Arial"/>
              <a:cs typeface="Arial"/>
            </a:endParaRPr>
          </a:p>
        </p:txBody>
      </p:sp>
      <p:pic>
        <p:nvPicPr>
          <p:cNvPr id="37" name="Immagine 34" descr="Immagine che contiene testo, schermata, Carattere, cerchio&#10;&#10;Descrizione generata automaticamente">
            <a:extLst>
              <a:ext uri="{FF2B5EF4-FFF2-40B4-BE49-F238E27FC236}">
                <a16:creationId xmlns:a16="http://schemas.microsoft.com/office/drawing/2014/main" id="{7B14BA47-6983-0C91-49BA-7E6A66B71D34}"/>
              </a:ext>
            </a:extLst>
          </p:cNvPr>
          <p:cNvPicPr>
            <a:picLocks noChangeAspect="1"/>
          </p:cNvPicPr>
          <p:nvPr/>
        </p:nvPicPr>
        <p:blipFill>
          <a:blip r:embed="rId7"/>
          <a:stretch>
            <a:fillRect/>
          </a:stretch>
        </p:blipFill>
        <p:spPr>
          <a:xfrm>
            <a:off x="650421" y="1602921"/>
            <a:ext cx="1783444" cy="776515"/>
          </a:xfrm>
          <a:prstGeom prst="rect">
            <a:avLst/>
          </a:prstGeom>
        </p:spPr>
      </p:pic>
      <p:pic>
        <p:nvPicPr>
          <p:cNvPr id="39" name="Immagine 35" descr="Immagine che contiene testo, schermata, Carattere, design&#10;&#10;Descrizione generata automaticamente">
            <a:extLst>
              <a:ext uri="{FF2B5EF4-FFF2-40B4-BE49-F238E27FC236}">
                <a16:creationId xmlns:a16="http://schemas.microsoft.com/office/drawing/2014/main" id="{C1ADC55C-E960-E9D6-D453-7E85F7233603}"/>
              </a:ext>
            </a:extLst>
          </p:cNvPr>
          <p:cNvPicPr>
            <a:picLocks noChangeAspect="1"/>
          </p:cNvPicPr>
          <p:nvPr/>
        </p:nvPicPr>
        <p:blipFill>
          <a:blip r:embed="rId8"/>
          <a:srcRect l="452" t="89"/>
          <a:stretch/>
        </p:blipFill>
        <p:spPr>
          <a:xfrm>
            <a:off x="2602619" y="1561024"/>
            <a:ext cx="1802469" cy="830208"/>
          </a:xfrm>
          <a:prstGeom prst="rect">
            <a:avLst/>
          </a:prstGeom>
        </p:spPr>
      </p:pic>
      <p:pic>
        <p:nvPicPr>
          <p:cNvPr id="41" name="Immagine 36" descr="Immagine che contiene testo, schermata, Carattere, Blu elettrico&#10;&#10;Descrizione generata automaticamente">
            <a:extLst>
              <a:ext uri="{FF2B5EF4-FFF2-40B4-BE49-F238E27FC236}">
                <a16:creationId xmlns:a16="http://schemas.microsoft.com/office/drawing/2014/main" id="{5AA976A3-82A6-60A0-788D-7BE5D8003B50}"/>
              </a:ext>
            </a:extLst>
          </p:cNvPr>
          <p:cNvPicPr>
            <a:picLocks noChangeAspect="1"/>
          </p:cNvPicPr>
          <p:nvPr/>
        </p:nvPicPr>
        <p:blipFill>
          <a:blip r:embed="rId9"/>
          <a:srcRect l="414" t="2119" r="207" b="752"/>
          <a:stretch/>
        </p:blipFill>
        <p:spPr>
          <a:xfrm>
            <a:off x="4562050" y="1560286"/>
            <a:ext cx="1965292" cy="833527"/>
          </a:xfrm>
          <a:prstGeom prst="rect">
            <a:avLst/>
          </a:prstGeom>
          <a:ln>
            <a:noFill/>
          </a:ln>
        </p:spPr>
      </p:pic>
      <p:pic>
        <p:nvPicPr>
          <p:cNvPr id="43" name="Immagine 38" descr="Immagine che contiene simbolo, logo, Elementi grafici, design&#10;&#10;Descrizione generata automaticamente">
            <a:extLst>
              <a:ext uri="{FF2B5EF4-FFF2-40B4-BE49-F238E27FC236}">
                <a16:creationId xmlns:a16="http://schemas.microsoft.com/office/drawing/2014/main" id="{CB850DF4-B8E6-E504-D8ED-107DB8BD168C}"/>
              </a:ext>
            </a:extLst>
          </p:cNvPr>
          <p:cNvPicPr>
            <a:picLocks noChangeAspect="1"/>
          </p:cNvPicPr>
          <p:nvPr/>
        </p:nvPicPr>
        <p:blipFill>
          <a:blip r:embed="rId10"/>
          <a:stretch>
            <a:fillRect/>
          </a:stretch>
        </p:blipFill>
        <p:spPr>
          <a:xfrm>
            <a:off x="2713674" y="5111611"/>
            <a:ext cx="857772" cy="896276"/>
          </a:xfrm>
          <a:prstGeom prst="rect">
            <a:avLst/>
          </a:prstGeom>
        </p:spPr>
      </p:pic>
      <p:pic>
        <p:nvPicPr>
          <p:cNvPr id="45" name="Immagine 39" descr="Immagine che contiene Elementi grafici, design, simbolo, Carattere&#10;&#10;Descrizione generata automaticamente">
            <a:extLst>
              <a:ext uri="{FF2B5EF4-FFF2-40B4-BE49-F238E27FC236}">
                <a16:creationId xmlns:a16="http://schemas.microsoft.com/office/drawing/2014/main" id="{F577194D-ED5F-2014-6721-DEE62FB338BE}"/>
              </a:ext>
            </a:extLst>
          </p:cNvPr>
          <p:cNvPicPr>
            <a:picLocks noChangeAspect="1"/>
          </p:cNvPicPr>
          <p:nvPr/>
        </p:nvPicPr>
        <p:blipFill>
          <a:blip r:embed="rId11"/>
          <a:stretch>
            <a:fillRect/>
          </a:stretch>
        </p:blipFill>
        <p:spPr>
          <a:xfrm>
            <a:off x="586838" y="5190024"/>
            <a:ext cx="658017" cy="673547"/>
          </a:xfrm>
          <a:prstGeom prst="rect">
            <a:avLst/>
          </a:prstGeom>
        </p:spPr>
      </p:pic>
      <p:sp>
        <p:nvSpPr>
          <p:cNvPr id="47" name="CasellaDiTesto 40">
            <a:extLst>
              <a:ext uri="{FF2B5EF4-FFF2-40B4-BE49-F238E27FC236}">
                <a16:creationId xmlns:a16="http://schemas.microsoft.com/office/drawing/2014/main" id="{34340A27-BE6B-AEBD-6372-6128B666B382}"/>
              </a:ext>
            </a:extLst>
          </p:cNvPr>
          <p:cNvSpPr txBox="1"/>
          <p:nvPr/>
        </p:nvSpPr>
        <p:spPr>
          <a:xfrm>
            <a:off x="1172101" y="5188621"/>
            <a:ext cx="1752600" cy="86177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FFFFFF"/>
                </a:solidFill>
                <a:effectLst/>
                <a:uLnTx/>
                <a:uFillTx/>
                <a:latin typeface="Montserrat Medium"/>
                <a:cs typeface="Arial"/>
              </a:rPr>
              <a:t>100k-150k</a:t>
            </a:r>
            <a:endParaRPr kumimoji="0" lang="en-GB" sz="1200" b="0" i="0" u="none" strike="noStrike" kern="1200" cap="none" spc="0" normalizeH="0" baseline="0" noProof="0">
              <a:ln>
                <a:noFill/>
              </a:ln>
              <a:solidFill>
                <a:srgbClr val="000000"/>
              </a:solidFill>
              <a:effectLst/>
              <a:uLnTx/>
              <a:uFillTx/>
              <a:latin typeface="Montserrat Medium"/>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FFFFFF"/>
                </a:solidFill>
                <a:effectLst/>
                <a:uLnTx/>
                <a:uFillTx/>
                <a:latin typeface="Montserrat Medium"/>
                <a:cs typeface="Arial"/>
              </a:rPr>
              <a:t>CPUs for cloud</a:t>
            </a:r>
            <a:endParaRPr kumimoji="0" lang="en-GB" sz="1200" b="0" i="0" u="none" strike="noStrike" kern="1200" cap="none" spc="0" normalizeH="0" baseline="0" noProof="0">
              <a:ln>
                <a:noFill/>
              </a:ln>
              <a:solidFill>
                <a:srgbClr val="000000"/>
              </a:solidFill>
              <a:effectLst/>
              <a:uLnTx/>
              <a:uFillTx/>
              <a:latin typeface="Montserrat Medium"/>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FFFFFF"/>
                </a:solidFill>
                <a:effectLst/>
                <a:uLnTx/>
                <a:uFillTx/>
                <a:latin typeface="Montserrat Medium"/>
                <a:cs typeface="Arial"/>
              </a:rPr>
              <a:t>technology</a:t>
            </a:r>
            <a:endParaRPr kumimoji="0" lang="en-GB" sz="1200" b="0" i="0" u="none" strike="noStrike" kern="1200" cap="none" spc="0" normalizeH="0" baseline="0" noProof="0">
              <a:ln>
                <a:noFill/>
              </a:ln>
              <a:solidFill>
                <a:srgbClr val="000000"/>
              </a:solidFill>
              <a:effectLst/>
              <a:uLnTx/>
              <a:uFillTx/>
              <a:latin typeface="Montserrat Medium"/>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1200" cap="none" spc="0" normalizeH="0" baseline="0" noProof="0">
              <a:ln>
                <a:noFill/>
              </a:ln>
              <a:solidFill>
                <a:srgbClr val="000000"/>
              </a:solidFill>
              <a:effectLst/>
              <a:uLnTx/>
              <a:uFillTx/>
              <a:latin typeface="Montserrat Medium"/>
              <a:cs typeface="Arial"/>
            </a:endParaRPr>
          </a:p>
        </p:txBody>
      </p:sp>
      <p:sp>
        <p:nvSpPr>
          <p:cNvPr id="49" name="CasellaDiTesto 41">
            <a:extLst>
              <a:ext uri="{FF2B5EF4-FFF2-40B4-BE49-F238E27FC236}">
                <a16:creationId xmlns:a16="http://schemas.microsoft.com/office/drawing/2014/main" id="{68F1612E-0C48-44EE-1CBC-2C0BE56F45AA}"/>
              </a:ext>
            </a:extLst>
          </p:cNvPr>
          <p:cNvSpPr txBox="1"/>
          <p:nvPr/>
        </p:nvSpPr>
        <p:spPr>
          <a:xfrm>
            <a:off x="3615646" y="5312597"/>
            <a:ext cx="232833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FFFFFF"/>
                </a:solidFill>
                <a:effectLst/>
                <a:uLnTx/>
                <a:uFillTx/>
                <a:latin typeface="Montserrat Medium"/>
                <a:cs typeface="Arial"/>
              </a:rPr>
              <a:t>150 + GPUs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FFFFFF"/>
                </a:solidFill>
                <a:effectLst/>
                <a:uLnTx/>
                <a:uFillTx/>
                <a:latin typeface="Montserrat Medium"/>
                <a:cs typeface="Arial"/>
              </a:rPr>
              <a:t>Interface + Training</a:t>
            </a:r>
          </a:p>
        </p:txBody>
      </p:sp>
      <p:sp>
        <p:nvSpPr>
          <p:cNvPr id="51" name="CasellaDiTesto 42">
            <a:extLst>
              <a:ext uri="{FF2B5EF4-FFF2-40B4-BE49-F238E27FC236}">
                <a16:creationId xmlns:a16="http://schemas.microsoft.com/office/drawing/2014/main" id="{F9847D23-2EF3-3D78-53BB-279DB52C6DB9}"/>
              </a:ext>
            </a:extLst>
          </p:cNvPr>
          <p:cNvSpPr txBox="1"/>
          <p:nvPr/>
        </p:nvSpPr>
        <p:spPr>
          <a:xfrm>
            <a:off x="651933" y="4706089"/>
            <a:ext cx="3569259" cy="50616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489" b="0" i="0" u="none" strike="noStrike" kern="1200" cap="none" spc="0" normalizeH="0" baseline="0" noProof="0">
                <a:ln>
                  <a:noFill/>
                </a:ln>
                <a:solidFill>
                  <a:srgbClr val="FF0000"/>
                </a:solidFill>
                <a:effectLst/>
                <a:uLnTx/>
                <a:uFillTx/>
                <a:latin typeface="Montserrat Medium"/>
                <a:cs typeface="Arial"/>
              </a:rPr>
              <a:t>GAIA (new cloud)</a:t>
            </a:r>
            <a:endParaRPr kumimoji="0" lang="en-US" sz="2489" b="0" i="0" u="none" strike="noStrike" kern="1200" cap="none" spc="0" normalizeH="0" baseline="0" noProof="0">
              <a:ln>
                <a:noFill/>
              </a:ln>
              <a:solidFill>
                <a:srgbClr val="000000"/>
              </a:solidFill>
              <a:effectLst/>
              <a:uLnTx/>
              <a:uFillTx/>
              <a:latin typeface="Arial"/>
              <a:cs typeface="Arial"/>
            </a:endParaRPr>
          </a:p>
        </p:txBody>
      </p:sp>
      <p:pic>
        <p:nvPicPr>
          <p:cNvPr id="53" name="Immagine 45" descr="Immagine che contiene Carattere, Elementi grafici, simbolo, cerchio&#10;&#10;Descrizione generata automaticamente">
            <a:extLst>
              <a:ext uri="{FF2B5EF4-FFF2-40B4-BE49-F238E27FC236}">
                <a16:creationId xmlns:a16="http://schemas.microsoft.com/office/drawing/2014/main" id="{6EA7D7C5-2A07-8FE5-171E-4F979E36AAE8}"/>
              </a:ext>
            </a:extLst>
          </p:cNvPr>
          <p:cNvPicPr>
            <a:picLocks noChangeAspect="1"/>
          </p:cNvPicPr>
          <p:nvPr/>
        </p:nvPicPr>
        <p:blipFill>
          <a:blip r:embed="rId12"/>
          <a:stretch>
            <a:fillRect/>
          </a:stretch>
        </p:blipFill>
        <p:spPr>
          <a:xfrm>
            <a:off x="5351335" y="3271314"/>
            <a:ext cx="660400" cy="719667"/>
          </a:xfrm>
          <a:prstGeom prst="rect">
            <a:avLst/>
          </a:prstGeom>
        </p:spPr>
      </p:pic>
      <p:pic>
        <p:nvPicPr>
          <p:cNvPr id="55" name="Immagine 47" descr="Immagine che contiene nero&#10;&#10;Descrizione generata automaticamente">
            <a:extLst>
              <a:ext uri="{FF2B5EF4-FFF2-40B4-BE49-F238E27FC236}">
                <a16:creationId xmlns:a16="http://schemas.microsoft.com/office/drawing/2014/main" id="{ABE62C66-04F0-7B1D-19E5-DB57C50C15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4215" r="-7285" b="21795"/>
          <a:stretch/>
        </p:blipFill>
        <p:spPr>
          <a:xfrm rot="10800000">
            <a:off x="9369457" y="2765511"/>
            <a:ext cx="484219" cy="543501"/>
          </a:xfrm>
          <a:prstGeom prst="rect">
            <a:avLst/>
          </a:prstGeom>
        </p:spPr>
      </p:pic>
      <p:pic>
        <p:nvPicPr>
          <p:cNvPr id="57" name="Immagine 48" descr="Immagine che contiene testo, nero&#10;&#10;Descrizione generata automaticamente">
            <a:extLst>
              <a:ext uri="{FF2B5EF4-FFF2-40B4-BE49-F238E27FC236}">
                <a16:creationId xmlns:a16="http://schemas.microsoft.com/office/drawing/2014/main" id="{B6649705-EA7D-5D11-B422-B5FEEC1BC39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4215" r="-7285" b="21795"/>
          <a:stretch/>
        </p:blipFill>
        <p:spPr>
          <a:xfrm>
            <a:off x="3309437" y="2489603"/>
            <a:ext cx="484219" cy="543501"/>
          </a:xfrm>
          <a:prstGeom prst="rect">
            <a:avLst/>
          </a:prstGeom>
        </p:spPr>
      </p:pic>
      <p:pic>
        <p:nvPicPr>
          <p:cNvPr id="59" name="Immagine 49" descr="Immagine che contiene nero&#10;&#10;Descrizione generata automaticamente">
            <a:extLst>
              <a:ext uri="{FF2B5EF4-FFF2-40B4-BE49-F238E27FC236}">
                <a16:creationId xmlns:a16="http://schemas.microsoft.com/office/drawing/2014/main" id="{CA52B4EA-4D92-294C-A9ED-3A6F2AB058C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4215" r="-7285" b="21795"/>
          <a:stretch/>
        </p:blipFill>
        <p:spPr>
          <a:xfrm rot="10800000">
            <a:off x="3262488" y="2767284"/>
            <a:ext cx="484219" cy="543501"/>
          </a:xfrm>
          <a:prstGeom prst="rect">
            <a:avLst/>
          </a:prstGeom>
        </p:spPr>
      </p:pic>
      <p:pic>
        <p:nvPicPr>
          <p:cNvPr id="61" name="Immagine 50" descr="Immagine che contiene testo, nero&#10;&#10;Descrizione generata automaticamente">
            <a:extLst>
              <a:ext uri="{FF2B5EF4-FFF2-40B4-BE49-F238E27FC236}">
                <a16:creationId xmlns:a16="http://schemas.microsoft.com/office/drawing/2014/main" id="{D92870D1-F3FA-2FA9-0611-463F1E8F9F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4215" r="-7285" b="21795"/>
          <a:stretch/>
        </p:blipFill>
        <p:spPr>
          <a:xfrm>
            <a:off x="3688015" y="3932817"/>
            <a:ext cx="387967" cy="431207"/>
          </a:xfrm>
          <a:prstGeom prst="rect">
            <a:avLst/>
          </a:prstGeom>
        </p:spPr>
      </p:pic>
      <p:pic>
        <p:nvPicPr>
          <p:cNvPr id="63" name="Immagine 51" descr="Immagine che contiene nero&#10;&#10;Descrizione generata automaticamente">
            <a:extLst>
              <a:ext uri="{FF2B5EF4-FFF2-40B4-BE49-F238E27FC236}">
                <a16:creationId xmlns:a16="http://schemas.microsoft.com/office/drawing/2014/main" id="{84F80211-533C-36A8-5D8A-737E4CACC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4215" r="-7285" b="21795"/>
          <a:stretch/>
        </p:blipFill>
        <p:spPr>
          <a:xfrm rot="10800000">
            <a:off x="3655626" y="4148729"/>
            <a:ext cx="387967" cy="431207"/>
          </a:xfrm>
          <a:prstGeom prst="rect">
            <a:avLst/>
          </a:prstGeom>
        </p:spPr>
      </p:pic>
      <p:pic>
        <p:nvPicPr>
          <p:cNvPr id="65" name="Picture 64" descr="VAST Data - BrightTALK">
            <a:extLst>
              <a:ext uri="{FF2B5EF4-FFF2-40B4-BE49-F238E27FC236}">
                <a16:creationId xmlns:a16="http://schemas.microsoft.com/office/drawing/2014/main" id="{249C8075-3F6D-ACF7-A38C-2DB6C6F535DF}"/>
              </a:ext>
            </a:extLst>
          </p:cNvPr>
          <p:cNvPicPr>
            <a:picLocks noChangeAspect="1"/>
          </p:cNvPicPr>
          <p:nvPr/>
        </p:nvPicPr>
        <p:blipFill>
          <a:blip r:embed="rId13"/>
          <a:srcRect l="6063" t="15248" r="4587" b="13254"/>
          <a:stretch/>
        </p:blipFill>
        <p:spPr>
          <a:xfrm>
            <a:off x="11374131" y="3305696"/>
            <a:ext cx="821603" cy="662849"/>
          </a:xfrm>
          <a:prstGeom prst="rect">
            <a:avLst/>
          </a:prstGeom>
        </p:spPr>
      </p:pic>
    </p:spTree>
    <p:extLst>
      <p:ext uri="{BB962C8B-B14F-4D97-AF65-F5344CB8AC3E}">
        <p14:creationId xmlns:p14="http://schemas.microsoft.com/office/powerpoint/2010/main" val="303195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F5292-94E5-7DC7-1B59-53752129DD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12C168-6CA1-2B66-3CAC-AEC00CB26FD6}"/>
              </a:ext>
            </a:extLst>
          </p:cNvPr>
          <p:cNvSpPr>
            <a:spLocks noGrp="1"/>
          </p:cNvSpPr>
          <p:nvPr>
            <p:ph type="title"/>
          </p:nvPr>
        </p:nvSpPr>
        <p:spPr/>
        <p:txBody>
          <a:bodyPr/>
          <a:lstStyle/>
          <a:p>
            <a:r>
              <a:rPr lang="en-GB">
                <a:latin typeface="Calibri"/>
                <a:ea typeface="Calibri"/>
                <a:cs typeface="Calibri"/>
              </a:rPr>
              <a:t>Data Model</a:t>
            </a:r>
            <a:endParaRPr lang="en-GB"/>
          </a:p>
        </p:txBody>
      </p:sp>
      <p:sp>
        <p:nvSpPr>
          <p:cNvPr id="5" name="Content Placeholder 4">
            <a:extLst>
              <a:ext uri="{FF2B5EF4-FFF2-40B4-BE49-F238E27FC236}">
                <a16:creationId xmlns:a16="http://schemas.microsoft.com/office/drawing/2014/main" id="{3ED95E84-3AFB-DE2E-FBFE-A64D833B1E42}"/>
              </a:ext>
            </a:extLst>
          </p:cNvPr>
          <p:cNvSpPr>
            <a:spLocks noGrp="1"/>
          </p:cNvSpPr>
          <p:nvPr>
            <p:ph sz="half" idx="1"/>
          </p:nvPr>
        </p:nvSpPr>
        <p:spPr>
          <a:xfrm>
            <a:off x="838200" y="1825625"/>
            <a:ext cx="4612512" cy="4351338"/>
          </a:xfrm>
        </p:spPr>
        <p:txBody>
          <a:bodyPr vert="horz" lIns="91440" tIns="45720" rIns="91440" bIns="45720" rtlCol="0" anchor="t">
            <a:noAutofit/>
          </a:bodyPr>
          <a:lstStyle/>
          <a:p>
            <a:pPr>
              <a:lnSpc>
                <a:spcPct val="100000"/>
              </a:lnSpc>
              <a:spcBef>
                <a:spcPts val="0"/>
              </a:spcBef>
              <a:spcAft>
                <a:spcPts val="600"/>
              </a:spcAft>
            </a:pPr>
            <a:r>
              <a:rPr lang="en-US" sz="1800" dirty="0">
                <a:latin typeface="Calibri"/>
                <a:ea typeface="Calibri"/>
                <a:cs typeface="Arial"/>
              </a:rPr>
              <a:t>Main Entities:</a:t>
            </a:r>
          </a:p>
          <a:p>
            <a:pPr marL="448945" lvl="1" indent="-207645">
              <a:lnSpc>
                <a:spcPct val="100000"/>
              </a:lnSpc>
              <a:spcBef>
                <a:spcPts val="0"/>
              </a:spcBef>
              <a:spcAft>
                <a:spcPts val="300"/>
              </a:spcAft>
              <a:buFont typeface="Arial,Sans-Serif" panose="020B0604020202020204" pitchFamily="34" charset="0"/>
            </a:pPr>
            <a:r>
              <a:rPr lang="en-US" sz="1800" dirty="0">
                <a:solidFill>
                  <a:srgbClr val="3465A4"/>
                </a:solidFill>
                <a:latin typeface="Calibri"/>
                <a:ea typeface="Calibri"/>
                <a:cs typeface="Arial"/>
              </a:rPr>
              <a:t>Experiment</a:t>
            </a:r>
            <a:endParaRPr lang="en-US" sz="1800" dirty="0">
              <a:latin typeface="Calibri"/>
              <a:ea typeface="Calibri"/>
              <a:cs typeface="Arial"/>
            </a:endParaRPr>
          </a:p>
          <a:p>
            <a:pPr marL="448945" lvl="1" indent="-207645">
              <a:lnSpc>
                <a:spcPct val="100000"/>
              </a:lnSpc>
              <a:spcBef>
                <a:spcPts val="0"/>
              </a:spcBef>
              <a:spcAft>
                <a:spcPts val="300"/>
              </a:spcAft>
              <a:buFont typeface="Arial,Sans-Serif" panose="020B0604020202020204" pitchFamily="34" charset="0"/>
            </a:pPr>
            <a:r>
              <a:rPr lang="en-US" sz="1800" dirty="0">
                <a:solidFill>
                  <a:srgbClr val="6AA84F"/>
                </a:solidFill>
                <a:latin typeface="Calibri"/>
                <a:ea typeface="Calibri"/>
                <a:cs typeface="Arial"/>
              </a:rPr>
              <a:t>Simulation</a:t>
            </a:r>
            <a:endParaRPr lang="en-US" sz="1800" dirty="0">
              <a:latin typeface="Calibri"/>
              <a:ea typeface="Calibri"/>
              <a:cs typeface="Arial"/>
            </a:endParaRPr>
          </a:p>
          <a:p>
            <a:pPr marL="448945" lvl="1" indent="-207645">
              <a:lnSpc>
                <a:spcPct val="100000"/>
              </a:lnSpc>
              <a:spcBef>
                <a:spcPts val="0"/>
              </a:spcBef>
              <a:spcAft>
                <a:spcPts val="300"/>
              </a:spcAft>
              <a:buFont typeface="Arial,Sans-Serif" panose="020B0604020202020204" pitchFamily="34" charset="0"/>
            </a:pPr>
            <a:r>
              <a:rPr lang="en-US" sz="1800" dirty="0">
                <a:solidFill>
                  <a:srgbClr val="406630"/>
                </a:solidFill>
                <a:latin typeface="Calibri"/>
                <a:ea typeface="Calibri"/>
                <a:cs typeface="Arial"/>
              </a:rPr>
              <a:t>Workflow</a:t>
            </a:r>
          </a:p>
          <a:p>
            <a:pPr marL="448945" lvl="1" indent="-207645">
              <a:lnSpc>
                <a:spcPct val="100000"/>
              </a:lnSpc>
              <a:spcBef>
                <a:spcPts val="0"/>
              </a:spcBef>
              <a:spcAft>
                <a:spcPts val="300"/>
              </a:spcAft>
              <a:buFont typeface="Arial,Sans-Serif" panose="020B0604020202020204" pitchFamily="34" charset="0"/>
            </a:pPr>
            <a:r>
              <a:rPr lang="en-US" sz="1800" dirty="0">
                <a:solidFill>
                  <a:schemeClr val="accent4">
                    <a:lumMod val="75000"/>
                  </a:schemeClr>
                </a:solidFill>
                <a:latin typeface="Calibri"/>
                <a:ea typeface="Calibri"/>
                <a:cs typeface="Arial"/>
              </a:rPr>
              <a:t>Dataset</a:t>
            </a:r>
          </a:p>
          <a:p>
            <a:pPr marL="0">
              <a:lnSpc>
                <a:spcPct val="100000"/>
              </a:lnSpc>
              <a:spcBef>
                <a:spcPts val="1800"/>
              </a:spcBef>
              <a:spcAft>
                <a:spcPts val="600"/>
              </a:spcAft>
            </a:pPr>
            <a:r>
              <a:rPr lang="en-US" sz="1800" dirty="0">
                <a:latin typeface="Calibri"/>
                <a:ea typeface="Calibri"/>
                <a:cs typeface="Arial"/>
              </a:rPr>
              <a:t>A</a:t>
            </a:r>
            <a:r>
              <a:rPr lang="en-US" sz="1800" dirty="0">
                <a:solidFill>
                  <a:schemeClr val="bg2"/>
                </a:solidFill>
                <a:latin typeface="Calibri"/>
                <a:ea typeface="Calibri"/>
                <a:cs typeface="Arial"/>
              </a:rPr>
              <a:t> </a:t>
            </a:r>
            <a:r>
              <a:rPr lang="en-US" sz="1800" dirty="0">
                <a:solidFill>
                  <a:schemeClr val="accent4">
                    <a:lumMod val="75000"/>
                  </a:schemeClr>
                </a:solidFill>
                <a:latin typeface="Calibri"/>
                <a:ea typeface="Calibri"/>
                <a:cs typeface="Arial"/>
              </a:rPr>
              <a:t>Dataset</a:t>
            </a:r>
            <a:r>
              <a:rPr lang="en-US" sz="1800" dirty="0">
                <a:solidFill>
                  <a:schemeClr val="bg2"/>
                </a:solidFill>
                <a:latin typeface="Calibri"/>
                <a:ea typeface="Calibri"/>
                <a:cs typeface="Arial"/>
              </a:rPr>
              <a:t> </a:t>
            </a:r>
            <a:r>
              <a:rPr lang="en-US" sz="1800" dirty="0">
                <a:latin typeface="Calibri"/>
                <a:ea typeface="Calibri"/>
                <a:cs typeface="Arial"/>
              </a:rPr>
              <a:t>can be of the following types: </a:t>
            </a:r>
          </a:p>
          <a:p>
            <a:pPr marL="448945" lvl="1" indent="-207645">
              <a:lnSpc>
                <a:spcPct val="100000"/>
              </a:lnSpc>
              <a:spcBef>
                <a:spcPts val="0"/>
              </a:spcBef>
              <a:spcAft>
                <a:spcPts val="300"/>
              </a:spcAft>
              <a:buFont typeface="Arial,Sans-Serif" panose="020B0604020202020204" pitchFamily="34" charset="0"/>
            </a:pPr>
            <a:r>
              <a:rPr lang="en-US" sz="1400" dirty="0">
                <a:latin typeface="Calibri"/>
                <a:ea typeface="Calibri"/>
                <a:cs typeface="Arial"/>
              </a:rPr>
              <a:t>Input</a:t>
            </a:r>
          </a:p>
          <a:p>
            <a:pPr marL="448945" lvl="1" indent="-207645">
              <a:lnSpc>
                <a:spcPct val="100000"/>
              </a:lnSpc>
              <a:spcBef>
                <a:spcPts val="0"/>
              </a:spcBef>
              <a:spcAft>
                <a:spcPts val="300"/>
              </a:spcAft>
              <a:buFont typeface="Arial,Sans-Serif" panose="020B0604020202020204" pitchFamily="34" charset="0"/>
            </a:pPr>
            <a:r>
              <a:rPr lang="en-US" sz="1400" dirty="0">
                <a:latin typeface="Calibri"/>
                <a:ea typeface="Calibri"/>
                <a:cs typeface="Arial"/>
              </a:rPr>
              <a:t>Output</a:t>
            </a:r>
          </a:p>
          <a:p>
            <a:pPr marL="448945" lvl="1" indent="-207645">
              <a:lnSpc>
                <a:spcPct val="100000"/>
              </a:lnSpc>
              <a:spcBef>
                <a:spcPts val="0"/>
              </a:spcBef>
              <a:spcAft>
                <a:spcPts val="300"/>
              </a:spcAft>
              <a:buFont typeface="Arial,Sans-Serif" panose="020B0604020202020204" pitchFamily="34" charset="0"/>
            </a:pPr>
            <a:r>
              <a:rPr lang="en-US" sz="1400" dirty="0">
                <a:latin typeface="Calibri"/>
                <a:ea typeface="Calibri"/>
                <a:cs typeface="Arial"/>
              </a:rPr>
              <a:t>Data product</a:t>
            </a:r>
          </a:p>
          <a:p>
            <a:pPr marL="448945" lvl="1" indent="-207645">
              <a:lnSpc>
                <a:spcPct val="100000"/>
              </a:lnSpc>
              <a:spcBef>
                <a:spcPts val="0"/>
              </a:spcBef>
              <a:spcAft>
                <a:spcPts val="300"/>
              </a:spcAft>
              <a:buFont typeface="Arial,Sans-Serif" panose="020B0604020202020204" pitchFamily="34" charset="0"/>
            </a:pPr>
            <a:r>
              <a:rPr lang="en-US" sz="1400" dirty="0">
                <a:latin typeface="Calibri"/>
                <a:ea typeface="Calibri"/>
                <a:cs typeface="Arial"/>
              </a:rPr>
              <a:t>Input parameter</a:t>
            </a:r>
          </a:p>
          <a:p>
            <a:pPr>
              <a:lnSpc>
                <a:spcPct val="100000"/>
              </a:lnSpc>
              <a:spcBef>
                <a:spcPts val="1800"/>
              </a:spcBef>
              <a:spcAft>
                <a:spcPts val="600"/>
              </a:spcAft>
            </a:pPr>
            <a:r>
              <a:rPr lang="en-US" sz="1800" dirty="0">
                <a:latin typeface="Calibri"/>
                <a:ea typeface="Calibri"/>
                <a:cs typeface="Calibri"/>
              </a:rPr>
              <a:t>A </a:t>
            </a:r>
            <a:r>
              <a:rPr lang="en-US" sz="1800" dirty="0">
                <a:solidFill>
                  <a:srgbClr val="92D050"/>
                </a:solidFill>
                <a:latin typeface="Calibri"/>
                <a:ea typeface="Calibri"/>
                <a:cs typeface="Calibri"/>
              </a:rPr>
              <a:t>Simulation </a:t>
            </a:r>
            <a:r>
              <a:rPr lang="en-US" sz="1800" dirty="0">
                <a:latin typeface="Calibri"/>
                <a:ea typeface="Calibri"/>
                <a:cs typeface="Calibri"/>
              </a:rPr>
              <a:t>is the execution of a </a:t>
            </a:r>
            <a:r>
              <a:rPr lang="en-US" sz="1800" dirty="0">
                <a:solidFill>
                  <a:srgbClr val="1D4927"/>
                </a:solidFill>
                <a:latin typeface="Calibri"/>
                <a:ea typeface="Calibri"/>
                <a:cs typeface="Calibri"/>
              </a:rPr>
              <a:t>Workflow </a:t>
            </a:r>
            <a:r>
              <a:rPr lang="en-US" sz="1800" dirty="0">
                <a:latin typeface="Calibri"/>
                <a:ea typeface="Calibri"/>
                <a:cs typeface="Calibri"/>
              </a:rPr>
              <a:t>and contains input data and the result of that specific workflow run.</a:t>
            </a:r>
          </a:p>
        </p:txBody>
      </p:sp>
      <p:grpSp>
        <p:nvGrpSpPr>
          <p:cNvPr id="25" name="Gruppo 29">
            <a:extLst>
              <a:ext uri="{FF2B5EF4-FFF2-40B4-BE49-F238E27FC236}">
                <a16:creationId xmlns:a16="http://schemas.microsoft.com/office/drawing/2014/main" id="{C66FE591-6CA1-2E9B-80D4-0745B7F5B7F8}"/>
              </a:ext>
            </a:extLst>
          </p:cNvPr>
          <p:cNvGrpSpPr/>
          <p:nvPr/>
        </p:nvGrpSpPr>
        <p:grpSpPr>
          <a:xfrm>
            <a:off x="5451560" y="2111698"/>
            <a:ext cx="5896383" cy="3526091"/>
            <a:chOff x="3356059" y="778199"/>
            <a:chExt cx="5306185" cy="3112207"/>
          </a:xfrm>
        </p:grpSpPr>
        <p:grpSp>
          <p:nvGrpSpPr>
            <p:cNvPr id="26" name="Gruppo 27">
              <a:extLst>
                <a:ext uri="{FF2B5EF4-FFF2-40B4-BE49-F238E27FC236}">
                  <a16:creationId xmlns:a16="http://schemas.microsoft.com/office/drawing/2014/main" id="{17785741-A285-E728-4745-1A82C75DD31A}"/>
                </a:ext>
              </a:extLst>
            </p:cNvPr>
            <p:cNvGrpSpPr/>
            <p:nvPr/>
          </p:nvGrpSpPr>
          <p:grpSpPr>
            <a:xfrm>
              <a:off x="3356059" y="778199"/>
              <a:ext cx="5306185" cy="3112207"/>
              <a:chOff x="3356059" y="778199"/>
              <a:chExt cx="5772723" cy="3706292"/>
            </a:xfrm>
          </p:grpSpPr>
          <p:sp>
            <p:nvSpPr>
              <p:cNvPr id="28" name="Rettangolo 8">
                <a:extLst>
                  <a:ext uri="{FF2B5EF4-FFF2-40B4-BE49-F238E27FC236}">
                    <a16:creationId xmlns:a16="http://schemas.microsoft.com/office/drawing/2014/main" id="{12F31492-4818-559E-4A17-5CB3D650AA45}"/>
                  </a:ext>
                </a:extLst>
              </p:cNvPr>
              <p:cNvSpPr/>
              <p:nvPr/>
            </p:nvSpPr>
            <p:spPr bwMode="auto">
              <a:xfrm>
                <a:off x="8122443" y="1765558"/>
                <a:ext cx="1006339" cy="1253040"/>
              </a:xfrm>
              <a:prstGeom prst="rect">
                <a:avLst/>
              </a:prstGeom>
              <a:solidFill>
                <a:srgbClr val="FFF1E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100" b="1" i="0" u="none" strike="noStrike" kern="1200" cap="none" spc="0" normalizeH="0" baseline="0" noProof="0">
                    <a:ln>
                      <a:noFill/>
                    </a:ln>
                    <a:solidFill>
                      <a:srgbClr val="EC7016">
                        <a:lumMod val="75000"/>
                      </a:srgbClr>
                    </a:solidFill>
                    <a:effectLst/>
                    <a:uLnTx/>
                    <a:uFillTx/>
                    <a:latin typeface="Aptos" panose="02110004020202020204"/>
                    <a:ea typeface="+mn-ea"/>
                    <a:cs typeface="+mn-cs"/>
                  </a:rPr>
                  <a:t>Dataset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1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00" b="0" i="0" u="none" strike="noStrike" kern="1200" cap="none" spc="0" normalizeH="0" baseline="0" noProof="0" err="1">
                    <a:ln>
                      <a:noFill/>
                    </a:ln>
                    <a:solidFill>
                      <a:srgbClr val="EC7016">
                        <a:lumMod val="75000"/>
                      </a:srgbClr>
                    </a:solidFill>
                    <a:effectLst/>
                    <a:uLnTx/>
                    <a:uFillTx/>
                    <a:latin typeface="Aptos" panose="02110004020202020204"/>
                    <a:ea typeface="+mn-ea"/>
                    <a:cs typeface="+mn-cs"/>
                  </a:rPr>
                  <a:t>type</a:t>
                </a:r>
                <a:r>
                  <a:rPr kumimoji="0" lang="it-IT" sz="100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 input</a:t>
                </a:r>
                <a:endParaRPr kumimoji="0" lang="it-IT" sz="1100" b="0" i="0" u="none" strike="noStrike" kern="1200" cap="none" spc="0" normalizeH="0" baseline="0" noProof="0">
                  <a:ln>
                    <a:noFill/>
                  </a:ln>
                  <a:solidFill>
                    <a:srgbClr val="EC7016">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1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1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1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p:txBody>
          </p:sp>
          <p:sp>
            <p:nvSpPr>
              <p:cNvPr id="29" name="Rettangolo 7">
                <a:extLst>
                  <a:ext uri="{FF2B5EF4-FFF2-40B4-BE49-F238E27FC236}">
                    <a16:creationId xmlns:a16="http://schemas.microsoft.com/office/drawing/2014/main" id="{5C549D50-AFF3-FD2D-3BF0-CD4AAD61A04A}"/>
                  </a:ext>
                </a:extLst>
              </p:cNvPr>
              <p:cNvSpPr/>
              <p:nvPr/>
            </p:nvSpPr>
            <p:spPr bwMode="auto">
              <a:xfrm>
                <a:off x="3356059" y="1201265"/>
                <a:ext cx="1680830" cy="3283226"/>
              </a:xfrm>
              <a:prstGeom prst="rect">
                <a:avLst/>
              </a:prstGeom>
              <a:solidFill>
                <a:srgbClr val="C5D6ED"/>
              </a:solidFill>
              <a:ln>
                <a:solidFill>
                  <a:srgbClr val="3465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1" i="0" u="none" strike="noStrike" kern="1200" cap="none" spc="0" normalizeH="0" baseline="0" noProof="0">
                    <a:ln>
                      <a:noFill/>
                    </a:ln>
                    <a:solidFill>
                      <a:srgbClr val="3465A4"/>
                    </a:solidFill>
                    <a:effectLst/>
                    <a:uLnTx/>
                    <a:uFillTx/>
                    <a:latin typeface="Aptos" panose="02110004020202020204"/>
                    <a:ea typeface="+mn-ea"/>
                    <a:cs typeface="+mn-cs"/>
                  </a:rPr>
                  <a:t>Experiment</a:t>
                </a:r>
                <a:endParaRPr kumimoji="0" lang="it-IT" sz="1400" b="1" i="0" u="none" strike="noStrike" kern="1200" cap="none" spc="0" normalizeH="0" baseline="0" noProof="0">
                  <a:ln>
                    <a:noFill/>
                  </a:ln>
                  <a:solidFill>
                    <a:srgbClr val="3465A4"/>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p:txBody>
          </p:sp>
          <p:sp>
            <p:nvSpPr>
              <p:cNvPr id="30" name="Rettangolo 9">
                <a:extLst>
                  <a:ext uri="{FF2B5EF4-FFF2-40B4-BE49-F238E27FC236}">
                    <a16:creationId xmlns:a16="http://schemas.microsoft.com/office/drawing/2014/main" id="{464071B2-43B2-FC04-D829-59D9570113FF}"/>
                  </a:ext>
                </a:extLst>
              </p:cNvPr>
              <p:cNvSpPr/>
              <p:nvPr/>
            </p:nvSpPr>
            <p:spPr bwMode="auto">
              <a:xfrm>
                <a:off x="3595173" y="1773967"/>
                <a:ext cx="1242708" cy="182694"/>
              </a:xfrm>
              <a:prstGeom prst="rect">
                <a:avLst/>
              </a:prstGeom>
              <a:solidFill>
                <a:srgbClr val="DEEDD7"/>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6AA84F"/>
                    </a:solidFill>
                    <a:effectLst/>
                    <a:uLnTx/>
                    <a:uFillTx/>
                    <a:latin typeface="Aptos" panose="02110004020202020204"/>
                    <a:ea typeface="+mn-ea"/>
                    <a:cs typeface="+mn-cs"/>
                  </a:rPr>
                  <a:t>Sim 1</a:t>
                </a:r>
                <a:endParaRPr kumimoji="0" lang="en-GB" sz="1050" b="0" i="0" u="none" strike="noStrike" kern="1200" cap="none" spc="0" normalizeH="0" baseline="0" noProof="0">
                  <a:ln>
                    <a:noFill/>
                  </a:ln>
                  <a:solidFill>
                    <a:srgbClr val="6AA84F"/>
                  </a:solidFill>
                  <a:effectLst/>
                  <a:uLnTx/>
                  <a:uFillTx/>
                  <a:latin typeface="Aptos" panose="02110004020202020204"/>
                  <a:ea typeface="+mn-ea"/>
                  <a:cs typeface="+mn-cs"/>
                </a:endParaRPr>
              </a:p>
            </p:txBody>
          </p:sp>
          <p:sp>
            <p:nvSpPr>
              <p:cNvPr id="31" name="Rettangolo 12">
                <a:extLst>
                  <a:ext uri="{FF2B5EF4-FFF2-40B4-BE49-F238E27FC236}">
                    <a16:creationId xmlns:a16="http://schemas.microsoft.com/office/drawing/2014/main" id="{42A38BB0-2F0F-A7DB-3E6E-02F7C94B57B6}"/>
                  </a:ext>
                </a:extLst>
              </p:cNvPr>
              <p:cNvSpPr/>
              <p:nvPr/>
            </p:nvSpPr>
            <p:spPr bwMode="auto">
              <a:xfrm>
                <a:off x="3603425" y="2819446"/>
                <a:ext cx="1242708" cy="182694"/>
              </a:xfrm>
              <a:prstGeom prst="rect">
                <a:avLst/>
              </a:prstGeom>
              <a:solidFill>
                <a:srgbClr val="DEEDD7"/>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6AA84F"/>
                    </a:solidFill>
                    <a:effectLst/>
                    <a:uLnTx/>
                    <a:uFillTx/>
                    <a:latin typeface="Aptos" panose="02110004020202020204"/>
                    <a:ea typeface="+mn-ea"/>
                    <a:cs typeface="+mn-cs"/>
                  </a:rPr>
                  <a:t>Sim n</a:t>
                </a:r>
                <a:endParaRPr kumimoji="0" lang="en-GB" sz="1050" b="0" i="0" u="none" strike="noStrike" kern="1200" cap="none" spc="0" normalizeH="0" baseline="0" noProof="0">
                  <a:ln>
                    <a:noFill/>
                  </a:ln>
                  <a:solidFill>
                    <a:srgbClr val="6AA84F"/>
                  </a:solidFill>
                  <a:effectLst/>
                  <a:uLnTx/>
                  <a:uFillTx/>
                  <a:latin typeface="Aptos" panose="02110004020202020204"/>
                  <a:ea typeface="+mn-ea"/>
                  <a:cs typeface="+mn-cs"/>
                </a:endParaRPr>
              </a:p>
            </p:txBody>
          </p:sp>
          <p:sp>
            <p:nvSpPr>
              <p:cNvPr id="32" name="Rettangolo 14">
                <a:extLst>
                  <a:ext uri="{FF2B5EF4-FFF2-40B4-BE49-F238E27FC236}">
                    <a16:creationId xmlns:a16="http://schemas.microsoft.com/office/drawing/2014/main" id="{6883B422-9CB6-7FEA-0D69-6475DF170136}"/>
                  </a:ext>
                </a:extLst>
              </p:cNvPr>
              <p:cNvSpPr/>
              <p:nvPr/>
            </p:nvSpPr>
            <p:spPr bwMode="auto">
              <a:xfrm>
                <a:off x="3611174" y="3392228"/>
                <a:ext cx="1214499" cy="211090"/>
              </a:xfrm>
              <a:prstGeom prst="rect">
                <a:avLst/>
              </a:prstGeom>
              <a:solidFill>
                <a:srgbClr val="FFECD5"/>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Dataset …</a:t>
                </a:r>
                <a:endParaRPr kumimoji="0" lang="en-GB" sz="1200" b="0" i="0" u="none" strike="noStrike" kern="1200" cap="none" spc="0" normalizeH="0" baseline="0" noProof="0">
                  <a:ln>
                    <a:noFill/>
                  </a:ln>
                  <a:solidFill>
                    <a:srgbClr val="EC7016">
                      <a:lumMod val="75000"/>
                    </a:srgbClr>
                  </a:solidFill>
                  <a:effectLst/>
                  <a:uLnTx/>
                  <a:uFillTx/>
                  <a:latin typeface="Aptos" panose="02110004020202020204"/>
                  <a:ea typeface="+mn-ea"/>
                  <a:cs typeface="+mn-cs"/>
                </a:endParaRPr>
              </a:p>
            </p:txBody>
          </p:sp>
          <p:sp>
            <p:nvSpPr>
              <p:cNvPr id="33" name="Rettangolo 15">
                <a:extLst>
                  <a:ext uri="{FF2B5EF4-FFF2-40B4-BE49-F238E27FC236}">
                    <a16:creationId xmlns:a16="http://schemas.microsoft.com/office/drawing/2014/main" id="{905D86BD-BFB3-5D70-894D-7C256256243E}"/>
                  </a:ext>
                </a:extLst>
              </p:cNvPr>
              <p:cNvSpPr/>
              <p:nvPr/>
            </p:nvSpPr>
            <p:spPr bwMode="auto">
              <a:xfrm>
                <a:off x="3595173" y="1996773"/>
                <a:ext cx="1242708" cy="182694"/>
              </a:xfrm>
              <a:prstGeom prst="rect">
                <a:avLst/>
              </a:prstGeom>
              <a:solidFill>
                <a:srgbClr val="DEEDD7"/>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6AA84F"/>
                    </a:solidFill>
                    <a:effectLst/>
                    <a:uLnTx/>
                    <a:uFillTx/>
                    <a:latin typeface="Aptos" panose="02110004020202020204"/>
                    <a:ea typeface="+mn-ea"/>
                    <a:cs typeface="+mn-cs"/>
                  </a:rPr>
                  <a:t>Sim …</a:t>
                </a:r>
                <a:endParaRPr kumimoji="0" lang="en-GB" sz="1050" b="0" i="0" u="none" strike="noStrike" kern="1200" cap="none" spc="0" normalizeH="0" baseline="0" noProof="0">
                  <a:ln>
                    <a:noFill/>
                  </a:ln>
                  <a:solidFill>
                    <a:srgbClr val="6AA84F"/>
                  </a:solidFill>
                  <a:effectLst/>
                  <a:uLnTx/>
                  <a:uFillTx/>
                  <a:latin typeface="Aptos" panose="02110004020202020204"/>
                  <a:ea typeface="+mn-ea"/>
                  <a:cs typeface="+mn-cs"/>
                </a:endParaRPr>
              </a:p>
            </p:txBody>
          </p:sp>
          <p:sp>
            <p:nvSpPr>
              <p:cNvPr id="34" name="Rettangolo 16">
                <a:extLst>
                  <a:ext uri="{FF2B5EF4-FFF2-40B4-BE49-F238E27FC236}">
                    <a16:creationId xmlns:a16="http://schemas.microsoft.com/office/drawing/2014/main" id="{F3F3274D-B4A4-C155-2D5E-09DE50C28447}"/>
                  </a:ext>
                </a:extLst>
              </p:cNvPr>
              <p:cNvSpPr/>
              <p:nvPr/>
            </p:nvSpPr>
            <p:spPr bwMode="auto">
              <a:xfrm>
                <a:off x="3603425" y="2252148"/>
                <a:ext cx="1242708" cy="215957"/>
              </a:xfrm>
              <a:prstGeom prst="rect">
                <a:avLst/>
              </a:prstGeom>
              <a:solidFill>
                <a:srgbClr val="DEEDD7"/>
              </a:solidFill>
              <a:ln>
                <a:solidFill>
                  <a:srgbClr val="6AA84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6AA84F"/>
                    </a:solidFill>
                    <a:effectLst/>
                    <a:uLnTx/>
                    <a:uFillTx/>
                    <a:latin typeface="Aptos" panose="02110004020202020204"/>
                    <a:ea typeface="+mn-ea"/>
                    <a:cs typeface="+mn-cs"/>
                  </a:rPr>
                  <a:t>…</a:t>
                </a:r>
                <a:endParaRPr kumimoji="0" lang="en-GB" sz="1050" b="0" i="0" u="none" strike="noStrike" kern="1200" cap="none" spc="0" normalizeH="0" baseline="0" noProof="0">
                  <a:ln>
                    <a:noFill/>
                  </a:ln>
                  <a:solidFill>
                    <a:srgbClr val="6AA84F"/>
                  </a:solidFill>
                  <a:effectLst/>
                  <a:uLnTx/>
                  <a:uFillTx/>
                  <a:latin typeface="Aptos" panose="02110004020202020204"/>
                  <a:ea typeface="+mn-ea"/>
                  <a:cs typeface="+mn-cs"/>
                </a:endParaRPr>
              </a:p>
            </p:txBody>
          </p:sp>
          <p:sp>
            <p:nvSpPr>
              <p:cNvPr id="35" name="Rettangolo 17">
                <a:extLst>
                  <a:ext uri="{FF2B5EF4-FFF2-40B4-BE49-F238E27FC236}">
                    <a16:creationId xmlns:a16="http://schemas.microsoft.com/office/drawing/2014/main" id="{40DB1C8A-8DDA-4F05-1A25-C24CBC7CCF9B}"/>
                  </a:ext>
                </a:extLst>
              </p:cNvPr>
              <p:cNvSpPr/>
              <p:nvPr/>
            </p:nvSpPr>
            <p:spPr bwMode="auto">
              <a:xfrm>
                <a:off x="3587958" y="2570908"/>
                <a:ext cx="1242708" cy="182694"/>
              </a:xfrm>
              <a:prstGeom prst="rect">
                <a:avLst/>
              </a:prstGeom>
              <a:solidFill>
                <a:srgbClr val="DEEDD7"/>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6AA84F"/>
                    </a:solidFill>
                    <a:effectLst/>
                    <a:uLnTx/>
                    <a:uFillTx/>
                    <a:latin typeface="Aptos" panose="02110004020202020204"/>
                    <a:ea typeface="+mn-ea"/>
                    <a:cs typeface="+mn-cs"/>
                  </a:rPr>
                  <a:t>Sim …</a:t>
                </a:r>
                <a:endParaRPr kumimoji="0" lang="en-GB" sz="1050" b="0" i="0" u="none" strike="noStrike" kern="1200" cap="none" spc="0" normalizeH="0" baseline="0" noProof="0">
                  <a:ln>
                    <a:noFill/>
                  </a:ln>
                  <a:solidFill>
                    <a:srgbClr val="6AA84F"/>
                  </a:solidFill>
                  <a:effectLst/>
                  <a:uLnTx/>
                  <a:uFillTx/>
                  <a:latin typeface="Aptos" panose="02110004020202020204"/>
                  <a:ea typeface="+mn-ea"/>
                  <a:cs typeface="+mn-cs"/>
                </a:endParaRPr>
              </a:p>
            </p:txBody>
          </p:sp>
          <p:sp>
            <p:nvSpPr>
              <p:cNvPr id="36" name="Rettangolo 18">
                <a:extLst>
                  <a:ext uri="{FF2B5EF4-FFF2-40B4-BE49-F238E27FC236}">
                    <a16:creationId xmlns:a16="http://schemas.microsoft.com/office/drawing/2014/main" id="{81C32794-8110-FA29-09F9-26BFC3A6FE6C}"/>
                  </a:ext>
                </a:extLst>
              </p:cNvPr>
              <p:cNvSpPr/>
              <p:nvPr/>
            </p:nvSpPr>
            <p:spPr bwMode="auto">
              <a:xfrm>
                <a:off x="3623885" y="3673061"/>
                <a:ext cx="1214499" cy="211090"/>
              </a:xfrm>
              <a:prstGeom prst="rect">
                <a:avLst/>
              </a:prstGeom>
              <a:solidFill>
                <a:srgbClr val="FFECD5"/>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Dataset …</a:t>
                </a:r>
                <a:endParaRPr kumimoji="0" lang="en-GB" sz="1200" b="0" i="0" u="none" strike="noStrike" kern="1200" cap="none" spc="0" normalizeH="0" baseline="0" noProof="0">
                  <a:ln>
                    <a:noFill/>
                  </a:ln>
                  <a:solidFill>
                    <a:srgbClr val="EC7016">
                      <a:lumMod val="75000"/>
                    </a:srgbClr>
                  </a:solidFill>
                  <a:effectLst/>
                  <a:uLnTx/>
                  <a:uFillTx/>
                  <a:latin typeface="Aptos" panose="02110004020202020204"/>
                  <a:ea typeface="+mn-ea"/>
                  <a:cs typeface="+mn-cs"/>
                </a:endParaRPr>
              </a:p>
            </p:txBody>
          </p:sp>
          <p:grpSp>
            <p:nvGrpSpPr>
              <p:cNvPr id="37" name="Gruppo 23">
                <a:extLst>
                  <a:ext uri="{FF2B5EF4-FFF2-40B4-BE49-F238E27FC236}">
                    <a16:creationId xmlns:a16="http://schemas.microsoft.com/office/drawing/2014/main" id="{A434C855-EE8D-720D-8980-C082EC8E4C2C}"/>
                  </a:ext>
                </a:extLst>
              </p:cNvPr>
              <p:cNvGrpSpPr/>
              <p:nvPr/>
            </p:nvGrpSpPr>
            <p:grpSpPr>
              <a:xfrm>
                <a:off x="5759899" y="778199"/>
                <a:ext cx="1476502" cy="2174226"/>
                <a:chOff x="5759899" y="778199"/>
                <a:chExt cx="1483657" cy="2174226"/>
              </a:xfrm>
            </p:grpSpPr>
            <p:sp>
              <p:nvSpPr>
                <p:cNvPr id="40" name="Rettangolo 1">
                  <a:extLst>
                    <a:ext uri="{FF2B5EF4-FFF2-40B4-BE49-F238E27FC236}">
                      <a16:creationId xmlns:a16="http://schemas.microsoft.com/office/drawing/2014/main" id="{32439B34-D512-D007-B027-3237EFB020AD}"/>
                    </a:ext>
                  </a:extLst>
                </p:cNvPr>
                <p:cNvSpPr/>
                <p:nvPr/>
              </p:nvSpPr>
              <p:spPr>
                <a:xfrm>
                  <a:off x="5759899" y="778199"/>
                  <a:ext cx="1483657" cy="2174226"/>
                </a:xfrm>
                <a:prstGeom prst="rect">
                  <a:avLst/>
                </a:prstGeom>
                <a:solidFill>
                  <a:srgbClr val="DEEDD7"/>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1" i="0" u="none" strike="noStrike" kern="1200" cap="none" spc="0" normalizeH="0" baseline="0" noProof="0" err="1">
                      <a:ln>
                        <a:noFill/>
                      </a:ln>
                      <a:solidFill>
                        <a:srgbClr val="6AA84F"/>
                      </a:solidFill>
                      <a:effectLst/>
                      <a:uLnTx/>
                      <a:uFillTx/>
                      <a:latin typeface="Aptos" panose="02110004020202020204"/>
                      <a:ea typeface="+mn-ea"/>
                      <a:cs typeface="+mn-cs"/>
                    </a:rPr>
                    <a:t>Simulation</a:t>
                  </a:r>
                  <a:endParaRPr kumimoji="0" lang="it-IT" sz="1400" b="1" i="0" u="none" strike="noStrike" kern="1200" cap="none" spc="0" normalizeH="0" baseline="0" noProof="0">
                    <a:ln>
                      <a:noFill/>
                    </a:ln>
                    <a:solidFill>
                      <a:srgbClr val="6AA84F"/>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endParaRPr>
                </a:p>
              </p:txBody>
            </p:sp>
            <p:sp>
              <p:nvSpPr>
                <p:cNvPr id="41" name="Rettangolo 11">
                  <a:extLst>
                    <a:ext uri="{FF2B5EF4-FFF2-40B4-BE49-F238E27FC236}">
                      <a16:creationId xmlns:a16="http://schemas.microsoft.com/office/drawing/2014/main" id="{151781B5-8C14-923A-DA4E-7B107D8E647D}"/>
                    </a:ext>
                  </a:extLst>
                </p:cNvPr>
                <p:cNvSpPr/>
                <p:nvPr/>
              </p:nvSpPr>
              <p:spPr bwMode="auto">
                <a:xfrm>
                  <a:off x="5913311" y="1230253"/>
                  <a:ext cx="1214499" cy="211090"/>
                </a:xfrm>
                <a:prstGeom prst="rect">
                  <a:avLst/>
                </a:prstGeom>
                <a:solidFill>
                  <a:srgbClr val="FFECD5"/>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Dataset 1</a:t>
                  </a:r>
                  <a:endParaRPr kumimoji="0" lang="en-GB" sz="1200" b="0" i="0" u="none" strike="noStrike" kern="1200" cap="none" spc="0" normalizeH="0" baseline="0" noProof="0">
                    <a:ln>
                      <a:noFill/>
                    </a:ln>
                    <a:solidFill>
                      <a:srgbClr val="EC7016">
                        <a:lumMod val="75000"/>
                      </a:srgbClr>
                    </a:solidFill>
                    <a:effectLst/>
                    <a:uLnTx/>
                    <a:uFillTx/>
                    <a:latin typeface="Aptos" panose="02110004020202020204"/>
                    <a:ea typeface="+mn-ea"/>
                    <a:cs typeface="+mn-cs"/>
                  </a:endParaRPr>
                </a:p>
              </p:txBody>
            </p:sp>
            <p:sp>
              <p:nvSpPr>
                <p:cNvPr id="42" name="Rettangolo 19">
                  <a:extLst>
                    <a:ext uri="{FF2B5EF4-FFF2-40B4-BE49-F238E27FC236}">
                      <a16:creationId xmlns:a16="http://schemas.microsoft.com/office/drawing/2014/main" id="{83F0A430-373C-982C-2B76-F7818F8017AE}"/>
                    </a:ext>
                  </a:extLst>
                </p:cNvPr>
                <p:cNvSpPr/>
                <p:nvPr/>
              </p:nvSpPr>
              <p:spPr bwMode="auto">
                <a:xfrm>
                  <a:off x="5913311" y="1492796"/>
                  <a:ext cx="1214499" cy="211090"/>
                </a:xfrm>
                <a:prstGeom prst="rect">
                  <a:avLst/>
                </a:prstGeom>
                <a:solidFill>
                  <a:srgbClr val="FFECD5"/>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Dataset …</a:t>
                  </a:r>
                  <a:endParaRPr kumimoji="0" lang="en-GB" sz="1200" b="0" i="0" u="none" strike="noStrike" kern="1200" cap="none" spc="0" normalizeH="0" baseline="0" noProof="0">
                    <a:ln>
                      <a:noFill/>
                    </a:ln>
                    <a:solidFill>
                      <a:srgbClr val="EC7016">
                        <a:lumMod val="75000"/>
                      </a:srgbClr>
                    </a:solidFill>
                    <a:effectLst/>
                    <a:uLnTx/>
                    <a:uFillTx/>
                    <a:latin typeface="Aptos" panose="02110004020202020204"/>
                    <a:ea typeface="+mn-ea"/>
                    <a:cs typeface="+mn-cs"/>
                  </a:endParaRPr>
                </a:p>
              </p:txBody>
            </p:sp>
            <p:sp>
              <p:nvSpPr>
                <p:cNvPr id="43" name="Rettangolo 21">
                  <a:extLst>
                    <a:ext uri="{FF2B5EF4-FFF2-40B4-BE49-F238E27FC236}">
                      <a16:creationId xmlns:a16="http://schemas.microsoft.com/office/drawing/2014/main" id="{045230A5-4F7A-ECD6-3637-B99D953184BB}"/>
                    </a:ext>
                  </a:extLst>
                </p:cNvPr>
                <p:cNvSpPr/>
                <p:nvPr/>
              </p:nvSpPr>
              <p:spPr bwMode="auto">
                <a:xfrm>
                  <a:off x="5905523" y="2017252"/>
                  <a:ext cx="1214499" cy="211090"/>
                </a:xfrm>
                <a:prstGeom prst="rect">
                  <a:avLst/>
                </a:prstGeom>
                <a:solidFill>
                  <a:srgbClr val="FFECD5"/>
                </a:solidFill>
                <a:ln>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Dataset …</a:t>
                  </a:r>
                  <a:endParaRPr kumimoji="0" lang="en-GB" sz="1200" b="0" i="0" u="none" strike="noStrike" kern="1200" cap="none" spc="0" normalizeH="0" baseline="0" noProof="0">
                    <a:ln>
                      <a:noFill/>
                    </a:ln>
                    <a:solidFill>
                      <a:srgbClr val="EC7016">
                        <a:lumMod val="75000"/>
                      </a:srgbClr>
                    </a:solidFill>
                    <a:effectLst/>
                    <a:uLnTx/>
                    <a:uFillTx/>
                    <a:latin typeface="Aptos" panose="02110004020202020204"/>
                    <a:ea typeface="+mn-ea"/>
                    <a:cs typeface="+mn-cs"/>
                  </a:endParaRPr>
                </a:p>
              </p:txBody>
            </p:sp>
            <p:sp>
              <p:nvSpPr>
                <p:cNvPr id="44" name="Rettangolo 13">
                  <a:extLst>
                    <a:ext uri="{FF2B5EF4-FFF2-40B4-BE49-F238E27FC236}">
                      <a16:creationId xmlns:a16="http://schemas.microsoft.com/office/drawing/2014/main" id="{665B3E80-0F88-2590-EFC0-E856A310A3BA}"/>
                    </a:ext>
                  </a:extLst>
                </p:cNvPr>
                <p:cNvSpPr/>
                <p:nvPr/>
              </p:nvSpPr>
              <p:spPr bwMode="auto">
                <a:xfrm>
                  <a:off x="5913310" y="2290917"/>
                  <a:ext cx="1214499" cy="211090"/>
                </a:xfrm>
                <a:prstGeom prst="rect">
                  <a:avLst/>
                </a:prstGeom>
                <a:solidFill>
                  <a:srgbClr val="FFECD5"/>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Dataset n</a:t>
                  </a:r>
                </a:p>
              </p:txBody>
            </p:sp>
          </p:grpSp>
          <p:sp>
            <p:nvSpPr>
              <p:cNvPr id="38" name="Trapezio 26">
                <a:extLst>
                  <a:ext uri="{FF2B5EF4-FFF2-40B4-BE49-F238E27FC236}">
                    <a16:creationId xmlns:a16="http://schemas.microsoft.com/office/drawing/2014/main" id="{E9CC7BC0-7F66-822A-3226-24241BDAF164}"/>
                  </a:ext>
                </a:extLst>
              </p:cNvPr>
              <p:cNvSpPr/>
              <p:nvPr/>
            </p:nvSpPr>
            <p:spPr bwMode="auto">
              <a:xfrm rot="16200000">
                <a:off x="6975274" y="1894424"/>
                <a:ext cx="1236223" cy="1006339"/>
              </a:xfrm>
              <a:prstGeom prst="trapezoid">
                <a:avLst>
                  <a:gd name="adj" fmla="val 97276"/>
                </a:avLst>
              </a:prstGeom>
              <a:solidFill>
                <a:srgbClr val="FFF1E1"/>
              </a:solidFill>
              <a:ln>
                <a:solidFill>
                  <a:srgbClr val="FFEC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9" name="Trapezio 22">
                <a:extLst>
                  <a:ext uri="{FF2B5EF4-FFF2-40B4-BE49-F238E27FC236}">
                    <a16:creationId xmlns:a16="http://schemas.microsoft.com/office/drawing/2014/main" id="{1841CC26-B2DF-B4E4-3003-A924962AFEA0}"/>
                  </a:ext>
                </a:extLst>
              </p:cNvPr>
              <p:cNvSpPr/>
              <p:nvPr/>
            </p:nvSpPr>
            <p:spPr>
              <a:xfrm rot="16200000">
                <a:off x="4204280" y="1420055"/>
                <a:ext cx="2174225" cy="890516"/>
              </a:xfrm>
              <a:prstGeom prst="trapezoid">
                <a:avLst>
                  <a:gd name="adj" fmla="val 111609"/>
                </a:avLst>
              </a:prstGeom>
              <a:solidFill>
                <a:srgbClr val="DEEDD7"/>
              </a:solidFill>
              <a:ln>
                <a:solidFill>
                  <a:srgbClr val="DEED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27" name="Rettangolo 28">
              <a:extLst>
                <a:ext uri="{FF2B5EF4-FFF2-40B4-BE49-F238E27FC236}">
                  <a16:creationId xmlns:a16="http://schemas.microsoft.com/office/drawing/2014/main" id="{21A32FB1-0C9A-EAA2-B0CC-3A878696CF7F}"/>
                </a:ext>
              </a:extLst>
            </p:cNvPr>
            <p:cNvSpPr/>
            <p:nvPr/>
          </p:nvSpPr>
          <p:spPr bwMode="auto">
            <a:xfrm>
              <a:off x="5709672" y="1601569"/>
              <a:ext cx="1107249" cy="162936"/>
            </a:xfrm>
            <a:prstGeom prst="rect">
              <a:avLst/>
            </a:prstGeom>
            <a:solidFill>
              <a:srgbClr val="FFECD5"/>
            </a:solidFill>
            <a:ln>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1pPr>
              <a:lvl2pPr marR="0" lvl="1"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2pPr>
              <a:lvl3pPr marR="0" lvl="2"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3pPr>
              <a:lvl4pPr marR="0" lvl="3"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4pPr>
              <a:lvl5pPr marR="0" lvl="4"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5pPr>
              <a:lvl6pPr marR="0" lvl="5"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6pPr>
              <a:lvl7pPr marR="0" lvl="6"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7pPr>
              <a:lvl8pPr marR="0" lvl="7"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8pPr>
              <a:lvl9pPr marR="0" lvl="8" algn="l">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1200" cap="none" spc="0" normalizeH="0" baseline="0" noProof="0">
                  <a:ln>
                    <a:noFill/>
                  </a:ln>
                  <a:solidFill>
                    <a:srgbClr val="EC7016">
                      <a:lumMod val="75000"/>
                    </a:srgbClr>
                  </a:solidFill>
                  <a:effectLst/>
                  <a:uLnTx/>
                  <a:uFillTx/>
                  <a:latin typeface="Aptos" panose="02110004020202020204"/>
                  <a:ea typeface="+mn-ea"/>
                  <a:cs typeface="+mn-cs"/>
                </a:rPr>
                <a:t>…</a:t>
              </a:r>
              <a:endParaRPr kumimoji="0" lang="en-GB" sz="1200" b="0" i="0" u="none" strike="noStrike" kern="1200" cap="none" spc="0" normalizeH="0" baseline="0" noProof="0">
                <a:ln>
                  <a:noFill/>
                </a:ln>
                <a:solidFill>
                  <a:srgbClr val="EC7016">
                    <a:lumMod val="75000"/>
                  </a:srgbClr>
                </a:solidFill>
                <a:effectLst/>
                <a:uLnTx/>
                <a:uFillTx/>
                <a:latin typeface="Aptos" panose="02110004020202020204"/>
                <a:ea typeface="+mn-ea"/>
                <a:cs typeface="+mn-cs"/>
              </a:endParaRPr>
            </a:p>
          </p:txBody>
        </p:sp>
      </p:grpSp>
      <p:pic>
        <p:nvPicPr>
          <p:cNvPr id="7" name="Picture 6">
            <a:extLst>
              <a:ext uri="{FF2B5EF4-FFF2-40B4-BE49-F238E27FC236}">
                <a16:creationId xmlns:a16="http://schemas.microsoft.com/office/drawing/2014/main" id="{4A060690-3EF3-B302-AB46-3E22BE812257}"/>
              </a:ext>
            </a:extLst>
          </p:cNvPr>
          <p:cNvPicPr>
            <a:picLocks noChangeAspect="1"/>
          </p:cNvPicPr>
          <p:nvPr/>
        </p:nvPicPr>
        <p:blipFill>
          <a:blip r:embed="rId3"/>
          <a:stretch>
            <a:fillRect/>
          </a:stretch>
        </p:blipFill>
        <p:spPr>
          <a:xfrm>
            <a:off x="10415015" y="222155"/>
            <a:ext cx="1733957" cy="562144"/>
          </a:xfrm>
          <a:prstGeom prst="rect">
            <a:avLst/>
          </a:prstGeom>
        </p:spPr>
      </p:pic>
    </p:spTree>
    <p:extLst>
      <p:ext uri="{BB962C8B-B14F-4D97-AF65-F5344CB8AC3E}">
        <p14:creationId xmlns:p14="http://schemas.microsoft.com/office/powerpoint/2010/main" val="172608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600F-1034-3BAE-7907-B01D32BD5075}"/>
              </a:ext>
            </a:extLst>
          </p:cNvPr>
          <p:cNvSpPr>
            <a:spLocks noGrp="1"/>
          </p:cNvSpPr>
          <p:nvPr>
            <p:ph type="title"/>
          </p:nvPr>
        </p:nvSpPr>
        <p:spPr/>
        <p:txBody>
          <a:bodyPr/>
          <a:lstStyle/>
          <a:p>
            <a:r>
              <a:rPr lang="en-US">
                <a:latin typeface="Calibri"/>
                <a:ea typeface="Calibri"/>
                <a:cs typeface="Calibri"/>
              </a:rPr>
              <a:t>Simulation Data Lake Functionalities</a:t>
            </a:r>
            <a:endParaRPr lang="en-US">
              <a:latin typeface="Calibri"/>
              <a:cs typeface="Calibri"/>
            </a:endParaRPr>
          </a:p>
        </p:txBody>
      </p:sp>
      <p:sp>
        <p:nvSpPr>
          <p:cNvPr id="3" name="Content Placeholder 2">
            <a:extLst>
              <a:ext uri="{FF2B5EF4-FFF2-40B4-BE49-F238E27FC236}">
                <a16:creationId xmlns:a16="http://schemas.microsoft.com/office/drawing/2014/main" id="{678895C2-1CE3-E881-0035-17D9E6A52206}"/>
              </a:ext>
            </a:extLst>
          </p:cNvPr>
          <p:cNvSpPr>
            <a:spLocks noGrp="1"/>
          </p:cNvSpPr>
          <p:nvPr>
            <p:ph sz="half" idx="1"/>
          </p:nvPr>
        </p:nvSpPr>
        <p:spPr/>
        <p:txBody>
          <a:bodyPr vert="horz" lIns="91440" tIns="45720" rIns="91440" bIns="45720" rtlCol="0" anchor="t">
            <a:noAutofit/>
          </a:bodyPr>
          <a:lstStyle/>
          <a:p>
            <a:pPr marL="448945" indent="-363220">
              <a:lnSpc>
                <a:spcPct val="100000"/>
              </a:lnSpc>
              <a:spcBef>
                <a:spcPts val="0"/>
              </a:spcBef>
              <a:spcAft>
                <a:spcPts val="2400"/>
              </a:spcAft>
            </a:pPr>
            <a:r>
              <a:rPr lang="en-GB" sz="1800" dirty="0">
                <a:latin typeface="Calibri"/>
                <a:ea typeface="Calibri"/>
                <a:cs typeface="Calibri"/>
              </a:rPr>
              <a:t>Advanced search functionalities including search by </a:t>
            </a:r>
            <a:r>
              <a:rPr lang="en-GB" sz="1800" b="1" dirty="0">
                <a:latin typeface="Calibri"/>
                <a:ea typeface="Calibri"/>
                <a:cs typeface="Calibri"/>
              </a:rPr>
              <a:t>spatial and temporal</a:t>
            </a:r>
            <a:r>
              <a:rPr lang="en-GB" sz="1800" dirty="0">
                <a:latin typeface="Calibri"/>
                <a:ea typeface="Calibri"/>
                <a:cs typeface="Calibri"/>
              </a:rPr>
              <a:t> coverage</a:t>
            </a:r>
            <a:endParaRPr lang="en-US" sz="1800" dirty="0">
              <a:latin typeface="Calibri"/>
              <a:ea typeface="Calibri"/>
              <a:cs typeface="Calibri"/>
            </a:endParaRPr>
          </a:p>
          <a:p>
            <a:pPr marL="448945" indent="-363220">
              <a:lnSpc>
                <a:spcPct val="100000"/>
              </a:lnSpc>
              <a:spcBef>
                <a:spcPts val="0"/>
              </a:spcBef>
              <a:spcAft>
                <a:spcPts val="2400"/>
              </a:spcAft>
            </a:pPr>
            <a:r>
              <a:rPr lang="en-GB" sz="1800" dirty="0">
                <a:latin typeface="Calibri"/>
                <a:ea typeface="Calibri"/>
                <a:cs typeface="Calibri"/>
              </a:rPr>
              <a:t>Experiment </a:t>
            </a:r>
            <a:r>
              <a:rPr lang="en-GB" sz="1800" b="1" dirty="0">
                <a:latin typeface="Calibri"/>
                <a:ea typeface="Calibri"/>
                <a:cs typeface="Calibri"/>
              </a:rPr>
              <a:t>publication</a:t>
            </a:r>
            <a:r>
              <a:rPr lang="en-GB" sz="1800" dirty="0">
                <a:latin typeface="Calibri"/>
                <a:ea typeface="Calibri"/>
                <a:cs typeface="Calibri"/>
              </a:rPr>
              <a:t>: Restricted, Open access, Embargoed</a:t>
            </a:r>
            <a:endParaRPr lang="en-US" sz="1800">
              <a:ea typeface="Calibri"/>
            </a:endParaRPr>
          </a:p>
          <a:p>
            <a:pPr marL="448945" indent="-363220">
              <a:lnSpc>
                <a:spcPct val="100000"/>
              </a:lnSpc>
              <a:spcBef>
                <a:spcPts val="0"/>
              </a:spcBef>
              <a:spcAft>
                <a:spcPts val="2400"/>
              </a:spcAft>
            </a:pPr>
            <a:r>
              <a:rPr lang="en-US" sz="1800" b="1" dirty="0">
                <a:latin typeface="Calibri"/>
                <a:ea typeface="Calibri"/>
                <a:cs typeface="Calibri"/>
              </a:rPr>
              <a:t>DOI minting </a:t>
            </a:r>
            <a:r>
              <a:rPr lang="en-US" sz="1800" dirty="0">
                <a:latin typeface="Calibri"/>
                <a:ea typeface="Calibri"/>
                <a:cs typeface="Calibri"/>
              </a:rPr>
              <a:t>and management </a:t>
            </a:r>
            <a:endParaRPr lang="en-GB" sz="1800" dirty="0">
              <a:latin typeface="Calibri"/>
              <a:ea typeface="Calibri"/>
              <a:cs typeface="Calibri"/>
            </a:endParaRPr>
          </a:p>
          <a:p>
            <a:pPr marL="448945" indent="-363220">
              <a:lnSpc>
                <a:spcPct val="100000"/>
              </a:lnSpc>
              <a:spcBef>
                <a:spcPts val="0"/>
              </a:spcBef>
              <a:spcAft>
                <a:spcPts val="2400"/>
              </a:spcAft>
            </a:pPr>
            <a:r>
              <a:rPr lang="en-US" sz="1800" b="1" dirty="0">
                <a:latin typeface="Calibri"/>
                <a:ea typeface="Calibri"/>
                <a:cs typeface="Calibri"/>
              </a:rPr>
              <a:t>Integration </a:t>
            </a:r>
            <a:r>
              <a:rPr lang="en-US" sz="1800" dirty="0">
                <a:latin typeface="Calibri"/>
                <a:ea typeface="Calibri"/>
                <a:cs typeface="Calibri"/>
              </a:rPr>
              <a:t>with EPOS </a:t>
            </a:r>
            <a:r>
              <a:rPr lang="en-US" sz="1800">
                <a:latin typeface="Calibri"/>
                <a:ea typeface="Calibri"/>
                <a:cs typeface="Calibri"/>
              </a:rPr>
              <a:t>Data Portal</a:t>
            </a:r>
            <a:endParaRPr lang="en-US" sz="1800" dirty="0">
              <a:latin typeface="Calibri"/>
              <a:ea typeface="Calibri"/>
              <a:cs typeface="Calibri"/>
            </a:endParaRPr>
          </a:p>
          <a:p>
            <a:pPr marL="448945" indent="-363220">
              <a:lnSpc>
                <a:spcPct val="100000"/>
              </a:lnSpc>
              <a:spcBef>
                <a:spcPts val="0"/>
              </a:spcBef>
              <a:spcAft>
                <a:spcPts val="2400"/>
              </a:spcAft>
            </a:pPr>
            <a:r>
              <a:rPr lang="en-US" sz="1800" b="1" dirty="0">
                <a:latin typeface="Calibri"/>
                <a:ea typeface="Calibri"/>
                <a:cs typeface="Calibri"/>
              </a:rPr>
              <a:t>OGC Services</a:t>
            </a:r>
            <a:endParaRPr lang="en-US" sz="1800" dirty="0">
              <a:latin typeface="Calibri"/>
              <a:ea typeface="Calibri"/>
              <a:cs typeface="Calibri"/>
            </a:endParaRPr>
          </a:p>
          <a:p>
            <a:pPr marL="448945" indent="-363220">
              <a:lnSpc>
                <a:spcPct val="100000"/>
              </a:lnSpc>
              <a:spcBef>
                <a:spcPts val="0"/>
              </a:spcBef>
              <a:spcAft>
                <a:spcPts val="2400"/>
              </a:spcAft>
            </a:pPr>
            <a:endParaRPr lang="en-US" sz="1800" b="1" dirty="0">
              <a:latin typeface="Calibri"/>
              <a:ea typeface="Calibri"/>
              <a:cs typeface="Calibri"/>
            </a:endParaRPr>
          </a:p>
          <a:p>
            <a:pPr marL="448945" indent="-363220">
              <a:lnSpc>
                <a:spcPct val="100000"/>
              </a:lnSpc>
              <a:spcBef>
                <a:spcPts val="0"/>
              </a:spcBef>
              <a:spcAft>
                <a:spcPts val="2400"/>
              </a:spcAft>
            </a:pPr>
            <a:endParaRPr lang="en-US" sz="1800" dirty="0">
              <a:ea typeface="Calibri"/>
            </a:endParaRPr>
          </a:p>
        </p:txBody>
      </p:sp>
      <p:sp>
        <p:nvSpPr>
          <p:cNvPr id="4" name="Content Placeholder 3">
            <a:extLst>
              <a:ext uri="{FF2B5EF4-FFF2-40B4-BE49-F238E27FC236}">
                <a16:creationId xmlns:a16="http://schemas.microsoft.com/office/drawing/2014/main" id="{370568B5-2203-2716-585E-16135BC6D447}"/>
              </a:ext>
            </a:extLst>
          </p:cNvPr>
          <p:cNvSpPr>
            <a:spLocks noGrp="1"/>
          </p:cNvSpPr>
          <p:nvPr>
            <p:ph sz="half" idx="2"/>
          </p:nvPr>
        </p:nvSpPr>
        <p:spPr/>
        <p:txBody>
          <a:bodyPr vert="horz" lIns="91440" tIns="45720" rIns="91440" bIns="45720" rtlCol="0" anchor="t">
            <a:noAutofit/>
          </a:bodyPr>
          <a:lstStyle/>
          <a:p>
            <a:pPr marL="448945" indent="-363220">
              <a:lnSpc>
                <a:spcPct val="100000"/>
              </a:lnSpc>
              <a:spcBef>
                <a:spcPts val="0"/>
              </a:spcBef>
              <a:spcAft>
                <a:spcPts val="2400"/>
              </a:spcAft>
            </a:pPr>
            <a:r>
              <a:rPr lang="en-GB" sz="1800" b="1" dirty="0">
                <a:latin typeface="Calibri"/>
                <a:ea typeface="Calibri"/>
                <a:cs typeface="Calibri"/>
              </a:rPr>
              <a:t>Uploading </a:t>
            </a:r>
            <a:r>
              <a:rPr lang="en-GB" sz="1800" dirty="0">
                <a:latin typeface="Calibri"/>
                <a:ea typeface="Calibri"/>
                <a:cs typeface="Calibri"/>
              </a:rPr>
              <a:t>and </a:t>
            </a:r>
            <a:r>
              <a:rPr lang="en-GB" sz="1800" b="1" dirty="0">
                <a:latin typeface="Calibri"/>
                <a:ea typeface="Calibri"/>
                <a:cs typeface="Calibri"/>
              </a:rPr>
              <a:t>downloading </a:t>
            </a:r>
            <a:r>
              <a:rPr lang="en-GB" sz="1800" dirty="0">
                <a:latin typeface="Calibri"/>
                <a:ea typeface="Calibri"/>
                <a:cs typeface="Calibri"/>
              </a:rPr>
              <a:t>both data and metadata (</a:t>
            </a:r>
            <a:r>
              <a:rPr lang="en-GB" sz="1800" b="1" dirty="0">
                <a:latin typeface="Calibri"/>
                <a:ea typeface="Calibri"/>
                <a:cs typeface="Calibri"/>
              </a:rPr>
              <a:t>RO-Crate</a:t>
            </a:r>
            <a:r>
              <a:rPr lang="en-GB" sz="1800" dirty="0">
                <a:latin typeface="Calibri"/>
                <a:ea typeface="Calibri"/>
                <a:cs typeface="Calibri"/>
              </a:rPr>
              <a:t>,…)</a:t>
            </a:r>
            <a:endParaRPr lang="en-US" sz="1800" dirty="0">
              <a:latin typeface="Calibri"/>
              <a:ea typeface="Calibri"/>
              <a:cs typeface="Calibri"/>
            </a:endParaRPr>
          </a:p>
          <a:p>
            <a:pPr marL="448945" indent="-363220">
              <a:lnSpc>
                <a:spcPct val="100000"/>
              </a:lnSpc>
              <a:spcBef>
                <a:spcPts val="0"/>
              </a:spcBef>
              <a:spcAft>
                <a:spcPts val="2400"/>
              </a:spcAft>
            </a:pPr>
            <a:r>
              <a:rPr lang="en-GB" sz="1800" dirty="0">
                <a:latin typeface="Calibri"/>
                <a:ea typeface="Calibri"/>
                <a:cs typeface="Calibri"/>
              </a:rPr>
              <a:t>Workflow management (</a:t>
            </a:r>
            <a:r>
              <a:rPr lang="en-GB" sz="1800" b="1" dirty="0">
                <a:latin typeface="Calibri"/>
                <a:ea typeface="Calibri"/>
                <a:cs typeface="Calibri"/>
              </a:rPr>
              <a:t>CWL </a:t>
            </a:r>
            <a:r>
              <a:rPr lang="en-GB" sz="1800" dirty="0">
                <a:latin typeface="Calibri"/>
                <a:ea typeface="Calibri"/>
                <a:cs typeface="Calibri"/>
              </a:rPr>
              <a:t>files and </a:t>
            </a:r>
            <a:r>
              <a:rPr lang="en-GB" sz="1800" b="1" dirty="0">
                <a:latin typeface="Calibri"/>
                <a:ea typeface="Calibri"/>
                <a:cs typeface="Calibri"/>
              </a:rPr>
              <a:t>diagram </a:t>
            </a:r>
            <a:r>
              <a:rPr lang="en-GB" sz="1800" dirty="0">
                <a:latin typeface="Calibri"/>
                <a:ea typeface="Calibri"/>
                <a:cs typeface="Calibri"/>
              </a:rPr>
              <a:t>visualisation)</a:t>
            </a:r>
            <a:endParaRPr lang="en-US" sz="1800" dirty="0">
              <a:latin typeface="Calibri"/>
              <a:ea typeface="Calibri"/>
              <a:cs typeface="Calibri"/>
            </a:endParaRPr>
          </a:p>
          <a:p>
            <a:pPr marL="448945" indent="-363220">
              <a:lnSpc>
                <a:spcPct val="100000"/>
              </a:lnSpc>
              <a:spcBef>
                <a:spcPts val="0"/>
              </a:spcBef>
              <a:spcAft>
                <a:spcPts val="2400"/>
              </a:spcAft>
            </a:pPr>
            <a:r>
              <a:rPr lang="en-GB" sz="1800" dirty="0">
                <a:latin typeface="Calibri"/>
                <a:ea typeface="Calibri"/>
                <a:cs typeface="Calibri"/>
              </a:rPr>
              <a:t>Dashboard of </a:t>
            </a:r>
            <a:r>
              <a:rPr lang="en-GB" sz="1800" b="1" dirty="0">
                <a:latin typeface="Calibri"/>
                <a:ea typeface="Calibri"/>
                <a:cs typeface="Calibri"/>
              </a:rPr>
              <a:t>KPIs</a:t>
            </a:r>
            <a:r>
              <a:rPr lang="en-GB" sz="1800" dirty="0">
                <a:latin typeface="Calibri"/>
                <a:ea typeface="Calibri"/>
                <a:cs typeface="Calibri"/>
              </a:rPr>
              <a:t>: automated FAIR assessment with </a:t>
            </a:r>
            <a:r>
              <a:rPr lang="en-GB" sz="1800" b="1" dirty="0">
                <a:latin typeface="Calibri"/>
                <a:ea typeface="Calibri"/>
                <a:cs typeface="Calibri"/>
              </a:rPr>
              <a:t>F-UJI tool</a:t>
            </a:r>
            <a:endParaRPr lang="en-US" sz="1800" dirty="0">
              <a:latin typeface="Calibri"/>
              <a:ea typeface="Calibri"/>
              <a:cs typeface="Calibri"/>
            </a:endParaRPr>
          </a:p>
          <a:p>
            <a:pPr marL="448945" indent="-363220">
              <a:lnSpc>
                <a:spcPct val="100000"/>
              </a:lnSpc>
              <a:spcBef>
                <a:spcPts val="0"/>
              </a:spcBef>
              <a:spcAft>
                <a:spcPts val="2400"/>
              </a:spcAft>
            </a:pPr>
            <a:r>
              <a:rPr lang="en-US" sz="1800" dirty="0">
                <a:latin typeface="Calibri"/>
                <a:ea typeface="Calibri"/>
                <a:cs typeface="Calibri"/>
              </a:rPr>
              <a:t>Data proximity and integration with CINECA HPC systems</a:t>
            </a:r>
          </a:p>
          <a:p>
            <a:pPr marL="448945" indent="-363220">
              <a:lnSpc>
                <a:spcPct val="100000"/>
              </a:lnSpc>
              <a:spcBef>
                <a:spcPts val="0"/>
              </a:spcBef>
              <a:spcAft>
                <a:spcPts val="2400"/>
              </a:spcAft>
            </a:pPr>
            <a:r>
              <a:rPr lang="en-US" sz="1800" dirty="0">
                <a:latin typeface="Calibri"/>
                <a:ea typeface="Calibri"/>
                <a:cs typeface="Calibri"/>
              </a:rPr>
              <a:t>Migration to the </a:t>
            </a:r>
            <a:r>
              <a:rPr lang="en-US" sz="1800" b="1" dirty="0">
                <a:latin typeface="Calibri"/>
                <a:ea typeface="Calibri"/>
                <a:cs typeface="Calibri"/>
              </a:rPr>
              <a:t>new storage system</a:t>
            </a:r>
            <a:r>
              <a:rPr lang="en-US" sz="1800" dirty="0">
                <a:latin typeface="Calibri"/>
                <a:ea typeface="Calibri"/>
                <a:cs typeface="Calibri"/>
              </a:rPr>
              <a:t> based on SSD (</a:t>
            </a:r>
            <a:r>
              <a:rPr lang="en-US" sz="1800">
                <a:latin typeface="Calibri"/>
                <a:ea typeface="Calibri"/>
                <a:cs typeface="Calibri"/>
              </a:rPr>
              <a:t>VAST</a:t>
            </a:r>
            <a:r>
              <a:rPr lang="en-US" sz="1800" dirty="0">
                <a:latin typeface="Calibri"/>
                <a:ea typeface="Calibri"/>
                <a:cs typeface="Calibri"/>
              </a:rPr>
              <a:t>)</a:t>
            </a:r>
            <a:endParaRPr lang="en-US" dirty="0">
              <a:latin typeface="Calibri"/>
              <a:ea typeface="Calibri"/>
              <a:cs typeface="Calibri"/>
            </a:endParaRPr>
          </a:p>
        </p:txBody>
      </p:sp>
      <p:pic>
        <p:nvPicPr>
          <p:cNvPr id="7" name="Picture 6">
            <a:extLst>
              <a:ext uri="{FF2B5EF4-FFF2-40B4-BE49-F238E27FC236}">
                <a16:creationId xmlns:a16="http://schemas.microsoft.com/office/drawing/2014/main" id="{0096F29C-E8EC-E796-C262-567E95A75FFB}"/>
              </a:ext>
            </a:extLst>
          </p:cNvPr>
          <p:cNvPicPr>
            <a:picLocks noChangeAspect="1"/>
          </p:cNvPicPr>
          <p:nvPr/>
        </p:nvPicPr>
        <p:blipFill>
          <a:blip r:embed="rId2"/>
          <a:stretch>
            <a:fillRect/>
          </a:stretch>
        </p:blipFill>
        <p:spPr>
          <a:xfrm>
            <a:off x="10415015" y="222155"/>
            <a:ext cx="1733957" cy="562144"/>
          </a:xfrm>
          <a:prstGeom prst="rect">
            <a:avLst/>
          </a:prstGeom>
        </p:spPr>
      </p:pic>
    </p:spTree>
    <p:extLst>
      <p:ext uri="{BB962C8B-B14F-4D97-AF65-F5344CB8AC3E}">
        <p14:creationId xmlns:p14="http://schemas.microsoft.com/office/powerpoint/2010/main" val="335021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CD2DA-3893-7CF6-88EA-265FE1FC5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F3594-6038-A4C4-AC5B-795D9FB307DC}"/>
              </a:ext>
            </a:extLst>
          </p:cNvPr>
          <p:cNvSpPr>
            <a:spLocks noGrp="1"/>
          </p:cNvSpPr>
          <p:nvPr>
            <p:ph type="title"/>
          </p:nvPr>
        </p:nvSpPr>
        <p:spPr/>
        <p:txBody>
          <a:bodyPr/>
          <a:lstStyle/>
          <a:p>
            <a:r>
              <a:rPr lang="en-US" dirty="0">
                <a:latin typeface="Calibri"/>
                <a:ea typeface="Calibri"/>
                <a:cs typeface="Calibri"/>
              </a:rPr>
              <a:t>How to access the SDL</a:t>
            </a:r>
            <a:endParaRPr lang="en-US" dirty="0"/>
          </a:p>
        </p:txBody>
      </p:sp>
      <p:pic>
        <p:nvPicPr>
          <p:cNvPr id="6" name="Picture 5">
            <a:extLst>
              <a:ext uri="{FF2B5EF4-FFF2-40B4-BE49-F238E27FC236}">
                <a16:creationId xmlns:a16="http://schemas.microsoft.com/office/drawing/2014/main" id="{2A5D7ED3-C417-2F1F-839D-E4C1BAF82701}"/>
              </a:ext>
            </a:extLst>
          </p:cNvPr>
          <p:cNvPicPr>
            <a:picLocks noChangeAspect="1"/>
          </p:cNvPicPr>
          <p:nvPr/>
        </p:nvPicPr>
        <p:blipFill>
          <a:blip r:embed="rId2"/>
          <a:stretch>
            <a:fillRect/>
          </a:stretch>
        </p:blipFill>
        <p:spPr>
          <a:xfrm>
            <a:off x="10415015" y="222155"/>
            <a:ext cx="1733957" cy="562144"/>
          </a:xfrm>
          <a:prstGeom prst="rect">
            <a:avLst/>
          </a:prstGeom>
        </p:spPr>
      </p:pic>
      <p:grpSp>
        <p:nvGrpSpPr>
          <p:cNvPr id="14" name="Group 13">
            <a:extLst>
              <a:ext uri="{FF2B5EF4-FFF2-40B4-BE49-F238E27FC236}">
                <a16:creationId xmlns:a16="http://schemas.microsoft.com/office/drawing/2014/main" id="{D00161C6-28E7-4AE5-6D01-34843CBE318D}"/>
              </a:ext>
            </a:extLst>
          </p:cNvPr>
          <p:cNvGrpSpPr>
            <a:grpSpLocks noChangeAspect="1"/>
          </p:cNvGrpSpPr>
          <p:nvPr/>
        </p:nvGrpSpPr>
        <p:grpSpPr>
          <a:xfrm>
            <a:off x="8135106" y="1596961"/>
            <a:ext cx="2652142" cy="4264805"/>
            <a:chOff x="500855" y="1300549"/>
            <a:chExt cx="2337874" cy="3759439"/>
          </a:xfrm>
        </p:grpSpPr>
        <p:sp>
          <p:nvSpPr>
            <p:cNvPr id="11" name="Ovale 23">
              <a:extLst>
                <a:ext uri="{FF2B5EF4-FFF2-40B4-BE49-F238E27FC236}">
                  <a16:creationId xmlns:a16="http://schemas.microsoft.com/office/drawing/2014/main" id="{8F5B95D1-22E8-C6CE-DF26-E9B5DB235C5E}"/>
                </a:ext>
              </a:extLst>
            </p:cNvPr>
            <p:cNvSpPr/>
            <p:nvPr/>
          </p:nvSpPr>
          <p:spPr bwMode="auto">
            <a:xfrm>
              <a:off x="829201" y="1300549"/>
              <a:ext cx="1606131" cy="1553757"/>
            </a:xfrm>
            <a:prstGeom prst="ellipse">
              <a:avLst/>
            </a:prstGeom>
            <a:solidFill>
              <a:schemeClr val="bg1"/>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sp>
          <p:nvSpPr>
            <p:cNvPr id="12" name="Text Placeholder 3">
              <a:extLst>
                <a:ext uri="{FF2B5EF4-FFF2-40B4-BE49-F238E27FC236}">
                  <a16:creationId xmlns:a16="http://schemas.microsoft.com/office/drawing/2014/main" id="{695EFB43-E5B1-1E40-0BA6-844D13A7E37C}"/>
                </a:ext>
              </a:extLst>
            </p:cNvPr>
            <p:cNvSpPr txBox="1">
              <a:spLocks/>
            </p:cNvSpPr>
            <p:nvPr/>
          </p:nvSpPr>
          <p:spPr bwMode="auto">
            <a:xfrm>
              <a:off x="500855" y="3184284"/>
              <a:ext cx="2337874" cy="1875704"/>
            </a:xfrm>
            <a:prstGeom prst="rect">
              <a:avLst/>
            </a:prstGeom>
            <a:noFill/>
            <a:ln>
              <a:noFill/>
            </a:ln>
          </p:spPr>
          <p:txBody>
            <a:bodyPr spcFirstLastPara="1" wrap="square" lIns="121900" tIns="121900" rIns="121900" bIns="12190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90000"/>
                </a:lnSpc>
                <a:spcBef>
                  <a:spcPts val="1333"/>
                </a:spcBef>
                <a:spcAft>
                  <a:spcPts val="0"/>
                </a:spcAft>
                <a:buClr>
                  <a:srgbClr val="000000"/>
                </a:buClr>
                <a:buSzTx/>
                <a:buFont typeface="Arial"/>
                <a:buNone/>
                <a:tabLst/>
                <a:defRPr/>
              </a:pPr>
              <a:r>
                <a:rPr kumimoji="0" lang="en-US" sz="1600" b="1" i="0" u="none" strike="noStrike" kern="1200" cap="none" spc="0" normalizeH="0" baseline="0" noProof="0">
                  <a:ln>
                    <a:noFill/>
                  </a:ln>
                  <a:solidFill>
                    <a:srgbClr val="3465A4"/>
                  </a:solidFill>
                  <a:effectLst/>
                  <a:uLnTx/>
                  <a:uFillTx/>
                  <a:latin typeface="Calibri"/>
                  <a:cs typeface="Arial"/>
                </a:rPr>
                <a:t>API</a:t>
              </a:r>
              <a:endParaRPr kumimoji="0" lang="en-US" sz="1450" b="1" i="0" u="none" strike="noStrike" kern="1200" cap="none" spc="0" normalizeH="0" baseline="0" noProof="0">
                <a:ln>
                  <a:noFill/>
                </a:ln>
                <a:solidFill>
                  <a:srgbClr val="3465A4"/>
                </a:solidFill>
                <a:effectLst/>
                <a:uLnTx/>
                <a:uFillTx/>
                <a:latin typeface="Calibri"/>
                <a:cs typeface="Arial"/>
              </a:endParaRP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Interact programmatically</a:t>
              </a: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Integration with other services</a:t>
              </a: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For technical users</a:t>
              </a:r>
            </a:p>
            <a:p>
              <a:pPr marL="342900" marR="0" lvl="0" indent="-342900" algn="l" defTabSz="914400" rtl="0" eaLnBrk="1" fontAlgn="auto" latinLnBrk="0" hangingPunct="1">
                <a:lnSpc>
                  <a:spcPct val="90000"/>
                </a:lnSpc>
                <a:spcBef>
                  <a:spcPts val="1333"/>
                </a:spcBef>
                <a:spcAft>
                  <a:spcPts val="0"/>
                </a:spcAft>
                <a:buClr>
                  <a:srgbClr val="000000"/>
                </a:buClr>
                <a:buSzTx/>
                <a:buFont typeface="Arial"/>
                <a:buChar char="•"/>
                <a:tabLst/>
                <a:defRPr/>
              </a:pPr>
              <a:endParaRPr kumimoji="0" lang="en-US" sz="2489" b="0" i="0" u="none" strike="noStrike" kern="1200" cap="none" spc="0" normalizeH="0" baseline="0" noProof="0">
                <a:ln>
                  <a:noFill/>
                </a:ln>
                <a:solidFill>
                  <a:srgbClr val="E5DEDB"/>
                </a:solidFill>
                <a:effectLst/>
                <a:uLnTx/>
                <a:uFillTx/>
                <a:latin typeface="Arial"/>
                <a:cs typeface="Arial"/>
              </a:endParaRPr>
            </a:p>
          </p:txBody>
        </p:sp>
        <p:pic>
          <p:nvPicPr>
            <p:cNvPr id="13" name="Immagine 1" descr="Immagine che contiene cerchio, arte, Elementi grafici, Arte frattale&#10;&#10;Descrizione generata automaticamente">
              <a:extLst>
                <a:ext uri="{FF2B5EF4-FFF2-40B4-BE49-F238E27FC236}">
                  <a16:creationId xmlns:a16="http://schemas.microsoft.com/office/drawing/2014/main" id="{9BB0BC86-E06E-5848-291A-BDB0FA3A2713}"/>
                </a:ext>
              </a:extLst>
            </p:cNvPr>
            <p:cNvPicPr>
              <a:picLocks noChangeAspect="1"/>
            </p:cNvPicPr>
            <p:nvPr/>
          </p:nvPicPr>
          <p:blipFill>
            <a:blip r:embed="rId3"/>
            <a:stretch>
              <a:fillRect/>
            </a:stretch>
          </p:blipFill>
          <p:spPr>
            <a:xfrm>
              <a:off x="1016373" y="1403515"/>
              <a:ext cx="1203281" cy="1445821"/>
            </a:xfrm>
            <a:prstGeom prst="rect">
              <a:avLst/>
            </a:prstGeom>
          </p:spPr>
        </p:pic>
      </p:grpSp>
      <p:grpSp>
        <p:nvGrpSpPr>
          <p:cNvPr id="19" name="Group 18">
            <a:extLst>
              <a:ext uri="{FF2B5EF4-FFF2-40B4-BE49-F238E27FC236}">
                <a16:creationId xmlns:a16="http://schemas.microsoft.com/office/drawing/2014/main" id="{C73B7A7F-6E91-CFE1-F103-35455038D830}"/>
              </a:ext>
            </a:extLst>
          </p:cNvPr>
          <p:cNvGrpSpPr>
            <a:grpSpLocks noChangeAspect="1"/>
          </p:cNvGrpSpPr>
          <p:nvPr/>
        </p:nvGrpSpPr>
        <p:grpSpPr>
          <a:xfrm>
            <a:off x="4632061" y="1652880"/>
            <a:ext cx="2652144" cy="4155137"/>
            <a:chOff x="3409070" y="1277171"/>
            <a:chExt cx="2398460" cy="3757686"/>
          </a:xfrm>
        </p:grpSpPr>
        <p:sp>
          <p:nvSpPr>
            <p:cNvPr id="16" name="Ovale 22">
              <a:extLst>
                <a:ext uri="{FF2B5EF4-FFF2-40B4-BE49-F238E27FC236}">
                  <a16:creationId xmlns:a16="http://schemas.microsoft.com/office/drawing/2014/main" id="{8E65AD17-C144-4680-51DB-FF68DE008C1B}"/>
                </a:ext>
              </a:extLst>
            </p:cNvPr>
            <p:cNvSpPr/>
            <p:nvPr/>
          </p:nvSpPr>
          <p:spPr bwMode="auto">
            <a:xfrm>
              <a:off x="3714971" y="1277171"/>
              <a:ext cx="1606131" cy="1553757"/>
            </a:xfrm>
            <a:prstGeom prst="ellipse">
              <a:avLst/>
            </a:prstGeom>
            <a:solidFill>
              <a:schemeClr val="bg1"/>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sp>
          <p:nvSpPr>
            <p:cNvPr id="17" name="Text Placeholder 3">
              <a:extLst>
                <a:ext uri="{FF2B5EF4-FFF2-40B4-BE49-F238E27FC236}">
                  <a16:creationId xmlns:a16="http://schemas.microsoft.com/office/drawing/2014/main" id="{0688D3BB-BB30-4858-7AFD-B349E7B2D30F}"/>
                </a:ext>
              </a:extLst>
            </p:cNvPr>
            <p:cNvSpPr txBox="1">
              <a:spLocks/>
            </p:cNvSpPr>
            <p:nvPr/>
          </p:nvSpPr>
          <p:spPr bwMode="auto">
            <a:xfrm>
              <a:off x="3409070" y="3159151"/>
              <a:ext cx="2398460" cy="1875706"/>
            </a:xfrm>
            <a:prstGeom prst="rect">
              <a:avLst/>
            </a:prstGeom>
            <a:noFill/>
            <a:ln>
              <a:noFill/>
            </a:ln>
          </p:spPr>
          <p:txBody>
            <a:bodyPr spcFirstLastPara="1" wrap="square" lIns="121900" tIns="121900" rIns="121900" bIns="12190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90000"/>
                </a:lnSpc>
                <a:spcBef>
                  <a:spcPts val="1333"/>
                </a:spcBef>
                <a:spcAft>
                  <a:spcPts val="0"/>
                </a:spcAft>
                <a:buClr>
                  <a:srgbClr val="000000"/>
                </a:buClr>
                <a:buSzTx/>
                <a:buFont typeface="Arial"/>
                <a:buNone/>
                <a:tabLst/>
                <a:defRPr/>
              </a:pPr>
              <a:r>
                <a:rPr kumimoji="0" lang="en-US" sz="1600" b="1" i="0" u="none" strike="noStrike" kern="1200" cap="none" spc="0" normalizeH="0" baseline="0" noProof="0">
                  <a:ln>
                    <a:noFill/>
                  </a:ln>
                  <a:solidFill>
                    <a:srgbClr val="3465A4"/>
                  </a:solidFill>
                  <a:effectLst/>
                  <a:uLnTx/>
                  <a:uFillTx/>
                  <a:latin typeface="Calibri"/>
                  <a:cs typeface="Arial"/>
                </a:rPr>
                <a:t>Command Line Interface</a:t>
              </a: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For large quantities of experiments, simulations and datasets</a:t>
              </a: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For technical users</a:t>
              </a:r>
            </a:p>
            <a:p>
              <a:pPr marL="0" marR="0" lvl="0" indent="0" algn="l" defTabSz="914400" rtl="0" eaLnBrk="1" fontAlgn="auto" latinLnBrk="0" hangingPunct="1">
                <a:lnSpc>
                  <a:spcPct val="90000"/>
                </a:lnSpc>
                <a:spcBef>
                  <a:spcPts val="1333"/>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E5DEDB"/>
                </a:solidFill>
                <a:effectLst/>
                <a:uLnTx/>
                <a:uFillTx/>
                <a:latin typeface="Arial"/>
                <a:cs typeface="Arial"/>
              </a:endParaRPr>
            </a:p>
          </p:txBody>
        </p:sp>
        <p:pic>
          <p:nvPicPr>
            <p:cNvPr id="18" name="Immagine 2" descr="Immagine che contiene schermata, verde, Elementi grafici, design&#10;&#10;Descrizione generata automaticamente">
              <a:extLst>
                <a:ext uri="{FF2B5EF4-FFF2-40B4-BE49-F238E27FC236}">
                  <a16:creationId xmlns:a16="http://schemas.microsoft.com/office/drawing/2014/main" id="{C747215A-19B1-B892-4226-CC1FE2ED6C6D}"/>
                </a:ext>
              </a:extLst>
            </p:cNvPr>
            <p:cNvPicPr>
              <a:picLocks noChangeAspect="1"/>
            </p:cNvPicPr>
            <p:nvPr/>
          </p:nvPicPr>
          <p:blipFill>
            <a:blip r:embed="rId4"/>
            <a:stretch>
              <a:fillRect/>
            </a:stretch>
          </p:blipFill>
          <p:spPr>
            <a:xfrm>
              <a:off x="3762541" y="1403515"/>
              <a:ext cx="1507586" cy="1713016"/>
            </a:xfrm>
            <a:prstGeom prst="rect">
              <a:avLst/>
            </a:prstGeom>
          </p:spPr>
        </p:pic>
      </p:grpSp>
      <p:grpSp>
        <p:nvGrpSpPr>
          <p:cNvPr id="24" name="Group 23">
            <a:extLst>
              <a:ext uri="{FF2B5EF4-FFF2-40B4-BE49-F238E27FC236}">
                <a16:creationId xmlns:a16="http://schemas.microsoft.com/office/drawing/2014/main" id="{D424A5BE-0FE3-D7A3-520D-58F78B7F061E}"/>
              </a:ext>
            </a:extLst>
          </p:cNvPr>
          <p:cNvGrpSpPr>
            <a:grpSpLocks noChangeAspect="1"/>
          </p:cNvGrpSpPr>
          <p:nvPr/>
        </p:nvGrpSpPr>
        <p:grpSpPr>
          <a:xfrm>
            <a:off x="940874" y="1585985"/>
            <a:ext cx="2448756" cy="4357095"/>
            <a:chOff x="6539713" y="1292828"/>
            <a:chExt cx="2087009" cy="3713433"/>
          </a:xfrm>
        </p:grpSpPr>
        <p:sp>
          <p:nvSpPr>
            <p:cNvPr id="21" name="Ovale 21">
              <a:extLst>
                <a:ext uri="{FF2B5EF4-FFF2-40B4-BE49-F238E27FC236}">
                  <a16:creationId xmlns:a16="http://schemas.microsoft.com/office/drawing/2014/main" id="{6A35F878-F1E8-AC4D-996B-87FBE588E5DD}"/>
                </a:ext>
              </a:extLst>
            </p:cNvPr>
            <p:cNvSpPr/>
            <p:nvPr/>
          </p:nvSpPr>
          <p:spPr bwMode="auto">
            <a:xfrm>
              <a:off x="6780152" y="1292828"/>
              <a:ext cx="1606131" cy="1553757"/>
            </a:xfrm>
            <a:prstGeom prst="ellipse">
              <a:avLst/>
            </a:prstGeom>
            <a:solidFill>
              <a:schemeClr val="bg1"/>
            </a:solidFill>
            <a:ln>
              <a:solidFill>
                <a:srgbClr val="6A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89" b="0" i="0" u="none" strike="noStrike" kern="1200" cap="none" spc="0" normalizeH="0" baseline="0" noProof="0">
                <a:ln>
                  <a:noFill/>
                </a:ln>
                <a:solidFill>
                  <a:srgbClr val="000000"/>
                </a:solidFill>
                <a:effectLst/>
                <a:uLnTx/>
                <a:uFillTx/>
                <a:latin typeface="Arial"/>
                <a:cs typeface="Arial"/>
              </a:endParaRPr>
            </a:p>
          </p:txBody>
        </p:sp>
        <p:sp>
          <p:nvSpPr>
            <p:cNvPr id="22" name="Text Placeholder 3">
              <a:extLst>
                <a:ext uri="{FF2B5EF4-FFF2-40B4-BE49-F238E27FC236}">
                  <a16:creationId xmlns:a16="http://schemas.microsoft.com/office/drawing/2014/main" id="{5C1644A6-40C5-D2CC-A47D-1682401B74F0}"/>
                </a:ext>
              </a:extLst>
            </p:cNvPr>
            <p:cNvSpPr txBox="1">
              <a:spLocks/>
            </p:cNvSpPr>
            <p:nvPr/>
          </p:nvSpPr>
          <p:spPr bwMode="auto">
            <a:xfrm>
              <a:off x="6539713" y="3130557"/>
              <a:ext cx="2087009" cy="1875704"/>
            </a:xfrm>
            <a:prstGeom prst="rect">
              <a:avLst/>
            </a:prstGeom>
            <a:noFill/>
            <a:ln>
              <a:noFill/>
            </a:ln>
          </p:spPr>
          <p:txBody>
            <a:bodyPr spcFirstLastPara="1" wrap="square" lIns="121900" tIns="121900" rIns="121900" bIns="12190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pPr marL="0" marR="0" lvl="0" indent="0" algn="ctr" defTabSz="914400" rtl="0" eaLnBrk="1" fontAlgn="auto" latinLnBrk="0" hangingPunct="1">
                <a:lnSpc>
                  <a:spcPct val="90000"/>
                </a:lnSpc>
                <a:spcBef>
                  <a:spcPts val="1333"/>
                </a:spcBef>
                <a:spcAft>
                  <a:spcPts val="0"/>
                </a:spcAft>
                <a:buClr>
                  <a:srgbClr val="000000"/>
                </a:buClr>
                <a:buSzTx/>
                <a:buFont typeface="Arial"/>
                <a:buNone/>
                <a:tabLst/>
                <a:defRPr/>
              </a:pPr>
              <a:r>
                <a:rPr kumimoji="0" lang="en-US" sz="1600" b="1" i="0" u="none" strike="noStrike" kern="1200" cap="none" spc="0" normalizeH="0" baseline="0" noProof="0">
                  <a:ln>
                    <a:noFill/>
                  </a:ln>
                  <a:solidFill>
                    <a:srgbClr val="3465A4"/>
                  </a:solidFill>
                  <a:effectLst/>
                  <a:uLnTx/>
                  <a:uFillTx/>
                  <a:latin typeface="Calibri"/>
                  <a:cs typeface="Arial"/>
                </a:rPr>
                <a:t>WEB PORTAL</a:t>
              </a: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User friendly interface</a:t>
              </a: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Simple access to data</a:t>
              </a:r>
            </a:p>
            <a:p>
              <a:pPr marL="285750" marR="0" lvl="0" indent="-285750" algn="l" defTabSz="914400" rtl="0" eaLnBrk="1" fontAlgn="auto" latinLnBrk="0" hangingPunct="1">
                <a:lnSpc>
                  <a:spcPct val="90000"/>
                </a:lnSpc>
                <a:spcBef>
                  <a:spcPts val="1333"/>
                </a:spcBef>
                <a:spcAft>
                  <a:spcPts val="0"/>
                </a:spcAft>
                <a:buClr>
                  <a:srgbClr val="000000"/>
                </a:buClr>
                <a:buSzTx/>
                <a:buFont typeface="Arial"/>
                <a:buChar char="•"/>
                <a:tabLst/>
                <a:defRPr/>
              </a:pPr>
              <a:r>
                <a:rPr kumimoji="0" lang="en-US" sz="1600" b="0" i="0" u="none" strike="noStrike" kern="1200" cap="none" spc="0" normalizeH="0" baseline="0" noProof="0">
                  <a:ln>
                    <a:noFill/>
                  </a:ln>
                  <a:solidFill>
                    <a:srgbClr val="000000"/>
                  </a:solidFill>
                  <a:effectLst/>
                  <a:uLnTx/>
                  <a:uFillTx/>
                  <a:latin typeface="Calibri"/>
                  <a:cs typeface="Arial"/>
                </a:rPr>
                <a:t>For non-technical users</a:t>
              </a:r>
            </a:p>
            <a:p>
              <a:pPr marL="0" marR="0" lvl="0" indent="0" algn="l" defTabSz="914400" rtl="0" eaLnBrk="1" fontAlgn="auto" latinLnBrk="0" hangingPunct="1">
                <a:lnSpc>
                  <a:spcPct val="90000"/>
                </a:lnSpc>
                <a:spcBef>
                  <a:spcPts val="1333"/>
                </a:spcBef>
                <a:spcAft>
                  <a:spcPts val="0"/>
                </a:spcAft>
                <a:buClr>
                  <a:srgbClr val="000000"/>
                </a:buClr>
                <a:buSzTx/>
                <a:buFont typeface="Arial"/>
                <a:buNone/>
                <a:tabLst/>
                <a:defRPr/>
              </a:pPr>
              <a:endParaRPr kumimoji="0" lang="en-US" sz="2450" b="0" i="0" u="none" strike="noStrike" kern="1200" cap="none" spc="0" normalizeH="0" baseline="0" noProof="0">
                <a:ln>
                  <a:noFill/>
                </a:ln>
                <a:solidFill>
                  <a:srgbClr val="E5DEDB"/>
                </a:solidFill>
                <a:effectLst/>
                <a:uLnTx/>
                <a:uFillTx/>
                <a:latin typeface="Calibri"/>
                <a:cs typeface="Arial"/>
              </a:endParaRPr>
            </a:p>
          </p:txBody>
        </p:sp>
        <p:pic>
          <p:nvPicPr>
            <p:cNvPr id="23" name="Immagine 3" descr="Immagine che contiene cerchio, simbolo, schermata, logo&#10;&#10;Descrizione generata automaticamente">
              <a:extLst>
                <a:ext uri="{FF2B5EF4-FFF2-40B4-BE49-F238E27FC236}">
                  <a16:creationId xmlns:a16="http://schemas.microsoft.com/office/drawing/2014/main" id="{FDF0D690-9925-9278-080D-1CE4BD89BFE8}"/>
                </a:ext>
              </a:extLst>
            </p:cNvPr>
            <p:cNvPicPr>
              <a:picLocks noChangeAspect="1"/>
            </p:cNvPicPr>
            <p:nvPr/>
          </p:nvPicPr>
          <p:blipFill>
            <a:blip r:embed="rId5"/>
            <a:stretch>
              <a:fillRect/>
            </a:stretch>
          </p:blipFill>
          <p:spPr>
            <a:xfrm>
              <a:off x="6817964" y="1302183"/>
              <a:ext cx="1463054" cy="1713016"/>
            </a:xfrm>
            <a:prstGeom prst="rect">
              <a:avLst/>
            </a:prstGeom>
          </p:spPr>
        </p:pic>
      </p:grpSp>
    </p:spTree>
    <p:extLst>
      <p:ext uri="{BB962C8B-B14F-4D97-AF65-F5344CB8AC3E}">
        <p14:creationId xmlns:p14="http://schemas.microsoft.com/office/powerpoint/2010/main" val="263869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B2A04-56A8-5B55-2322-1EF1391B0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A5228-E697-7CE9-6A5E-A8CE5A8C3EE8}"/>
              </a:ext>
            </a:extLst>
          </p:cNvPr>
          <p:cNvSpPr>
            <a:spLocks noGrp="1"/>
          </p:cNvSpPr>
          <p:nvPr>
            <p:ph type="title"/>
          </p:nvPr>
        </p:nvSpPr>
        <p:spPr/>
        <p:txBody>
          <a:bodyPr/>
          <a:lstStyle/>
          <a:p>
            <a:r>
              <a:rPr lang="en-US">
                <a:latin typeface="Calibri"/>
                <a:ea typeface="Calibri"/>
                <a:cs typeface="Calibri"/>
              </a:rPr>
              <a:t>Useful information</a:t>
            </a:r>
            <a:endParaRPr lang="en-US"/>
          </a:p>
        </p:txBody>
      </p:sp>
      <p:sp>
        <p:nvSpPr>
          <p:cNvPr id="3" name="Content Placeholder 2">
            <a:extLst>
              <a:ext uri="{FF2B5EF4-FFF2-40B4-BE49-F238E27FC236}">
                <a16:creationId xmlns:a16="http://schemas.microsoft.com/office/drawing/2014/main" id="{65A78031-A6A5-654F-953F-54EFAE1E2821}"/>
              </a:ext>
            </a:extLst>
          </p:cNvPr>
          <p:cNvSpPr>
            <a:spLocks noGrp="1"/>
          </p:cNvSpPr>
          <p:nvPr>
            <p:ph sz="half" idx="1"/>
          </p:nvPr>
        </p:nvSpPr>
        <p:spPr/>
        <p:txBody>
          <a:bodyPr vert="horz" lIns="91440" tIns="45720" rIns="91440" bIns="45720" rtlCol="0" anchor="t">
            <a:noAutofit/>
          </a:bodyPr>
          <a:lstStyle/>
          <a:p>
            <a:pPr marL="285750" indent="-285750">
              <a:lnSpc>
                <a:spcPct val="90000"/>
              </a:lnSpc>
              <a:buFont typeface="Arial"/>
              <a:buChar char="•"/>
            </a:pPr>
            <a:endParaRPr lang="en-US" sz="1800">
              <a:solidFill>
                <a:schemeClr val="bg1">
                  <a:lumMod val="49000"/>
                </a:schemeClr>
              </a:solidFill>
              <a:latin typeface="Calibri"/>
              <a:ea typeface="Calibri"/>
              <a:cs typeface="Arial"/>
            </a:endParaRPr>
          </a:p>
          <a:p>
            <a:pPr marL="285750" indent="-285750">
              <a:lnSpc>
                <a:spcPct val="90000"/>
              </a:lnSpc>
              <a:buFont typeface="Arial"/>
              <a:buChar char="•"/>
            </a:pPr>
            <a:r>
              <a:rPr lang="en-US" sz="1800">
                <a:latin typeface="Calibri"/>
                <a:ea typeface="Calibri"/>
                <a:cs typeface="Arial"/>
              </a:rPr>
              <a:t>Dev:</a:t>
            </a:r>
            <a:r>
              <a:rPr lang="en-US" sz="1800">
                <a:solidFill>
                  <a:schemeClr val="bg1">
                    <a:lumMod val="65000"/>
                  </a:schemeClr>
                </a:solidFill>
                <a:latin typeface="Calibri"/>
                <a:ea typeface="Calibri"/>
                <a:cs typeface="Arial"/>
              </a:rPr>
              <a:t> </a:t>
            </a:r>
            <a:r>
              <a:rPr lang="en-US" sz="1800">
                <a:solidFill>
                  <a:srgbClr val="316896"/>
                </a:solidFill>
                <a:latin typeface="Calibri"/>
                <a:ea typeface="Calibri"/>
                <a:cs typeface="Arial"/>
                <a:hlinkClick r:id="rId2">
                  <a:extLst>
                    <a:ext uri="{A12FA001-AC4F-418D-AE19-62706E023703}">
                      <ahyp:hlinkClr xmlns:ahyp="http://schemas.microsoft.com/office/drawing/2018/hyperlinkcolor" val="tx"/>
                    </a:ext>
                  </a:extLst>
                </a:hlinkClick>
              </a:rPr>
              <a:t>https://sdl-dev.hpc.cineca.it</a:t>
            </a:r>
            <a:endParaRPr lang="en-US" sz="1800">
              <a:solidFill>
                <a:srgbClr val="000000"/>
              </a:solidFill>
              <a:latin typeface="Calibri"/>
              <a:ea typeface="Calibri"/>
              <a:cs typeface="Arial"/>
            </a:endParaRPr>
          </a:p>
          <a:p>
            <a:pPr marL="742950" lvl="1" indent="-285750">
              <a:lnSpc>
                <a:spcPct val="90000"/>
              </a:lnSpc>
              <a:buFont typeface="Courier New,monospace"/>
              <a:buChar char="o"/>
            </a:pPr>
            <a:r>
              <a:rPr lang="en-US" sz="1800">
                <a:latin typeface="Calibri"/>
                <a:ea typeface="Calibri"/>
                <a:cs typeface="Arial"/>
              </a:rPr>
              <a:t>Development environment with 1T of storage</a:t>
            </a:r>
          </a:p>
          <a:p>
            <a:pPr marL="742950" lvl="1" indent="-285750">
              <a:lnSpc>
                <a:spcPct val="90000"/>
              </a:lnSpc>
              <a:buFont typeface="Courier New,monospace"/>
              <a:buChar char="o"/>
            </a:pPr>
            <a:r>
              <a:rPr lang="en-US" sz="1800">
                <a:latin typeface="Calibri"/>
                <a:ea typeface="Calibri"/>
                <a:cs typeface="Arial"/>
              </a:rPr>
              <a:t>It is the most updated environment with features in development</a:t>
            </a:r>
          </a:p>
          <a:p>
            <a:pPr marL="742950" lvl="1" indent="-285750">
              <a:lnSpc>
                <a:spcPct val="90000"/>
              </a:lnSpc>
              <a:buFont typeface="Courier New,monospace"/>
              <a:buChar char="o"/>
            </a:pPr>
            <a:endParaRPr lang="en-US" sz="1800">
              <a:solidFill>
                <a:srgbClr val="000000"/>
              </a:solidFill>
              <a:latin typeface="Calibri"/>
              <a:ea typeface="Calibri" panose="020F0502020204030204" pitchFamily="34" charset="0"/>
              <a:cs typeface="Arial"/>
            </a:endParaRPr>
          </a:p>
          <a:p>
            <a:pPr marL="285750" indent="-285750">
              <a:lnSpc>
                <a:spcPct val="90000"/>
              </a:lnSpc>
              <a:buFont typeface="Arial"/>
              <a:buChar char="•"/>
            </a:pPr>
            <a:r>
              <a:rPr lang="en-US" sz="1800">
                <a:latin typeface="Calibri"/>
                <a:ea typeface="Calibri"/>
                <a:cs typeface="Arial"/>
              </a:rPr>
              <a:t>Prod:</a:t>
            </a:r>
            <a:r>
              <a:rPr lang="en-US" sz="1800">
                <a:solidFill>
                  <a:schemeClr val="bg1">
                    <a:lumMod val="65000"/>
                  </a:schemeClr>
                </a:solidFill>
                <a:latin typeface="Calibri"/>
                <a:ea typeface="Calibri"/>
                <a:cs typeface="Arial"/>
              </a:rPr>
              <a:t> </a:t>
            </a:r>
            <a:r>
              <a:rPr lang="en-US" sz="1800">
                <a:solidFill>
                  <a:srgbClr val="316896"/>
                </a:solidFill>
                <a:latin typeface="Calibri"/>
                <a:ea typeface="Calibri"/>
                <a:cs typeface="Arial"/>
                <a:hlinkClick r:id="rId2">
                  <a:extLst>
                    <a:ext uri="{A12FA001-AC4F-418D-AE19-62706E023703}">
                      <ahyp:hlinkClr xmlns:ahyp="http://schemas.microsoft.com/office/drawing/2018/hyperlinkcolor" val="tx"/>
                    </a:ext>
                  </a:extLst>
                </a:hlinkClick>
              </a:rPr>
              <a:t>https://sdl.hpc.cineca.it</a:t>
            </a:r>
            <a:endParaRPr lang="en-US" sz="1800">
              <a:solidFill>
                <a:srgbClr val="000000"/>
              </a:solidFill>
              <a:latin typeface="Calibri"/>
              <a:ea typeface="Calibri"/>
              <a:cs typeface="Arial"/>
            </a:endParaRPr>
          </a:p>
          <a:p>
            <a:pPr marL="742950" lvl="1" indent="-285750">
              <a:lnSpc>
                <a:spcPct val="90000"/>
              </a:lnSpc>
              <a:buFont typeface="Courier New,monospace"/>
              <a:buChar char="o"/>
            </a:pPr>
            <a:r>
              <a:rPr lang="en-US" sz="1800">
                <a:latin typeface="Calibri"/>
                <a:ea typeface="Calibri"/>
                <a:cs typeface="Arial"/>
              </a:rPr>
              <a:t>Production environment with 500T of storage</a:t>
            </a:r>
          </a:p>
          <a:p>
            <a:pPr marL="285750" indent="-285750">
              <a:lnSpc>
                <a:spcPct val="90000"/>
              </a:lnSpc>
              <a:buFont typeface="Arial"/>
              <a:buChar char="•"/>
            </a:pPr>
            <a:endParaRPr lang="en-US" sz="1800">
              <a:ea typeface="Calibri" panose="020F0502020204030204" pitchFamily="34" charset="0"/>
              <a:cs typeface="Arial"/>
            </a:endParaRPr>
          </a:p>
          <a:p>
            <a:pPr marL="285750" indent="-285750">
              <a:lnSpc>
                <a:spcPct val="90000"/>
              </a:lnSpc>
              <a:buFont typeface="Arial"/>
              <a:buChar char="•"/>
            </a:pPr>
            <a:r>
              <a:rPr lang="en-US" sz="1800">
                <a:latin typeface="Calibri"/>
                <a:ea typeface="Calibri"/>
                <a:cs typeface="Arial"/>
              </a:rPr>
              <a:t>Contacts:</a:t>
            </a:r>
            <a:r>
              <a:rPr lang="en-US" sz="1800">
                <a:solidFill>
                  <a:schemeClr val="bg1">
                    <a:lumMod val="49000"/>
                  </a:schemeClr>
                </a:solidFill>
                <a:latin typeface="Calibri"/>
                <a:ea typeface="Calibri"/>
                <a:cs typeface="Arial"/>
              </a:rPr>
              <a:t> </a:t>
            </a:r>
            <a:r>
              <a:rPr lang="en-US" sz="1800">
                <a:solidFill>
                  <a:srgbClr val="316896"/>
                </a:solidFill>
                <a:latin typeface="Calibri"/>
                <a:ea typeface="Calibri"/>
                <a:cs typeface="Arial"/>
                <a:hlinkClick r:id="rId3">
                  <a:extLst>
                    <a:ext uri="{A12FA001-AC4F-418D-AE19-62706E023703}">
                      <ahyp:hlinkClr xmlns:ahyp="http://schemas.microsoft.com/office/drawing/2018/hyperlinkcolor" val="tx"/>
                    </a:ext>
                  </a:extLst>
                </a:hlinkClick>
              </a:rPr>
              <a:t>sdl@cineca.it</a:t>
            </a:r>
            <a:endParaRPr lang="en-US" sz="1800">
              <a:solidFill>
                <a:srgbClr val="000000"/>
              </a:solidFill>
              <a:latin typeface="Calibri"/>
              <a:ea typeface="Calibri"/>
              <a:cs typeface="Arial"/>
            </a:endParaRPr>
          </a:p>
          <a:p>
            <a:pPr marL="285750" indent="-285750">
              <a:lnSpc>
                <a:spcPct val="90000"/>
              </a:lnSpc>
              <a:spcBef>
                <a:spcPts val="0"/>
              </a:spcBef>
              <a:buFont typeface="Arial"/>
              <a:buChar char="•"/>
            </a:pPr>
            <a:endParaRPr lang="en-US" sz="1800">
              <a:solidFill>
                <a:srgbClr val="000000"/>
              </a:solidFill>
              <a:ea typeface="Calibri" panose="020F0502020204030204" pitchFamily="34" charset="0"/>
              <a:cs typeface="Arial"/>
            </a:endParaRPr>
          </a:p>
          <a:p>
            <a:pPr marL="0" indent="0">
              <a:lnSpc>
                <a:spcPct val="90000"/>
              </a:lnSpc>
              <a:buNone/>
            </a:pPr>
            <a:endParaRPr lang="en-US" sz="1800">
              <a:solidFill>
                <a:srgbClr val="316896"/>
              </a:solidFill>
              <a:latin typeface="Calibri"/>
              <a:ea typeface="Calibri" panose="020F0502020204030204" pitchFamily="34" charset="0"/>
              <a:cs typeface="Arial"/>
            </a:endParaRPr>
          </a:p>
          <a:p>
            <a:pPr marL="448945" indent="-363220">
              <a:lnSpc>
                <a:spcPct val="100000"/>
              </a:lnSpc>
              <a:spcBef>
                <a:spcPts val="0"/>
              </a:spcBef>
              <a:spcAft>
                <a:spcPts val="2400"/>
              </a:spcAft>
            </a:pPr>
            <a:endParaRPr lang="en-GB" sz="1800">
              <a:solidFill>
                <a:schemeClr val="bg1">
                  <a:lumMod val="65000"/>
                </a:schemeClr>
              </a:solidFill>
              <a:latin typeface="Calibri"/>
              <a:ea typeface="Calibri"/>
              <a:cs typeface="Arial"/>
            </a:endParaRPr>
          </a:p>
          <a:p>
            <a:pPr>
              <a:lnSpc>
                <a:spcPct val="113999"/>
              </a:lnSpc>
            </a:pPr>
            <a:endParaRPr lang="en-US" sz="1800">
              <a:solidFill>
                <a:srgbClr val="000000"/>
              </a:solidFill>
              <a:ea typeface="Calibri"/>
            </a:endParaRPr>
          </a:p>
        </p:txBody>
      </p:sp>
      <p:sp>
        <p:nvSpPr>
          <p:cNvPr id="4" name="Content Placeholder 3">
            <a:extLst>
              <a:ext uri="{FF2B5EF4-FFF2-40B4-BE49-F238E27FC236}">
                <a16:creationId xmlns:a16="http://schemas.microsoft.com/office/drawing/2014/main" id="{DF314EB9-FDDD-FBE8-474E-CA3EF90E0E01}"/>
              </a:ext>
            </a:extLst>
          </p:cNvPr>
          <p:cNvSpPr>
            <a:spLocks noGrp="1"/>
          </p:cNvSpPr>
          <p:nvPr>
            <p:ph sz="half" idx="2"/>
          </p:nvPr>
        </p:nvSpPr>
        <p:spPr>
          <a:xfrm>
            <a:off x="6117772" y="1825625"/>
            <a:ext cx="5335813" cy="4351338"/>
          </a:xfrm>
        </p:spPr>
        <p:txBody>
          <a:bodyPr vert="horz" lIns="91440" tIns="45720" rIns="91440" bIns="45720" rtlCol="0" anchor="t">
            <a:noAutofit/>
          </a:bodyPr>
          <a:lstStyle/>
          <a:p>
            <a:pPr marL="285750" indent="-285750">
              <a:lnSpc>
                <a:spcPct val="90000"/>
              </a:lnSpc>
              <a:spcBef>
                <a:spcPts val="0"/>
              </a:spcBef>
              <a:spcAft>
                <a:spcPts val="600"/>
              </a:spcAft>
            </a:pPr>
            <a:endParaRPr lang="en-US" sz="1800">
              <a:solidFill>
                <a:schemeClr val="bg1">
                  <a:lumMod val="49000"/>
                </a:schemeClr>
              </a:solidFill>
              <a:latin typeface="Calibri"/>
              <a:ea typeface="Calibri"/>
              <a:cs typeface="Arial"/>
            </a:endParaRPr>
          </a:p>
          <a:p>
            <a:pPr marL="285750" indent="-285750">
              <a:lnSpc>
                <a:spcPct val="90000"/>
              </a:lnSpc>
              <a:spcBef>
                <a:spcPts val="0"/>
              </a:spcBef>
              <a:spcAft>
                <a:spcPts val="600"/>
              </a:spcAft>
            </a:pPr>
            <a:r>
              <a:rPr lang="en-US" sz="1800">
                <a:latin typeface="Calibri"/>
                <a:ea typeface="Calibri"/>
                <a:cs typeface="Arial"/>
              </a:rPr>
              <a:t>Request an SDL account using the following link:</a:t>
            </a:r>
            <a:r>
              <a:rPr lang="en-US" sz="1800">
                <a:solidFill>
                  <a:schemeClr val="bg1">
                    <a:lumMod val="49000"/>
                  </a:schemeClr>
                </a:solidFill>
                <a:latin typeface="Calibri"/>
                <a:ea typeface="Calibri"/>
                <a:cs typeface="Arial"/>
              </a:rPr>
              <a:t> </a:t>
            </a:r>
            <a:r>
              <a:rPr lang="en-US" sz="1800">
                <a:solidFill>
                  <a:srgbClr val="316896"/>
                </a:solidFill>
                <a:latin typeface="Calibri"/>
                <a:ea typeface="Calibri"/>
                <a:cs typeface="Arial"/>
                <a:hlinkClick r:id="rId4">
                  <a:extLst>
                    <a:ext uri="{A12FA001-AC4F-418D-AE19-62706E023703}">
                      <ahyp:hlinkClr xmlns:ahyp="http://schemas.microsoft.com/office/drawing/2018/hyperlinkcolor" val="tx"/>
                    </a:ext>
                  </a:extLst>
                </a:hlinkClick>
              </a:rPr>
              <a:t>https://sdl-userguide.readthedocs.io/tutorials/Introduction/</a:t>
            </a:r>
            <a:endParaRPr lang="en-US" sz="1800">
              <a:solidFill>
                <a:srgbClr val="000000"/>
              </a:solidFill>
              <a:latin typeface="Calibri"/>
              <a:ea typeface="Calibri"/>
              <a:cs typeface="Calibri"/>
            </a:endParaRPr>
          </a:p>
          <a:p>
            <a:pPr marL="285750" indent="-285750">
              <a:lnSpc>
                <a:spcPct val="90000"/>
              </a:lnSpc>
              <a:spcBef>
                <a:spcPts val="0"/>
              </a:spcBef>
            </a:pPr>
            <a:endParaRPr lang="en-US" sz="1800">
              <a:latin typeface="Calibri"/>
              <a:ea typeface="Calibri"/>
              <a:cs typeface="Arial"/>
            </a:endParaRPr>
          </a:p>
          <a:p>
            <a:pPr marL="285750" indent="-285750">
              <a:lnSpc>
                <a:spcPct val="0"/>
              </a:lnSpc>
              <a:spcBef>
                <a:spcPts val="0"/>
              </a:spcBef>
            </a:pPr>
            <a:endParaRPr lang="en-US" sz="1800">
              <a:solidFill>
                <a:srgbClr val="000000"/>
              </a:solidFill>
              <a:latin typeface="Calibri"/>
              <a:ea typeface="Calibri"/>
              <a:cs typeface="Arial"/>
            </a:endParaRPr>
          </a:p>
          <a:p>
            <a:pPr marL="285750" indent="-285750">
              <a:lnSpc>
                <a:spcPct val="90000"/>
              </a:lnSpc>
            </a:pPr>
            <a:r>
              <a:rPr lang="en-US" sz="1800">
                <a:latin typeface="Calibri"/>
                <a:ea typeface="Calibri"/>
                <a:cs typeface="Arial"/>
              </a:rPr>
              <a:t>Documentation</a:t>
            </a:r>
          </a:p>
          <a:p>
            <a:pPr marL="742950" lvl="1">
              <a:lnSpc>
                <a:spcPct val="90000"/>
              </a:lnSpc>
              <a:spcBef>
                <a:spcPts val="1000"/>
              </a:spcBef>
              <a:buFont typeface="Courier New,monospace" panose="020B0604020202020204" pitchFamily="34" charset="0"/>
              <a:buChar char="o"/>
            </a:pPr>
            <a:r>
              <a:rPr lang="en-US" sz="1800">
                <a:latin typeface="Calibri"/>
                <a:ea typeface="Calibri"/>
                <a:cs typeface="Arial"/>
              </a:rPr>
              <a:t>Web Portal: </a:t>
            </a:r>
            <a:r>
              <a:rPr lang="en-US" sz="1800">
                <a:solidFill>
                  <a:srgbClr val="316896"/>
                </a:solidFill>
                <a:latin typeface="Calibri"/>
                <a:ea typeface="Calibri"/>
                <a:cs typeface="Arial"/>
                <a:hlinkClick r:id="rId5">
                  <a:extLst>
                    <a:ext uri="{A12FA001-AC4F-418D-AE19-62706E023703}">
                      <ahyp:hlinkClr xmlns:ahyp="http://schemas.microsoft.com/office/drawing/2018/hyperlinkcolor" val="tx"/>
                    </a:ext>
                  </a:extLst>
                </a:hlinkClick>
              </a:rPr>
              <a:t>https://sdl-userguide.rtfd.io</a:t>
            </a:r>
            <a:r>
              <a:rPr lang="en-US" sz="1800">
                <a:solidFill>
                  <a:srgbClr val="316896"/>
                </a:solidFill>
                <a:latin typeface="Calibri"/>
                <a:ea typeface="Calibri"/>
                <a:cs typeface="Arial"/>
              </a:rPr>
              <a:t> </a:t>
            </a:r>
            <a:endParaRPr lang="en-US" sz="1800">
              <a:solidFill>
                <a:srgbClr val="000000"/>
              </a:solidFill>
              <a:latin typeface="Calibri"/>
              <a:ea typeface="Calibri"/>
              <a:cs typeface="Arial"/>
            </a:endParaRPr>
          </a:p>
          <a:p>
            <a:pPr marL="742950" lvl="1">
              <a:lnSpc>
                <a:spcPct val="90000"/>
              </a:lnSpc>
              <a:spcBef>
                <a:spcPts val="1000"/>
              </a:spcBef>
              <a:buFont typeface="Courier New,monospace" panose="020B0604020202020204" pitchFamily="34" charset="0"/>
              <a:buChar char="o"/>
            </a:pPr>
            <a:r>
              <a:rPr lang="en-US" sz="1800">
                <a:latin typeface="Calibri"/>
                <a:ea typeface="Calibri"/>
                <a:cs typeface="Arial"/>
              </a:rPr>
              <a:t>Command Line Interface:</a:t>
            </a:r>
            <a:r>
              <a:rPr lang="en-US" sz="1800">
                <a:solidFill>
                  <a:schemeClr val="bg1">
                    <a:lumMod val="65000"/>
                  </a:schemeClr>
                </a:solidFill>
                <a:latin typeface="Calibri"/>
                <a:ea typeface="Calibri"/>
                <a:cs typeface="Arial"/>
              </a:rPr>
              <a:t> </a:t>
            </a:r>
            <a:r>
              <a:rPr lang="en-US" sz="1800">
                <a:solidFill>
                  <a:srgbClr val="316896"/>
                </a:solidFill>
                <a:latin typeface="Calibri"/>
                <a:ea typeface="Calibri"/>
                <a:cs typeface="Arial"/>
                <a:hlinkClick r:id="rId6">
                  <a:extLst>
                    <a:ext uri="{A12FA001-AC4F-418D-AE19-62706E023703}">
                      <ahyp:hlinkClr xmlns:ahyp="http://schemas.microsoft.com/office/drawing/2018/hyperlinkcolor" val="tx"/>
                    </a:ext>
                  </a:extLst>
                </a:hlinkClick>
              </a:rPr>
              <a:t>https://sdlctl.rtfd.io</a:t>
            </a:r>
            <a:endParaRPr lang="en-US" sz="1800">
              <a:latin typeface="Calibri"/>
            </a:endParaRPr>
          </a:p>
          <a:p>
            <a:pPr>
              <a:lnSpc>
                <a:spcPct val="113999"/>
              </a:lnSpc>
            </a:pPr>
            <a:endParaRPr lang="en-US">
              <a:ea typeface="Calibri"/>
            </a:endParaRPr>
          </a:p>
        </p:txBody>
      </p:sp>
      <p:pic>
        <p:nvPicPr>
          <p:cNvPr id="6" name="Picture 5">
            <a:extLst>
              <a:ext uri="{FF2B5EF4-FFF2-40B4-BE49-F238E27FC236}">
                <a16:creationId xmlns:a16="http://schemas.microsoft.com/office/drawing/2014/main" id="{9001A8CF-082E-007C-01B9-4CB0170BFDDF}"/>
              </a:ext>
            </a:extLst>
          </p:cNvPr>
          <p:cNvPicPr>
            <a:picLocks noChangeAspect="1"/>
          </p:cNvPicPr>
          <p:nvPr/>
        </p:nvPicPr>
        <p:blipFill>
          <a:blip r:embed="rId7"/>
          <a:stretch>
            <a:fillRect/>
          </a:stretch>
        </p:blipFill>
        <p:spPr>
          <a:xfrm>
            <a:off x="10415015" y="222155"/>
            <a:ext cx="1733957" cy="562144"/>
          </a:xfrm>
          <a:prstGeom prst="rect">
            <a:avLst/>
          </a:prstGeom>
        </p:spPr>
      </p:pic>
    </p:spTree>
    <p:extLst>
      <p:ext uri="{BB962C8B-B14F-4D97-AF65-F5344CB8AC3E}">
        <p14:creationId xmlns:p14="http://schemas.microsoft.com/office/powerpoint/2010/main" val="85039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srgbClr val="EBA900"/>
                </a:solidFill>
                <a:effectLst/>
                <a:uLnTx/>
                <a:uFillTx/>
                <a:latin typeface="Calibri"/>
                <a:ea typeface="Calibri"/>
                <a:cs typeface="Calibri"/>
              </a:rPr>
              <a:t>sdl@cineca.it</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ptos Display" panose="02110004020202020204"/>
                <a:ea typeface="+mj-ea"/>
                <a:cs typeface="+mj-cs"/>
                <a:hlinkClick r:id="rId4">
                  <a:extLst>
                    <a:ext uri="{A12FA001-AC4F-418D-AE19-62706E023703}">
                      <ahyp:hlinkClr xmlns:ahyp="http://schemas.microsoft.com/office/drawing/2018/hyperlinkcolor" val="tx"/>
                    </a:ext>
                  </a:extLst>
                </a:hlinkClick>
              </a:rPr>
              <a:t>www.epos-eu.org/on</a:t>
            </a:r>
            <a:r>
              <a:rPr kumimoji="0" lang="en-GB" sz="2000" b="0" i="0" u="none" strike="noStrike" kern="1200" cap="none" spc="0" normalizeH="0" baseline="0" noProof="0">
                <a:ln>
                  <a:noFill/>
                </a:ln>
                <a:solidFill>
                  <a:srgbClr val="000000"/>
                </a:solidFill>
                <a:effectLst/>
                <a:uLnTx/>
                <a:uFillTx/>
                <a:latin typeface="Aptos Display" panose="02110004020202020204"/>
                <a:ea typeface="+mj-ea"/>
                <a:cs typeface="+mj-cs"/>
              </a:rPr>
              <a:t> </a:t>
            </a:r>
            <a:r>
              <a:rPr kumimoji="0" lang="en-GB" sz="2000" b="0" i="0" u="none" strike="noStrike" kern="1200" cap="none" spc="0" normalizeH="0" baseline="0" noProof="0">
                <a:ln>
                  <a:noFill/>
                </a:ln>
                <a:solidFill>
                  <a:srgbClr val="EBA900"/>
                </a:solidFill>
                <a:effectLst/>
                <a:uLnTx/>
                <a:uFillTx/>
                <a:latin typeface="Aptos Display" panose="02110004020202020204"/>
                <a:ea typeface="+mj-ea"/>
                <a:cs typeface="+mj-cs"/>
              </a:rPr>
              <a:t>|</a:t>
            </a:r>
            <a:r>
              <a:rPr kumimoji="0" lang="en-GB" sz="2000" b="0" i="0" u="none" strike="noStrike" kern="1200" cap="none" spc="0" normalizeH="0" baseline="0" noProof="0">
                <a:ln>
                  <a:noFill/>
                </a:ln>
                <a:solidFill>
                  <a:srgbClr val="000000"/>
                </a:solidFill>
                <a:effectLst/>
                <a:uLnTx/>
                <a:uFillTx/>
                <a:latin typeface="Aptos Display" panose="02110004020202020204"/>
                <a:ea typeface="+mj-ea"/>
                <a:cs typeface="+mj-cs"/>
              </a:rPr>
              <a:t> social media </a:t>
            </a:r>
            <a:r>
              <a:rPr kumimoji="0" lang="en-GB" sz="2000" b="0" i="0" u="none" strike="noStrike" kern="1200" cap="none" spc="0" normalizeH="0" baseline="0" noProof="0">
                <a:ln>
                  <a:noFill/>
                </a:ln>
                <a:solidFill>
                  <a:srgbClr val="E5A113"/>
                </a:solidFill>
                <a:effectLst/>
                <a:uLnTx/>
                <a:uFillTx/>
                <a:latin typeface="Aptos Display" panose="02110004020202020204"/>
                <a:ea typeface="+mj-ea"/>
                <a:cs typeface="+mj-cs"/>
              </a:rPr>
              <a:t>#</a:t>
            </a:r>
            <a:r>
              <a:rPr kumimoji="0" lang="en-GB" sz="2000" b="0" i="0" u="none" strike="noStrike" kern="1200" cap="none" spc="0" normalizeH="0" baseline="0" noProof="0" err="1">
                <a:ln>
                  <a:noFill/>
                </a:ln>
                <a:solidFill>
                  <a:srgbClr val="000000"/>
                </a:solidFill>
                <a:effectLst/>
                <a:uLnTx/>
                <a:uFillTx/>
                <a:latin typeface="Aptos Display" panose="02110004020202020204"/>
                <a:ea typeface="+mj-ea"/>
                <a:cs typeface="+mj-cs"/>
              </a:rPr>
              <a:t>EPOSon</a:t>
            </a:r>
            <a:endParaRPr kumimoji="0" lang="en-GB" sz="2000" b="0" i="0" u="none" strike="noStrike" kern="1200" cap="none" spc="0" normalizeH="0" baseline="0" noProof="0">
              <a:ln>
                <a:noFill/>
              </a:ln>
              <a:solidFill>
                <a:srgbClr val="000000"/>
              </a:solidFill>
              <a:effectLst/>
              <a:uLnTx/>
              <a:uFillTx/>
              <a:latin typeface="Aptos Display" panose="02110004020202020204"/>
              <a:ea typeface="+mj-ea"/>
              <a:cs typeface="+mj-cs"/>
            </a:endParaRPr>
          </a:p>
        </p:txBody>
      </p:sp>
      <p:pic>
        <p:nvPicPr>
          <p:cNvPr id="3" name="Picture 2">
            <a:extLst>
              <a:ext uri="{FF2B5EF4-FFF2-40B4-BE49-F238E27FC236}">
                <a16:creationId xmlns:a16="http://schemas.microsoft.com/office/drawing/2014/main" id="{858ABE3D-9305-F59C-AED7-AAC72619A5C3}"/>
              </a:ext>
            </a:extLst>
          </p:cNvPr>
          <p:cNvPicPr>
            <a:picLocks noChangeAspect="1"/>
          </p:cNvPicPr>
          <p:nvPr/>
        </p:nvPicPr>
        <p:blipFill>
          <a:blip r:embed="rId5"/>
          <a:stretch>
            <a:fillRect/>
          </a:stretch>
        </p:blipFill>
        <p:spPr>
          <a:xfrm>
            <a:off x="7888383" y="643261"/>
            <a:ext cx="3999905" cy="1263987"/>
          </a:xfrm>
          <a:prstGeom prst="rect">
            <a:avLst/>
          </a:prstGeom>
        </p:spPr>
      </p:pic>
    </p:spTree>
    <p:extLst>
      <p:ext uri="{BB962C8B-B14F-4D97-AF65-F5344CB8AC3E}">
        <p14:creationId xmlns:p14="http://schemas.microsoft.com/office/powerpoint/2010/main" val="3570579095"/>
      </p:ext>
    </p:extLst>
  </p:cSld>
  <p:clrMapOvr>
    <a:masterClrMapping/>
  </p:clrMapOvr>
</p:sld>
</file>

<file path=ppt/theme/theme1.xml><?xml version="1.0" encoding="utf-8"?>
<a:theme xmlns:a="http://schemas.openxmlformats.org/drawingml/2006/main" name="1_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Words>
  <Application>Microsoft Macintosh PowerPoint</Application>
  <PresentationFormat>Widescreen</PresentationFormat>
  <Paragraphs>132</Paragraphs>
  <Slides>9</Slides>
  <Notes>5</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9</vt:i4>
      </vt:variant>
    </vt:vector>
  </HeadingPairs>
  <TitlesOfParts>
    <vt:vector size="18" baseType="lpstr">
      <vt:lpstr>Aptos</vt:lpstr>
      <vt:lpstr>Aptos Display</vt:lpstr>
      <vt:lpstr>Arial</vt:lpstr>
      <vt:lpstr>Arial,Sans-Serif</vt:lpstr>
      <vt:lpstr>Calibri</vt:lpstr>
      <vt:lpstr>Calibri Light</vt:lpstr>
      <vt:lpstr>Courier New,monospace</vt:lpstr>
      <vt:lpstr>Montserrat Medium</vt:lpstr>
      <vt:lpstr>1_Office Theme</vt:lpstr>
      <vt:lpstr> Simulation Data Lake</vt:lpstr>
      <vt:lpstr>Simulation Data Lake</vt:lpstr>
      <vt:lpstr>SDL Architecture</vt:lpstr>
      <vt:lpstr>CINECA HPC Cloud infrastructure</vt:lpstr>
      <vt:lpstr>Data Model</vt:lpstr>
      <vt:lpstr>Simulation Data Lake Functionalities</vt:lpstr>
      <vt:lpstr>How to access the SDL</vt:lpstr>
      <vt:lpstr>Useful information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Karl_EPOS ERIC </dc:creator>
  <cp:lastModifiedBy>Karl_EPOS ERIC </cp:lastModifiedBy>
  <cp:revision>1</cp:revision>
  <dcterms:created xsi:type="dcterms:W3CDTF">2025-03-27T14:50:03Z</dcterms:created>
  <dcterms:modified xsi:type="dcterms:W3CDTF">2025-03-27T14:50:29Z</dcterms:modified>
</cp:coreProperties>
</file>