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7" r:id="rId2"/>
    <p:sldId id="282" r:id="rId3"/>
    <p:sldId id="283" r:id="rId4"/>
    <p:sldId id="285" r:id="rId5"/>
    <p:sldId id="284" r:id="rId6"/>
    <p:sldId id="269" r:id="rId7"/>
    <p:sldId id="286" r:id="rId8"/>
    <p:sldId id="268" r:id="rId9"/>
    <p:sldId id="270" r:id="rId10"/>
    <p:sldId id="272" r:id="rId11"/>
    <p:sldId id="273" r:id="rId12"/>
    <p:sldId id="274" r:id="rId13"/>
    <p:sldId id="275" r:id="rId14"/>
    <p:sldId id="276" r:id="rId15"/>
    <p:sldId id="278" r:id="rId16"/>
    <p:sldId id="279" r:id="rId17"/>
    <p:sldId id="280" r:id="rId18"/>
    <p:sldId id="281" r:id="rId19"/>
    <p:sldId id="287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7"/>
  </p:normalViewPr>
  <p:slideViewPr>
    <p:cSldViewPr snapToGrid="0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F9DB-16C6-1748-9AC1-47C0035BA81B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214D1-1E2E-F444-92B4-75D3E605BC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40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D260D268-02AA-87D2-670E-3DEE2C61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E80CF5D2-ABEE-9C44-2732-5B5FDD9934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C2A36030-25B4-0904-055B-90386594C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549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EF4BAD60-2AA9-D71B-89CB-C6A14B3E7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EC223F75-D2A9-CD6C-1429-B89B2C74E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C3484A8A-C03E-4DC1-5DE3-7C0525AA5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433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B1A20C97-E975-96E9-9C93-9D2F04959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FDBD800D-C53A-2987-1493-D02DE323F6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59109F79-B13E-802E-2F10-C2E017D4A8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879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478481DB-DF73-7057-33F4-94F790D3F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A7C482BB-552B-3E16-F53C-756234C837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2C1DFF4C-2C74-9B62-3F74-5FF9117018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311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82B8D3EA-6AA7-8792-2495-601B22F4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167C3C7F-0341-EDBB-8377-752C174BBB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3E3F5EE9-BDBC-E124-BD7A-6BA31FE576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4145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BA5044C0-AFBD-499D-C7F9-5F9E8E4E5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83C922FD-BE2A-B259-A6AF-44F04F083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93AA9624-F06F-08C5-588F-A550964869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315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85925F1C-FA78-F177-1900-784E12FD0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C250BAD4-C039-FD3B-0B91-C88553459E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25B7F201-AD0D-3884-516F-BE1D6B5C70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706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814128B4-1947-73AA-77F4-829DACEDE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E393AE46-A653-3F00-A246-97DAA9AD4D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1EA30FC3-5EF2-D605-7A1B-E3BD606E7F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535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6A9A5B6D-54BF-1928-E345-267037199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B62EC3E7-08DD-0DC5-7E81-6837FB4CD9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31DBF80B-D274-4BAA-3652-342787362F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1919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>
          <a:extLst>
            <a:ext uri="{FF2B5EF4-FFF2-40B4-BE49-F238E27FC236}">
              <a16:creationId xmlns:a16="http://schemas.microsoft.com/office/drawing/2014/main" id="{09CDB77D-EEC0-765D-113E-D09646A3E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>
            <a:extLst>
              <a:ext uri="{FF2B5EF4-FFF2-40B4-BE49-F238E27FC236}">
                <a16:creationId xmlns:a16="http://schemas.microsoft.com/office/drawing/2014/main" id="{582A47F1-973E-A5A0-BD40-78BBA2551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:notes">
            <a:extLst>
              <a:ext uri="{FF2B5EF4-FFF2-40B4-BE49-F238E27FC236}">
                <a16:creationId xmlns:a16="http://schemas.microsoft.com/office/drawing/2014/main" id="{6489733B-FC7A-1B2B-9C99-26E64E4520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419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110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57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27" name="Google Shape;27;p11" descr="A blue and green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01700" y="261300"/>
            <a:ext cx="931276" cy="946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99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2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80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2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128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32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5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11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649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jpg"/><Relationship Id="rId5" Type="http://schemas.openxmlformats.org/officeDocument/2006/relationships/image" Target="../media/image6.emf"/><Relationship Id="rId15" Type="http://schemas.openxmlformats.org/officeDocument/2006/relationships/image" Target="../media/image8.emf"/><Relationship Id="rId10" Type="http://schemas.openxmlformats.org/officeDocument/2006/relationships/image" Target="../media/image11.png"/><Relationship Id="rId4" Type="http://schemas.openxmlformats.org/officeDocument/2006/relationships/hyperlink" Target="https://doi.org/10.3389/feart.2021.628772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nhess-23-909-2023" TargetMode="External"/><Relationship Id="rId2" Type="http://schemas.openxmlformats.org/officeDocument/2006/relationships/hyperlink" Target="https://eurotsunamirisk.org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nhess-23-909-2023" TargetMode="External"/><Relationship Id="rId2" Type="http://schemas.openxmlformats.org/officeDocument/2006/relationships/hyperlink" Target="https://eurotsunamirisk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hyperlink" Target="https://eurotsunamirisk.org/tsunamirisktoolkit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nhess-23-909-2023" TargetMode="External"/><Relationship Id="rId2" Type="http://schemas.openxmlformats.org/officeDocument/2006/relationships/hyperlink" Target="https://eurotsunamirisk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hyperlink" Target="https://eurotsunamirisk.org/tsunamirisktoolkit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194/nhess-23-909-2023" TargetMode="External"/><Relationship Id="rId2" Type="http://schemas.openxmlformats.org/officeDocument/2006/relationships/hyperlink" Target="https://eurotsunamirisk.org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hyperlink" Target="https://eurotsunamirisk.org/tsunamirisktoolkit/" TargetMode="Externa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752600" y="3517225"/>
            <a:ext cx="98439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E28"/>
              </a:buClr>
              <a:buSzPct val="120408"/>
              <a:buFont typeface="Lato"/>
              <a:buNone/>
            </a:pPr>
            <a:r>
              <a:rPr lang="it-IT" sz="49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Jupyter</a:t>
            </a:r>
            <a:r>
              <a:rPr lang="it-IT" sz="4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Notebooks for </a:t>
            </a:r>
            <a:r>
              <a:rPr lang="it-IT" sz="49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Visualising</a:t>
            </a:r>
            <a:r>
              <a:rPr lang="it-IT" sz="4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Tsunami </a:t>
            </a:r>
            <a:r>
              <a:rPr lang="it-IT" sz="49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Vulnerability</a:t>
            </a:r>
            <a:r>
              <a:rPr lang="it-IT" sz="4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Models </a:t>
            </a:r>
            <a:br>
              <a:rPr lang="it-IT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it-IT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it-IT" sz="24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F</a:t>
            </a:r>
            <a:r>
              <a:rPr lang="it-IT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it-IT" sz="24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Jalayer</a:t>
            </a:r>
            <a:r>
              <a:rPr lang="it-IT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(UCL, UK), H. </a:t>
            </a:r>
            <a:r>
              <a:rPr lang="it-IT" sz="2400" b="1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Ebrahimian</a:t>
            </a:r>
            <a:r>
              <a:rPr lang="it-IT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(UNINA, IT)</a:t>
            </a:r>
            <a:br>
              <a:rPr lang="it-IT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it-IT" sz="24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it-IT" sz="2400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and the </a:t>
            </a:r>
            <a:r>
              <a:rPr lang="it-IT" sz="2400" dirty="0" err="1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ETRiS</a:t>
            </a:r>
            <a:r>
              <a:rPr lang="it-IT" sz="2400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  <a:t> Team</a:t>
            </a:r>
            <a:endParaRPr sz="2400" dirty="0">
              <a:solidFill>
                <a:srgbClr val="1A3E28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E28"/>
              </a:buClr>
              <a:buSzPct val="100000"/>
              <a:buFont typeface="Lato"/>
              <a:buNone/>
            </a:pPr>
            <a:br>
              <a:rPr lang="it-IT" sz="5900" b="1" dirty="0">
                <a:solidFill>
                  <a:srgbClr val="1A3E28"/>
                </a:solidFill>
                <a:latin typeface="Lato"/>
                <a:ea typeface="Lato"/>
                <a:cs typeface="Lato"/>
                <a:sym typeface="Lato"/>
              </a:rPr>
            </a:br>
            <a:endParaRPr sz="5900" b="1" dirty="0">
              <a:solidFill>
                <a:srgbClr val="1A3E2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" title="OceanDecade_Logo_large_wtex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449" y="3974425"/>
            <a:ext cx="1824051" cy="137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B77D56-4E1F-EBF5-4739-3F592FD319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870"/>
          <a:stretch/>
        </p:blipFill>
        <p:spPr>
          <a:xfrm>
            <a:off x="10439400" y="5174069"/>
            <a:ext cx="1461151" cy="12397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A26286FD-5743-66D5-F99F-13781465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D845-66C7-2659-E750-39F48B36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89" y="-211024"/>
            <a:ext cx="9539068" cy="1325563"/>
          </a:xfrm>
        </p:spPr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Notebook: Visualise Fragility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408F0-4CCF-0588-7FF8-81208007514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380" y="1826804"/>
            <a:ext cx="4301447" cy="1451881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3: Estimating the parameters of the fragility curve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68D5AE-792A-ED81-6A4F-223530441E5C}"/>
              </a:ext>
            </a:extLst>
          </p:cNvPr>
          <p:cNvSpPr txBox="1"/>
          <p:nvPr/>
        </p:nvSpPr>
        <p:spPr>
          <a:xfrm>
            <a:off x="-9867" y="5453468"/>
            <a:ext cx="4804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damage level for which to view statistics= 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84th percentile cannot be defined on the fragility curve!</a:t>
            </a:r>
          </a:p>
        </p:txBody>
      </p:sp>
      <p:pic>
        <p:nvPicPr>
          <p:cNvPr id="10" name="Picture 9" descr="A graph of different colors and numbers&#10;&#10;AI-generated content may be incorrect.">
            <a:extLst>
              <a:ext uri="{FF2B5EF4-FFF2-40B4-BE49-F238E27FC236}">
                <a16:creationId xmlns:a16="http://schemas.microsoft.com/office/drawing/2014/main" id="{3421A6E8-FD85-780D-6282-C53C8B1CC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827" y="712265"/>
            <a:ext cx="7405915" cy="5983484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E70802F-E4B0-37B3-DA0B-E1FACEAF3443}"/>
              </a:ext>
            </a:extLst>
          </p:cNvPr>
          <p:cNvSpPr txBox="1">
            <a:spLocks/>
          </p:cNvSpPr>
          <p:nvPr/>
        </p:nvSpPr>
        <p:spPr>
          <a:xfrm>
            <a:off x="96380" y="3328510"/>
            <a:ext cx="4591734" cy="145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Font typeface="Courier New" panose="02070309020205020404" pitchFamily="49" charset="0"/>
              <a:buChar char="o"/>
              <a:defRPr sz="2800">
                <a:solidFill>
                  <a:schemeClr val="dk1"/>
                </a:solidFill>
                <a:latin typeface="Candara" panose="020E0502030303020204" pitchFamily="34" charset="0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Calibri"/>
                <a:sym typeface="Calibri"/>
              </a:rPr>
              <a:t>Step 4: Visualising the parameters of the fragility curve, for a specific damage level</a:t>
            </a:r>
          </a:p>
        </p:txBody>
      </p:sp>
      <p:pic>
        <p:nvPicPr>
          <p:cNvPr id="7" name="Google Shape;110;p2" title="OceanDecade_Logo_large_wtext.png">
            <a:extLst>
              <a:ext uri="{FF2B5EF4-FFF2-40B4-BE49-F238E27FC236}">
                <a16:creationId xmlns:a16="http://schemas.microsoft.com/office/drawing/2014/main" id="{665866A6-1938-7B4A-87CD-9067FA8B3F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88295" y="0"/>
            <a:ext cx="1703705" cy="122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29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FB1378FA-7A28-D571-91F9-5C6EBF373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1BBAD-E5C9-1325-4DF6-C452843D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425" y="-171110"/>
            <a:ext cx="9539068" cy="1325563"/>
          </a:xfrm>
        </p:spPr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Notebook: Visualise Fragility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B81AC-B472-29F3-941C-B334FB1781A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109724" y="1834908"/>
            <a:ext cx="4591734" cy="1451881"/>
          </a:xfrm>
        </p:spPr>
        <p:txBody>
          <a:bodyPr>
            <a:noAutofit/>
          </a:bodyPr>
          <a:lstStyle/>
          <a:p>
            <a:r>
              <a:rPr lang="en-GB" dirty="0"/>
              <a:t>Step 5: Estimating the parameters used for calculating the epistemic uncertainties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5657DC7-8B2D-3B3B-7605-7221F56082CF}"/>
              </a:ext>
            </a:extLst>
          </p:cNvPr>
          <p:cNvSpPr txBox="1">
            <a:spLocks/>
          </p:cNvSpPr>
          <p:nvPr/>
        </p:nvSpPr>
        <p:spPr>
          <a:xfrm>
            <a:off x="-109724" y="3697766"/>
            <a:ext cx="4591734" cy="145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3429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Step 6: Show the epistemic uncertainties</a:t>
            </a:r>
          </a:p>
        </p:txBody>
      </p:sp>
      <p:pic>
        <p:nvPicPr>
          <p:cNvPr id="8" name="Picture 7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2E202391-5A39-F608-A73E-BF3C411E5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674" y="895826"/>
            <a:ext cx="7030764" cy="5702404"/>
          </a:xfrm>
          <a:prstGeom prst="rect">
            <a:avLst/>
          </a:prstGeom>
        </p:spPr>
      </p:pic>
      <p:pic>
        <p:nvPicPr>
          <p:cNvPr id="9" name="Google Shape;110;p2" title="OceanDecade_Logo_large_wtext.png">
            <a:extLst>
              <a:ext uri="{FF2B5EF4-FFF2-40B4-BE49-F238E27FC236}">
                <a16:creationId xmlns:a16="http://schemas.microsoft.com/office/drawing/2014/main" id="{EF222456-8089-DCF8-8576-E89346B69A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91845" y="62399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0E0003-B617-53E9-1BC5-3BB91AEEA022}"/>
              </a:ext>
            </a:extLst>
          </p:cNvPr>
          <p:cNvSpPr txBox="1"/>
          <p:nvPr/>
        </p:nvSpPr>
        <p:spPr>
          <a:xfrm>
            <a:off x="106215" y="4957174"/>
            <a:ext cx="41220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ar(--jp-code-font-family)"/>
                <a:cs typeface="Arial"/>
                <a:sym typeface="Arial"/>
              </a:rPr>
              <a:t>Fragility statistics for damage level = 5 median = 3.2165211057659735 meters logarithmic standard deviation = 0.7991027610863293 epistemic uncertainty = 0.05784323626957611 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herit"/>
                <a:cs typeface="Arial"/>
                <a:sym typeface="Arial"/>
              </a:rPr>
            </a:b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heri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82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C8937F02-2A1E-7BFD-85D4-141FA785C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1F86A-96FC-A079-7D24-FE347B18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531" y="-171153"/>
            <a:ext cx="9539068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Jupyter</a:t>
            </a:r>
            <a:r>
              <a:rPr lang="en-GB" sz="3600" dirty="0"/>
              <a:t> Notebook: Visualise Vulnerability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3D3E1EBE-3EDD-F7A2-77D1-6EB23D0711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1044C-F39F-D0DA-36C2-5CB7613CBEA5}"/>
              </a:ext>
            </a:extLst>
          </p:cNvPr>
          <p:cNvSpPr txBox="1">
            <a:spLocks/>
          </p:cNvSpPr>
          <p:nvPr/>
        </p:nvSpPr>
        <p:spPr>
          <a:xfrm>
            <a:off x="1489751" y="1003289"/>
            <a:ext cx="5181600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Step 1: Read the CSV File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1" name="Picture 10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E2D491BA-1405-B132-E465-9D06F2DD0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82" y="2247313"/>
            <a:ext cx="11524235" cy="30494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236B25-6264-492D-41ED-CD5D0B9A4694}"/>
              </a:ext>
            </a:extLst>
          </p:cNvPr>
          <p:cNvSpPr/>
          <p:nvPr/>
        </p:nvSpPr>
        <p:spPr>
          <a:xfrm>
            <a:off x="2922546" y="2737112"/>
            <a:ext cx="6135189" cy="368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33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97A53DE3-FFE4-AA68-B90E-0C28482B7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7664F-A4FA-0D8C-9AD8-6E6076A7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961" y="-185668"/>
            <a:ext cx="9539068" cy="1325563"/>
          </a:xfrm>
        </p:spPr>
        <p:txBody>
          <a:bodyPr>
            <a:normAutofit/>
          </a:bodyPr>
          <a:lstStyle/>
          <a:p>
            <a:r>
              <a:rPr lang="en-GB" sz="4000" dirty="0" err="1"/>
              <a:t>Jupyter</a:t>
            </a:r>
            <a:r>
              <a:rPr lang="en-GB" sz="4000" dirty="0"/>
              <a:t> Notebook: Visualise Vulnerability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2C301-07BC-80E7-93AE-DB383F6B025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2064204"/>
            <a:ext cx="2652800" cy="202882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2:      Plot the vulnerability curve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50ECD7A3-4ADC-CD3C-931D-47ED039F86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aph of a number of individuals&#10;&#10;AI-generated content may be incorrect.">
            <a:extLst>
              <a:ext uri="{FF2B5EF4-FFF2-40B4-BE49-F238E27FC236}">
                <a16:creationId xmlns:a16="http://schemas.microsoft.com/office/drawing/2014/main" id="{581141CF-2725-6A8B-EF44-DC872618C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106" y="768004"/>
            <a:ext cx="7295152" cy="573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48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6DC4694A-3522-CEDD-3AF0-7BE72AF51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BF50E-3B02-46C8-6E57-1DC7B9F2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961" y="-185668"/>
            <a:ext cx="9539068" cy="1325563"/>
          </a:xfrm>
        </p:spPr>
        <p:txBody>
          <a:bodyPr>
            <a:normAutofit/>
          </a:bodyPr>
          <a:lstStyle/>
          <a:p>
            <a:r>
              <a:rPr lang="en-GB" sz="4000" dirty="0" err="1"/>
              <a:t>Jupyter</a:t>
            </a:r>
            <a:r>
              <a:rPr lang="en-GB" sz="4000" dirty="0"/>
              <a:t> Notebook: Visualise Vulnerability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53EB4-D920-5570-8731-4D0BFE6FB5A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-1" y="2064204"/>
            <a:ext cx="2917371" cy="202882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3:      Estimating the 16th and 84th Loss Ratio Curves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D8170D79-37DE-97A4-494B-AE28001CBF6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092C309-08C0-C376-04F7-9C48A21283AC}"/>
              </a:ext>
            </a:extLst>
          </p:cNvPr>
          <p:cNvSpPr txBox="1">
            <a:spLocks/>
          </p:cNvSpPr>
          <p:nvPr/>
        </p:nvSpPr>
        <p:spPr>
          <a:xfrm>
            <a:off x="-2" y="4002924"/>
            <a:ext cx="2917371" cy="202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Calibri"/>
                <a:sym typeface="Calibri"/>
              </a:rPr>
              <a:t>Step 4:      Plotting the 16th and 84th Loss Ratio Curves</a:t>
            </a:r>
          </a:p>
        </p:txBody>
      </p:sp>
      <p:pic>
        <p:nvPicPr>
          <p:cNvPr id="7" name="Picture 6" descr="A graph of loss and loss&#10;&#10;AI-generated content may be incorrect.">
            <a:extLst>
              <a:ext uri="{FF2B5EF4-FFF2-40B4-BE49-F238E27FC236}">
                <a16:creationId xmlns:a16="http://schemas.microsoft.com/office/drawing/2014/main" id="{5996235B-2C2B-AD1C-923E-D396C3704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369" y="709945"/>
            <a:ext cx="7308737" cy="5749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D3FD71-9E15-BC43-7C1E-EA3A7772DB78}"/>
              </a:ext>
            </a:extLst>
          </p:cNvPr>
          <p:cNvSpPr txBox="1"/>
          <p:nvPr/>
        </p:nvSpPr>
        <p:spPr>
          <a:xfrm>
            <a:off x="5147634" y="4278671"/>
            <a:ext cx="4707566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median at flow depth 1.0m = 0.19259392228246 logarithmic standard deviation at flow depth 1.0m = 1.15215067264169 Epistemic uncertainty at flow depth 1.0m = 0.0692024019020181</a:t>
            </a:r>
          </a:p>
        </p:txBody>
      </p:sp>
    </p:spTree>
    <p:extLst>
      <p:ext uri="{BB962C8B-B14F-4D97-AF65-F5344CB8AC3E}">
        <p14:creationId xmlns:p14="http://schemas.microsoft.com/office/powerpoint/2010/main" val="267075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1075BAA4-37D0-4818-B3A9-E04DA41D2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4E643-26F7-FAD0-20B5-69A7CAD64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531" y="-171153"/>
            <a:ext cx="9539068" cy="1325563"/>
          </a:xfrm>
        </p:spPr>
        <p:txBody>
          <a:bodyPr>
            <a:normAutofit/>
          </a:bodyPr>
          <a:lstStyle/>
          <a:p>
            <a:r>
              <a:rPr lang="en-GB" sz="3600" dirty="0" err="1"/>
              <a:t>Jupyter</a:t>
            </a:r>
            <a:r>
              <a:rPr lang="en-GB" sz="3600" dirty="0"/>
              <a:t> Notebook: Visualise Fatality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4D11E8EA-4295-0655-CE3F-0376FAE0AB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2825C2A-1FC5-4767-FCDE-704DA72DF6A2}"/>
              </a:ext>
            </a:extLst>
          </p:cNvPr>
          <p:cNvSpPr txBox="1">
            <a:spLocks/>
          </p:cNvSpPr>
          <p:nvPr/>
        </p:nvSpPr>
        <p:spPr>
          <a:xfrm>
            <a:off x="1489751" y="1003289"/>
            <a:ext cx="5181600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Step 1: Read the CSV File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43BE5BF-00D7-1DBB-37B0-8102FC0C3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2474"/>
            <a:ext cx="12033204" cy="2934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0DF652-2AE5-68E4-571F-46E2A6314288}"/>
              </a:ext>
            </a:extLst>
          </p:cNvPr>
          <p:cNvSpPr/>
          <p:nvPr/>
        </p:nvSpPr>
        <p:spPr>
          <a:xfrm>
            <a:off x="2720119" y="2421552"/>
            <a:ext cx="2731776" cy="4263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347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CB1E6C99-C7AD-6D83-8F05-7726ECBE1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4988-0F9F-C966-7D94-1B354DE9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961" y="-185668"/>
            <a:ext cx="9539068" cy="1325563"/>
          </a:xfrm>
        </p:spPr>
        <p:txBody>
          <a:bodyPr>
            <a:normAutofit/>
          </a:bodyPr>
          <a:lstStyle/>
          <a:p>
            <a:r>
              <a:rPr lang="en-GB" sz="4000" dirty="0" err="1"/>
              <a:t>Jupyter</a:t>
            </a:r>
            <a:r>
              <a:rPr lang="en-GB" sz="4000" dirty="0"/>
              <a:t> Notebook: Visualise Fatality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15201A-DFF1-BD25-479F-404114035C7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2064204"/>
            <a:ext cx="2652800" cy="202882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2:      Plot the fatality curve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767F2D05-ADCA-23EE-691B-08B8B833C9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graph with a line&#10;&#10;AI-generated content may be incorrect.">
            <a:extLst>
              <a:ext uri="{FF2B5EF4-FFF2-40B4-BE49-F238E27FC236}">
                <a16:creationId xmlns:a16="http://schemas.microsoft.com/office/drawing/2014/main" id="{EFB19161-7271-F3E8-B25B-F00BCDB42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800" y="768004"/>
            <a:ext cx="7772400" cy="56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56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201DA6E6-951B-A808-F600-FFC7AC66C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9460-C3CE-8898-60D9-EEA6BE1C7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961" y="-185668"/>
            <a:ext cx="9539068" cy="1325563"/>
          </a:xfrm>
        </p:spPr>
        <p:txBody>
          <a:bodyPr>
            <a:normAutofit/>
          </a:bodyPr>
          <a:lstStyle/>
          <a:p>
            <a:r>
              <a:rPr lang="en-GB" sz="4000" dirty="0" err="1"/>
              <a:t>Jupyter</a:t>
            </a:r>
            <a:r>
              <a:rPr lang="en-GB" sz="4000" dirty="0"/>
              <a:t> Notebook: Visualise Fatality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A0436-0E23-C08E-C0F5-D5E8DBA6690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842410"/>
            <a:ext cx="2652800" cy="202882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3:      Read the fatality curve parameters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60C35DCC-0A30-B5B0-C1D1-144C65ED79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aph with a line&#10;&#10;AI-generated content may be incorrect.">
            <a:extLst>
              <a:ext uri="{FF2B5EF4-FFF2-40B4-BE49-F238E27FC236}">
                <a16:creationId xmlns:a16="http://schemas.microsoft.com/office/drawing/2014/main" id="{65284A31-30FE-6FA1-5C93-7C48A814F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82" y="752237"/>
            <a:ext cx="7772400" cy="564667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E0F889F-4214-59A1-2F1F-B74A977310F7}"/>
              </a:ext>
            </a:extLst>
          </p:cNvPr>
          <p:cNvSpPr txBox="1">
            <a:spLocks/>
          </p:cNvSpPr>
          <p:nvPr/>
        </p:nvSpPr>
        <p:spPr>
          <a:xfrm>
            <a:off x="0" y="3871233"/>
            <a:ext cx="2652800" cy="202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Calibri"/>
                <a:sym typeface="Calibri"/>
              </a:rPr>
              <a:t>Step 4:      Plot the fatality curve parameters</a:t>
            </a:r>
          </a:p>
        </p:txBody>
      </p:sp>
    </p:spTree>
    <p:extLst>
      <p:ext uri="{BB962C8B-B14F-4D97-AF65-F5344CB8AC3E}">
        <p14:creationId xmlns:p14="http://schemas.microsoft.com/office/powerpoint/2010/main" val="2793940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7529904E-52B2-1610-CE4A-0A3152227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8513-7BE3-F599-CB43-85350C188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961" y="-185668"/>
            <a:ext cx="9539068" cy="1325563"/>
          </a:xfrm>
        </p:spPr>
        <p:txBody>
          <a:bodyPr>
            <a:normAutofit/>
          </a:bodyPr>
          <a:lstStyle/>
          <a:p>
            <a:r>
              <a:rPr lang="en-GB" sz="4000" dirty="0" err="1"/>
              <a:t>Jupyter</a:t>
            </a:r>
            <a:r>
              <a:rPr lang="en-GB" sz="4000" dirty="0"/>
              <a:t> Notebook: Visualise Fatality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3D3E3-684D-E744-9411-90359F7A0358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0" y="1842410"/>
            <a:ext cx="2652800" cy="202882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5:      Read the epistemic uncertainty parameters</a:t>
            </a:r>
          </a:p>
        </p:txBody>
      </p:sp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B3A1E315-B206-F296-6DCB-A1505B60141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0FECBFB-DA2A-6E6D-4B73-86C2FC1D9D2D}"/>
              </a:ext>
            </a:extLst>
          </p:cNvPr>
          <p:cNvSpPr txBox="1">
            <a:spLocks/>
          </p:cNvSpPr>
          <p:nvPr/>
        </p:nvSpPr>
        <p:spPr>
          <a:xfrm>
            <a:off x="0" y="3871233"/>
            <a:ext cx="2652800" cy="202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Calibri"/>
                <a:sym typeface="Calibri"/>
              </a:rPr>
              <a:t>Step 6:      Plot the epistemic uncertainty parameters</a:t>
            </a:r>
          </a:p>
        </p:txBody>
      </p:sp>
      <p:pic>
        <p:nvPicPr>
          <p:cNvPr id="5" name="Picture 4" descr="A graph with a line&#10;&#10;AI-generated content may be incorrect.">
            <a:extLst>
              <a:ext uri="{FF2B5EF4-FFF2-40B4-BE49-F238E27FC236}">
                <a16:creationId xmlns:a16="http://schemas.microsoft.com/office/drawing/2014/main" id="{748FD39A-6BEC-5DC8-AC9E-F8A21538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800" y="768004"/>
            <a:ext cx="7772400" cy="56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4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7952C-020B-E3C6-CB9F-8A0DC069844C}"/>
              </a:ext>
            </a:extLst>
          </p:cNvPr>
          <p:cNvSpPr txBox="1"/>
          <p:nvPr/>
        </p:nvSpPr>
        <p:spPr>
          <a:xfrm>
            <a:off x="5887611" y="2791684"/>
            <a:ext cx="3608896" cy="692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j-ea"/>
                <a:cs typeface="Arial"/>
                <a:sym typeface="Arial"/>
              </a:rPr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7C49B-C10E-FDC7-7F3E-4AD4DBF90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70"/>
          <a:stretch/>
        </p:blipFill>
        <p:spPr>
          <a:xfrm>
            <a:off x="2970198" y="343665"/>
            <a:ext cx="1756495" cy="1490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96E504-0645-C60A-6CA0-0C70A23DC1DE}"/>
              </a:ext>
            </a:extLst>
          </p:cNvPr>
          <p:cNvSpPr txBox="1"/>
          <p:nvPr/>
        </p:nvSpPr>
        <p:spPr>
          <a:xfrm>
            <a:off x="798256" y="2474260"/>
            <a:ext cx="3928437" cy="14903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22"/>
              </a:spcBef>
              <a:spcAft>
                <a:spcPts val="276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 Tsunami Risk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Modeller’s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Toolkit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Software and tools for tsunami risk analysis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Google Shape;92;p1" title="OceanDecade_Logo_large_wtext.png">
            <a:extLst>
              <a:ext uri="{FF2B5EF4-FFF2-40B4-BE49-F238E27FC236}">
                <a16:creationId xmlns:a16="http://schemas.microsoft.com/office/drawing/2014/main" id="{386859ED-8E5E-E63C-EC32-B49164FCFF0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190505" y="343665"/>
            <a:ext cx="2062593" cy="1552100"/>
          </a:xfrm>
          <a:prstGeom prst="rect">
            <a:avLst/>
          </a:prstGeom>
          <a:noFill/>
        </p:spPr>
      </p:pic>
      <p:pic>
        <p:nvPicPr>
          <p:cNvPr id="3" name="Picture 2" descr="A diagram of a fragility model&#10;&#10;AI-generated content may be incorrect.">
            <a:extLst>
              <a:ext uri="{FF2B5EF4-FFF2-40B4-BE49-F238E27FC236}">
                <a16:creationId xmlns:a16="http://schemas.microsoft.com/office/drawing/2014/main" id="{E5FE50BF-01EB-0C38-EA8C-A09CD5E18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49" y="4186283"/>
            <a:ext cx="4248944" cy="1965135"/>
          </a:xfrm>
          <a:prstGeom prst="rect">
            <a:avLst/>
          </a:prstGeom>
        </p:spPr>
      </p:pic>
      <p:pic>
        <p:nvPicPr>
          <p:cNvPr id="14" name="Picture 13" descr="A logo of waves in a circle&#10;&#10;AI-generated content may be incorrect.">
            <a:extLst>
              <a:ext uri="{FF2B5EF4-FFF2-40B4-BE49-F238E27FC236}">
                <a16:creationId xmlns:a16="http://schemas.microsoft.com/office/drawing/2014/main" id="{2CDB97D3-8844-0CCF-B728-E1197D78A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615" y="227463"/>
            <a:ext cx="1591265" cy="1869351"/>
          </a:xfrm>
          <a:prstGeom prst="rect">
            <a:avLst/>
          </a:prstGeom>
        </p:spPr>
      </p:pic>
      <p:pic>
        <p:nvPicPr>
          <p:cNvPr id="18" name="Picture 17" descr="A logo with a circle and a map&#10;&#10;AI-generated content may be incorrect.">
            <a:extLst>
              <a:ext uri="{FF2B5EF4-FFF2-40B4-BE49-F238E27FC236}">
                <a16:creationId xmlns:a16="http://schemas.microsoft.com/office/drawing/2014/main" id="{A881749B-26B4-D67E-AD72-1C21930D1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960" y="4871546"/>
            <a:ext cx="4248944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82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554B-A9DA-DB31-1F83-9D8758C04264}"/>
              </a:ext>
            </a:extLst>
          </p:cNvPr>
          <p:cNvSpPr txBox="1">
            <a:spLocks/>
          </p:cNvSpPr>
          <p:nvPr/>
        </p:nvSpPr>
        <p:spPr>
          <a:xfrm>
            <a:off x="1814732" y="365125"/>
            <a:ext cx="953906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chemeClr val="dk1"/>
              </a:buClr>
              <a:buSzPts val="18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TCS Tsunami JN Development 2025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99A94C2-9631-EB87-6BE2-8DC56935A9CC}"/>
              </a:ext>
            </a:extLst>
          </p:cNvPr>
          <p:cNvSpPr txBox="1">
            <a:spLocks/>
          </p:cNvSpPr>
          <p:nvPr/>
        </p:nvSpPr>
        <p:spPr>
          <a:xfrm>
            <a:off x="372793" y="2027288"/>
            <a:ext cx="11584743" cy="57076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Two types of JN-wrapped service development is currently planned in TCS Tsunami: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6B2A7F9-F3A3-862A-EB14-E2114E17033B}"/>
              </a:ext>
            </a:extLst>
          </p:cNvPr>
          <p:cNvSpPr txBox="1">
            <a:spLocks/>
          </p:cNvSpPr>
          <p:nvPr/>
        </p:nvSpPr>
        <p:spPr>
          <a:xfrm>
            <a:off x="372793" y="2598057"/>
            <a:ext cx="11584743" cy="57076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Notebooks which make use of data and web-services already present at EPOS Portal. 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E4D23-03C7-ACB3-5FEC-527AAAE73B36}"/>
              </a:ext>
            </a:extLst>
          </p:cNvPr>
          <p:cNvSpPr txBox="1">
            <a:spLocks/>
          </p:cNvSpPr>
          <p:nvPr/>
        </p:nvSpPr>
        <p:spPr>
          <a:xfrm>
            <a:off x="372792" y="3429000"/>
            <a:ext cx="11584743" cy="120213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685800" indent="-457200">
              <a:buFont typeface="+mj-lt"/>
              <a:buAutoNum type="arabicParenR"/>
              <a:defRPr sz="2000">
                <a:solidFill>
                  <a:srgbClr val="1D1E1E"/>
                </a:solidFill>
                <a:latin typeface="Candara" panose="020E050203030302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858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arenR" startAt="2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JN-wrapped guide or cookbook explaining and illustrating with examples how to use various software in Pillar 3. No real-time simulations, just a well illustrated user manual with examples (each Notebook could be accompanied by its local or remote datasets).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25B31D0-56A0-CEC3-A206-D293CB71FCAB}"/>
              </a:ext>
            </a:extLst>
          </p:cNvPr>
          <p:cNvSpPr txBox="1">
            <a:spLocks/>
          </p:cNvSpPr>
          <p:nvPr/>
        </p:nvSpPr>
        <p:spPr>
          <a:xfrm>
            <a:off x="372791" y="4631139"/>
            <a:ext cx="11584743" cy="570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>
              <a:defRPr sz="2000">
                <a:solidFill>
                  <a:schemeClr val="tx1"/>
                </a:solidFill>
                <a:latin typeface="Candara" panose="020E0502030303020204" pitchFamily="34" charset="0"/>
                <a:cs typeface="Calibri" panose="020F0502020204030204" pitchFamily="34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  <a:sym typeface="Arial"/>
              </a:rPr>
              <a:t>The TCS envisions 8-9 new JNs to be developed in 2025.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3CBEE34-32EE-570E-0399-3E638382034D}"/>
              </a:ext>
            </a:extLst>
          </p:cNvPr>
          <p:cNvSpPr txBox="1">
            <a:spLocks/>
          </p:cNvSpPr>
          <p:nvPr/>
        </p:nvSpPr>
        <p:spPr>
          <a:xfrm>
            <a:off x="372791" y="5176697"/>
            <a:ext cx="11584743" cy="570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A JN networking event is planned in the summer.</a:t>
            </a:r>
          </a:p>
        </p:txBody>
      </p:sp>
      <p:pic>
        <p:nvPicPr>
          <p:cNvPr id="8" name="Google Shape;92;p1" title="OceanDecade_Logo_large_wtext.png">
            <a:extLst>
              <a:ext uri="{FF2B5EF4-FFF2-40B4-BE49-F238E27FC236}">
                <a16:creationId xmlns:a16="http://schemas.microsoft.com/office/drawing/2014/main" id="{90317B87-D5C5-EC06-39C6-22D364C8E57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61118" y="371162"/>
            <a:ext cx="1824051" cy="13707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493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ight Arrow 61">
            <a:extLst>
              <a:ext uri="{FF2B5EF4-FFF2-40B4-BE49-F238E27FC236}">
                <a16:creationId xmlns:a16="http://schemas.microsoft.com/office/drawing/2014/main" id="{C3BF9ED9-8BF1-1AF8-BD59-008DA260FF9E}"/>
              </a:ext>
            </a:extLst>
          </p:cNvPr>
          <p:cNvSpPr/>
          <p:nvPr/>
        </p:nvSpPr>
        <p:spPr>
          <a:xfrm>
            <a:off x="15922" y="604911"/>
            <a:ext cx="12192000" cy="6190690"/>
          </a:xfrm>
          <a:prstGeom prst="rightArrow">
            <a:avLst>
              <a:gd name="adj1" fmla="val 70597"/>
              <a:gd name="adj2" fmla="val 1840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61071" y="1911291"/>
            <a:ext cx="795000" cy="264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530406" y="217220"/>
            <a:ext cx="754108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18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Lato"/>
              </a:rPr>
              <a:t>Probabilistic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Lato"/>
              </a:rPr>
              <a:t> Tsunami Hazard and Risk Analysis (TCS Tsunami, Pillar 4)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Lato"/>
            </a:endParaRPr>
          </a:p>
        </p:txBody>
      </p:sp>
      <p:pic>
        <p:nvPicPr>
          <p:cNvPr id="110" name="Google Shape;110;p2" title="OceanDecade_Logo_large_wtex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4584" y="62399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9">
            <a:extLst>
              <a:ext uri="{FF2B5EF4-FFF2-40B4-BE49-F238E27FC236}">
                <a16:creationId xmlns:a16="http://schemas.microsoft.com/office/drawing/2014/main" id="{E06E7E5B-ABA6-0482-3DFB-CC91D16353EB}"/>
              </a:ext>
            </a:extLst>
          </p:cNvPr>
          <p:cNvSpPr/>
          <p:nvPr/>
        </p:nvSpPr>
        <p:spPr>
          <a:xfrm>
            <a:off x="1444271" y="6063863"/>
            <a:ext cx="9148362" cy="495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Behrens J, Løvholt F,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Jalayer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F,  Lorito S, et al. (2021). Probabilistic tsunami hazard and risk analysis: A review of research gaps. Frontiers in Earth Science 9:628772.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  <a:hlinkClick r:id="rId4"/>
              </a:rPr>
              <a:t>https://doi.org/10.3389/feart.2021.628772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. </a:t>
            </a:r>
          </a:p>
        </p:txBody>
      </p:sp>
      <p:sp>
        <p:nvSpPr>
          <p:cNvPr id="7" name="Segnaposto numero diapositiva 8">
            <a:extLst>
              <a:ext uri="{FF2B5EF4-FFF2-40B4-BE49-F238E27FC236}">
                <a16:creationId xmlns:a16="http://schemas.microsoft.com/office/drawing/2014/main" id="{A96B4101-572C-CBA1-9077-030D3395DBE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090094" y="615939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A92820E-0267-41C2-9C62-42ACBD6D03EB}" type="slidenum">
              <a:rPr kumimoji="0" lang="en-GB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Rettangolo con angoli arrotondati 8">
            <a:extLst>
              <a:ext uri="{FF2B5EF4-FFF2-40B4-BE49-F238E27FC236}">
                <a16:creationId xmlns:a16="http://schemas.microsoft.com/office/drawing/2014/main" id="{F8500AE0-3B36-56F0-D80E-4385664C7BC7}"/>
              </a:ext>
            </a:extLst>
          </p:cNvPr>
          <p:cNvSpPr/>
          <p:nvPr/>
        </p:nvSpPr>
        <p:spPr>
          <a:xfrm>
            <a:off x="6560309" y="4458339"/>
            <a:ext cx="2287732" cy="1299600"/>
          </a:xfrm>
          <a:prstGeom prst="roundRect">
            <a:avLst>
              <a:gd name="adj" fmla="val 9270"/>
            </a:avLst>
          </a:prstGeom>
          <a:solidFill>
            <a:schemeClr val="accent6">
              <a:lumMod val="20000"/>
              <a:lumOff val="80000"/>
              <a:alpha val="9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ettangolo con angoli arrotondati 4">
            <a:extLst>
              <a:ext uri="{FF2B5EF4-FFF2-40B4-BE49-F238E27FC236}">
                <a16:creationId xmlns:a16="http://schemas.microsoft.com/office/drawing/2014/main" id="{BDD79527-D7A2-60AD-B480-4991879C5434}"/>
              </a:ext>
            </a:extLst>
          </p:cNvPr>
          <p:cNvSpPr/>
          <p:nvPr/>
        </p:nvSpPr>
        <p:spPr>
          <a:xfrm>
            <a:off x="4146337" y="4458339"/>
            <a:ext cx="2311131" cy="1300416"/>
          </a:xfrm>
          <a:prstGeom prst="roundRect">
            <a:avLst>
              <a:gd name="adj" fmla="val 9270"/>
            </a:avLst>
          </a:prstGeom>
          <a:solidFill>
            <a:schemeClr val="accent2">
              <a:lumMod val="60000"/>
              <a:lumOff val="40000"/>
              <a:alpha val="5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Rettangolo con angoli arrotondati 25">
            <a:extLst>
              <a:ext uri="{FF2B5EF4-FFF2-40B4-BE49-F238E27FC236}">
                <a16:creationId xmlns:a16="http://schemas.microsoft.com/office/drawing/2014/main" id="{A8A881C7-9FAC-CE32-6B0B-E5EDBBF912E7}"/>
              </a:ext>
            </a:extLst>
          </p:cNvPr>
          <p:cNvSpPr/>
          <p:nvPr/>
        </p:nvSpPr>
        <p:spPr>
          <a:xfrm>
            <a:off x="8999295" y="1631837"/>
            <a:ext cx="2304000" cy="2556000"/>
          </a:xfrm>
          <a:prstGeom prst="roundRect">
            <a:avLst>
              <a:gd name="adj" fmla="val 4689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ttangolo con angoli arrotondati 11">
            <a:extLst>
              <a:ext uri="{FF2B5EF4-FFF2-40B4-BE49-F238E27FC236}">
                <a16:creationId xmlns:a16="http://schemas.microsoft.com/office/drawing/2014/main" id="{A9F69C1E-C47C-A705-C3DB-AED2AC13EFF5}"/>
              </a:ext>
            </a:extLst>
          </p:cNvPr>
          <p:cNvSpPr/>
          <p:nvPr/>
        </p:nvSpPr>
        <p:spPr>
          <a:xfrm>
            <a:off x="164213" y="1631921"/>
            <a:ext cx="3924755" cy="2556000"/>
          </a:xfrm>
          <a:prstGeom prst="roundRect">
            <a:avLst>
              <a:gd name="adj" fmla="val 4292"/>
            </a:avLst>
          </a:prstGeom>
          <a:solidFill>
            <a:schemeClr val="bg1">
              <a:lumMod val="7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ttangolo con angoli arrotondati 18">
            <a:extLst>
              <a:ext uri="{FF2B5EF4-FFF2-40B4-BE49-F238E27FC236}">
                <a16:creationId xmlns:a16="http://schemas.microsoft.com/office/drawing/2014/main" id="{052969BD-EDB7-D985-8A4E-3856AA7E173D}"/>
              </a:ext>
            </a:extLst>
          </p:cNvPr>
          <p:cNvSpPr/>
          <p:nvPr/>
        </p:nvSpPr>
        <p:spPr>
          <a:xfrm>
            <a:off x="4149136" y="1627405"/>
            <a:ext cx="4782295" cy="2556000"/>
          </a:xfrm>
          <a:prstGeom prst="roundRect">
            <a:avLst>
              <a:gd name="adj" fmla="val 4292"/>
            </a:avLst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Rettangolo con angoli arrotondati 2">
            <a:extLst>
              <a:ext uri="{FF2B5EF4-FFF2-40B4-BE49-F238E27FC236}">
                <a16:creationId xmlns:a16="http://schemas.microsoft.com/office/drawing/2014/main" id="{1B12F91A-9CB9-3B6F-1492-2EC3C1144A77}"/>
              </a:ext>
            </a:extLst>
          </p:cNvPr>
          <p:cNvSpPr/>
          <p:nvPr/>
        </p:nvSpPr>
        <p:spPr>
          <a:xfrm>
            <a:off x="4208425" y="1680353"/>
            <a:ext cx="2304000" cy="2412000"/>
          </a:xfrm>
          <a:prstGeom prst="roundRect">
            <a:avLst>
              <a:gd name="adj" fmla="val 6511"/>
            </a:avLst>
          </a:prstGeom>
          <a:solidFill>
            <a:schemeClr val="accent2">
              <a:lumMod val="60000"/>
              <a:lumOff val="40000"/>
              <a:alpha val="5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ettangolo con angoli arrotondati 5">
            <a:extLst>
              <a:ext uri="{FF2B5EF4-FFF2-40B4-BE49-F238E27FC236}">
                <a16:creationId xmlns:a16="http://schemas.microsoft.com/office/drawing/2014/main" id="{8A43974F-F9FB-7A53-E73D-DEB904446EED}"/>
              </a:ext>
            </a:extLst>
          </p:cNvPr>
          <p:cNvSpPr/>
          <p:nvPr/>
        </p:nvSpPr>
        <p:spPr>
          <a:xfrm>
            <a:off x="6556022" y="1688276"/>
            <a:ext cx="2304000" cy="2412000"/>
          </a:xfrm>
          <a:prstGeom prst="roundRect">
            <a:avLst>
              <a:gd name="adj" fmla="val 6511"/>
            </a:avLst>
          </a:prstGeom>
          <a:solidFill>
            <a:schemeClr val="accent6">
              <a:lumMod val="60000"/>
              <a:lumOff val="40000"/>
              <a:alpha val="5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CasellaDiTesto 10">
            <a:extLst>
              <a:ext uri="{FF2B5EF4-FFF2-40B4-BE49-F238E27FC236}">
                <a16:creationId xmlns:a16="http://schemas.microsoft.com/office/drawing/2014/main" id="{F901DAED-853D-C5C0-5CA2-63F5AA2577D1}"/>
              </a:ext>
            </a:extLst>
          </p:cNvPr>
          <p:cNvSpPr txBox="1"/>
          <p:nvPr/>
        </p:nvSpPr>
        <p:spPr>
          <a:xfrm>
            <a:off x="9134383" y="1788750"/>
            <a:ext cx="1781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Risk Curve</a:t>
            </a:r>
          </a:p>
        </p:txBody>
      </p:sp>
      <p:sp>
        <p:nvSpPr>
          <p:cNvPr id="23" name="CasellaDiTesto 24">
            <a:extLst>
              <a:ext uri="{FF2B5EF4-FFF2-40B4-BE49-F238E27FC236}">
                <a16:creationId xmlns:a16="http://schemas.microsoft.com/office/drawing/2014/main" id="{B11342A3-EA87-EE74-F546-5A7676029C8B}"/>
              </a:ext>
            </a:extLst>
          </p:cNvPr>
          <p:cNvSpPr txBox="1"/>
          <p:nvPr/>
        </p:nvSpPr>
        <p:spPr>
          <a:xfrm>
            <a:off x="4133052" y="5226045"/>
            <a:ext cx="234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Damage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Measure</a:t>
            </a:r>
            <a:endParaRPr kumimoji="0" lang="it-IT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e.g.,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Damage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states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DS</a:t>
            </a:r>
            <a:r>
              <a:rPr kumimoji="0" lang="it-IT" sz="1400" b="1" i="1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i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endParaRPr kumimoji="0" lang="en-GB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</p:txBody>
      </p:sp>
      <p:sp>
        <p:nvSpPr>
          <p:cNvPr id="24" name="CasellaDiTesto 56">
            <a:extLst>
              <a:ext uri="{FF2B5EF4-FFF2-40B4-BE49-F238E27FC236}">
                <a16:creationId xmlns:a16="http://schemas.microsoft.com/office/drawing/2014/main" id="{73E384E9-5CB6-F7FE-73E2-EF7A71798821}"/>
              </a:ext>
            </a:extLst>
          </p:cNvPr>
          <p:cNvSpPr txBox="1"/>
          <p:nvPr/>
        </p:nvSpPr>
        <p:spPr>
          <a:xfrm>
            <a:off x="6522201" y="5211511"/>
            <a:ext cx="228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Decision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Variable</a:t>
            </a:r>
            <a:endParaRPr kumimoji="0" lang="it-IT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e.g.,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Fatalities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,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Loss 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endParaRPr kumimoji="0" lang="en-GB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</p:txBody>
      </p:sp>
      <p:sp>
        <p:nvSpPr>
          <p:cNvPr id="25" name="CasellaDiTesto 93">
            <a:extLst>
              <a:ext uri="{FF2B5EF4-FFF2-40B4-BE49-F238E27FC236}">
                <a16:creationId xmlns:a16="http://schemas.microsoft.com/office/drawing/2014/main" id="{CE7635E5-5011-B081-9D43-85DA007AD9A8}"/>
              </a:ext>
            </a:extLst>
          </p:cNvPr>
          <p:cNvSpPr txBox="1"/>
          <p:nvPr/>
        </p:nvSpPr>
        <p:spPr>
          <a:xfrm>
            <a:off x="4454381" y="1793602"/>
            <a:ext cx="1878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Empirical fragility</a:t>
            </a:r>
          </a:p>
        </p:txBody>
      </p:sp>
      <p:sp>
        <p:nvSpPr>
          <p:cNvPr id="27" name="CasellaDiTesto 91">
            <a:extLst>
              <a:ext uri="{FF2B5EF4-FFF2-40B4-BE49-F238E27FC236}">
                <a16:creationId xmlns:a16="http://schemas.microsoft.com/office/drawing/2014/main" id="{145360C1-E6FF-E082-1F6B-22EFEB623F9B}"/>
              </a:ext>
            </a:extLst>
          </p:cNvPr>
          <p:cNvSpPr txBox="1"/>
          <p:nvPr/>
        </p:nvSpPr>
        <p:spPr>
          <a:xfrm>
            <a:off x="6514875" y="4746226"/>
            <a:ext cx="2297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(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Consequence Function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28" name="CasellaDiTesto 101">
            <a:extLst>
              <a:ext uri="{FF2B5EF4-FFF2-40B4-BE49-F238E27FC236}">
                <a16:creationId xmlns:a16="http://schemas.microsoft.com/office/drawing/2014/main" id="{5FFBE849-035B-69F1-CE23-AB2AF18264AA}"/>
              </a:ext>
            </a:extLst>
          </p:cNvPr>
          <p:cNvSpPr txBox="1"/>
          <p:nvPr/>
        </p:nvSpPr>
        <p:spPr>
          <a:xfrm>
            <a:off x="4311358" y="4760588"/>
            <a:ext cx="1979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(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Fragility Function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2" name="CasellaDiTesto 12">
            <a:extLst>
              <a:ext uri="{FF2B5EF4-FFF2-40B4-BE49-F238E27FC236}">
                <a16:creationId xmlns:a16="http://schemas.microsoft.com/office/drawing/2014/main" id="{EC628B2E-A120-AE88-D6F7-959BFC28987F}"/>
              </a:ext>
            </a:extLst>
          </p:cNvPr>
          <p:cNvSpPr txBox="1"/>
          <p:nvPr/>
        </p:nvSpPr>
        <p:spPr>
          <a:xfrm rot="5400000">
            <a:off x="2597061" y="2614906"/>
            <a:ext cx="241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Probabilistic Tsunami Hazard Analysis (PTHA)</a:t>
            </a:r>
          </a:p>
        </p:txBody>
      </p:sp>
      <p:sp>
        <p:nvSpPr>
          <p:cNvPr id="34" name="CasellaDiTesto 97">
            <a:extLst>
              <a:ext uri="{FF2B5EF4-FFF2-40B4-BE49-F238E27FC236}">
                <a16:creationId xmlns:a16="http://schemas.microsoft.com/office/drawing/2014/main" id="{7707AEB7-CB11-C992-AE31-CE358A59CE56}"/>
              </a:ext>
            </a:extLst>
          </p:cNvPr>
          <p:cNvSpPr txBox="1"/>
          <p:nvPr/>
        </p:nvSpPr>
        <p:spPr>
          <a:xfrm>
            <a:off x="6752242" y="1782438"/>
            <a:ext cx="1967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Vulnerability function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72BFB9-B2FB-1CD5-6284-48CA7EFBD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543" y="2007025"/>
            <a:ext cx="2305500" cy="190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029825-1BCB-8AE4-59AB-C2A82880AD95}"/>
                  </a:ext>
                </a:extLst>
              </p:cNvPr>
              <p:cNvSpPr txBox="1"/>
              <p:nvPr/>
            </p:nvSpPr>
            <p:spPr>
              <a:xfrm>
                <a:off x="4126196" y="4461155"/>
                <a:ext cx="23091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𝑃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GB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DS</m:t>
                              </m:r>
                            </m:e>
                            <m:sub>
                              <m:r>
                                <a:rPr kumimoji="0" lang="en-GB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|"/>
                              <m:endChr m:val=""/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GB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𝑖𝑚</m:t>
                              </m:r>
                              <m:r>
                                <a:rPr kumimoji="0" lang="en-GB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,</m:t>
                              </m:r>
                              <m:r>
                                <a:rPr kumimoji="0" lang="en-GB" sz="18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𝛉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A029825-1BCB-8AE4-59AB-C2A82880A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96" y="4461155"/>
                <a:ext cx="2309102" cy="369332"/>
              </a:xfrm>
              <a:prstGeom prst="rect">
                <a:avLst/>
              </a:prstGeom>
              <a:blipFill>
                <a:blip r:embed="rId8"/>
                <a:stretch>
                  <a:fillRect t="-110000" b="-17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8714B-31D1-B045-5AF3-2E84C79338C3}"/>
                  </a:ext>
                </a:extLst>
              </p:cNvPr>
              <p:cNvSpPr txBox="1"/>
              <p:nvPr/>
            </p:nvSpPr>
            <p:spPr>
              <a:xfrm>
                <a:off x="6511272" y="4442706"/>
                <a:ext cx="2292478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GB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𝑙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kumimoji="0" lang="en-US" sz="18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18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GB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DS</m:t>
                                  </m:r>
                                </m:e>
                                <m:sub>
                                  <m:r>
                                    <a:rPr kumimoji="0" lang="en-GB" sz="1800" b="0" i="0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958714B-31D1-B045-5AF3-2E84C7933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272" y="4442706"/>
                <a:ext cx="2292478" cy="404983"/>
              </a:xfrm>
              <a:prstGeom prst="rect">
                <a:avLst/>
              </a:prstGeom>
              <a:blipFill>
                <a:blip r:embed="rId9"/>
                <a:stretch>
                  <a:fillRect t="-148485" b="-2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ttangolo con angoli arrotondati 4">
            <a:extLst>
              <a:ext uri="{FF2B5EF4-FFF2-40B4-BE49-F238E27FC236}">
                <a16:creationId xmlns:a16="http://schemas.microsoft.com/office/drawing/2014/main" id="{9198CB52-BD77-4605-6E79-B38B157C7FDE}"/>
              </a:ext>
            </a:extLst>
          </p:cNvPr>
          <p:cNvSpPr/>
          <p:nvPr/>
        </p:nvSpPr>
        <p:spPr>
          <a:xfrm>
            <a:off x="137566" y="4458339"/>
            <a:ext cx="3924755" cy="1300416"/>
          </a:xfrm>
          <a:prstGeom prst="roundRect">
            <a:avLst>
              <a:gd name="adj" fmla="val 9270"/>
            </a:avLst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F28F4C-19D5-F4AC-8EC2-FA54675AACDA}"/>
                  </a:ext>
                </a:extLst>
              </p:cNvPr>
              <p:cNvSpPr txBox="1"/>
              <p:nvPr/>
            </p:nvSpPr>
            <p:spPr>
              <a:xfrm>
                <a:off x="236931" y="4488594"/>
                <a:ext cx="365978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GB" sz="1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𝜆</m:t>
                          </m:r>
                        </m:e>
                        <m:sub>
                          <m:r>
                            <a:rPr kumimoji="0" lang="en-GB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𝐼𝑀</m:t>
                          </m:r>
                        </m:sub>
                      </m:sSub>
                      <m:r>
                        <a:rPr kumimoji="0" lang="en-GB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en-GB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𝜆</m:t>
                      </m:r>
                      <m:d>
                        <m:dPr>
                          <m:ctrlPr>
                            <a:rPr kumimoji="0" lang="en-GB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GB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𝐼𝑀</m:t>
                          </m:r>
                          <m:r>
                            <a:rPr kumimoji="0" lang="en-GB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&gt;</m:t>
                          </m:r>
                          <m:r>
                            <a:rPr kumimoji="0" lang="en-GB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𝑖𝑚</m:t>
                          </m:r>
                        </m:e>
                      </m:d>
                    </m:oMath>
                  </m:oMathPara>
                </a14:m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 panose="020E0502030303020204" pitchFamily="34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F28F4C-19D5-F4AC-8EC2-FA54675A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31" y="4488594"/>
                <a:ext cx="365978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asellaDiTesto 27">
            <a:extLst>
              <a:ext uri="{FF2B5EF4-FFF2-40B4-BE49-F238E27FC236}">
                <a16:creationId xmlns:a16="http://schemas.microsoft.com/office/drawing/2014/main" id="{0E153B3E-B613-554B-45AD-5A0EE87873A3}"/>
              </a:ext>
            </a:extLst>
          </p:cNvPr>
          <p:cNvSpPr txBox="1"/>
          <p:nvPr/>
        </p:nvSpPr>
        <p:spPr>
          <a:xfrm>
            <a:off x="236931" y="4770646"/>
            <a:ext cx="3691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(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Hazard Curve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43" name="CasellaDiTesto 53">
            <a:extLst>
              <a:ext uri="{FF2B5EF4-FFF2-40B4-BE49-F238E27FC236}">
                <a16:creationId xmlns:a16="http://schemas.microsoft.com/office/drawing/2014/main" id="{F535161F-46BB-633A-4A53-20DBE311DB0A}"/>
              </a:ext>
            </a:extLst>
          </p:cNvPr>
          <p:cNvSpPr txBox="1"/>
          <p:nvPr/>
        </p:nvSpPr>
        <p:spPr>
          <a:xfrm>
            <a:off x="58428" y="5153081"/>
            <a:ext cx="416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Intensity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Measure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(IM)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e.g., 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Flow depth, Flow velocity, and Momentum flux</a:t>
            </a:r>
          </a:p>
        </p:txBody>
      </p:sp>
      <p:sp>
        <p:nvSpPr>
          <p:cNvPr id="45" name="Rettangolo 26">
            <a:extLst>
              <a:ext uri="{FF2B5EF4-FFF2-40B4-BE49-F238E27FC236}">
                <a16:creationId xmlns:a16="http://schemas.microsoft.com/office/drawing/2014/main" id="{5BB6B408-4511-B0D8-FD88-014B48DF6970}"/>
              </a:ext>
            </a:extLst>
          </p:cNvPr>
          <p:cNvSpPr>
            <a:spLocks noChangeAspect="1"/>
          </p:cNvSpPr>
          <p:nvPr/>
        </p:nvSpPr>
        <p:spPr>
          <a:xfrm>
            <a:off x="8309514" y="3798409"/>
            <a:ext cx="356967" cy="288000"/>
          </a:xfrm>
          <a:prstGeom prst="rect">
            <a:avLst/>
          </a:prstGeom>
          <a:blipFill>
            <a:blip r:embed="rId11"/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Rettangolo con angoli arrotondati 4">
            <a:extLst>
              <a:ext uri="{FF2B5EF4-FFF2-40B4-BE49-F238E27FC236}">
                <a16:creationId xmlns:a16="http://schemas.microsoft.com/office/drawing/2014/main" id="{56E04624-6A6F-0129-8B10-F9F82EB5666E}"/>
              </a:ext>
            </a:extLst>
          </p:cNvPr>
          <p:cNvSpPr/>
          <p:nvPr/>
        </p:nvSpPr>
        <p:spPr>
          <a:xfrm>
            <a:off x="9011689" y="4458339"/>
            <a:ext cx="2291606" cy="1300416"/>
          </a:xfrm>
          <a:prstGeom prst="roundRect">
            <a:avLst>
              <a:gd name="adj" fmla="val 927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CBE7308-9F20-25E9-8AC2-9E3EFAE2FF88}"/>
                  </a:ext>
                </a:extLst>
              </p:cNvPr>
              <p:cNvSpPr txBox="1"/>
              <p:nvPr/>
            </p:nvSpPr>
            <p:spPr>
              <a:xfrm>
                <a:off x="8983709" y="4453401"/>
                <a:ext cx="22532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𝜆</m:t>
                      </m:r>
                      <m:d>
                        <m:dPr>
                          <m:ctrlPr>
                            <a:rPr kumimoji="0" lang="en-GB" sz="1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GB" sz="1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𝐿</m:t>
                          </m:r>
                          <m:r>
                            <a:rPr kumimoji="0" lang="en-GB" sz="1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&gt;</m:t>
                          </m:r>
                          <m:r>
                            <a:rPr kumimoji="0" lang="en-GB" sz="14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𝑙</m:t>
                          </m:r>
                        </m:e>
                      </m:d>
                    </m:oMath>
                  </m:oMathPara>
                </a14:m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ndara" panose="020E0502030303020204" pitchFamily="34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CBE7308-9F20-25E9-8AC2-9E3EFAE2F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709" y="4453401"/>
                <a:ext cx="2253219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sellaDiTesto 123">
            <a:extLst>
              <a:ext uri="{FF2B5EF4-FFF2-40B4-BE49-F238E27FC236}">
                <a16:creationId xmlns:a16="http://schemas.microsoft.com/office/drawing/2014/main" id="{8BFE2CF5-9C08-6E44-791B-571CD770AFBD}"/>
              </a:ext>
            </a:extLst>
          </p:cNvPr>
          <p:cNvSpPr txBox="1"/>
          <p:nvPr/>
        </p:nvSpPr>
        <p:spPr>
          <a:xfrm>
            <a:off x="8976056" y="4741859"/>
            <a:ext cx="221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(</a:t>
            </a:r>
            <a:r>
              <a:rPr kumimoji="0" lang="en-GB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Risk Curve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54" name="CasellaDiTesto 65">
            <a:extLst>
              <a:ext uri="{FF2B5EF4-FFF2-40B4-BE49-F238E27FC236}">
                <a16:creationId xmlns:a16="http://schemas.microsoft.com/office/drawing/2014/main" id="{97F5C690-F9BB-92BE-00FE-6BE7CCF5DC25}"/>
              </a:ext>
            </a:extLst>
          </p:cNvPr>
          <p:cNvSpPr txBox="1"/>
          <p:nvPr/>
        </p:nvSpPr>
        <p:spPr>
          <a:xfrm>
            <a:off x="9011689" y="5181956"/>
            <a:ext cx="228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Risk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Loss 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Exceedance</a:t>
            </a: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 Curve LEC </a:t>
            </a:r>
            <a:endParaRPr kumimoji="0" lang="en-GB" sz="14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ndara" panose="020E0502030303020204" pitchFamily="34" charset="0"/>
              <a:cs typeface="Arial"/>
              <a:sym typeface="Arial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368DB29-AB77-398B-A994-7DD2BCC72F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4222" y="1517315"/>
            <a:ext cx="3552000" cy="26640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C60A201-24F0-4DCB-17BF-B035136919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21677" y="1979774"/>
            <a:ext cx="2305500" cy="190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CE6F4E-FCC9-9D62-CF7F-17C7905FDCA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3321" y="2007025"/>
            <a:ext cx="2327457" cy="1926171"/>
          </a:xfrm>
          <a:prstGeom prst="rect">
            <a:avLst/>
          </a:prstGeom>
        </p:spPr>
      </p:pic>
      <p:sp>
        <p:nvSpPr>
          <p:cNvPr id="46" name="CasellaDiTesto 79">
            <a:extLst>
              <a:ext uri="{FF2B5EF4-FFF2-40B4-BE49-F238E27FC236}">
                <a16:creationId xmlns:a16="http://schemas.microsoft.com/office/drawing/2014/main" id="{4E45BE47-D88D-D1B5-DC89-CD738DDBABB6}"/>
              </a:ext>
            </a:extLst>
          </p:cNvPr>
          <p:cNvSpPr txBox="1"/>
          <p:nvPr/>
        </p:nvSpPr>
        <p:spPr>
          <a:xfrm>
            <a:off x="7120737" y="2900012"/>
            <a:ext cx="1275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128588" marR="0" lvl="0" indent="-1285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Direct Loss (repair)</a:t>
            </a:r>
          </a:p>
        </p:txBody>
      </p:sp>
      <p:sp>
        <p:nvSpPr>
          <p:cNvPr id="47" name="CasellaDiTesto 81">
            <a:extLst>
              <a:ext uri="{FF2B5EF4-FFF2-40B4-BE49-F238E27FC236}">
                <a16:creationId xmlns:a16="http://schemas.microsoft.com/office/drawing/2014/main" id="{A59F7140-9906-F961-1A60-2A463CDD5F62}"/>
              </a:ext>
            </a:extLst>
          </p:cNvPr>
          <p:cNvSpPr txBox="1"/>
          <p:nvPr/>
        </p:nvSpPr>
        <p:spPr>
          <a:xfrm>
            <a:off x="7113544" y="3045492"/>
            <a:ext cx="1537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 algn="ctr">
              <a:buFont typeface="Wingdings" panose="05000000000000000000" pitchFamily="2" charset="2"/>
              <a:buChar char="ü"/>
              <a:defRPr sz="1200" b="1"/>
            </a:lvl1pPr>
          </a:lstStyle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Indirect Loss (downtime)</a:t>
            </a:r>
          </a:p>
        </p:txBody>
      </p:sp>
      <p:sp>
        <p:nvSpPr>
          <p:cNvPr id="48" name="CasellaDiTesto 83">
            <a:extLst>
              <a:ext uri="{FF2B5EF4-FFF2-40B4-BE49-F238E27FC236}">
                <a16:creationId xmlns:a16="http://schemas.microsoft.com/office/drawing/2014/main" id="{F7A8137C-F3B4-F9FD-DAEC-EC3DB3F360D8}"/>
              </a:ext>
            </a:extLst>
          </p:cNvPr>
          <p:cNvSpPr txBox="1"/>
          <p:nvPr/>
        </p:nvSpPr>
        <p:spPr>
          <a:xfrm>
            <a:off x="7116687" y="2754532"/>
            <a:ext cx="13771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1450" indent="-171450" algn="ctr">
              <a:buFont typeface="Wingdings" panose="05000000000000000000" pitchFamily="2" charset="2"/>
              <a:buChar char="ü"/>
              <a:defRPr sz="1200" b="1"/>
            </a:lvl1pPr>
          </a:lstStyle>
          <a:p>
            <a:pPr marL="117475" marR="0" lvl="0" indent="-1174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Arial"/>
                <a:sym typeface="Arial"/>
              </a:rPr>
              <a:t>Fatalities and injuries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1" grpId="0"/>
      <p:bldP spid="23" grpId="0"/>
      <p:bldP spid="24" grpId="0"/>
      <p:bldP spid="25" grpId="0"/>
      <p:bldP spid="27" grpId="0"/>
      <p:bldP spid="28" grpId="0"/>
      <p:bldP spid="32" grpId="0"/>
      <p:bldP spid="34" grpId="0"/>
      <p:bldP spid="38" grpId="0"/>
      <p:bldP spid="39" grpId="0"/>
      <p:bldP spid="40" grpId="0" animBg="1"/>
      <p:bldP spid="41" grpId="0"/>
      <p:bldP spid="42" grpId="0"/>
      <p:bldP spid="43" grpId="0"/>
      <p:bldP spid="45" grpId="0" animBg="1"/>
      <p:bldP spid="50" grpId="0" animBg="1"/>
      <p:bldP spid="52" grpId="0"/>
      <p:bldP spid="53" grpId="0"/>
      <p:bldP spid="54" grpId="0"/>
      <p:bldP spid="46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AEA4E-CE39-0173-EB17-6FB730DDB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A3E8D3-02CE-738F-8B13-D2B6FB78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273" y="-433"/>
            <a:ext cx="838292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European Tsunami Risk Service (ETRiS) 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</a:rPr>
              <a:t> </a:t>
            </a:r>
            <a:endParaRPr lang="en-GB" dirty="0"/>
          </a:p>
        </p:txBody>
      </p:sp>
      <p:sp>
        <p:nvSpPr>
          <p:cNvPr id="34" name="Rettangolo 9">
            <a:extLst>
              <a:ext uri="{FF2B5EF4-FFF2-40B4-BE49-F238E27FC236}">
                <a16:creationId xmlns:a16="http://schemas.microsoft.com/office/drawing/2014/main" id="{24111D6F-9D27-0B6B-4EB0-28BBC487F99F}"/>
              </a:ext>
            </a:extLst>
          </p:cNvPr>
          <p:cNvSpPr/>
          <p:nvPr/>
        </p:nvSpPr>
        <p:spPr>
          <a:xfrm>
            <a:off x="1550088" y="6124641"/>
            <a:ext cx="10072412" cy="495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Jalayer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F,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Ebrahimian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H,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Trevlopoulos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K, Bradley B (2023) Empirical tsunami fragility modelling for hierarchical damage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Natural Hazards and Earth System Sciences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23(2):909-931.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  <a:hlinkClick r:id="rId3"/>
              </a:rPr>
              <a:t>https://doi.org/10.5194/nhess-23-909-2023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35" name="Google Shape;110;p2" title="OceanDecade_Logo_large_wtext.png">
            <a:extLst>
              <a:ext uri="{FF2B5EF4-FFF2-40B4-BE49-F238E27FC236}">
                <a16:creationId xmlns:a16="http://schemas.microsoft.com/office/drawing/2014/main" id="{B6E9EE76-9BDE-88DA-29EC-E86B596762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0200" y="237481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0A1DEDE-89AE-DE1F-649E-565F2E1843CB}"/>
              </a:ext>
            </a:extLst>
          </p:cNvPr>
          <p:cNvSpPr txBox="1"/>
          <p:nvPr/>
        </p:nvSpPr>
        <p:spPr>
          <a:xfrm>
            <a:off x="1" y="2392402"/>
            <a:ext cx="3797300" cy="2504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571500" indent="-34290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SzPts val="2400"/>
              <a:buFont typeface="Courier New" panose="02070309020205020404" pitchFamily="49" charset="0"/>
              <a:buChar char="o"/>
              <a:defRPr sz="2000">
                <a:solidFill>
                  <a:srgbClr val="1D1E1E"/>
                </a:solidFill>
                <a:effectLst/>
                <a:latin typeface="Candara" panose="020E050203030302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9144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ourier New" panose="02070309020205020404" pitchFamily="49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Calibri"/>
              </a:rPr>
              <a:t>The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Calibri"/>
              </a:rPr>
              <a:t>Jupyter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Calibri"/>
              </a:rPr>
              <a:t> notebook “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Calibri"/>
              </a:rPr>
              <a:t>VisualizeFragility.ipynb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Calibri"/>
              </a:rPr>
              <a:t>” describes how the fragility data in EPOS-ICS-C portal in the layer entitled “Empirical Tsunami Risk Products Dataset (ETRiS v0)” can be visualised and interpreted.</a:t>
            </a:r>
          </a:p>
        </p:txBody>
      </p:sp>
      <p:pic>
        <p:nvPicPr>
          <p:cNvPr id="7" name="Picture 6" descr="A map of japan with orange dots&#10;&#10;AI-generated content may be incorrect.">
            <a:extLst>
              <a:ext uri="{FF2B5EF4-FFF2-40B4-BE49-F238E27FC236}">
                <a16:creationId xmlns:a16="http://schemas.microsoft.com/office/drawing/2014/main" id="{3E44D3E7-8C8B-368D-8CE6-E2F90345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652" y="1854199"/>
            <a:ext cx="8145623" cy="413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B8451-9C07-412D-2D40-D2FAA8B4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9DB915-4527-44C7-8851-D97ED9A1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273" y="-433"/>
            <a:ext cx="838292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European Tsunami Risk Service (ETRiS) 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</a:rPr>
              <a:t> </a:t>
            </a:r>
            <a:endParaRPr lang="en-GB" dirty="0"/>
          </a:p>
        </p:txBody>
      </p:sp>
      <p:sp>
        <p:nvSpPr>
          <p:cNvPr id="34" name="Rettangolo 9">
            <a:extLst>
              <a:ext uri="{FF2B5EF4-FFF2-40B4-BE49-F238E27FC236}">
                <a16:creationId xmlns:a16="http://schemas.microsoft.com/office/drawing/2014/main" id="{7E4C236B-3A54-1467-3F8D-7AE01A1D5659}"/>
              </a:ext>
            </a:extLst>
          </p:cNvPr>
          <p:cNvSpPr/>
          <p:nvPr/>
        </p:nvSpPr>
        <p:spPr>
          <a:xfrm>
            <a:off x="1550088" y="6124641"/>
            <a:ext cx="10072412" cy="495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Jalayer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F,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Ebrahimian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H,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Trevlopoulos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K, Bradley B (2023) Empirical tsunami fragility modelling for hierarchical damage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Natural Hazards and Earth System Sciences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23(2):909-931.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  <a:hlinkClick r:id="rId3"/>
              </a:rPr>
              <a:t>https://doi.org/10.5194/nhess-23-909-2023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35" name="Google Shape;110;p2" title="OceanDecade_Logo_large_wtext.png">
            <a:extLst>
              <a:ext uri="{FF2B5EF4-FFF2-40B4-BE49-F238E27FC236}">
                <a16:creationId xmlns:a16="http://schemas.microsoft.com/office/drawing/2014/main" id="{06A49B5C-4A2B-87A8-E532-28EE75BCACE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0200" y="237481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7F967CF-B224-9D23-9CDF-87282EC42E07}"/>
              </a:ext>
            </a:extLst>
          </p:cNvPr>
          <p:cNvSpPr txBox="1"/>
          <p:nvPr/>
        </p:nvSpPr>
        <p:spPr>
          <a:xfrm>
            <a:off x="-127000" y="2721108"/>
            <a:ext cx="4470399" cy="17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71500" indent="-34290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SzPts val="2400"/>
              <a:buFont typeface="Courier New" panose="02070309020205020404" pitchFamily="49" charset="0"/>
              <a:buChar char="o"/>
              <a:defRPr sz="2000">
                <a:solidFill>
                  <a:srgbClr val="1D1E1E"/>
                </a:solidFill>
                <a:effectLst/>
                <a:latin typeface="Candara" panose="020E0502030303020204" pitchFamily="34" charset="0"/>
                <a:ea typeface="Calibri"/>
                <a:cs typeface="Calibri" panose="020F0502020204030204" pitchFamily="34" charset="0"/>
              </a:defRPr>
            </a:lvl1pPr>
            <a:lvl2pPr marL="9144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13716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18288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22860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27432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32004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36576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41148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ourier New" panose="02070309020205020404" pitchFamily="49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Similarly, the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Jupyter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 notebook “Visualize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Vulnerability.ipynb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” serves for visualising the vulnerability curves available on this service.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E55814-F1B9-D37E-7F54-1482591D1B83}"/>
              </a:ext>
            </a:extLst>
          </p:cNvPr>
          <p:cNvSpPr txBox="1"/>
          <p:nvPr/>
        </p:nvSpPr>
        <p:spPr>
          <a:xfrm>
            <a:off x="7257192" y="5719063"/>
            <a:ext cx="471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https://eurotsunamirisk.org/tsunamirisktoolkit/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A map of japan with orange dots&#10;&#10;AI-generated content may be incorrect.">
            <a:extLst>
              <a:ext uri="{FF2B5EF4-FFF2-40B4-BE49-F238E27FC236}">
                <a16:creationId xmlns:a16="http://schemas.microsoft.com/office/drawing/2014/main" id="{AC4B7FB4-6B6A-3202-6FCC-D19BE84C2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99" y="1709825"/>
            <a:ext cx="7630505" cy="386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5B771A-486C-944B-62C5-06408D8E5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273" y="-433"/>
            <a:ext cx="838292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European Tsunami Risk Service (ETRiS) 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</a:rPr>
              <a:t> </a:t>
            </a:r>
            <a:endParaRPr lang="en-GB" dirty="0"/>
          </a:p>
        </p:txBody>
      </p:sp>
      <p:sp>
        <p:nvSpPr>
          <p:cNvPr id="34" name="Rettangolo 9">
            <a:extLst>
              <a:ext uri="{FF2B5EF4-FFF2-40B4-BE49-F238E27FC236}">
                <a16:creationId xmlns:a16="http://schemas.microsoft.com/office/drawing/2014/main" id="{2A8D84BE-A57C-BA39-70B4-48D912AF84F4}"/>
              </a:ext>
            </a:extLst>
          </p:cNvPr>
          <p:cNvSpPr/>
          <p:nvPr/>
        </p:nvSpPr>
        <p:spPr>
          <a:xfrm>
            <a:off x="1550088" y="6124641"/>
            <a:ext cx="10072412" cy="495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Jalayer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F,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Ebrahimian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H,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Trevlopoulos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K, Bradley B (2023) Empirical tsunami fragility modelling for hierarchical damage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Natural Hazards and Earth System Sciences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23(2):909-931.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  <a:hlinkClick r:id="rId3"/>
              </a:rPr>
              <a:t>https://doi.org/10.5194/nhess-23-909-2023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35" name="Google Shape;110;p2" title="OceanDecade_Logo_large_wtext.png">
            <a:extLst>
              <a:ext uri="{FF2B5EF4-FFF2-40B4-BE49-F238E27FC236}">
                <a16:creationId xmlns:a16="http://schemas.microsoft.com/office/drawing/2014/main" id="{51139941-2301-FB46-038D-AACB119C7A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0200" y="237481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84E64C0-DC22-B0A5-FC8E-466268C0203C}"/>
              </a:ext>
            </a:extLst>
          </p:cNvPr>
          <p:cNvSpPr txBox="1"/>
          <p:nvPr/>
        </p:nvSpPr>
        <p:spPr>
          <a:xfrm>
            <a:off x="-165100" y="1990886"/>
            <a:ext cx="4508499" cy="143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71500" indent="-34290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SzPts val="2400"/>
              <a:buFont typeface="Courier New" panose="02070309020205020404" pitchFamily="49" charset="0"/>
              <a:buChar char="o"/>
              <a:defRPr sz="2000">
                <a:solidFill>
                  <a:srgbClr val="1D1E1E"/>
                </a:solidFill>
                <a:effectLst/>
                <a:latin typeface="Candara" panose="020E0502030303020204" pitchFamily="34" charset="0"/>
                <a:ea typeface="Calibri"/>
                <a:cs typeface="Calibri" panose="020F0502020204030204" pitchFamily="34" charset="0"/>
              </a:defRPr>
            </a:lvl1pPr>
            <a:lvl2pPr marL="9144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2pPr>
            <a:lvl3pPr marL="13716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3pPr>
            <a:lvl4pPr marL="18288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4pPr>
            <a:lvl5pPr marL="22860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5pPr>
            <a:lvl6pPr marL="27432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6pPr>
            <a:lvl7pPr marL="32004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7pPr>
            <a:lvl8pPr marL="36576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8pPr>
            <a:lvl9pPr marL="4114800" indent="-22860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ourier New" panose="02070309020205020404" pitchFamily="49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The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Jupyter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 notebook “Visualize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Fatality.ipynb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1D1E1E"/>
                </a:solidFill>
                <a:effectLst/>
                <a:uLnTx/>
                <a:uFillTx/>
                <a:latin typeface="Candara" panose="020E0502030303020204" pitchFamily="34" charset="0"/>
                <a:cs typeface="Calibri" panose="020F0502020204030204" pitchFamily="34" charset="0"/>
                <a:sym typeface="Arial"/>
              </a:rPr>
              <a:t>” serves for visualising the Fatality curves available on this service.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9AA2E-5FF6-0E56-6E16-4187BE7D1762}"/>
              </a:ext>
            </a:extLst>
          </p:cNvPr>
          <p:cNvSpPr txBox="1"/>
          <p:nvPr/>
        </p:nvSpPr>
        <p:spPr>
          <a:xfrm>
            <a:off x="7257192" y="5719063"/>
            <a:ext cx="471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https://eurotsunamirisk.org/tsunamirisktoolkit/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map of the ocean&#10;&#10;AI-generated content may be incorrect.">
            <a:extLst>
              <a:ext uri="{FF2B5EF4-FFF2-40B4-BE49-F238E27FC236}">
                <a16:creationId xmlns:a16="http://schemas.microsoft.com/office/drawing/2014/main" id="{62C8ADAC-FC2E-84FD-3FE4-7523B0AF6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2100" y="1759761"/>
            <a:ext cx="7772400" cy="394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A6397-0CDF-935E-5A4A-64EB80E6E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5822FC-8EE6-627E-D1AB-FFB1AB3E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273" y="-433"/>
            <a:ext cx="8382927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European Tsunami Risk Service (ETRiS) 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</a:t>
            </a:r>
            <a:r>
              <a:rPr lang="en-US" sz="4400" u="sng" dirty="0">
                <a:solidFill>
                  <a:srgbClr val="00B0F0"/>
                </a:solidFill>
                <a:cs typeface="Helvetica" panose="020B0604020202020204" pitchFamily="34" charset="0"/>
              </a:rPr>
              <a:t> </a:t>
            </a:r>
            <a:endParaRPr lang="en-GB" dirty="0"/>
          </a:p>
        </p:txBody>
      </p:sp>
      <p:sp>
        <p:nvSpPr>
          <p:cNvPr id="34" name="Rettangolo 9">
            <a:extLst>
              <a:ext uri="{FF2B5EF4-FFF2-40B4-BE49-F238E27FC236}">
                <a16:creationId xmlns:a16="http://schemas.microsoft.com/office/drawing/2014/main" id="{905B1962-6118-1B77-585A-3CEF20904A42}"/>
              </a:ext>
            </a:extLst>
          </p:cNvPr>
          <p:cNvSpPr/>
          <p:nvPr/>
        </p:nvSpPr>
        <p:spPr>
          <a:xfrm>
            <a:off x="1550088" y="6124641"/>
            <a:ext cx="10072412" cy="4958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Jalayer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F,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Ebrahimian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H,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Trevlopoulos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 K, Bradley B (2023) Empirical tsunami fragility modelling for hierarchical damage levels.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Natural Hazards and Earth System Sciences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23(2):909-931.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  <a:hlinkClick r:id="rId3"/>
              </a:rPr>
              <a:t>https://doi.org/10.5194/nhess-23-909-2023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 (Headings)"/>
                <a:ea typeface="+mn-ea"/>
                <a:cs typeface="+mn-cs"/>
                <a:sym typeface="Arial"/>
              </a:rPr>
              <a:t>.</a:t>
            </a:r>
          </a:p>
        </p:txBody>
      </p:sp>
      <p:pic>
        <p:nvPicPr>
          <p:cNvPr id="35" name="Google Shape;110;p2" title="OceanDecade_Logo_large_wtext.png">
            <a:extLst>
              <a:ext uri="{FF2B5EF4-FFF2-40B4-BE49-F238E27FC236}">
                <a16:creationId xmlns:a16="http://schemas.microsoft.com/office/drawing/2014/main" id="{B6994DF3-9103-6CA0-E81C-138B0FE902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0200" y="237481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E9B19C8-8240-227D-39C8-0D19706BD649}"/>
              </a:ext>
            </a:extLst>
          </p:cNvPr>
          <p:cNvSpPr txBox="1"/>
          <p:nvPr/>
        </p:nvSpPr>
        <p:spPr>
          <a:xfrm>
            <a:off x="165478" y="2413399"/>
            <a:ext cx="32762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</a:rPr>
              <a:t>ComputeFrag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</a:rPr>
              <a:t> (Version 1.0):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</a:rPr>
              <a:t>  Code for Bayesian empirical fragility modelling for a class of buildings or infrastructure (Hierarchical, Model Selection).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cs typeface="Helvetica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235E08-12B1-F453-40E9-A3ED4C787BD3}"/>
              </a:ext>
            </a:extLst>
          </p:cNvPr>
          <p:cNvSpPr txBox="1"/>
          <p:nvPr/>
        </p:nvSpPr>
        <p:spPr>
          <a:xfrm>
            <a:off x="7257192" y="5719063"/>
            <a:ext cx="4716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https://eurotsunamirisk.org/tsunamirisktoolkit/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cs typeface="Helvetica" panose="020B0604020202020204" pitchFamily="34" charset="0"/>
                <a:sym typeface="Arial"/>
              </a:rPr>
              <a:t>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A diagram of a fragility model&#10;&#10;AI-generated content may be incorrect.">
            <a:extLst>
              <a:ext uri="{FF2B5EF4-FFF2-40B4-BE49-F238E27FC236}">
                <a16:creationId xmlns:a16="http://schemas.microsoft.com/office/drawing/2014/main" id="{B3EB1133-5867-20F0-4C95-EFA0804BF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701" y="1651676"/>
            <a:ext cx="8729012" cy="40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0968-AE03-F622-E579-EBBB33E1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052" y="223678"/>
            <a:ext cx="9539068" cy="1325563"/>
          </a:xfrm>
        </p:spPr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Notebook: Visualise Fragility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7E378-800D-6053-5F7E-129099DD159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02666" y="1396549"/>
            <a:ext cx="7982874" cy="75709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Step 1: Read the CSV File, Assign Colours to damage levels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F94B9AE-843D-DC78-1AEA-B0383997E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8" y="1919905"/>
            <a:ext cx="10697642" cy="4212482"/>
          </a:xfrm>
          <a:prstGeom prst="rect">
            <a:avLst/>
          </a:prstGeom>
        </p:spPr>
      </p:pic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815FADED-8F28-A9AF-CD65-162AF9A704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77268" y="321582"/>
            <a:ext cx="1703705" cy="12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70B61F-E7D1-3E8E-1CB8-DEC7CDF3F6CE}"/>
              </a:ext>
            </a:extLst>
          </p:cNvPr>
          <p:cNvSpPr/>
          <p:nvPr/>
        </p:nvSpPr>
        <p:spPr>
          <a:xfrm>
            <a:off x="2409568" y="2372497"/>
            <a:ext cx="3966518" cy="3954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>
          <a:extLst>
            <a:ext uri="{FF2B5EF4-FFF2-40B4-BE49-F238E27FC236}">
              <a16:creationId xmlns:a16="http://schemas.microsoft.com/office/drawing/2014/main" id="{2196C064-1C83-2A0C-D851-B48F04E24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2547-723C-85E7-6216-03C7F7F7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18" y="-124684"/>
            <a:ext cx="9539068" cy="1325563"/>
          </a:xfrm>
        </p:spPr>
        <p:txBody>
          <a:bodyPr/>
          <a:lstStyle/>
          <a:p>
            <a:r>
              <a:rPr lang="en-GB" dirty="0" err="1"/>
              <a:t>Jupyter</a:t>
            </a:r>
            <a:r>
              <a:rPr lang="en-GB" dirty="0"/>
              <a:t> Notebook: Visualise Fragility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A9F84-E46D-C1B9-838D-06AA0FC8B0C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6380" y="1977119"/>
            <a:ext cx="4591734" cy="202882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Candara" panose="020E0502030303020204" pitchFamily="34" charset="0"/>
              </a:rPr>
              <a:t>Step 2: Plot the Fragility Curve for Different Damage Levels</a:t>
            </a:r>
          </a:p>
        </p:txBody>
      </p:sp>
      <p:pic>
        <p:nvPicPr>
          <p:cNvPr id="5" name="Picture 4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E73DDDFE-3E0D-41C6-8890-8513C865E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171" y="768005"/>
            <a:ext cx="7289800" cy="5695842"/>
          </a:xfrm>
          <a:prstGeom prst="rect">
            <a:avLst/>
          </a:prstGeom>
        </p:spPr>
      </p:pic>
      <p:pic>
        <p:nvPicPr>
          <p:cNvPr id="8" name="Google Shape;110;p2" title="OceanDecade_Logo_large_wtext.png">
            <a:extLst>
              <a:ext uri="{FF2B5EF4-FFF2-40B4-BE49-F238E27FC236}">
                <a16:creationId xmlns:a16="http://schemas.microsoft.com/office/drawing/2014/main" id="{2149CE8A-3335-38DA-F730-C9B2DB6188F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1782" y="154175"/>
            <a:ext cx="1703705" cy="12276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398411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</Words>
  <Application>Microsoft Macintosh PowerPoint</Application>
  <PresentationFormat>Widescreen</PresentationFormat>
  <Paragraphs>88</Paragraphs>
  <Slides>19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31" baseType="lpstr">
      <vt:lpstr>Arial</vt:lpstr>
      <vt:lpstr>Calibri</vt:lpstr>
      <vt:lpstr>Cambria Math</vt:lpstr>
      <vt:lpstr>Candara</vt:lpstr>
      <vt:lpstr>Candara (Headings)</vt:lpstr>
      <vt:lpstr>Courier New</vt:lpstr>
      <vt:lpstr>Helvetica</vt:lpstr>
      <vt:lpstr>inherit</vt:lpstr>
      <vt:lpstr>Lato</vt:lpstr>
      <vt:lpstr>var(--jp-code-font-family)</vt:lpstr>
      <vt:lpstr>Wingdings</vt:lpstr>
      <vt:lpstr>1_Tema di Office</vt:lpstr>
      <vt:lpstr>Jupyter Notebooks for Visualising Tsunami Vulnerability Models   F. Jalayer (UCL, UK), H. Ebrahimian (UNINA, IT)  and the ETRiS Team  </vt:lpstr>
      <vt:lpstr>Presentazione standard di PowerPoint</vt:lpstr>
      <vt:lpstr>Presentazione standard di PowerPoint</vt:lpstr>
      <vt:lpstr>The European Tsunami Risk Service (ETRiS) https://eurotsunamirisk.org/ </vt:lpstr>
      <vt:lpstr>The European Tsunami Risk Service (ETRiS) https://eurotsunamirisk.org/ </vt:lpstr>
      <vt:lpstr>The European Tsunami Risk Service (ETRiS) https://eurotsunamirisk.org/ </vt:lpstr>
      <vt:lpstr>The European Tsunami Risk Service (ETRiS) https://eurotsunamirisk.org/ </vt:lpstr>
      <vt:lpstr>Jupyter Notebook: Visualise Fragility</vt:lpstr>
      <vt:lpstr>Jupyter Notebook: Visualise Fragility</vt:lpstr>
      <vt:lpstr>Jupyter Notebook: Visualise Fragility</vt:lpstr>
      <vt:lpstr>Jupyter Notebook: Visualise Fragility</vt:lpstr>
      <vt:lpstr>Jupyter Notebook: Visualise Vulnerability</vt:lpstr>
      <vt:lpstr>Jupyter Notebook: Visualise Vulnerability</vt:lpstr>
      <vt:lpstr>Jupyter Notebook: Visualise Vulnerability</vt:lpstr>
      <vt:lpstr>Jupyter Notebook: Visualise Fatality</vt:lpstr>
      <vt:lpstr>Jupyter Notebook: Visualise Fatality</vt:lpstr>
      <vt:lpstr>Jupyter Notebook: Visualise Fatality</vt:lpstr>
      <vt:lpstr>Jupyter Notebook: Visualise Fatality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2025-03-27T14:46:28Z</dcterms:created>
  <dcterms:modified xsi:type="dcterms:W3CDTF">2025-03-27T14:46:58Z</dcterms:modified>
</cp:coreProperties>
</file>