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p:cViewPr varScale="1">
        <p:scale>
          <a:sx n="104" d="100"/>
          <a:sy n="104" d="100"/>
        </p:scale>
        <p:origin x="8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DE153A-7460-3A4E-B753-36B53FF8AF95}" type="datetimeFigureOut">
              <a:rPr lang="it-IT" smtClean="0"/>
              <a:t>27/03/25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B1B61-8FCD-6D40-AC15-1029E5F6E880}" type="slidenum">
              <a:rPr lang="it-IT" smtClean="0"/>
              <a:t>‹N›</a:t>
            </a:fld>
            <a:endParaRPr lang="it-IT"/>
          </a:p>
        </p:txBody>
      </p:sp>
    </p:spTree>
    <p:extLst>
      <p:ext uri="{BB962C8B-B14F-4D97-AF65-F5344CB8AC3E}">
        <p14:creationId xmlns:p14="http://schemas.microsoft.com/office/powerpoint/2010/main" val="3040963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it-IT"/>
              <a:t>Title slide</a:t>
            </a:r>
            <a:endParaRPr/>
          </a:p>
        </p:txBody>
      </p:sp>
      <p:sp>
        <p:nvSpPr>
          <p:cNvPr id="112" name="Google Shape;11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t-IT"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6" name="Google Shape;31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4" name="Google Shape;34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0" name="Google Shape;35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6" name="Google Shape;35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2" name="Google Shape;36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8" name="Google Shape;25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4" name="Google Shape;28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blipFill>
          <a:blip r:embed="rId2">
            <a:alphaModFix/>
          </a:blip>
          <a:stretch>
            <a:fillRect/>
          </a:stretch>
        </a:blipFill>
        <a:effectLst/>
      </p:bgPr>
    </p:bg>
    <p:spTree>
      <p:nvGrpSpPr>
        <p:cNvPr id="1" name="Shape 17"/>
        <p:cNvGrpSpPr/>
        <p:nvPr/>
      </p:nvGrpSpPr>
      <p:grpSpPr>
        <a:xfrm>
          <a:off x="0" y="0"/>
          <a:ext cx="0" cy="0"/>
          <a:chOff x="0" y="0"/>
          <a:chExt cx="0" cy="0"/>
        </a:xfrm>
      </p:grpSpPr>
      <p:sp>
        <p:nvSpPr>
          <p:cNvPr id="18" name="Google Shape;18;p16"/>
          <p:cNvSpPr txBox="1">
            <a:spLocks noGrp="1"/>
          </p:cNvSpPr>
          <p:nvPr>
            <p:ph type="ctrTitle"/>
          </p:nvPr>
        </p:nvSpPr>
        <p:spPr>
          <a:xfrm>
            <a:off x="838200" y="1786241"/>
            <a:ext cx="105156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400"/>
              <a:buFont typeface="Calibri"/>
              <a:buNone/>
              <a:defRPr sz="4400" b="1" i="0">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6"/>
          <p:cNvSpPr txBox="1">
            <a:spLocks noGrp="1"/>
          </p:cNvSpPr>
          <p:nvPr>
            <p:ph type="subTitle" idx="1"/>
          </p:nvPr>
        </p:nvSpPr>
        <p:spPr>
          <a:xfrm>
            <a:off x="838200" y="4510243"/>
            <a:ext cx="10515600" cy="944911"/>
          </a:xfrm>
          <a:prstGeom prst="rect">
            <a:avLst/>
          </a:prstGeom>
          <a:noFill/>
          <a:ln>
            <a:noFill/>
          </a:ln>
        </p:spPr>
        <p:txBody>
          <a:bodyPr spcFirstLastPara="1" wrap="square" lIns="91425" tIns="45700" rIns="91425" bIns="45700" anchor="t" anchorCtr="0">
            <a:noAutofit/>
          </a:bodyPr>
          <a:lstStyle>
            <a:lvl1pPr lvl="0" algn="ctr">
              <a:lnSpc>
                <a:spcPct val="114000"/>
              </a:lnSpc>
              <a:spcBef>
                <a:spcPts val="1000"/>
              </a:spcBef>
              <a:spcAft>
                <a:spcPts val="0"/>
              </a:spcAft>
              <a:buSzPts val="2000"/>
              <a:buNone/>
              <a:defRPr sz="2000">
                <a:solidFill>
                  <a:srgbClr val="E5A113"/>
                </a:solidFill>
              </a:defRPr>
            </a:lvl1pPr>
            <a:lvl2pPr lvl="1" algn="ctr">
              <a:lnSpc>
                <a:spcPct val="114000"/>
              </a:lnSpc>
              <a:spcBef>
                <a:spcPts val="500"/>
              </a:spcBef>
              <a:spcAft>
                <a:spcPts val="0"/>
              </a:spcAft>
              <a:buSzPts val="2000"/>
              <a:buNone/>
              <a:defRPr sz="2000"/>
            </a:lvl2pPr>
            <a:lvl3pPr lvl="2" algn="ctr">
              <a:lnSpc>
                <a:spcPct val="114000"/>
              </a:lnSpc>
              <a:spcBef>
                <a:spcPts val="500"/>
              </a:spcBef>
              <a:spcAft>
                <a:spcPts val="0"/>
              </a:spcAft>
              <a:buSzPts val="1800"/>
              <a:buNone/>
              <a:defRPr sz="1800"/>
            </a:lvl3pPr>
            <a:lvl4pPr lvl="3" algn="ctr">
              <a:lnSpc>
                <a:spcPct val="114000"/>
              </a:lnSpc>
              <a:spcBef>
                <a:spcPts val="500"/>
              </a:spcBef>
              <a:spcAft>
                <a:spcPts val="0"/>
              </a:spcAft>
              <a:buSzPts val="1600"/>
              <a:buNone/>
              <a:defRPr sz="1600"/>
            </a:lvl4pPr>
            <a:lvl5pPr lvl="4" algn="ctr">
              <a:lnSpc>
                <a:spcPct val="114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6"/>
          <p:cNvSpPr txBox="1"/>
          <p:nvPr/>
        </p:nvSpPr>
        <p:spPr>
          <a:xfrm>
            <a:off x="838200" y="5549877"/>
            <a:ext cx="8220456" cy="430887"/>
          </a:xfrm>
          <a:prstGeom prst="rect">
            <a:avLst/>
          </a:prstGeom>
          <a:solidFill>
            <a:schemeClr val="lt1"/>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1100">
                <a:solidFill>
                  <a:srgbClr val="002060"/>
                </a:solidFill>
                <a:latin typeface="Calibri"/>
                <a:ea typeface="Calibri"/>
                <a:cs typeface="Calibri"/>
                <a:sym typeface="Calibri"/>
              </a:rPr>
              <a:t>EPOS ON is funded by the European Union. Views and opinions expressed in this presentation are however those of the Author(s) only and do not necessarily reflect those of the European Union. Neither the European Union nor the granting authority can be held responsible for them.</a:t>
            </a:r>
            <a:endParaRPr/>
          </a:p>
        </p:txBody>
      </p:sp>
      <p:pic>
        <p:nvPicPr>
          <p:cNvPr id="21" name="Google Shape;21;p16" descr="Blue text on a black background&#10;&#10;Description automatically generated"/>
          <p:cNvPicPr preferRelativeResize="0"/>
          <p:nvPr/>
        </p:nvPicPr>
        <p:blipFill rotWithShape="1">
          <a:blip r:embed="rId3">
            <a:alphaModFix/>
          </a:blip>
          <a:srcRect/>
          <a:stretch/>
        </p:blipFill>
        <p:spPr>
          <a:xfrm>
            <a:off x="9156192" y="5519932"/>
            <a:ext cx="2023872" cy="449749"/>
          </a:xfrm>
          <a:prstGeom prst="rect">
            <a:avLst/>
          </a:prstGeom>
          <a:noFill/>
          <a:ln>
            <a:noFill/>
          </a:ln>
        </p:spPr>
      </p:pic>
      <p:sp>
        <p:nvSpPr>
          <p:cNvPr id="22" name="Google Shape;22;p16"/>
          <p:cNvSpPr/>
          <p:nvPr/>
        </p:nvSpPr>
        <p:spPr>
          <a:xfrm>
            <a:off x="292608" y="5969681"/>
            <a:ext cx="3133344" cy="635497"/>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extLst>
      <p:ext uri="{BB962C8B-B14F-4D97-AF65-F5344CB8AC3E}">
        <p14:creationId xmlns:p14="http://schemas.microsoft.com/office/powerpoint/2010/main" val="102404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Blank">
  <p:cSld name="1_Blank">
    <p:bg>
      <p:bgPr>
        <a:solidFill>
          <a:schemeClr val="lt1"/>
        </a:solidFill>
        <a:effectLst/>
      </p:bgPr>
    </p:bg>
    <p:spTree>
      <p:nvGrpSpPr>
        <p:cNvPr id="1" name="Shape 60"/>
        <p:cNvGrpSpPr/>
        <p:nvPr/>
      </p:nvGrpSpPr>
      <p:grpSpPr>
        <a:xfrm>
          <a:off x="0" y="0"/>
          <a:ext cx="0" cy="0"/>
          <a:chOff x="0" y="0"/>
          <a:chExt cx="0" cy="0"/>
        </a:xfrm>
      </p:grpSpPr>
      <p:sp>
        <p:nvSpPr>
          <p:cNvPr id="61" name="Google Shape;6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2" name="Google Shape;62;p25"/>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
        <p:nvSpPr>
          <p:cNvPr id="63" name="Google Shape;63;p25"/>
          <p:cNvSpPr/>
          <p:nvPr/>
        </p:nvSpPr>
        <p:spPr>
          <a:xfrm>
            <a:off x="0" y="5742432"/>
            <a:ext cx="11353800" cy="111556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extLst>
      <p:ext uri="{BB962C8B-B14F-4D97-AF65-F5344CB8AC3E}">
        <p14:creationId xmlns:p14="http://schemas.microsoft.com/office/powerpoint/2010/main" val="1512827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4"/>
        <p:cNvGrpSpPr/>
        <p:nvPr/>
      </p:nvGrpSpPr>
      <p:grpSpPr>
        <a:xfrm>
          <a:off x="0" y="0"/>
          <a:ext cx="0" cy="0"/>
          <a:chOff x="0" y="0"/>
          <a:chExt cx="0" cy="0"/>
        </a:xfrm>
      </p:grpSpPr>
      <p:sp>
        <p:nvSpPr>
          <p:cNvPr id="65" name="Google Shape;65;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2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114000"/>
              </a:lnSpc>
              <a:spcBef>
                <a:spcPts val="1000"/>
              </a:spcBef>
              <a:spcAft>
                <a:spcPts val="0"/>
              </a:spcAft>
              <a:buSzPts val="3200"/>
              <a:buChar char="•"/>
              <a:defRPr sz="3200"/>
            </a:lvl1pPr>
            <a:lvl2pPr marL="914400" lvl="1" indent="-406400" algn="l">
              <a:lnSpc>
                <a:spcPct val="114000"/>
              </a:lnSpc>
              <a:spcBef>
                <a:spcPts val="500"/>
              </a:spcBef>
              <a:spcAft>
                <a:spcPts val="0"/>
              </a:spcAft>
              <a:buSzPts val="2800"/>
              <a:buChar char="•"/>
              <a:defRPr sz="2800"/>
            </a:lvl2pPr>
            <a:lvl3pPr marL="1371600" lvl="2" indent="-381000" algn="l">
              <a:lnSpc>
                <a:spcPct val="114000"/>
              </a:lnSpc>
              <a:spcBef>
                <a:spcPts val="500"/>
              </a:spcBef>
              <a:spcAft>
                <a:spcPts val="0"/>
              </a:spcAft>
              <a:buSzPts val="2400"/>
              <a:buChar char="•"/>
              <a:defRPr sz="2400"/>
            </a:lvl3pPr>
            <a:lvl4pPr marL="1828800" lvl="3" indent="-355600" algn="l">
              <a:lnSpc>
                <a:spcPct val="114000"/>
              </a:lnSpc>
              <a:spcBef>
                <a:spcPts val="500"/>
              </a:spcBef>
              <a:spcAft>
                <a:spcPts val="0"/>
              </a:spcAft>
              <a:buSzPts val="2000"/>
              <a:buChar char="•"/>
              <a:defRPr sz="2000"/>
            </a:lvl4pPr>
            <a:lvl5pPr marL="2286000" lvl="4" indent="-355600" algn="l">
              <a:lnSpc>
                <a:spcPct val="114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7" name="Google Shape;67;p2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114000"/>
              </a:lnSpc>
              <a:spcBef>
                <a:spcPts val="1000"/>
              </a:spcBef>
              <a:spcAft>
                <a:spcPts val="0"/>
              </a:spcAft>
              <a:buSzPts val="1600"/>
              <a:buNone/>
              <a:defRPr sz="1600"/>
            </a:lvl1pPr>
            <a:lvl2pPr marL="914400" lvl="1" indent="-228600" algn="l">
              <a:lnSpc>
                <a:spcPct val="114000"/>
              </a:lnSpc>
              <a:spcBef>
                <a:spcPts val="500"/>
              </a:spcBef>
              <a:spcAft>
                <a:spcPts val="0"/>
              </a:spcAft>
              <a:buSzPts val="1400"/>
              <a:buNone/>
              <a:defRPr sz="1400"/>
            </a:lvl2pPr>
            <a:lvl3pPr marL="1371600" lvl="2" indent="-228600" algn="l">
              <a:lnSpc>
                <a:spcPct val="114000"/>
              </a:lnSpc>
              <a:spcBef>
                <a:spcPts val="500"/>
              </a:spcBef>
              <a:spcAft>
                <a:spcPts val="0"/>
              </a:spcAft>
              <a:buSzPts val="1200"/>
              <a:buNone/>
              <a:defRPr sz="1200"/>
            </a:lvl3pPr>
            <a:lvl4pPr marL="1828800" lvl="3" indent="-228600" algn="l">
              <a:lnSpc>
                <a:spcPct val="114000"/>
              </a:lnSpc>
              <a:spcBef>
                <a:spcPts val="500"/>
              </a:spcBef>
              <a:spcAft>
                <a:spcPts val="0"/>
              </a:spcAft>
              <a:buSzPts val="1000"/>
              <a:buNone/>
              <a:defRPr sz="1000"/>
            </a:lvl4pPr>
            <a:lvl5pPr marL="2286000" lvl="4" indent="-228600" algn="l">
              <a:lnSpc>
                <a:spcPct val="114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8" name="Google Shape;68;p26"/>
          <p:cNvSpPr txBox="1">
            <a:spLocks noGrp="1"/>
          </p:cNvSpPr>
          <p:nvPr>
            <p:ph type="dt" idx="10"/>
          </p:nvPr>
        </p:nvSpPr>
        <p:spPr>
          <a:xfrm>
            <a:off x="3657600" y="4886778"/>
            <a:ext cx="2971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0" name="Google Shape;70;p26"/>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3730535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1"/>
        <p:cNvGrpSpPr/>
        <p:nvPr/>
      </p:nvGrpSpPr>
      <p:grpSpPr>
        <a:xfrm>
          <a:off x="0" y="0"/>
          <a:ext cx="0" cy="0"/>
          <a:chOff x="0" y="0"/>
          <a:chExt cx="0" cy="0"/>
        </a:xfrm>
      </p:grpSpPr>
      <p:sp>
        <p:nvSpPr>
          <p:cNvPr id="72" name="Google Shape;72;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7"/>
          <p:cNvSpPr>
            <a:spLocks noGrp="1"/>
          </p:cNvSpPr>
          <p:nvPr>
            <p:ph type="pic" idx="2"/>
          </p:nvPr>
        </p:nvSpPr>
        <p:spPr>
          <a:xfrm>
            <a:off x="5183188" y="987425"/>
            <a:ext cx="6172200" cy="4873625"/>
          </a:xfrm>
          <a:prstGeom prst="rect">
            <a:avLst/>
          </a:prstGeom>
          <a:noFill/>
          <a:ln>
            <a:noFill/>
          </a:ln>
        </p:spPr>
      </p:sp>
      <p:sp>
        <p:nvSpPr>
          <p:cNvPr id="74" name="Google Shape;74;p2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114000"/>
              </a:lnSpc>
              <a:spcBef>
                <a:spcPts val="1000"/>
              </a:spcBef>
              <a:spcAft>
                <a:spcPts val="0"/>
              </a:spcAft>
              <a:buSzPts val="1600"/>
              <a:buNone/>
              <a:defRPr sz="1600"/>
            </a:lvl1pPr>
            <a:lvl2pPr marL="914400" lvl="1" indent="-228600" algn="l">
              <a:lnSpc>
                <a:spcPct val="114000"/>
              </a:lnSpc>
              <a:spcBef>
                <a:spcPts val="500"/>
              </a:spcBef>
              <a:spcAft>
                <a:spcPts val="0"/>
              </a:spcAft>
              <a:buSzPts val="1400"/>
              <a:buNone/>
              <a:defRPr sz="1400"/>
            </a:lvl2pPr>
            <a:lvl3pPr marL="1371600" lvl="2" indent="-228600" algn="l">
              <a:lnSpc>
                <a:spcPct val="114000"/>
              </a:lnSpc>
              <a:spcBef>
                <a:spcPts val="500"/>
              </a:spcBef>
              <a:spcAft>
                <a:spcPts val="0"/>
              </a:spcAft>
              <a:buSzPts val="1200"/>
              <a:buNone/>
              <a:defRPr sz="1200"/>
            </a:lvl3pPr>
            <a:lvl4pPr marL="1828800" lvl="3" indent="-228600" algn="l">
              <a:lnSpc>
                <a:spcPct val="114000"/>
              </a:lnSpc>
              <a:spcBef>
                <a:spcPts val="500"/>
              </a:spcBef>
              <a:spcAft>
                <a:spcPts val="0"/>
              </a:spcAft>
              <a:buSzPts val="1000"/>
              <a:buNone/>
              <a:defRPr sz="1000"/>
            </a:lvl4pPr>
            <a:lvl5pPr marL="2286000" lvl="4" indent="-228600" algn="l">
              <a:lnSpc>
                <a:spcPct val="114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27"/>
          <p:cNvSpPr txBox="1">
            <a:spLocks noGrp="1"/>
          </p:cNvSpPr>
          <p:nvPr>
            <p:ph type="dt" idx="10"/>
          </p:nvPr>
        </p:nvSpPr>
        <p:spPr>
          <a:xfrm>
            <a:off x="3657600" y="4886778"/>
            <a:ext cx="2971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6" name="Google Shape;76;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7" name="Google Shape;77;p27"/>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3810979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8"/>
        <p:cNvGrpSpPr/>
        <p:nvPr/>
      </p:nvGrpSpPr>
      <p:grpSpPr>
        <a:xfrm>
          <a:off x="0" y="0"/>
          <a:ext cx="0" cy="0"/>
          <a:chOff x="0" y="0"/>
          <a:chExt cx="0" cy="0"/>
        </a:xfrm>
      </p:grpSpPr>
      <p:sp>
        <p:nvSpPr>
          <p:cNvPr id="79" name="Google Shape;79;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114000"/>
              </a:lnSpc>
              <a:spcBef>
                <a:spcPts val="1000"/>
              </a:spcBef>
              <a:spcAft>
                <a:spcPts val="0"/>
              </a:spcAft>
              <a:buSzPts val="1800"/>
              <a:buChar char="•"/>
              <a:defRPr/>
            </a:lvl1pPr>
            <a:lvl2pPr marL="914400" lvl="1" indent="-342900" algn="l">
              <a:lnSpc>
                <a:spcPct val="114000"/>
              </a:lnSpc>
              <a:spcBef>
                <a:spcPts val="500"/>
              </a:spcBef>
              <a:spcAft>
                <a:spcPts val="0"/>
              </a:spcAft>
              <a:buSzPts val="1800"/>
              <a:buChar char="•"/>
              <a:defRPr/>
            </a:lvl2pPr>
            <a:lvl3pPr marL="1371600" lvl="2" indent="-342900" algn="l">
              <a:lnSpc>
                <a:spcPct val="114000"/>
              </a:lnSpc>
              <a:spcBef>
                <a:spcPts val="500"/>
              </a:spcBef>
              <a:spcAft>
                <a:spcPts val="0"/>
              </a:spcAft>
              <a:buSzPts val="1800"/>
              <a:buChar char="•"/>
              <a:defRPr/>
            </a:lvl3pPr>
            <a:lvl4pPr marL="1828800" lvl="3" indent="-342900" algn="l">
              <a:lnSpc>
                <a:spcPct val="114000"/>
              </a:lnSpc>
              <a:spcBef>
                <a:spcPts val="500"/>
              </a:spcBef>
              <a:spcAft>
                <a:spcPts val="0"/>
              </a:spcAft>
              <a:buSzPts val="1800"/>
              <a:buChar char="•"/>
              <a:defRPr/>
            </a:lvl4pPr>
            <a:lvl5pPr marL="2286000" lvl="4" indent="-342900" algn="l">
              <a:lnSpc>
                <a:spcPct val="114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8"/>
          <p:cNvSpPr txBox="1">
            <a:spLocks noGrp="1"/>
          </p:cNvSpPr>
          <p:nvPr>
            <p:ph type="dt" idx="10"/>
          </p:nvPr>
        </p:nvSpPr>
        <p:spPr>
          <a:xfrm>
            <a:off x="3657600" y="4886778"/>
            <a:ext cx="2971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2" name="Google Shape;8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3" name="Google Shape;83;p28"/>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1100869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4"/>
        <p:cNvGrpSpPr/>
        <p:nvPr/>
      </p:nvGrpSpPr>
      <p:grpSpPr>
        <a:xfrm>
          <a:off x="0" y="0"/>
          <a:ext cx="0" cy="0"/>
          <a:chOff x="0" y="0"/>
          <a:chExt cx="0" cy="0"/>
        </a:xfrm>
      </p:grpSpPr>
      <p:sp>
        <p:nvSpPr>
          <p:cNvPr id="85" name="Google Shape;85;p2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2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114000"/>
              </a:lnSpc>
              <a:spcBef>
                <a:spcPts val="1000"/>
              </a:spcBef>
              <a:spcAft>
                <a:spcPts val="0"/>
              </a:spcAft>
              <a:buSzPts val="1800"/>
              <a:buChar char="•"/>
              <a:defRPr/>
            </a:lvl1pPr>
            <a:lvl2pPr marL="914400" lvl="1" indent="-342900" algn="l">
              <a:lnSpc>
                <a:spcPct val="114000"/>
              </a:lnSpc>
              <a:spcBef>
                <a:spcPts val="500"/>
              </a:spcBef>
              <a:spcAft>
                <a:spcPts val="0"/>
              </a:spcAft>
              <a:buSzPts val="1800"/>
              <a:buChar char="•"/>
              <a:defRPr/>
            </a:lvl2pPr>
            <a:lvl3pPr marL="1371600" lvl="2" indent="-342900" algn="l">
              <a:lnSpc>
                <a:spcPct val="114000"/>
              </a:lnSpc>
              <a:spcBef>
                <a:spcPts val="500"/>
              </a:spcBef>
              <a:spcAft>
                <a:spcPts val="0"/>
              </a:spcAft>
              <a:buSzPts val="1800"/>
              <a:buChar char="•"/>
              <a:defRPr/>
            </a:lvl3pPr>
            <a:lvl4pPr marL="1828800" lvl="3" indent="-342900" algn="l">
              <a:lnSpc>
                <a:spcPct val="114000"/>
              </a:lnSpc>
              <a:spcBef>
                <a:spcPts val="500"/>
              </a:spcBef>
              <a:spcAft>
                <a:spcPts val="0"/>
              </a:spcAft>
              <a:buSzPts val="1800"/>
              <a:buChar char="•"/>
              <a:defRPr/>
            </a:lvl4pPr>
            <a:lvl5pPr marL="2286000" lvl="4" indent="-342900" algn="l">
              <a:lnSpc>
                <a:spcPct val="114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29"/>
          <p:cNvSpPr txBox="1">
            <a:spLocks noGrp="1"/>
          </p:cNvSpPr>
          <p:nvPr>
            <p:ph type="dt" idx="10"/>
          </p:nvPr>
        </p:nvSpPr>
        <p:spPr>
          <a:xfrm>
            <a:off x="3657600" y="4886778"/>
            <a:ext cx="2971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29"/>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3425444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_Title Slide">
  <p:cSld name="1_Title Slide">
    <p:bg>
      <p:bgPr>
        <a:blipFill>
          <a:blip r:embed="rId2">
            <a:alphaModFix/>
          </a:blip>
          <a:stretch>
            <a:fillRect/>
          </a:stretch>
        </a:blipFill>
        <a:effectLst/>
      </p:bgPr>
    </p:bg>
    <p:spTree>
      <p:nvGrpSpPr>
        <p:cNvPr id="1" name="Shape 90"/>
        <p:cNvGrpSpPr/>
        <p:nvPr/>
      </p:nvGrpSpPr>
      <p:grpSpPr>
        <a:xfrm>
          <a:off x="0" y="0"/>
          <a:ext cx="0" cy="0"/>
          <a:chOff x="0" y="0"/>
          <a:chExt cx="0" cy="0"/>
        </a:xfrm>
      </p:grpSpPr>
      <p:sp>
        <p:nvSpPr>
          <p:cNvPr id="91" name="Google Shape;91;p30"/>
          <p:cNvSpPr txBox="1">
            <a:spLocks noGrp="1"/>
          </p:cNvSpPr>
          <p:nvPr>
            <p:ph type="ctrTitle"/>
          </p:nvPr>
        </p:nvSpPr>
        <p:spPr>
          <a:xfrm>
            <a:off x="838200" y="1786241"/>
            <a:ext cx="105156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400"/>
              <a:buFont typeface="Calibri"/>
              <a:buNone/>
              <a:defRPr sz="4400" b="1" i="0">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30"/>
          <p:cNvSpPr txBox="1">
            <a:spLocks noGrp="1"/>
          </p:cNvSpPr>
          <p:nvPr>
            <p:ph type="subTitle" idx="1"/>
          </p:nvPr>
        </p:nvSpPr>
        <p:spPr>
          <a:xfrm>
            <a:off x="838200" y="4510243"/>
            <a:ext cx="10515600" cy="944911"/>
          </a:xfrm>
          <a:prstGeom prst="rect">
            <a:avLst/>
          </a:prstGeom>
          <a:noFill/>
          <a:ln>
            <a:noFill/>
          </a:ln>
        </p:spPr>
        <p:txBody>
          <a:bodyPr spcFirstLastPara="1" wrap="square" lIns="91425" tIns="45700" rIns="91425" bIns="45700" anchor="t" anchorCtr="0">
            <a:noAutofit/>
          </a:bodyPr>
          <a:lstStyle>
            <a:lvl1pPr lvl="0" algn="ctr">
              <a:lnSpc>
                <a:spcPct val="114000"/>
              </a:lnSpc>
              <a:spcBef>
                <a:spcPts val="1000"/>
              </a:spcBef>
              <a:spcAft>
                <a:spcPts val="0"/>
              </a:spcAft>
              <a:buSzPts val="2000"/>
              <a:buNone/>
              <a:defRPr sz="2000">
                <a:solidFill>
                  <a:srgbClr val="E5A113"/>
                </a:solidFill>
              </a:defRPr>
            </a:lvl1pPr>
            <a:lvl2pPr lvl="1" algn="ctr">
              <a:lnSpc>
                <a:spcPct val="114000"/>
              </a:lnSpc>
              <a:spcBef>
                <a:spcPts val="500"/>
              </a:spcBef>
              <a:spcAft>
                <a:spcPts val="0"/>
              </a:spcAft>
              <a:buSzPts val="2000"/>
              <a:buNone/>
              <a:defRPr sz="2000"/>
            </a:lvl2pPr>
            <a:lvl3pPr lvl="2" algn="ctr">
              <a:lnSpc>
                <a:spcPct val="114000"/>
              </a:lnSpc>
              <a:spcBef>
                <a:spcPts val="500"/>
              </a:spcBef>
              <a:spcAft>
                <a:spcPts val="0"/>
              </a:spcAft>
              <a:buSzPts val="1800"/>
              <a:buNone/>
              <a:defRPr sz="1800"/>
            </a:lvl3pPr>
            <a:lvl4pPr lvl="3" algn="ctr">
              <a:lnSpc>
                <a:spcPct val="114000"/>
              </a:lnSpc>
              <a:spcBef>
                <a:spcPts val="500"/>
              </a:spcBef>
              <a:spcAft>
                <a:spcPts val="0"/>
              </a:spcAft>
              <a:buSzPts val="1600"/>
              <a:buNone/>
              <a:defRPr sz="1600"/>
            </a:lvl4pPr>
            <a:lvl5pPr lvl="4" algn="ctr">
              <a:lnSpc>
                <a:spcPct val="114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3" name="Google Shape;93;p30"/>
          <p:cNvSpPr txBox="1"/>
          <p:nvPr/>
        </p:nvSpPr>
        <p:spPr>
          <a:xfrm>
            <a:off x="838200" y="5549877"/>
            <a:ext cx="8220456" cy="430887"/>
          </a:xfrm>
          <a:prstGeom prst="rect">
            <a:avLst/>
          </a:prstGeom>
          <a:solidFill>
            <a:schemeClr val="lt1"/>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1100">
                <a:solidFill>
                  <a:srgbClr val="002060"/>
                </a:solidFill>
                <a:latin typeface="Calibri"/>
                <a:ea typeface="Calibri"/>
                <a:cs typeface="Calibri"/>
                <a:sym typeface="Calibri"/>
              </a:rPr>
              <a:t>EPOS ON is funded by the European Union. Views and opinions expressed in this presentation are however those of the Author(s) only and do not necessarily reflect those of the European Union. Neither the European Union nor the granting authority can be held responsible for them.</a:t>
            </a:r>
            <a:endParaRPr/>
          </a:p>
        </p:txBody>
      </p:sp>
      <p:pic>
        <p:nvPicPr>
          <p:cNvPr id="94" name="Google Shape;94;p30" descr="Blue text on a black background&#10;&#10;Description automatically generated"/>
          <p:cNvPicPr preferRelativeResize="0"/>
          <p:nvPr/>
        </p:nvPicPr>
        <p:blipFill rotWithShape="1">
          <a:blip r:embed="rId3">
            <a:alphaModFix/>
          </a:blip>
          <a:srcRect/>
          <a:stretch/>
        </p:blipFill>
        <p:spPr>
          <a:xfrm>
            <a:off x="9156192" y="5519932"/>
            <a:ext cx="2023872" cy="449749"/>
          </a:xfrm>
          <a:prstGeom prst="rect">
            <a:avLst/>
          </a:prstGeom>
          <a:noFill/>
          <a:ln>
            <a:noFill/>
          </a:ln>
        </p:spPr>
      </p:pic>
      <p:sp>
        <p:nvSpPr>
          <p:cNvPr id="95" name="Google Shape;95;p30"/>
          <p:cNvSpPr/>
          <p:nvPr/>
        </p:nvSpPr>
        <p:spPr>
          <a:xfrm>
            <a:off x="292608" y="5969681"/>
            <a:ext cx="3133344" cy="635497"/>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extLst>
      <p:ext uri="{BB962C8B-B14F-4D97-AF65-F5344CB8AC3E}">
        <p14:creationId xmlns:p14="http://schemas.microsoft.com/office/powerpoint/2010/main" val="1391855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blipFill>
          <a:blip r:embed="rId2">
            <a:alphaModFix/>
          </a:blip>
          <a:stretch>
            <a:fillRect/>
          </a:stretch>
        </a:blipFill>
        <a:effectLst/>
      </p:bgPr>
    </p:bg>
    <p:spTree>
      <p:nvGrpSpPr>
        <p:cNvPr id="1" name="Shape 96"/>
        <p:cNvGrpSpPr/>
        <p:nvPr/>
      </p:nvGrpSpPr>
      <p:grpSpPr>
        <a:xfrm>
          <a:off x="0" y="0"/>
          <a:ext cx="0" cy="0"/>
          <a:chOff x="0" y="0"/>
          <a:chExt cx="0" cy="0"/>
        </a:xfrm>
      </p:grpSpPr>
      <p:sp>
        <p:nvSpPr>
          <p:cNvPr id="97" name="Google Shape;97;p31"/>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
        <p:nvSpPr>
          <p:cNvPr id="98" name="Google Shape;98;p31"/>
          <p:cNvSpPr txBox="1">
            <a:spLocks noGrp="1"/>
          </p:cNvSpPr>
          <p:nvPr>
            <p:ph type="ctrTitle"/>
          </p:nvPr>
        </p:nvSpPr>
        <p:spPr>
          <a:xfrm>
            <a:off x="838200" y="1786241"/>
            <a:ext cx="105156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1D4927"/>
              </a:buClr>
              <a:buSzPts val="3600"/>
              <a:buFont typeface="Calibri"/>
              <a:buNone/>
              <a:defRPr sz="3600" b="1" i="0">
                <a:solidFill>
                  <a:srgbClr val="1D492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1025886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99"/>
        <p:cNvGrpSpPr/>
        <p:nvPr/>
      </p:nvGrpSpPr>
      <p:grpSpPr>
        <a:xfrm>
          <a:off x="0" y="0"/>
          <a:ext cx="0" cy="0"/>
          <a:chOff x="0" y="0"/>
          <a:chExt cx="0" cy="0"/>
        </a:xfrm>
      </p:grpSpPr>
      <p:sp>
        <p:nvSpPr>
          <p:cNvPr id="100" name="Google Shape;100;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3200"/>
              <a:buFont typeface="Calibri"/>
              <a:buNone/>
              <a:defRPr sz="3200" b="1" i="0">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3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81000" algn="l">
              <a:lnSpc>
                <a:spcPct val="114000"/>
              </a:lnSpc>
              <a:spcBef>
                <a:spcPts val="1000"/>
              </a:spcBef>
              <a:spcAft>
                <a:spcPts val="0"/>
              </a:spcAft>
              <a:buClr>
                <a:schemeClr val="accent1"/>
              </a:buClr>
              <a:buSzPts val="2400"/>
              <a:buChar char="•"/>
              <a:defRPr/>
            </a:lvl1pPr>
            <a:lvl2pPr marL="914400" lvl="1" indent="-355600" algn="l">
              <a:lnSpc>
                <a:spcPct val="114000"/>
              </a:lnSpc>
              <a:spcBef>
                <a:spcPts val="500"/>
              </a:spcBef>
              <a:spcAft>
                <a:spcPts val="0"/>
              </a:spcAft>
              <a:buClr>
                <a:schemeClr val="accent1"/>
              </a:buClr>
              <a:buSzPts val="2000"/>
              <a:buChar char="•"/>
              <a:defRPr/>
            </a:lvl2pPr>
            <a:lvl3pPr marL="1371600" lvl="2" indent="-342900" algn="l">
              <a:lnSpc>
                <a:spcPct val="114000"/>
              </a:lnSpc>
              <a:spcBef>
                <a:spcPts val="500"/>
              </a:spcBef>
              <a:spcAft>
                <a:spcPts val="0"/>
              </a:spcAft>
              <a:buClr>
                <a:schemeClr val="accent1"/>
              </a:buClr>
              <a:buSzPts val="1800"/>
              <a:buChar char="•"/>
              <a:defRPr/>
            </a:lvl3pPr>
            <a:lvl4pPr marL="1828800" lvl="3" indent="-330200" algn="l">
              <a:lnSpc>
                <a:spcPct val="114000"/>
              </a:lnSpc>
              <a:spcBef>
                <a:spcPts val="500"/>
              </a:spcBef>
              <a:spcAft>
                <a:spcPts val="0"/>
              </a:spcAft>
              <a:buClr>
                <a:schemeClr val="accent1"/>
              </a:buClr>
              <a:buSzPts val="1600"/>
              <a:buChar char="•"/>
              <a:defRPr/>
            </a:lvl4pPr>
            <a:lvl5pPr marL="2286000" lvl="4" indent="-330200" algn="l">
              <a:lnSpc>
                <a:spcPct val="114000"/>
              </a:lnSpc>
              <a:spcBef>
                <a:spcPts val="500"/>
              </a:spcBef>
              <a:spcAft>
                <a:spcPts val="0"/>
              </a:spcAft>
              <a:buClr>
                <a:schemeClr val="accent1"/>
              </a:buClr>
              <a:buSzPts val="16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32"/>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2427892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2_Title Slide">
  <p:cSld name="2_Title Slide">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104" name="Google Shape;104;p33"/>
          <p:cNvSpPr txBox="1">
            <a:spLocks noGrp="1"/>
          </p:cNvSpPr>
          <p:nvPr>
            <p:ph type="ctrTitle"/>
          </p:nvPr>
        </p:nvSpPr>
        <p:spPr>
          <a:xfrm>
            <a:off x="838200" y="1786241"/>
            <a:ext cx="105156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400"/>
              <a:buFont typeface="Calibri"/>
              <a:buNone/>
              <a:defRPr sz="4400" b="1" i="0">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 name="Google Shape;105;p33"/>
          <p:cNvSpPr txBox="1">
            <a:spLocks noGrp="1"/>
          </p:cNvSpPr>
          <p:nvPr>
            <p:ph type="subTitle" idx="1"/>
          </p:nvPr>
        </p:nvSpPr>
        <p:spPr>
          <a:xfrm>
            <a:off x="838200" y="4510243"/>
            <a:ext cx="10515600" cy="944911"/>
          </a:xfrm>
          <a:prstGeom prst="rect">
            <a:avLst/>
          </a:prstGeom>
          <a:noFill/>
          <a:ln>
            <a:noFill/>
          </a:ln>
        </p:spPr>
        <p:txBody>
          <a:bodyPr spcFirstLastPara="1" wrap="square" lIns="91425" tIns="45700" rIns="91425" bIns="45700" anchor="t" anchorCtr="0">
            <a:noAutofit/>
          </a:bodyPr>
          <a:lstStyle>
            <a:lvl1pPr lvl="0" algn="ctr">
              <a:lnSpc>
                <a:spcPct val="114000"/>
              </a:lnSpc>
              <a:spcBef>
                <a:spcPts val="1000"/>
              </a:spcBef>
              <a:spcAft>
                <a:spcPts val="0"/>
              </a:spcAft>
              <a:buSzPts val="2000"/>
              <a:buNone/>
              <a:defRPr sz="2000">
                <a:solidFill>
                  <a:srgbClr val="E5A113"/>
                </a:solidFill>
              </a:defRPr>
            </a:lvl1pPr>
            <a:lvl2pPr lvl="1" algn="ctr">
              <a:lnSpc>
                <a:spcPct val="114000"/>
              </a:lnSpc>
              <a:spcBef>
                <a:spcPts val="500"/>
              </a:spcBef>
              <a:spcAft>
                <a:spcPts val="0"/>
              </a:spcAft>
              <a:buSzPts val="2000"/>
              <a:buNone/>
              <a:defRPr sz="2000"/>
            </a:lvl2pPr>
            <a:lvl3pPr lvl="2" algn="ctr">
              <a:lnSpc>
                <a:spcPct val="114000"/>
              </a:lnSpc>
              <a:spcBef>
                <a:spcPts val="500"/>
              </a:spcBef>
              <a:spcAft>
                <a:spcPts val="0"/>
              </a:spcAft>
              <a:buSzPts val="1800"/>
              <a:buNone/>
              <a:defRPr sz="1800"/>
            </a:lvl3pPr>
            <a:lvl4pPr lvl="3" algn="ctr">
              <a:lnSpc>
                <a:spcPct val="114000"/>
              </a:lnSpc>
              <a:spcBef>
                <a:spcPts val="500"/>
              </a:spcBef>
              <a:spcAft>
                <a:spcPts val="0"/>
              </a:spcAft>
              <a:buSzPts val="1600"/>
              <a:buNone/>
              <a:defRPr sz="1600"/>
            </a:lvl4pPr>
            <a:lvl5pPr lvl="4" algn="ctr">
              <a:lnSpc>
                <a:spcPct val="114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06" name="Google Shape;106;p33"/>
          <p:cNvSpPr txBox="1"/>
          <p:nvPr/>
        </p:nvSpPr>
        <p:spPr>
          <a:xfrm>
            <a:off x="838200" y="5549877"/>
            <a:ext cx="8220456" cy="430887"/>
          </a:xfrm>
          <a:prstGeom prst="rect">
            <a:avLst/>
          </a:prstGeom>
          <a:solidFill>
            <a:schemeClr val="lt1"/>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1100">
                <a:solidFill>
                  <a:srgbClr val="002060"/>
                </a:solidFill>
                <a:latin typeface="Calibri"/>
                <a:ea typeface="Calibri"/>
                <a:cs typeface="Calibri"/>
                <a:sym typeface="Calibri"/>
              </a:rPr>
              <a:t>EPOS ON is funded by the European Union. Views and opinions expressed in this presentation are however those of the Author(s) only and do not necessarily reflect those of the European Union. Neither the European Union nor the granting authority can be held responsible for them.</a:t>
            </a:r>
            <a:endParaRPr/>
          </a:p>
        </p:txBody>
      </p:sp>
      <p:pic>
        <p:nvPicPr>
          <p:cNvPr id="107" name="Google Shape;107;p33" descr="Blue text on a black background&#10;&#10;Description automatically generated"/>
          <p:cNvPicPr preferRelativeResize="0"/>
          <p:nvPr/>
        </p:nvPicPr>
        <p:blipFill rotWithShape="1">
          <a:blip r:embed="rId3">
            <a:alphaModFix/>
          </a:blip>
          <a:srcRect/>
          <a:stretch/>
        </p:blipFill>
        <p:spPr>
          <a:xfrm>
            <a:off x="9156192" y="5519932"/>
            <a:ext cx="2023872" cy="449749"/>
          </a:xfrm>
          <a:prstGeom prst="rect">
            <a:avLst/>
          </a:prstGeom>
          <a:noFill/>
          <a:ln>
            <a:noFill/>
          </a:ln>
        </p:spPr>
      </p:pic>
      <p:sp>
        <p:nvSpPr>
          <p:cNvPr id="108" name="Google Shape;108;p33"/>
          <p:cNvSpPr/>
          <p:nvPr/>
        </p:nvSpPr>
        <p:spPr>
          <a:xfrm>
            <a:off x="292608" y="5969681"/>
            <a:ext cx="3133344" cy="635497"/>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extLst>
      <p:ext uri="{BB962C8B-B14F-4D97-AF65-F5344CB8AC3E}">
        <p14:creationId xmlns:p14="http://schemas.microsoft.com/office/powerpoint/2010/main" val="3091199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Titolo e contenuto">
    <p:spTree>
      <p:nvGrpSpPr>
        <p:cNvPr id="1" name="Shape 23"/>
        <p:cNvGrpSpPr/>
        <p:nvPr/>
      </p:nvGrpSpPr>
      <p:grpSpPr>
        <a:xfrm>
          <a:off x="0" y="0"/>
          <a:ext cx="0" cy="0"/>
          <a:chOff x="0" y="0"/>
          <a:chExt cx="0" cy="0"/>
        </a:xfrm>
      </p:grpSpPr>
      <p:sp>
        <p:nvSpPr>
          <p:cNvPr id="24" name="Google Shape;24;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114000"/>
              </a:lnSpc>
              <a:spcBef>
                <a:spcPts val="1000"/>
              </a:spcBef>
              <a:spcAft>
                <a:spcPts val="0"/>
              </a:spcAft>
              <a:buSzPts val="1800"/>
              <a:buChar char="•"/>
              <a:defRPr/>
            </a:lvl1pPr>
            <a:lvl2pPr marL="914400" lvl="1" indent="-342900" algn="l">
              <a:lnSpc>
                <a:spcPct val="114000"/>
              </a:lnSpc>
              <a:spcBef>
                <a:spcPts val="500"/>
              </a:spcBef>
              <a:spcAft>
                <a:spcPts val="0"/>
              </a:spcAft>
              <a:buSzPts val="1800"/>
              <a:buChar char="•"/>
              <a:defRPr/>
            </a:lvl2pPr>
            <a:lvl3pPr marL="1371600" lvl="2" indent="-342900" algn="l">
              <a:lnSpc>
                <a:spcPct val="114000"/>
              </a:lnSpc>
              <a:spcBef>
                <a:spcPts val="500"/>
              </a:spcBef>
              <a:spcAft>
                <a:spcPts val="0"/>
              </a:spcAft>
              <a:buSzPts val="1800"/>
              <a:buChar char="•"/>
              <a:defRPr/>
            </a:lvl3pPr>
            <a:lvl4pPr marL="1828800" lvl="3" indent="-342900" algn="l">
              <a:lnSpc>
                <a:spcPct val="114000"/>
              </a:lnSpc>
              <a:spcBef>
                <a:spcPts val="500"/>
              </a:spcBef>
              <a:spcAft>
                <a:spcPts val="0"/>
              </a:spcAft>
              <a:buSzPts val="1800"/>
              <a:buChar char="•"/>
              <a:defRPr/>
            </a:lvl4pPr>
            <a:lvl5pPr marL="2286000" lvl="4" indent="-342900" algn="l">
              <a:lnSpc>
                <a:spcPct val="114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7"/>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7" name="Google Shape;27;p17"/>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17"/>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3826933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3200"/>
              <a:buFont typeface="Calibri"/>
              <a:buNone/>
              <a:defRPr sz="3200" b="1" i="0">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81000" algn="l">
              <a:lnSpc>
                <a:spcPct val="114000"/>
              </a:lnSpc>
              <a:spcBef>
                <a:spcPts val="1000"/>
              </a:spcBef>
              <a:spcAft>
                <a:spcPts val="0"/>
              </a:spcAft>
              <a:buClr>
                <a:schemeClr val="accent1"/>
              </a:buClr>
              <a:buSzPts val="2400"/>
              <a:buChar char="•"/>
              <a:defRPr/>
            </a:lvl1pPr>
            <a:lvl2pPr marL="914400" lvl="1" indent="-355600" algn="l">
              <a:lnSpc>
                <a:spcPct val="114000"/>
              </a:lnSpc>
              <a:spcBef>
                <a:spcPts val="500"/>
              </a:spcBef>
              <a:spcAft>
                <a:spcPts val="0"/>
              </a:spcAft>
              <a:buClr>
                <a:schemeClr val="accent1"/>
              </a:buClr>
              <a:buSzPts val="2000"/>
              <a:buChar char="•"/>
              <a:defRPr/>
            </a:lvl2pPr>
            <a:lvl3pPr marL="1371600" lvl="2" indent="-342900" algn="l">
              <a:lnSpc>
                <a:spcPct val="114000"/>
              </a:lnSpc>
              <a:spcBef>
                <a:spcPts val="500"/>
              </a:spcBef>
              <a:spcAft>
                <a:spcPts val="0"/>
              </a:spcAft>
              <a:buClr>
                <a:schemeClr val="accent1"/>
              </a:buClr>
              <a:buSzPts val="1800"/>
              <a:buChar char="•"/>
              <a:defRPr/>
            </a:lvl3pPr>
            <a:lvl4pPr marL="1828800" lvl="3" indent="-330200" algn="l">
              <a:lnSpc>
                <a:spcPct val="114000"/>
              </a:lnSpc>
              <a:spcBef>
                <a:spcPts val="500"/>
              </a:spcBef>
              <a:spcAft>
                <a:spcPts val="0"/>
              </a:spcAft>
              <a:buClr>
                <a:schemeClr val="accent1"/>
              </a:buClr>
              <a:buSzPts val="1600"/>
              <a:buChar char="•"/>
              <a:defRPr/>
            </a:lvl4pPr>
            <a:lvl5pPr marL="2286000" lvl="4" indent="-330200" algn="l">
              <a:lnSpc>
                <a:spcPct val="114000"/>
              </a:lnSpc>
              <a:spcBef>
                <a:spcPts val="500"/>
              </a:spcBef>
              <a:spcAft>
                <a:spcPts val="0"/>
              </a:spcAft>
              <a:buClr>
                <a:schemeClr val="accent1"/>
              </a:buClr>
              <a:buSzPts val="16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8"/>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406562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iapositiva titolo" type="title">
  <p:cSld name="Diapositiva titolo">
    <p:spTree>
      <p:nvGrpSpPr>
        <p:cNvPr id="1" name="Shape 33"/>
        <p:cNvGrpSpPr/>
        <p:nvPr/>
      </p:nvGrpSpPr>
      <p:grpSpPr>
        <a:xfrm>
          <a:off x="0" y="0"/>
          <a:ext cx="0" cy="0"/>
          <a:chOff x="0" y="0"/>
          <a:chExt cx="0" cy="0"/>
        </a:xfrm>
      </p:grpSpPr>
      <p:sp>
        <p:nvSpPr>
          <p:cNvPr id="34" name="Google Shape;34;p1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114000"/>
              </a:lnSpc>
              <a:spcBef>
                <a:spcPts val="1000"/>
              </a:spcBef>
              <a:spcAft>
                <a:spcPts val="0"/>
              </a:spcAft>
              <a:buSzPts val="2400"/>
              <a:buNone/>
              <a:defRPr sz="2400"/>
            </a:lvl1pPr>
            <a:lvl2pPr lvl="1" algn="ctr">
              <a:lnSpc>
                <a:spcPct val="114000"/>
              </a:lnSpc>
              <a:spcBef>
                <a:spcPts val="500"/>
              </a:spcBef>
              <a:spcAft>
                <a:spcPts val="0"/>
              </a:spcAft>
              <a:buSzPts val="2000"/>
              <a:buNone/>
              <a:defRPr sz="2000"/>
            </a:lvl2pPr>
            <a:lvl3pPr lvl="2" algn="ctr">
              <a:lnSpc>
                <a:spcPct val="114000"/>
              </a:lnSpc>
              <a:spcBef>
                <a:spcPts val="500"/>
              </a:spcBef>
              <a:spcAft>
                <a:spcPts val="0"/>
              </a:spcAft>
              <a:buSzPts val="1800"/>
              <a:buNone/>
              <a:defRPr sz="1800"/>
            </a:lvl3pPr>
            <a:lvl4pPr lvl="3" algn="ctr">
              <a:lnSpc>
                <a:spcPct val="114000"/>
              </a:lnSpc>
              <a:spcBef>
                <a:spcPts val="500"/>
              </a:spcBef>
              <a:spcAft>
                <a:spcPts val="0"/>
              </a:spcAft>
              <a:buSzPts val="1600"/>
              <a:buNone/>
              <a:defRPr sz="1600"/>
            </a:lvl4pPr>
            <a:lvl5pPr lvl="4" algn="ctr">
              <a:lnSpc>
                <a:spcPct val="114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6" name="Google Shape;36;p19"/>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 name="Google Shape;37;p19"/>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8" name="Google Shape;38;p19"/>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2219760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p:cSld name="Section Header">
    <p:bg>
      <p:bgPr>
        <a:blipFill>
          <a:blip r:embed="rId2">
            <a:alphaModFix/>
          </a:blip>
          <a:stretch>
            <a:fillRect/>
          </a:stretch>
        </a:blipFill>
        <a:effectLst/>
      </p:bgPr>
    </p:bg>
    <p:spTree>
      <p:nvGrpSpPr>
        <p:cNvPr id="1" name="Shape 39"/>
        <p:cNvGrpSpPr/>
        <p:nvPr/>
      </p:nvGrpSpPr>
      <p:grpSpPr>
        <a:xfrm>
          <a:off x="0" y="0"/>
          <a:ext cx="0" cy="0"/>
          <a:chOff x="0" y="0"/>
          <a:chExt cx="0" cy="0"/>
        </a:xfrm>
      </p:grpSpPr>
      <p:sp>
        <p:nvSpPr>
          <p:cNvPr id="40" name="Google Shape;40;p20"/>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
        <p:nvSpPr>
          <p:cNvPr id="41" name="Google Shape;41;p20"/>
          <p:cNvSpPr txBox="1">
            <a:spLocks noGrp="1"/>
          </p:cNvSpPr>
          <p:nvPr>
            <p:ph type="ctrTitle"/>
          </p:nvPr>
        </p:nvSpPr>
        <p:spPr>
          <a:xfrm>
            <a:off x="838200" y="1786241"/>
            <a:ext cx="105156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1D4927"/>
              </a:buClr>
              <a:buSzPts val="3600"/>
              <a:buFont typeface="Calibri"/>
              <a:buNone/>
              <a:defRPr sz="3600" b="1" i="0">
                <a:solidFill>
                  <a:srgbClr val="1D492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680457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2"/>
        <p:cNvGrpSpPr/>
        <p:nvPr/>
      </p:nvGrpSpPr>
      <p:grpSpPr>
        <a:xfrm>
          <a:off x="0" y="0"/>
          <a:ext cx="0" cy="0"/>
          <a:chOff x="0" y="0"/>
          <a:chExt cx="0" cy="0"/>
        </a:xfrm>
      </p:grpSpPr>
      <p:sp>
        <p:nvSpPr>
          <p:cNvPr id="43" name="Google Shape;4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114000"/>
              </a:lnSpc>
              <a:spcBef>
                <a:spcPts val="1000"/>
              </a:spcBef>
              <a:spcAft>
                <a:spcPts val="0"/>
              </a:spcAft>
              <a:buSzPts val="1800"/>
              <a:buChar char="•"/>
              <a:defRPr/>
            </a:lvl1pPr>
            <a:lvl2pPr marL="914400" lvl="1" indent="-342900" algn="l">
              <a:lnSpc>
                <a:spcPct val="114000"/>
              </a:lnSpc>
              <a:spcBef>
                <a:spcPts val="500"/>
              </a:spcBef>
              <a:spcAft>
                <a:spcPts val="0"/>
              </a:spcAft>
              <a:buSzPts val="1800"/>
              <a:buChar char="•"/>
              <a:defRPr/>
            </a:lvl2pPr>
            <a:lvl3pPr marL="1371600" lvl="2" indent="-342900" algn="l">
              <a:lnSpc>
                <a:spcPct val="114000"/>
              </a:lnSpc>
              <a:spcBef>
                <a:spcPts val="500"/>
              </a:spcBef>
              <a:spcAft>
                <a:spcPts val="0"/>
              </a:spcAft>
              <a:buSzPts val="1800"/>
              <a:buChar char="•"/>
              <a:defRPr/>
            </a:lvl3pPr>
            <a:lvl4pPr marL="1828800" lvl="3" indent="-342900" algn="l">
              <a:lnSpc>
                <a:spcPct val="114000"/>
              </a:lnSpc>
              <a:spcBef>
                <a:spcPts val="500"/>
              </a:spcBef>
              <a:spcAft>
                <a:spcPts val="0"/>
              </a:spcAft>
              <a:buSzPts val="1800"/>
              <a:buChar char="•"/>
              <a:defRPr/>
            </a:lvl4pPr>
            <a:lvl5pPr marL="2286000" lvl="4" indent="-342900" algn="l">
              <a:lnSpc>
                <a:spcPct val="114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2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114000"/>
              </a:lnSpc>
              <a:spcBef>
                <a:spcPts val="1000"/>
              </a:spcBef>
              <a:spcAft>
                <a:spcPts val="0"/>
              </a:spcAft>
              <a:buSzPts val="1800"/>
              <a:buChar char="•"/>
              <a:defRPr/>
            </a:lvl1pPr>
            <a:lvl2pPr marL="914400" lvl="1" indent="-342900" algn="l">
              <a:lnSpc>
                <a:spcPct val="114000"/>
              </a:lnSpc>
              <a:spcBef>
                <a:spcPts val="500"/>
              </a:spcBef>
              <a:spcAft>
                <a:spcPts val="0"/>
              </a:spcAft>
              <a:buSzPts val="1800"/>
              <a:buChar char="•"/>
              <a:defRPr/>
            </a:lvl2pPr>
            <a:lvl3pPr marL="1371600" lvl="2" indent="-342900" algn="l">
              <a:lnSpc>
                <a:spcPct val="114000"/>
              </a:lnSpc>
              <a:spcBef>
                <a:spcPts val="500"/>
              </a:spcBef>
              <a:spcAft>
                <a:spcPts val="0"/>
              </a:spcAft>
              <a:buSzPts val="1800"/>
              <a:buChar char="•"/>
              <a:defRPr/>
            </a:lvl3pPr>
            <a:lvl4pPr marL="1828800" lvl="3" indent="-342900" algn="l">
              <a:lnSpc>
                <a:spcPct val="114000"/>
              </a:lnSpc>
              <a:spcBef>
                <a:spcPts val="500"/>
              </a:spcBef>
              <a:spcAft>
                <a:spcPts val="0"/>
              </a:spcAft>
              <a:buSzPts val="1800"/>
              <a:buChar char="•"/>
              <a:defRPr/>
            </a:lvl4pPr>
            <a:lvl5pPr marL="2286000" lvl="4" indent="-342900" algn="l">
              <a:lnSpc>
                <a:spcPct val="114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1"/>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2812814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7"/>
        <p:cNvGrpSpPr/>
        <p:nvPr/>
      </p:nvGrpSpPr>
      <p:grpSpPr>
        <a:xfrm>
          <a:off x="0" y="0"/>
          <a:ext cx="0" cy="0"/>
          <a:chOff x="0" y="0"/>
          <a:chExt cx="0" cy="0"/>
        </a:xfrm>
      </p:grpSpPr>
      <p:sp>
        <p:nvSpPr>
          <p:cNvPr id="48" name="Google Shape;48;p2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114000"/>
              </a:lnSpc>
              <a:spcBef>
                <a:spcPts val="1000"/>
              </a:spcBef>
              <a:spcAft>
                <a:spcPts val="0"/>
              </a:spcAft>
              <a:buSzPts val="2400"/>
              <a:buNone/>
              <a:defRPr sz="2400" b="1"/>
            </a:lvl1pPr>
            <a:lvl2pPr marL="914400" lvl="1" indent="-228600" algn="l">
              <a:lnSpc>
                <a:spcPct val="114000"/>
              </a:lnSpc>
              <a:spcBef>
                <a:spcPts val="500"/>
              </a:spcBef>
              <a:spcAft>
                <a:spcPts val="0"/>
              </a:spcAft>
              <a:buSzPts val="2000"/>
              <a:buNone/>
              <a:defRPr sz="2000" b="1"/>
            </a:lvl2pPr>
            <a:lvl3pPr marL="1371600" lvl="2" indent="-228600" algn="l">
              <a:lnSpc>
                <a:spcPct val="114000"/>
              </a:lnSpc>
              <a:spcBef>
                <a:spcPts val="500"/>
              </a:spcBef>
              <a:spcAft>
                <a:spcPts val="0"/>
              </a:spcAft>
              <a:buSzPts val="1800"/>
              <a:buNone/>
              <a:defRPr sz="1800" b="1"/>
            </a:lvl3pPr>
            <a:lvl4pPr marL="1828800" lvl="3" indent="-228600" algn="l">
              <a:lnSpc>
                <a:spcPct val="114000"/>
              </a:lnSpc>
              <a:spcBef>
                <a:spcPts val="500"/>
              </a:spcBef>
              <a:spcAft>
                <a:spcPts val="0"/>
              </a:spcAft>
              <a:buSzPts val="1600"/>
              <a:buNone/>
              <a:defRPr sz="1600" b="1"/>
            </a:lvl4pPr>
            <a:lvl5pPr marL="2286000" lvl="4" indent="-228600" algn="l">
              <a:lnSpc>
                <a:spcPct val="114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114000"/>
              </a:lnSpc>
              <a:spcBef>
                <a:spcPts val="1000"/>
              </a:spcBef>
              <a:spcAft>
                <a:spcPts val="0"/>
              </a:spcAft>
              <a:buSzPts val="1800"/>
              <a:buChar char="•"/>
              <a:defRPr/>
            </a:lvl1pPr>
            <a:lvl2pPr marL="914400" lvl="1" indent="-342900" algn="l">
              <a:lnSpc>
                <a:spcPct val="114000"/>
              </a:lnSpc>
              <a:spcBef>
                <a:spcPts val="500"/>
              </a:spcBef>
              <a:spcAft>
                <a:spcPts val="0"/>
              </a:spcAft>
              <a:buSzPts val="1800"/>
              <a:buChar char="•"/>
              <a:defRPr/>
            </a:lvl2pPr>
            <a:lvl3pPr marL="1371600" lvl="2" indent="-342900" algn="l">
              <a:lnSpc>
                <a:spcPct val="114000"/>
              </a:lnSpc>
              <a:spcBef>
                <a:spcPts val="500"/>
              </a:spcBef>
              <a:spcAft>
                <a:spcPts val="0"/>
              </a:spcAft>
              <a:buSzPts val="1800"/>
              <a:buChar char="•"/>
              <a:defRPr/>
            </a:lvl3pPr>
            <a:lvl4pPr marL="1828800" lvl="3" indent="-342900" algn="l">
              <a:lnSpc>
                <a:spcPct val="114000"/>
              </a:lnSpc>
              <a:spcBef>
                <a:spcPts val="500"/>
              </a:spcBef>
              <a:spcAft>
                <a:spcPts val="0"/>
              </a:spcAft>
              <a:buSzPts val="1800"/>
              <a:buChar char="•"/>
              <a:defRPr/>
            </a:lvl4pPr>
            <a:lvl5pPr marL="2286000" lvl="4" indent="-342900" algn="l">
              <a:lnSpc>
                <a:spcPct val="114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2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114000"/>
              </a:lnSpc>
              <a:spcBef>
                <a:spcPts val="1000"/>
              </a:spcBef>
              <a:spcAft>
                <a:spcPts val="0"/>
              </a:spcAft>
              <a:buSzPts val="2400"/>
              <a:buNone/>
              <a:defRPr sz="2400" b="1"/>
            </a:lvl1pPr>
            <a:lvl2pPr marL="914400" lvl="1" indent="-228600" algn="l">
              <a:lnSpc>
                <a:spcPct val="114000"/>
              </a:lnSpc>
              <a:spcBef>
                <a:spcPts val="500"/>
              </a:spcBef>
              <a:spcAft>
                <a:spcPts val="0"/>
              </a:spcAft>
              <a:buSzPts val="2000"/>
              <a:buNone/>
              <a:defRPr sz="2000" b="1"/>
            </a:lvl2pPr>
            <a:lvl3pPr marL="1371600" lvl="2" indent="-228600" algn="l">
              <a:lnSpc>
                <a:spcPct val="114000"/>
              </a:lnSpc>
              <a:spcBef>
                <a:spcPts val="500"/>
              </a:spcBef>
              <a:spcAft>
                <a:spcPts val="0"/>
              </a:spcAft>
              <a:buSzPts val="1800"/>
              <a:buNone/>
              <a:defRPr sz="1800" b="1"/>
            </a:lvl3pPr>
            <a:lvl4pPr marL="1828800" lvl="3" indent="-228600" algn="l">
              <a:lnSpc>
                <a:spcPct val="114000"/>
              </a:lnSpc>
              <a:spcBef>
                <a:spcPts val="500"/>
              </a:spcBef>
              <a:spcAft>
                <a:spcPts val="0"/>
              </a:spcAft>
              <a:buSzPts val="1600"/>
              <a:buNone/>
              <a:defRPr sz="1600" b="1"/>
            </a:lvl4pPr>
            <a:lvl5pPr marL="2286000" lvl="4" indent="-228600" algn="l">
              <a:lnSpc>
                <a:spcPct val="114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114000"/>
              </a:lnSpc>
              <a:spcBef>
                <a:spcPts val="1000"/>
              </a:spcBef>
              <a:spcAft>
                <a:spcPts val="0"/>
              </a:spcAft>
              <a:buSzPts val="1800"/>
              <a:buChar char="•"/>
              <a:defRPr/>
            </a:lvl1pPr>
            <a:lvl2pPr marL="914400" lvl="1" indent="-342900" algn="l">
              <a:lnSpc>
                <a:spcPct val="114000"/>
              </a:lnSpc>
              <a:spcBef>
                <a:spcPts val="500"/>
              </a:spcBef>
              <a:spcAft>
                <a:spcPts val="0"/>
              </a:spcAft>
              <a:buSzPts val="1800"/>
              <a:buChar char="•"/>
              <a:defRPr/>
            </a:lvl2pPr>
            <a:lvl3pPr marL="1371600" lvl="2" indent="-342900" algn="l">
              <a:lnSpc>
                <a:spcPct val="114000"/>
              </a:lnSpc>
              <a:spcBef>
                <a:spcPts val="500"/>
              </a:spcBef>
              <a:spcAft>
                <a:spcPts val="0"/>
              </a:spcAft>
              <a:buSzPts val="1800"/>
              <a:buChar char="•"/>
              <a:defRPr/>
            </a:lvl3pPr>
            <a:lvl4pPr marL="1828800" lvl="3" indent="-342900" algn="l">
              <a:lnSpc>
                <a:spcPct val="114000"/>
              </a:lnSpc>
              <a:spcBef>
                <a:spcPts val="500"/>
              </a:spcBef>
              <a:spcAft>
                <a:spcPts val="0"/>
              </a:spcAft>
              <a:buSzPts val="1800"/>
              <a:buChar char="•"/>
              <a:defRPr/>
            </a:lvl4pPr>
            <a:lvl5pPr marL="2286000" lvl="4" indent="-342900" algn="l">
              <a:lnSpc>
                <a:spcPct val="114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22"/>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1731166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 Only">
    <p:bg>
      <p:bgPr>
        <a:blipFill>
          <a:blip r:embed="rId2">
            <a:alphaModFix/>
          </a:blip>
          <a:stretch>
            <a:fillRect/>
          </a:stretch>
        </a:blipFill>
        <a:effectLst/>
      </p:bgPr>
    </p:bg>
    <p:spTree>
      <p:nvGrpSpPr>
        <p:cNvPr id="1" name="Shape 54"/>
        <p:cNvGrpSpPr/>
        <p:nvPr/>
      </p:nvGrpSpPr>
      <p:grpSpPr>
        <a:xfrm>
          <a:off x="0" y="0"/>
          <a:ext cx="0" cy="0"/>
          <a:chOff x="0" y="0"/>
          <a:chExt cx="0" cy="0"/>
        </a:xfrm>
      </p:grpSpPr>
      <p:sp>
        <p:nvSpPr>
          <p:cNvPr id="55" name="Google Shape;55;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3"/>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t>‹N›</a:t>
            </a:fld>
            <a:endParaRPr/>
          </a:p>
        </p:txBody>
      </p:sp>
      <p:sp>
        <p:nvSpPr>
          <p:cNvPr id="57" name="Google Shape;57;p23"/>
          <p:cNvSpPr/>
          <p:nvPr/>
        </p:nvSpPr>
        <p:spPr>
          <a:xfrm>
            <a:off x="0" y="5742432"/>
            <a:ext cx="11353800" cy="111556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extLst>
      <p:ext uri="{BB962C8B-B14F-4D97-AF65-F5344CB8AC3E}">
        <p14:creationId xmlns:p14="http://schemas.microsoft.com/office/powerpoint/2010/main" val="166470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58"/>
        <p:cNvGrpSpPr/>
        <p:nvPr/>
      </p:nvGrpSpPr>
      <p:grpSpPr>
        <a:xfrm>
          <a:off x="0" y="0"/>
          <a:ext cx="0" cy="0"/>
          <a:chOff x="0" y="0"/>
          <a:chExt cx="0" cy="0"/>
        </a:xfrm>
      </p:grpSpPr>
      <p:sp>
        <p:nvSpPr>
          <p:cNvPr id="59" name="Google Shape;59;p24"/>
          <p:cNvSpPr/>
          <p:nvPr/>
        </p:nvSpPr>
        <p:spPr>
          <a:xfrm>
            <a:off x="0" y="5742432"/>
            <a:ext cx="11353800" cy="111556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extLst>
      <p:ext uri="{BB962C8B-B14F-4D97-AF65-F5344CB8AC3E}">
        <p14:creationId xmlns:p14="http://schemas.microsoft.com/office/powerpoint/2010/main" val="1617787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mailto:info@epos-eric.eu"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www.epos-eu.org/on"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0">
            <a:alphaModFix/>
          </a:blip>
          <a:stretch>
            <a:fillRect/>
          </a:stretch>
        </a:blip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chemeClr val="dk1"/>
              </a:buClr>
              <a:buSzPts val="3200"/>
              <a:buFont typeface="Calibri"/>
              <a:buNone/>
              <a:defRPr sz="32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14000"/>
              </a:lnSpc>
              <a:spcBef>
                <a:spcPts val="1000"/>
              </a:spcBef>
              <a:spcAft>
                <a:spcPts val="0"/>
              </a:spcAft>
              <a:buClr>
                <a:schemeClr val="accent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lnSpc>
                <a:spcPct val="114000"/>
              </a:lnSpc>
              <a:spcBef>
                <a:spcPts val="500"/>
              </a:spcBef>
              <a:spcAft>
                <a:spcPts val="0"/>
              </a:spcAft>
              <a:buClr>
                <a:schemeClr val="accent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14000"/>
              </a:lnSpc>
              <a:spcBef>
                <a:spcPts val="500"/>
              </a:spcBef>
              <a:spcAft>
                <a:spcPts val="0"/>
              </a:spcAft>
              <a:buClr>
                <a:schemeClr val="accent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14000"/>
              </a:lnSpc>
              <a:spcBef>
                <a:spcPts val="50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114000"/>
              </a:lnSpc>
              <a:spcBef>
                <a:spcPts val="50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5"/>
          <p:cNvSpPr txBox="1">
            <a:spLocks noGrp="1"/>
          </p:cNvSpPr>
          <p:nvPr>
            <p:ph type="sldNum" idx="12"/>
          </p:nvPr>
        </p:nvSpPr>
        <p:spPr>
          <a:xfrm>
            <a:off x="11462660" y="6273872"/>
            <a:ext cx="583036"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400" b="1" i="0" u="none" strike="noStrike" cap="none">
                <a:solidFill>
                  <a:srgbClr val="E5A113"/>
                </a:solidFill>
                <a:latin typeface="Calibri"/>
                <a:ea typeface="Calibri"/>
                <a:cs typeface="Calibri"/>
                <a:sym typeface="Calibri"/>
              </a:defRPr>
            </a:lvl1pPr>
            <a:lvl2pPr marL="0" marR="0" lvl="1" indent="0" algn="ctr" rtl="0">
              <a:spcBef>
                <a:spcPts val="0"/>
              </a:spcBef>
              <a:buNone/>
              <a:defRPr sz="1400" b="1" i="0" u="none" strike="noStrike" cap="none">
                <a:solidFill>
                  <a:srgbClr val="E5A113"/>
                </a:solidFill>
                <a:latin typeface="Calibri"/>
                <a:ea typeface="Calibri"/>
                <a:cs typeface="Calibri"/>
                <a:sym typeface="Calibri"/>
              </a:defRPr>
            </a:lvl2pPr>
            <a:lvl3pPr marL="0" marR="0" lvl="2" indent="0" algn="ctr" rtl="0">
              <a:spcBef>
                <a:spcPts val="0"/>
              </a:spcBef>
              <a:buNone/>
              <a:defRPr sz="1400" b="1" i="0" u="none" strike="noStrike" cap="none">
                <a:solidFill>
                  <a:srgbClr val="E5A113"/>
                </a:solidFill>
                <a:latin typeface="Calibri"/>
                <a:ea typeface="Calibri"/>
                <a:cs typeface="Calibri"/>
                <a:sym typeface="Calibri"/>
              </a:defRPr>
            </a:lvl3pPr>
            <a:lvl4pPr marL="0" marR="0" lvl="3" indent="0" algn="ctr" rtl="0">
              <a:spcBef>
                <a:spcPts val="0"/>
              </a:spcBef>
              <a:buNone/>
              <a:defRPr sz="1400" b="1" i="0" u="none" strike="noStrike" cap="none">
                <a:solidFill>
                  <a:srgbClr val="E5A113"/>
                </a:solidFill>
                <a:latin typeface="Calibri"/>
                <a:ea typeface="Calibri"/>
                <a:cs typeface="Calibri"/>
                <a:sym typeface="Calibri"/>
              </a:defRPr>
            </a:lvl4pPr>
            <a:lvl5pPr marL="0" marR="0" lvl="4" indent="0" algn="ctr" rtl="0">
              <a:spcBef>
                <a:spcPts val="0"/>
              </a:spcBef>
              <a:buNone/>
              <a:defRPr sz="1400" b="1" i="0" u="none" strike="noStrike" cap="none">
                <a:solidFill>
                  <a:srgbClr val="E5A113"/>
                </a:solidFill>
                <a:latin typeface="Calibri"/>
                <a:ea typeface="Calibri"/>
                <a:cs typeface="Calibri"/>
                <a:sym typeface="Calibri"/>
              </a:defRPr>
            </a:lvl5pPr>
            <a:lvl6pPr marL="0" marR="0" lvl="5" indent="0" algn="ctr" rtl="0">
              <a:spcBef>
                <a:spcPts val="0"/>
              </a:spcBef>
              <a:buNone/>
              <a:defRPr sz="1400" b="1" i="0" u="none" strike="noStrike" cap="none">
                <a:solidFill>
                  <a:srgbClr val="E5A113"/>
                </a:solidFill>
                <a:latin typeface="Calibri"/>
                <a:ea typeface="Calibri"/>
                <a:cs typeface="Calibri"/>
                <a:sym typeface="Calibri"/>
              </a:defRPr>
            </a:lvl6pPr>
            <a:lvl7pPr marL="0" marR="0" lvl="6" indent="0" algn="ctr" rtl="0">
              <a:spcBef>
                <a:spcPts val="0"/>
              </a:spcBef>
              <a:buNone/>
              <a:defRPr sz="1400" b="1" i="0" u="none" strike="noStrike" cap="none">
                <a:solidFill>
                  <a:srgbClr val="E5A113"/>
                </a:solidFill>
                <a:latin typeface="Calibri"/>
                <a:ea typeface="Calibri"/>
                <a:cs typeface="Calibri"/>
                <a:sym typeface="Calibri"/>
              </a:defRPr>
            </a:lvl7pPr>
            <a:lvl8pPr marL="0" marR="0" lvl="7" indent="0" algn="ctr" rtl="0">
              <a:spcBef>
                <a:spcPts val="0"/>
              </a:spcBef>
              <a:buNone/>
              <a:defRPr sz="1400" b="1" i="0" u="none" strike="noStrike" cap="none">
                <a:solidFill>
                  <a:srgbClr val="E5A113"/>
                </a:solidFill>
                <a:latin typeface="Calibri"/>
                <a:ea typeface="Calibri"/>
                <a:cs typeface="Calibri"/>
                <a:sym typeface="Calibri"/>
              </a:defRPr>
            </a:lvl8pPr>
            <a:lvl9pPr marL="0" marR="0" lvl="8" indent="0" algn="ctr" rtl="0">
              <a:spcBef>
                <a:spcPts val="0"/>
              </a:spcBef>
              <a:buNone/>
              <a:defRPr sz="1400" b="1" i="0" u="none" strike="noStrike" cap="none">
                <a:solidFill>
                  <a:srgbClr val="E5A113"/>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
        <p:nvSpPr>
          <p:cNvPr id="13" name="Google Shape;13;p15"/>
          <p:cNvSpPr txBox="1"/>
          <p:nvPr/>
        </p:nvSpPr>
        <p:spPr>
          <a:xfrm>
            <a:off x="9601203" y="6345464"/>
            <a:ext cx="1861457" cy="305725"/>
          </a:xfrm>
          <a:prstGeom prst="rect">
            <a:avLst/>
          </a:prstGeom>
          <a:noFill/>
          <a:ln>
            <a:noFill/>
          </a:ln>
        </p:spPr>
        <p:txBody>
          <a:bodyPr spcFirstLastPara="1" wrap="square" lIns="91425" tIns="45700" rIns="91425" bIns="45700" anchor="t" anchorCtr="0">
            <a:spAutoFit/>
          </a:bodyPr>
          <a:lstStyle/>
          <a:p>
            <a:pPr marL="0" marR="0" lvl="0" indent="0" algn="l" rtl="0">
              <a:lnSpc>
                <a:spcPct val="91111"/>
              </a:lnSpc>
              <a:spcBef>
                <a:spcPts val="0"/>
              </a:spcBef>
              <a:spcAft>
                <a:spcPts val="0"/>
              </a:spcAft>
              <a:buNone/>
            </a:pPr>
            <a:r>
              <a:rPr lang="it-IT" sz="900" b="0" i="0" u="none" strike="noStrike" cap="none">
                <a:solidFill>
                  <a:srgbClr val="E5A113"/>
                </a:solidFill>
                <a:latin typeface="Calibri"/>
                <a:ea typeface="Calibri"/>
                <a:cs typeface="Calibri"/>
                <a:sym typeface="Calibri"/>
              </a:rPr>
              <a:t>This work is licensed under</a:t>
            </a:r>
            <a:br>
              <a:rPr lang="it-IT" sz="900" b="0" i="0" u="none" strike="noStrike" cap="none">
                <a:solidFill>
                  <a:srgbClr val="E5A113"/>
                </a:solidFill>
                <a:latin typeface="Calibri"/>
                <a:ea typeface="Calibri"/>
                <a:cs typeface="Calibri"/>
                <a:sym typeface="Calibri"/>
              </a:rPr>
            </a:br>
            <a:r>
              <a:rPr lang="it-IT" sz="900" b="0" i="0" u="none" strike="noStrike" cap="none">
                <a:solidFill>
                  <a:srgbClr val="E5A113"/>
                </a:solidFill>
                <a:latin typeface="Calibri"/>
                <a:ea typeface="Calibri"/>
                <a:cs typeface="Calibri"/>
                <a:sym typeface="Calibri"/>
              </a:rPr>
              <a:t> CC BY attribution 4.0 international </a:t>
            </a:r>
            <a:endParaRPr/>
          </a:p>
        </p:txBody>
      </p:sp>
      <p:sp>
        <p:nvSpPr>
          <p:cNvPr id="14" name="Google Shape;14;p15"/>
          <p:cNvSpPr txBox="1"/>
          <p:nvPr/>
        </p:nvSpPr>
        <p:spPr>
          <a:xfrm>
            <a:off x="4292345" y="6330320"/>
            <a:ext cx="360233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200" b="0" i="0" u="sng" strike="noStrike" cap="none">
                <a:solidFill>
                  <a:schemeClr val="dk1"/>
                </a:solidFill>
                <a:latin typeface="Calibri"/>
                <a:ea typeface="Calibri"/>
                <a:cs typeface="Calibri"/>
                <a:sym typeface="Calibri"/>
                <a:hlinkClick r:id="rId21">
                  <a:extLst>
                    <a:ext uri="{A12FA001-AC4F-418D-AE19-62706E023703}">
                      <ahyp:hlinkClr xmlns:ahyp="http://schemas.microsoft.com/office/drawing/2018/hyperlinkcolor" val="tx"/>
                    </a:ext>
                  </a:extLst>
                </a:hlinkClick>
              </a:rPr>
              <a:t>info@epos-eric.eu</a:t>
            </a:r>
            <a:r>
              <a:rPr lang="it-IT" sz="1200" b="0" i="0" u="none" strike="noStrike" cap="none">
                <a:solidFill>
                  <a:schemeClr val="dk1"/>
                </a:solidFill>
                <a:latin typeface="Calibri"/>
                <a:ea typeface="Calibri"/>
                <a:cs typeface="Calibri"/>
                <a:sym typeface="Calibri"/>
              </a:rPr>
              <a:t> </a:t>
            </a:r>
            <a:r>
              <a:rPr lang="it-IT" sz="1200" b="0" i="0" u="none" strike="noStrike" cap="none">
                <a:solidFill>
                  <a:srgbClr val="E5A113"/>
                </a:solidFill>
                <a:latin typeface="Calibri"/>
                <a:ea typeface="Calibri"/>
                <a:cs typeface="Calibri"/>
                <a:sym typeface="Calibri"/>
              </a:rPr>
              <a:t>|</a:t>
            </a:r>
            <a:r>
              <a:rPr lang="it-IT" sz="1200" b="0" i="0" u="none" strike="noStrike" cap="none">
                <a:solidFill>
                  <a:schemeClr val="dk1"/>
                </a:solidFill>
                <a:latin typeface="Calibri"/>
                <a:ea typeface="Calibri"/>
                <a:cs typeface="Calibri"/>
                <a:sym typeface="Calibri"/>
              </a:rPr>
              <a:t> </a:t>
            </a:r>
            <a:r>
              <a:rPr lang="it-IT" sz="1200" b="0" i="0" u="sng" strike="noStrike" cap="none">
                <a:solidFill>
                  <a:schemeClr val="dk1"/>
                </a:solidFill>
                <a:latin typeface="Calibri"/>
                <a:ea typeface="Calibri"/>
                <a:cs typeface="Calibri"/>
                <a:sym typeface="Calibri"/>
                <a:hlinkClick r:id="rId22">
                  <a:extLst>
                    <a:ext uri="{A12FA001-AC4F-418D-AE19-62706E023703}">
                      <ahyp:hlinkClr xmlns:ahyp="http://schemas.microsoft.com/office/drawing/2018/hyperlinkcolor" val="tx"/>
                    </a:ext>
                  </a:extLst>
                </a:hlinkClick>
              </a:rPr>
              <a:t>www.epos-eu.org/on</a:t>
            </a:r>
            <a:r>
              <a:rPr lang="it-IT" sz="1200" b="0" i="0" u="none" strike="noStrike" cap="none">
                <a:solidFill>
                  <a:schemeClr val="dk1"/>
                </a:solidFill>
                <a:latin typeface="Calibri"/>
                <a:ea typeface="Calibri"/>
                <a:cs typeface="Calibri"/>
                <a:sym typeface="Calibri"/>
              </a:rPr>
              <a:t>  </a:t>
            </a:r>
            <a:r>
              <a:rPr lang="it-IT" sz="1200" b="0" i="0" u="none" strike="noStrike" cap="none">
                <a:solidFill>
                  <a:srgbClr val="E5A113"/>
                </a:solidFill>
                <a:latin typeface="Calibri"/>
                <a:ea typeface="Calibri"/>
                <a:cs typeface="Calibri"/>
                <a:sym typeface="Calibri"/>
              </a:rPr>
              <a:t>|</a:t>
            </a:r>
            <a:r>
              <a:rPr lang="it-IT" sz="1200" b="0" i="0" u="none" strike="noStrike" cap="none">
                <a:solidFill>
                  <a:schemeClr val="dk1"/>
                </a:solidFill>
                <a:latin typeface="Calibri"/>
                <a:ea typeface="Calibri"/>
                <a:cs typeface="Calibri"/>
                <a:sym typeface="Calibri"/>
              </a:rPr>
              <a:t> #EPOSon</a:t>
            </a:r>
            <a:endParaRPr sz="1200">
              <a:solidFill>
                <a:schemeClr val="dk1"/>
              </a:solidFill>
              <a:latin typeface="Calibri"/>
              <a:ea typeface="Calibri"/>
              <a:cs typeface="Calibri"/>
              <a:sym typeface="Calibri"/>
            </a:endParaRPr>
          </a:p>
        </p:txBody>
      </p:sp>
      <p:sp>
        <p:nvSpPr>
          <p:cNvPr id="15" name="Google Shape;15;p15"/>
          <p:cNvSpPr txBox="1"/>
          <p:nvPr/>
        </p:nvSpPr>
        <p:spPr>
          <a:xfrm>
            <a:off x="838200" y="6270943"/>
            <a:ext cx="2612136" cy="10618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1050" b="0" u="none">
                <a:solidFill>
                  <a:srgbClr val="002060"/>
                </a:solidFill>
                <a:latin typeface="Calibri"/>
                <a:ea typeface="Calibri"/>
                <a:cs typeface="Calibri"/>
                <a:sym typeface="Calibri"/>
              </a:rPr>
              <a:t>EPOS ON IS funded by the EC Horizon Europe programme under G.A. n 101131592</a:t>
            </a:r>
            <a:endParaRPr/>
          </a:p>
          <a:p>
            <a:pPr marL="0" marR="0" lvl="0" indent="0" algn="just" rtl="0">
              <a:spcBef>
                <a:spcPts val="0"/>
              </a:spcBef>
              <a:spcAft>
                <a:spcPts val="0"/>
              </a:spcAft>
              <a:buNone/>
            </a:pPr>
            <a:endParaRPr sz="1050" b="0" u="none">
              <a:solidFill>
                <a:srgbClr val="002060"/>
              </a:solidFill>
              <a:latin typeface="Calibri"/>
              <a:ea typeface="Calibri"/>
              <a:cs typeface="Calibri"/>
              <a:sym typeface="Calibri"/>
            </a:endParaRPr>
          </a:p>
          <a:p>
            <a:pPr marL="0" marR="0" lvl="0" indent="0" algn="just" rtl="0">
              <a:spcBef>
                <a:spcPts val="0"/>
              </a:spcBef>
              <a:spcAft>
                <a:spcPts val="0"/>
              </a:spcAft>
              <a:buNone/>
            </a:pPr>
            <a:endParaRPr sz="1050" b="0" u="none">
              <a:solidFill>
                <a:srgbClr val="002060"/>
              </a:solidFill>
              <a:latin typeface="Calibri"/>
              <a:ea typeface="Calibri"/>
              <a:cs typeface="Calibri"/>
              <a:sym typeface="Calibri"/>
            </a:endParaRPr>
          </a:p>
          <a:p>
            <a:pPr marL="0" marR="0" lvl="0" indent="0" algn="l" rtl="0">
              <a:spcBef>
                <a:spcPts val="0"/>
              </a:spcBef>
              <a:spcAft>
                <a:spcPts val="0"/>
              </a:spcAft>
              <a:buNone/>
            </a:pPr>
            <a:br>
              <a:rPr lang="it-IT" sz="1050" b="0" u="none">
                <a:solidFill>
                  <a:srgbClr val="002060"/>
                </a:solidFill>
                <a:latin typeface="Calibri"/>
                <a:ea typeface="Calibri"/>
                <a:cs typeface="Calibri"/>
                <a:sym typeface="Calibri"/>
              </a:rPr>
            </a:br>
            <a:endParaRPr sz="1050" b="0" u="none">
              <a:solidFill>
                <a:srgbClr val="002060"/>
              </a:solidFill>
              <a:latin typeface="Calibri"/>
              <a:ea typeface="Calibri"/>
              <a:cs typeface="Calibri"/>
              <a:sym typeface="Calibri"/>
            </a:endParaRPr>
          </a:p>
        </p:txBody>
      </p:sp>
      <p:pic>
        <p:nvPicPr>
          <p:cNvPr id="16" name="Google Shape;16;p15" descr="A blue flag with yellow stars&#10;&#10;Description automatically generated"/>
          <p:cNvPicPr preferRelativeResize="0"/>
          <p:nvPr/>
        </p:nvPicPr>
        <p:blipFill rotWithShape="1">
          <a:blip r:embed="rId23">
            <a:alphaModFix/>
          </a:blip>
          <a:srcRect/>
          <a:stretch/>
        </p:blipFill>
        <p:spPr>
          <a:xfrm>
            <a:off x="367303" y="6176963"/>
            <a:ext cx="483000" cy="489647"/>
          </a:xfrm>
          <a:prstGeom prst="rect">
            <a:avLst/>
          </a:prstGeom>
          <a:noFill/>
          <a:ln>
            <a:noFill/>
          </a:ln>
        </p:spPr>
      </p:pic>
    </p:spTree>
    <p:extLst>
      <p:ext uri="{BB962C8B-B14F-4D97-AF65-F5344CB8AC3E}">
        <p14:creationId xmlns:p14="http://schemas.microsoft.com/office/powerpoint/2010/main" val="85701989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4088">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
          <p:cNvSpPr txBox="1">
            <a:spLocks noGrp="1"/>
          </p:cNvSpPr>
          <p:nvPr>
            <p:ph type="ctrTitle"/>
          </p:nvPr>
        </p:nvSpPr>
        <p:spPr>
          <a:xfrm>
            <a:off x="838200" y="1786241"/>
            <a:ext cx="105156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400"/>
              <a:buFont typeface="Calibri"/>
              <a:buNone/>
            </a:pPr>
            <a:r>
              <a:rPr lang="it-IT"/>
              <a:t>Introduction to ICS-D architecture</a:t>
            </a:r>
            <a:br>
              <a:rPr lang="it-IT"/>
            </a:br>
            <a:endParaRPr/>
          </a:p>
        </p:txBody>
      </p:sp>
      <p:sp>
        <p:nvSpPr>
          <p:cNvPr id="115" name="Google Shape;115;p1"/>
          <p:cNvSpPr txBox="1">
            <a:spLocks noGrp="1"/>
          </p:cNvSpPr>
          <p:nvPr>
            <p:ph type="subTitle" idx="1"/>
          </p:nvPr>
        </p:nvSpPr>
        <p:spPr>
          <a:xfrm>
            <a:off x="838200" y="3930157"/>
            <a:ext cx="10515600" cy="944911"/>
          </a:xfrm>
          <a:prstGeom prst="rect">
            <a:avLst/>
          </a:prstGeom>
          <a:noFill/>
          <a:ln>
            <a:noFill/>
          </a:ln>
        </p:spPr>
        <p:txBody>
          <a:bodyPr spcFirstLastPara="1" wrap="square" lIns="91425" tIns="45700" rIns="91425" bIns="45700" anchor="t" anchorCtr="0">
            <a:normAutofit/>
          </a:bodyPr>
          <a:lstStyle/>
          <a:p>
            <a:pPr marL="0" lvl="0" indent="0" algn="ctr" rtl="0">
              <a:lnSpc>
                <a:spcPct val="114000"/>
              </a:lnSpc>
              <a:spcBef>
                <a:spcPts val="0"/>
              </a:spcBef>
              <a:spcAft>
                <a:spcPts val="0"/>
              </a:spcAft>
              <a:buSzPts val="2000"/>
              <a:buNone/>
            </a:pPr>
            <a:r>
              <a:rPr lang="it-IT" i="1" dirty="0"/>
              <a:t>Daniele Bailo, Rossana Paciello</a:t>
            </a:r>
            <a:endParaRPr dirty="0"/>
          </a:p>
          <a:p>
            <a:pPr marL="0" lvl="0" indent="0" algn="ctr" rtl="0">
              <a:lnSpc>
                <a:spcPct val="114000"/>
              </a:lnSpc>
              <a:spcBef>
                <a:spcPts val="1000"/>
              </a:spcBef>
              <a:spcAft>
                <a:spcPts val="0"/>
              </a:spcAft>
              <a:buSzPts val="2000"/>
              <a:buNone/>
            </a:pPr>
            <a:r>
              <a:rPr lang="it-IT"/>
              <a:t>20 March </a:t>
            </a:r>
            <a:r>
              <a:rPr lang="it-IT" dirty="0"/>
              <a:t>2025</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10"/>
          <p:cNvSpPr txBox="1">
            <a:spLocks noGrp="1"/>
          </p:cNvSpPr>
          <p:nvPr>
            <p:ph type="title"/>
          </p:nvPr>
        </p:nvSpPr>
        <p:spPr>
          <a:xfrm>
            <a:off x="838200" y="141190"/>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Potentital ICS-D Prototypes</a:t>
            </a:r>
            <a:endParaRPr/>
          </a:p>
        </p:txBody>
      </p:sp>
      <p:grpSp>
        <p:nvGrpSpPr>
          <p:cNvPr id="319" name="Google Shape;319;p10"/>
          <p:cNvGrpSpPr/>
          <p:nvPr/>
        </p:nvGrpSpPr>
        <p:grpSpPr>
          <a:xfrm>
            <a:off x="6192957" y="1334921"/>
            <a:ext cx="2774398" cy="1788612"/>
            <a:chOff x="6008913" y="1670179"/>
            <a:chExt cx="3395287" cy="2227151"/>
          </a:xfrm>
        </p:grpSpPr>
        <p:sp>
          <p:nvSpPr>
            <p:cNvPr id="320" name="Google Shape;320;p10"/>
            <p:cNvSpPr/>
            <p:nvPr/>
          </p:nvSpPr>
          <p:spPr>
            <a:xfrm>
              <a:off x="6008913" y="1670179"/>
              <a:ext cx="3395287" cy="2227151"/>
            </a:xfrm>
            <a:prstGeom prst="roundRect">
              <a:avLst>
                <a:gd name="adj" fmla="val 9691"/>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TCS ICS-D NODE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1" name="Google Shape;321;p10"/>
            <p:cNvSpPr/>
            <p:nvPr/>
          </p:nvSpPr>
          <p:spPr>
            <a:xfrm>
              <a:off x="6279502" y="2034073"/>
              <a:ext cx="2877793" cy="789245"/>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400" b="1" i="0" u="none" strike="noStrike" kern="0" cap="none" spc="0" normalizeH="0" baseline="0" noProof="0">
                  <a:ln>
                    <a:noFill/>
                  </a:ln>
                  <a:solidFill>
                    <a:srgbClr val="FFFFFF"/>
                  </a:solidFill>
                  <a:effectLst/>
                  <a:uLnTx/>
                  <a:uFillTx/>
                  <a:latin typeface="Arial"/>
                  <a:ea typeface="Arial"/>
                  <a:cs typeface="Arial"/>
                  <a:sym typeface="Arial"/>
                </a:rPr>
                <a:t>Processing service from 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2" name="Google Shape;322;p10"/>
            <p:cNvSpPr/>
            <p:nvPr/>
          </p:nvSpPr>
          <p:spPr>
            <a:xfrm>
              <a:off x="6279502" y="2917922"/>
              <a:ext cx="1464369"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Cloud resources (???)</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3" name="Google Shape;323;p10"/>
            <p:cNvSpPr/>
            <p:nvPr/>
          </p:nvSpPr>
          <p:spPr>
            <a:xfrm>
              <a:off x="7871926" y="2917921"/>
              <a:ext cx="1302425"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HPC</a:t>
              </a:r>
              <a:br>
                <a:rPr kumimoji="0" lang="it-IT" sz="1200" b="1" i="0" u="none" strike="noStrike" kern="0" cap="none" spc="0" normalizeH="0" baseline="0" noProof="0">
                  <a:ln>
                    <a:noFill/>
                  </a:ln>
                  <a:solidFill>
                    <a:srgbClr val="FFFFFF"/>
                  </a:solidFill>
                  <a:effectLst/>
                  <a:uLnTx/>
                  <a:uFillTx/>
                  <a:latin typeface="Arial"/>
                  <a:ea typeface="Arial"/>
                  <a:cs typeface="Arial"/>
                  <a:sym typeface="Arial"/>
                </a:rPr>
              </a:b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324" name="Google Shape;324;p10"/>
          <p:cNvSpPr/>
          <p:nvPr/>
        </p:nvSpPr>
        <p:spPr>
          <a:xfrm>
            <a:off x="4982805" y="2054081"/>
            <a:ext cx="989045" cy="350293"/>
          </a:xfrm>
          <a:prstGeom prst="leftRightArrow">
            <a:avLst>
              <a:gd name="adj1" fmla="val 50000"/>
              <a:gd name="adj2" fmla="val 50000"/>
            </a:avLst>
          </a:prstGeom>
          <a:solidFill>
            <a:srgbClr val="D9E5F8"/>
          </a:solidFill>
          <a:ln w="19050" cap="flat" cmpd="sng">
            <a:solidFill>
              <a:srgbClr val="082836"/>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grpSp>
        <p:nvGrpSpPr>
          <p:cNvPr id="325" name="Google Shape;325;p10"/>
          <p:cNvGrpSpPr/>
          <p:nvPr/>
        </p:nvGrpSpPr>
        <p:grpSpPr>
          <a:xfrm>
            <a:off x="6179020" y="3306204"/>
            <a:ext cx="2774398" cy="1788612"/>
            <a:chOff x="6008913" y="1670179"/>
            <a:chExt cx="3395287" cy="2227151"/>
          </a:xfrm>
        </p:grpSpPr>
        <p:sp>
          <p:nvSpPr>
            <p:cNvPr id="326" name="Google Shape;326;p10"/>
            <p:cNvSpPr/>
            <p:nvPr/>
          </p:nvSpPr>
          <p:spPr>
            <a:xfrm>
              <a:off x="6008913" y="1670179"/>
              <a:ext cx="3395287" cy="2227151"/>
            </a:xfrm>
            <a:prstGeom prst="roundRect">
              <a:avLst>
                <a:gd name="adj" fmla="val 9691"/>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TCS ICS-D NODE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7" name="Google Shape;327;p10"/>
            <p:cNvSpPr/>
            <p:nvPr/>
          </p:nvSpPr>
          <p:spPr>
            <a:xfrm>
              <a:off x="6279502" y="2034073"/>
              <a:ext cx="2894849" cy="789245"/>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400" b="1" i="0" u="none" strike="noStrike" kern="0" cap="none" spc="0" normalizeH="0" baseline="0" noProof="0">
                  <a:ln>
                    <a:noFill/>
                  </a:ln>
                  <a:solidFill>
                    <a:srgbClr val="FFFFFF"/>
                  </a:solidFill>
                  <a:effectLst/>
                  <a:uLnTx/>
                  <a:uFillTx/>
                  <a:latin typeface="Arial"/>
                  <a:ea typeface="Arial"/>
                  <a:cs typeface="Arial"/>
                  <a:sym typeface="Arial"/>
                </a:rPr>
                <a:t>Ground Motion services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8" name="Google Shape;328;p10"/>
            <p:cNvSpPr/>
            <p:nvPr/>
          </p:nvSpPr>
          <p:spPr>
            <a:xfrm>
              <a:off x="6279502" y="2917922"/>
              <a:ext cx="1464369"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Cloud resources (???)</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9" name="Google Shape;329;p10"/>
            <p:cNvSpPr/>
            <p:nvPr/>
          </p:nvSpPr>
          <p:spPr>
            <a:xfrm>
              <a:off x="7871926" y="2917921"/>
              <a:ext cx="1302425"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HPC</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330" name="Google Shape;330;p10"/>
          <p:cNvSpPr/>
          <p:nvPr/>
        </p:nvSpPr>
        <p:spPr>
          <a:xfrm>
            <a:off x="4956145" y="4057136"/>
            <a:ext cx="989045" cy="350293"/>
          </a:xfrm>
          <a:prstGeom prst="leftRightArrow">
            <a:avLst>
              <a:gd name="adj1" fmla="val 50000"/>
              <a:gd name="adj2" fmla="val 50000"/>
            </a:avLst>
          </a:prstGeom>
          <a:solidFill>
            <a:srgbClr val="D9E5F8"/>
          </a:solidFill>
          <a:ln w="19050" cap="flat" cmpd="sng">
            <a:solidFill>
              <a:srgbClr val="082836"/>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1" name="Google Shape;331;p10"/>
          <p:cNvSpPr txBox="1"/>
          <p:nvPr/>
        </p:nvSpPr>
        <p:spPr>
          <a:xfrm>
            <a:off x="9132975" y="1176918"/>
            <a:ext cx="3400797" cy="1754326"/>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Note</a:t>
            </a: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 </a:t>
            </a:r>
            <a:br>
              <a:rPr kumimoji="0" lang="it-IT" sz="1800" b="0" i="0" u="none" strike="noStrike" kern="0" cap="none" spc="0" normalizeH="0" baseline="0" noProof="0">
                <a:ln>
                  <a:noFill/>
                </a:ln>
                <a:solidFill>
                  <a:srgbClr val="000000"/>
                </a:solidFill>
                <a:effectLst/>
                <a:uLnTx/>
                <a:uFillTx/>
                <a:latin typeface="Arial"/>
                <a:ea typeface="Arial"/>
                <a:cs typeface="Arial"/>
                <a:sym typeface="Arial"/>
              </a:rPr>
            </a:b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ICSD services from TCS are dedicated to «anything but data».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br>
              <a:rPr kumimoji="0" lang="it-IT" sz="1800" b="0" i="0" u="none" strike="noStrike" kern="0" cap="none" spc="0" normalizeH="0" baseline="0" noProof="0">
                <a:ln>
                  <a:noFill/>
                </a:ln>
                <a:solidFill>
                  <a:srgbClr val="000000"/>
                </a:solidFill>
                <a:effectLst/>
                <a:uLnTx/>
                <a:uFillTx/>
                <a:latin typeface="Arial"/>
                <a:ea typeface="Arial"/>
                <a:cs typeface="Arial"/>
                <a:sym typeface="Arial"/>
              </a:rPr>
            </a:br>
            <a:endParaRPr kumimoji="0" sz="1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32" name="Google Shape;332;p10"/>
          <p:cNvSpPr/>
          <p:nvPr/>
        </p:nvSpPr>
        <p:spPr>
          <a:xfrm>
            <a:off x="314985" y="1931437"/>
            <a:ext cx="4429470" cy="2566638"/>
          </a:xfrm>
          <a:prstGeom prst="roundRect">
            <a:avLst>
              <a:gd name="adj" fmla="val 5952"/>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3" name="Google Shape;333;p10"/>
          <p:cNvSpPr/>
          <p:nvPr/>
        </p:nvSpPr>
        <p:spPr>
          <a:xfrm>
            <a:off x="680917" y="4821162"/>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4" name="Google Shape;334;p10"/>
          <p:cNvSpPr/>
          <p:nvPr/>
        </p:nvSpPr>
        <p:spPr>
          <a:xfrm>
            <a:off x="2048303" y="4821161"/>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5" name="Google Shape;335;p10"/>
          <p:cNvSpPr/>
          <p:nvPr/>
        </p:nvSpPr>
        <p:spPr>
          <a:xfrm>
            <a:off x="3432591" y="4832753"/>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6" name="Google Shape;336;p10"/>
          <p:cNvSpPr/>
          <p:nvPr/>
        </p:nvSpPr>
        <p:spPr>
          <a:xfrm>
            <a:off x="680919" y="24817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7" name="Google Shape;337;p10"/>
          <p:cNvSpPr/>
          <p:nvPr/>
        </p:nvSpPr>
        <p:spPr>
          <a:xfrm>
            <a:off x="680918" y="34100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338" name="Google Shape;338;p10"/>
          <p:cNvCxnSpPr>
            <a:stCxn id="333" idx="0"/>
            <a:endCxn id="332" idx="2"/>
          </p:cNvCxnSpPr>
          <p:nvPr/>
        </p:nvCxnSpPr>
        <p:spPr>
          <a:xfrm rot="10800000" flipH="1">
            <a:off x="1153883" y="4498062"/>
            <a:ext cx="13758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339" name="Google Shape;339;p10"/>
          <p:cNvCxnSpPr>
            <a:stCxn id="334" idx="0"/>
            <a:endCxn id="332" idx="2"/>
          </p:cNvCxnSpPr>
          <p:nvPr/>
        </p:nvCxnSpPr>
        <p:spPr>
          <a:xfrm rot="10800000" flipH="1">
            <a:off x="2521269" y="4498061"/>
            <a:ext cx="84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340" name="Google Shape;340;p10"/>
          <p:cNvCxnSpPr>
            <a:stCxn id="335" idx="0"/>
            <a:endCxn id="332" idx="2"/>
          </p:cNvCxnSpPr>
          <p:nvPr/>
        </p:nvCxnSpPr>
        <p:spPr>
          <a:xfrm rot="10800000">
            <a:off x="2529757" y="4497953"/>
            <a:ext cx="1375800" cy="334800"/>
          </a:xfrm>
          <a:prstGeom prst="straightConnector1">
            <a:avLst/>
          </a:prstGeom>
          <a:noFill/>
          <a:ln w="19050" cap="flat" cmpd="sng">
            <a:solidFill>
              <a:schemeClr val="accent1"/>
            </a:solidFill>
            <a:prstDash val="solid"/>
            <a:miter lim="800000"/>
            <a:headEnd type="none" w="sm" len="sm"/>
            <a:tailEnd type="none" w="sm" len="sm"/>
          </a:ln>
        </p:spPr>
      </p:cxnSp>
      <p:sp>
        <p:nvSpPr>
          <p:cNvPr id="341" name="Google Shape;341;p10"/>
          <p:cNvSpPr txBox="1"/>
          <p:nvPr/>
        </p:nvSpPr>
        <p:spPr>
          <a:xfrm>
            <a:off x="5620750" y="5423380"/>
            <a:ext cx="3890937" cy="92333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Other potential nodes</a:t>
            </a:r>
            <a:endParaRPr kumimoji="0" sz="1800" b="1" i="0" u="none" strike="noStrike" kern="0" cap="none" spc="0" normalizeH="0" baseline="0" noProof="0">
              <a:ln>
                <a:noFill/>
              </a:ln>
              <a:solidFill>
                <a:srgbClr val="000000"/>
              </a:solidFill>
              <a:effectLst/>
              <a:uLnTx/>
              <a:uFillTx/>
              <a:latin typeface="Arial"/>
              <a:ea typeface="Arial"/>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Computational workflow (DT-GEO)</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EPOS ON prototypes</a:t>
            </a:r>
            <a:endParaRPr kumimoji="0" sz="18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11"/>
          <p:cNvSpPr txBox="1">
            <a:spLocks noGrp="1"/>
          </p:cNvSpPr>
          <p:nvPr>
            <p:ph type="title"/>
          </p:nvPr>
        </p:nvSpPr>
        <p:spPr>
          <a:xfrm>
            <a:off x="838200" y="334303"/>
            <a:ext cx="10515600" cy="723935"/>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00"/>
              <a:buFont typeface="Calibri"/>
              <a:buNone/>
            </a:pPr>
            <a:r>
              <a:rPr lang="it-IT"/>
              <a:t>Key Messages (1)</a:t>
            </a:r>
            <a:endParaRPr/>
          </a:p>
        </p:txBody>
      </p:sp>
      <p:sp>
        <p:nvSpPr>
          <p:cNvPr id="347" name="Google Shape;347;p11"/>
          <p:cNvSpPr txBox="1">
            <a:spLocks noGrp="1"/>
          </p:cNvSpPr>
          <p:nvPr>
            <p:ph type="body" idx="1"/>
          </p:nvPr>
        </p:nvSpPr>
        <p:spPr>
          <a:xfrm>
            <a:off x="838200" y="1137257"/>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114000"/>
              </a:lnSpc>
              <a:spcBef>
                <a:spcPts val="0"/>
              </a:spcBef>
              <a:spcAft>
                <a:spcPts val="0"/>
              </a:spcAft>
              <a:buClr>
                <a:schemeClr val="accent1"/>
              </a:buClr>
              <a:buSzPts val="2400"/>
              <a:buChar char="•"/>
            </a:pPr>
            <a:r>
              <a:rPr lang="it-IT" b="1"/>
              <a:t>ICS-D Nodes Extend EPOS Capabilities</a:t>
            </a:r>
            <a:endParaRPr/>
          </a:p>
          <a:p>
            <a:pPr marL="0" lvl="0" indent="0" algn="l" rtl="0">
              <a:lnSpc>
                <a:spcPct val="114000"/>
              </a:lnSpc>
              <a:spcBef>
                <a:spcPts val="1000"/>
              </a:spcBef>
              <a:spcAft>
                <a:spcPts val="0"/>
              </a:spcAft>
              <a:buSzPts val="2400"/>
              <a:buNone/>
            </a:pPr>
            <a:r>
              <a:rPr lang="it-IT"/>
              <a:t>ICS-D nodes complement the ICS-C node by providing distributed computational, visualization, scientific tools and workflow management services. They offer a scalable environment to support scientific processing and simulation beyond pure data access.</a:t>
            </a:r>
            <a:endParaRPr/>
          </a:p>
          <a:p>
            <a:pPr marL="228600" lvl="0" indent="-228600" algn="l" rtl="0">
              <a:lnSpc>
                <a:spcPct val="114000"/>
              </a:lnSpc>
              <a:spcBef>
                <a:spcPts val="1000"/>
              </a:spcBef>
              <a:spcAft>
                <a:spcPts val="0"/>
              </a:spcAft>
              <a:buClr>
                <a:schemeClr val="accent1"/>
              </a:buClr>
              <a:buSzPts val="2400"/>
              <a:buChar char="•"/>
            </a:pPr>
            <a:r>
              <a:rPr lang="it-IT" b="1"/>
              <a:t>ICS-D Architecture is Defined and Consistent with EPOS Vision</a:t>
            </a:r>
            <a:endParaRPr/>
          </a:p>
          <a:p>
            <a:pPr marL="0" lvl="0" indent="0" algn="l" rtl="0">
              <a:lnSpc>
                <a:spcPct val="114000"/>
              </a:lnSpc>
              <a:spcBef>
                <a:spcPts val="1000"/>
              </a:spcBef>
              <a:spcAft>
                <a:spcPts val="0"/>
              </a:spcAft>
              <a:buSzPts val="2400"/>
              <a:buNone/>
            </a:pPr>
            <a:r>
              <a:rPr lang="it-IT"/>
              <a:t>The ICS-D architecture has been clearly defined, with an explicit proposal for the terminology and concepts (services, resources, nodes). This framework aligns with the original architecture envisioned in EPOS IP and does not represent an evolution that addresses current scientific and technical needs.</a:t>
            </a:r>
            <a:endParaRPr/>
          </a:p>
          <a:p>
            <a:pPr marL="0" lvl="0" indent="0" algn="l" rtl="0">
              <a:lnSpc>
                <a:spcPct val="114000"/>
              </a:lnSpc>
              <a:spcBef>
                <a:spcPts val="1000"/>
              </a:spcBef>
              <a:spcAft>
                <a:spcPts val="0"/>
              </a:spcAft>
              <a:buSzPts val="2400"/>
              <a:buNone/>
            </a:pPr>
            <a:endParaRPr/>
          </a:p>
          <a:p>
            <a:pPr marL="0" lvl="0" indent="0" algn="l" rtl="0">
              <a:lnSpc>
                <a:spcPct val="114000"/>
              </a:lnSpc>
              <a:spcBef>
                <a:spcPts val="1000"/>
              </a:spcBef>
              <a:spcAft>
                <a:spcPts val="0"/>
              </a:spcAft>
              <a:buSzPts val="24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12"/>
          <p:cNvSpPr txBox="1">
            <a:spLocks noGrp="1"/>
          </p:cNvSpPr>
          <p:nvPr>
            <p:ph type="title"/>
          </p:nvPr>
        </p:nvSpPr>
        <p:spPr>
          <a:xfrm>
            <a:off x="838200" y="334303"/>
            <a:ext cx="10515600" cy="723935"/>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00"/>
              <a:buFont typeface="Calibri"/>
              <a:buNone/>
            </a:pPr>
            <a:r>
              <a:rPr lang="it-IT"/>
              <a:t>Key Messages (2)</a:t>
            </a:r>
            <a:endParaRPr/>
          </a:p>
        </p:txBody>
      </p:sp>
      <p:sp>
        <p:nvSpPr>
          <p:cNvPr id="353" name="Google Shape;353;p12"/>
          <p:cNvSpPr txBox="1">
            <a:spLocks noGrp="1"/>
          </p:cNvSpPr>
          <p:nvPr>
            <p:ph type="body" idx="1"/>
          </p:nvPr>
        </p:nvSpPr>
        <p:spPr>
          <a:xfrm>
            <a:off x="838200" y="1137257"/>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114000"/>
              </a:lnSpc>
              <a:spcBef>
                <a:spcPts val="0"/>
              </a:spcBef>
              <a:spcAft>
                <a:spcPts val="0"/>
              </a:spcAft>
              <a:buClr>
                <a:schemeClr val="accent1"/>
              </a:buClr>
              <a:buSzPts val="2400"/>
              <a:buChar char="•"/>
            </a:pPr>
            <a:r>
              <a:rPr lang="it-IT" b="1"/>
              <a:t>Concrete Prototypes in Development</a:t>
            </a:r>
            <a:endParaRPr/>
          </a:p>
          <a:p>
            <a:pPr marL="0" lvl="0" indent="0" algn="l" rtl="0">
              <a:lnSpc>
                <a:spcPct val="114000"/>
              </a:lnSpc>
              <a:spcBef>
                <a:spcPts val="1000"/>
              </a:spcBef>
              <a:spcAft>
                <a:spcPts val="0"/>
              </a:spcAft>
              <a:buSzPts val="2400"/>
              <a:buNone/>
            </a:pPr>
            <a:r>
              <a:rPr lang="it-IT"/>
              <a:t>Several ICS-D nodes are close to operation, such as those offering Jupyter Notebooks, Machine Learning services (SRA 2024), Simulation Data Lakes (SDL via GEO-INQUIRE), and potential nodes like EPOS-IS.</a:t>
            </a:r>
            <a:endParaRPr/>
          </a:p>
          <a:p>
            <a:pPr marL="228600" lvl="0" indent="-228600" algn="l" rtl="0">
              <a:lnSpc>
                <a:spcPct val="114000"/>
              </a:lnSpc>
              <a:spcBef>
                <a:spcPts val="1000"/>
              </a:spcBef>
              <a:spcAft>
                <a:spcPts val="0"/>
              </a:spcAft>
              <a:buClr>
                <a:schemeClr val="accent1"/>
              </a:buClr>
              <a:buSzPts val="2400"/>
              <a:buChar char="•"/>
            </a:pPr>
            <a:r>
              <a:rPr lang="it-IT" b="1"/>
              <a:t>Synergies with European e-Infrastructure Providers</a:t>
            </a:r>
            <a:endParaRPr/>
          </a:p>
          <a:p>
            <a:pPr marL="0" lvl="0" indent="0" algn="l" rtl="0">
              <a:lnSpc>
                <a:spcPct val="114000"/>
              </a:lnSpc>
              <a:spcBef>
                <a:spcPts val="1000"/>
              </a:spcBef>
              <a:spcAft>
                <a:spcPts val="0"/>
              </a:spcAft>
              <a:buSzPts val="2400"/>
              <a:buNone/>
            </a:pPr>
            <a:r>
              <a:rPr lang="it-IT"/>
              <a:t>Strategic partnerships with CYFRONET, CINECA, and EGI are enabling access to cloud and HPC resources, strengthening EPOS capacity for high-level computational services.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13"/>
          <p:cNvSpPr txBox="1">
            <a:spLocks noGrp="1"/>
          </p:cNvSpPr>
          <p:nvPr>
            <p:ph type="title"/>
          </p:nvPr>
        </p:nvSpPr>
        <p:spPr>
          <a:xfrm>
            <a:off x="838200" y="139095"/>
            <a:ext cx="10515600" cy="744484"/>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00"/>
              <a:buFont typeface="Calibri"/>
              <a:buNone/>
            </a:pPr>
            <a:r>
              <a:rPr lang="it-IT"/>
              <a:t>Next Steps</a:t>
            </a:r>
            <a:endParaRPr/>
          </a:p>
        </p:txBody>
      </p:sp>
      <p:sp>
        <p:nvSpPr>
          <p:cNvPr id="359" name="Google Shape;359;p13"/>
          <p:cNvSpPr txBox="1">
            <a:spLocks noGrp="1"/>
          </p:cNvSpPr>
          <p:nvPr>
            <p:ph type="body" idx="1"/>
          </p:nvPr>
        </p:nvSpPr>
        <p:spPr>
          <a:xfrm>
            <a:off x="838200" y="883580"/>
            <a:ext cx="10515600" cy="5383656"/>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14000"/>
              </a:lnSpc>
              <a:spcBef>
                <a:spcPts val="0"/>
              </a:spcBef>
              <a:spcAft>
                <a:spcPts val="0"/>
              </a:spcAft>
              <a:buClr>
                <a:schemeClr val="accent1"/>
              </a:buClr>
              <a:buSzPct val="100000"/>
              <a:buChar char="•"/>
            </a:pPr>
            <a:r>
              <a:rPr lang="it-IT" b="1"/>
              <a:t>Finalize the implementation of existing ICS-D candidates </a:t>
            </a:r>
            <a:endParaRPr/>
          </a:p>
          <a:p>
            <a:pPr marL="685800" lvl="1" indent="-228600" algn="l" rtl="0">
              <a:lnSpc>
                <a:spcPct val="114000"/>
              </a:lnSpc>
              <a:spcBef>
                <a:spcPts val="500"/>
              </a:spcBef>
              <a:spcAft>
                <a:spcPts val="0"/>
              </a:spcAft>
              <a:buSzPct val="100000"/>
              <a:buChar char="•"/>
            </a:pPr>
            <a:r>
              <a:rPr lang="it-IT"/>
              <a:t>Prioritize the integration of ICS-D candidates that are close to operational readiness and have clear community (TCS) interest (SDL, Jupyter Notebooks,  Enlighten etc.)</a:t>
            </a:r>
            <a:endParaRPr/>
          </a:p>
          <a:p>
            <a:pPr marL="685800" lvl="1" indent="-228600" algn="l" rtl="0">
              <a:lnSpc>
                <a:spcPct val="114000"/>
              </a:lnSpc>
              <a:spcBef>
                <a:spcPts val="500"/>
              </a:spcBef>
              <a:spcAft>
                <a:spcPts val="0"/>
              </a:spcAft>
              <a:buSzPct val="100000"/>
              <a:buChar char="•"/>
            </a:pPr>
            <a:r>
              <a:rPr lang="it-IT"/>
              <a:t>Involve resource providers (from TCS, National nodes, through GA) </a:t>
            </a:r>
            <a:endParaRPr/>
          </a:p>
          <a:p>
            <a:pPr marL="685800" lvl="1" indent="-228600" algn="l" rtl="0">
              <a:lnSpc>
                <a:spcPct val="114000"/>
              </a:lnSpc>
              <a:spcBef>
                <a:spcPts val="500"/>
              </a:spcBef>
              <a:spcAft>
                <a:spcPts val="0"/>
              </a:spcAft>
              <a:buSzPct val="100000"/>
              <a:buChar char="•"/>
            </a:pPr>
            <a:r>
              <a:rPr lang="it-IT"/>
              <a:t>Deploy and validate operational ICS-D services in collaboration with TCS and hosting institutions.</a:t>
            </a:r>
            <a:endParaRPr/>
          </a:p>
          <a:p>
            <a:pPr marL="228600" lvl="0" indent="-228600" algn="l" rtl="0">
              <a:lnSpc>
                <a:spcPct val="114000"/>
              </a:lnSpc>
              <a:spcBef>
                <a:spcPts val="1000"/>
              </a:spcBef>
              <a:spcAft>
                <a:spcPts val="0"/>
              </a:spcAft>
              <a:buClr>
                <a:schemeClr val="accent1"/>
              </a:buClr>
              <a:buSzPct val="100000"/>
              <a:buChar char="•"/>
            </a:pPr>
            <a:r>
              <a:rPr lang="it-IT" b="1"/>
              <a:t>Revise and Extend the EPOS Portal</a:t>
            </a:r>
            <a:endParaRPr/>
          </a:p>
          <a:p>
            <a:pPr marL="685800" lvl="1" indent="-228600" algn="l" rtl="0">
              <a:lnSpc>
                <a:spcPct val="114000"/>
              </a:lnSpc>
              <a:spcBef>
                <a:spcPts val="500"/>
              </a:spcBef>
              <a:spcAft>
                <a:spcPts val="0"/>
              </a:spcAft>
              <a:buSzPct val="100000"/>
              <a:buChar char="•"/>
            </a:pPr>
            <a:r>
              <a:rPr lang="it-IT"/>
              <a:t>Include access to new categories of resources: Machine Learning models, Software, Workflows, and Simulation Data.</a:t>
            </a:r>
            <a:endParaRPr/>
          </a:p>
          <a:p>
            <a:pPr marL="685800" lvl="1" indent="-228600" algn="l" rtl="0">
              <a:lnSpc>
                <a:spcPct val="114000"/>
              </a:lnSpc>
              <a:spcBef>
                <a:spcPts val="500"/>
              </a:spcBef>
              <a:spcAft>
                <a:spcPts val="0"/>
              </a:spcAft>
              <a:buSzPct val="100000"/>
              <a:buChar char="•"/>
            </a:pPr>
            <a:r>
              <a:rPr lang="it-IT"/>
              <a:t>Ensure seamless discovery, access, and execution capabilities for distributed services.</a:t>
            </a:r>
            <a:endParaRPr/>
          </a:p>
          <a:p>
            <a:pPr marL="228600" lvl="0" indent="-228600" algn="l" rtl="0">
              <a:lnSpc>
                <a:spcPct val="114000"/>
              </a:lnSpc>
              <a:spcBef>
                <a:spcPts val="1000"/>
              </a:spcBef>
              <a:spcAft>
                <a:spcPts val="0"/>
              </a:spcAft>
              <a:buClr>
                <a:schemeClr val="accent1"/>
              </a:buClr>
              <a:buSzPct val="100000"/>
              <a:buChar char="•"/>
            </a:pPr>
            <a:r>
              <a:rPr lang="it-IT" b="1"/>
              <a:t>Strengthen Community Engagement</a:t>
            </a:r>
            <a:endParaRPr/>
          </a:p>
          <a:p>
            <a:pPr marL="685800" lvl="1" indent="-228600" algn="l" rtl="0">
              <a:lnSpc>
                <a:spcPct val="114000"/>
              </a:lnSpc>
              <a:spcBef>
                <a:spcPts val="500"/>
              </a:spcBef>
              <a:spcAft>
                <a:spcPts val="0"/>
              </a:spcAft>
              <a:buSzPct val="100000"/>
              <a:buChar char="•"/>
            </a:pPr>
            <a:r>
              <a:rPr lang="it-IT"/>
              <a:t>Engage with TCS to co-design further nodes, also by collecting work done so far.</a:t>
            </a:r>
            <a:endParaRPr/>
          </a:p>
          <a:p>
            <a:pPr marL="685800" lvl="1" indent="-228600" algn="l" rtl="0">
              <a:lnSpc>
                <a:spcPct val="114000"/>
              </a:lnSpc>
              <a:spcBef>
                <a:spcPts val="500"/>
              </a:spcBef>
              <a:spcAft>
                <a:spcPts val="0"/>
              </a:spcAft>
              <a:buSzPct val="100000"/>
              <a:buChar char="•"/>
            </a:pPr>
            <a:r>
              <a:rPr lang="it-IT"/>
              <a:t>Provide support and training for adoption of ICS-D nodes and services.</a:t>
            </a:r>
            <a:endParaRPr/>
          </a:p>
          <a:p>
            <a:pPr marL="228600" lvl="0" indent="-228600" algn="l" rtl="0">
              <a:lnSpc>
                <a:spcPct val="114000"/>
              </a:lnSpc>
              <a:spcBef>
                <a:spcPts val="1000"/>
              </a:spcBef>
              <a:spcAft>
                <a:spcPts val="0"/>
              </a:spcAft>
              <a:buClr>
                <a:schemeClr val="accent1"/>
              </a:buClr>
              <a:buSzPct val="100000"/>
              <a:buChar char="•"/>
            </a:pPr>
            <a:r>
              <a:rPr lang="it-IT" b="1"/>
              <a:t>Governance and Sustainability</a:t>
            </a:r>
            <a:endParaRPr/>
          </a:p>
          <a:p>
            <a:pPr marL="685800" lvl="1" indent="-228600" algn="l" rtl="0">
              <a:lnSpc>
                <a:spcPct val="114000"/>
              </a:lnSpc>
              <a:spcBef>
                <a:spcPts val="500"/>
              </a:spcBef>
              <a:spcAft>
                <a:spcPts val="0"/>
              </a:spcAft>
              <a:buSzPct val="100000"/>
              <a:buChar char="•"/>
            </a:pPr>
            <a:r>
              <a:rPr lang="it-IT"/>
              <a:t>Aim at defining clear governance for ICS-D nodes integration into EPOS.</a:t>
            </a:r>
            <a:endParaRPr/>
          </a:p>
          <a:p>
            <a:pPr marL="685800" lvl="1" indent="-228600" algn="l" rtl="0">
              <a:lnSpc>
                <a:spcPct val="114000"/>
              </a:lnSpc>
              <a:spcBef>
                <a:spcPts val="500"/>
              </a:spcBef>
              <a:spcAft>
                <a:spcPts val="0"/>
              </a:spcAft>
              <a:buSzPct val="100000"/>
              <a:buChar char="•"/>
            </a:pPr>
            <a:r>
              <a:rPr lang="it-IT"/>
              <a:t>Ensure sustainable operations and resource allocation for distributed services.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it-IT"/>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
          <p:cNvSpPr/>
          <p:nvPr/>
        </p:nvSpPr>
        <p:spPr>
          <a:xfrm>
            <a:off x="484168" y="2014157"/>
            <a:ext cx="4429470" cy="2623486"/>
          </a:xfrm>
          <a:prstGeom prst="roundRect">
            <a:avLst>
              <a:gd name="adj" fmla="val 11115"/>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22" name="Google Shape;122;p2"/>
          <p:cNvSpPr txBox="1">
            <a:spLocks noGrp="1"/>
          </p:cNvSpPr>
          <p:nvPr>
            <p:ph type="title"/>
          </p:nvPr>
        </p:nvSpPr>
        <p:spPr>
          <a:xfrm>
            <a:off x="1566415" y="82046"/>
            <a:ext cx="6694446"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EPOS Technical Architecture</a:t>
            </a:r>
            <a:endParaRPr/>
          </a:p>
        </p:txBody>
      </p:sp>
      <p:sp>
        <p:nvSpPr>
          <p:cNvPr id="123" name="Google Shape;123;p2"/>
          <p:cNvSpPr/>
          <p:nvPr/>
        </p:nvSpPr>
        <p:spPr>
          <a:xfrm>
            <a:off x="850100" y="4827739"/>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 name="Google Shape;124;p2"/>
          <p:cNvSpPr/>
          <p:nvPr/>
        </p:nvSpPr>
        <p:spPr>
          <a:xfrm>
            <a:off x="2225938" y="4827740"/>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 name="Google Shape;125;p2"/>
          <p:cNvSpPr/>
          <p:nvPr/>
        </p:nvSpPr>
        <p:spPr>
          <a:xfrm>
            <a:off x="3601776" y="4827739"/>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 name="Google Shape;126;p2"/>
          <p:cNvSpPr/>
          <p:nvPr/>
        </p:nvSpPr>
        <p:spPr>
          <a:xfrm>
            <a:off x="850102" y="26468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 name="Google Shape;127;p2"/>
          <p:cNvSpPr/>
          <p:nvPr/>
        </p:nvSpPr>
        <p:spPr>
          <a:xfrm>
            <a:off x="850101" y="35751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 name="Google Shape;128;p2"/>
          <p:cNvSpPr/>
          <p:nvPr/>
        </p:nvSpPr>
        <p:spPr>
          <a:xfrm>
            <a:off x="5752536" y="2014157"/>
            <a:ext cx="1780110" cy="872359"/>
          </a:xfrm>
          <a:prstGeom prst="roundRect">
            <a:avLst>
              <a:gd name="adj" fmla="val 16667"/>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ICS-D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29" name="Google Shape;129;p2"/>
          <p:cNvSpPr/>
          <p:nvPr/>
        </p:nvSpPr>
        <p:spPr>
          <a:xfrm>
            <a:off x="5752536" y="3384537"/>
            <a:ext cx="1780110" cy="872359"/>
          </a:xfrm>
          <a:prstGeom prst="roundRect">
            <a:avLst>
              <a:gd name="adj" fmla="val 16667"/>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ICS-D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30" name="Google Shape;130;p2"/>
          <p:cNvSpPr/>
          <p:nvPr/>
        </p:nvSpPr>
        <p:spPr>
          <a:xfrm>
            <a:off x="5752536" y="4827739"/>
            <a:ext cx="1780110" cy="872359"/>
          </a:xfrm>
          <a:prstGeom prst="roundRect">
            <a:avLst>
              <a:gd name="adj" fmla="val 16667"/>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ICS-D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cxnSp>
        <p:nvCxnSpPr>
          <p:cNvPr id="131" name="Google Shape;131;p2"/>
          <p:cNvCxnSpPr>
            <a:stCxn id="121" idx="3"/>
            <a:endCxn id="128" idx="1"/>
          </p:cNvCxnSpPr>
          <p:nvPr/>
        </p:nvCxnSpPr>
        <p:spPr>
          <a:xfrm rot="10800000" flipH="1">
            <a:off x="4913638" y="2450200"/>
            <a:ext cx="838800" cy="875700"/>
          </a:xfrm>
          <a:prstGeom prst="straightConnector1">
            <a:avLst/>
          </a:prstGeom>
          <a:noFill/>
          <a:ln w="19050" cap="flat" cmpd="sng">
            <a:solidFill>
              <a:schemeClr val="accent1"/>
            </a:solidFill>
            <a:prstDash val="solid"/>
            <a:miter lim="800000"/>
            <a:headEnd type="none" w="sm" len="sm"/>
            <a:tailEnd type="none" w="sm" len="sm"/>
          </a:ln>
        </p:spPr>
      </p:cxnSp>
      <p:cxnSp>
        <p:nvCxnSpPr>
          <p:cNvPr id="132" name="Google Shape;132;p2"/>
          <p:cNvCxnSpPr>
            <a:stCxn id="121" idx="3"/>
            <a:endCxn id="129" idx="1"/>
          </p:cNvCxnSpPr>
          <p:nvPr/>
        </p:nvCxnSpPr>
        <p:spPr>
          <a:xfrm>
            <a:off x="4913638" y="3325900"/>
            <a:ext cx="838800" cy="494700"/>
          </a:xfrm>
          <a:prstGeom prst="straightConnector1">
            <a:avLst/>
          </a:prstGeom>
          <a:noFill/>
          <a:ln w="19050" cap="flat" cmpd="sng">
            <a:solidFill>
              <a:schemeClr val="accent1"/>
            </a:solidFill>
            <a:prstDash val="solid"/>
            <a:miter lim="800000"/>
            <a:headEnd type="none" w="sm" len="sm"/>
            <a:tailEnd type="none" w="sm" len="sm"/>
          </a:ln>
        </p:spPr>
      </p:cxnSp>
      <p:cxnSp>
        <p:nvCxnSpPr>
          <p:cNvPr id="133" name="Google Shape;133;p2"/>
          <p:cNvCxnSpPr>
            <a:stCxn id="121" idx="3"/>
            <a:endCxn id="130" idx="1"/>
          </p:cNvCxnSpPr>
          <p:nvPr/>
        </p:nvCxnSpPr>
        <p:spPr>
          <a:xfrm>
            <a:off x="4913638" y="3325900"/>
            <a:ext cx="838800" cy="1938000"/>
          </a:xfrm>
          <a:prstGeom prst="straightConnector1">
            <a:avLst/>
          </a:prstGeom>
          <a:noFill/>
          <a:ln w="19050" cap="flat" cmpd="sng">
            <a:solidFill>
              <a:schemeClr val="accent1"/>
            </a:solidFill>
            <a:prstDash val="solid"/>
            <a:miter lim="800000"/>
            <a:headEnd type="none" w="sm" len="sm"/>
            <a:tailEnd type="none" w="sm" len="sm"/>
          </a:ln>
        </p:spPr>
      </p:cxnSp>
      <p:cxnSp>
        <p:nvCxnSpPr>
          <p:cNvPr id="134" name="Google Shape;134;p2"/>
          <p:cNvCxnSpPr>
            <a:stCxn id="123" idx="0"/>
            <a:endCxn id="121" idx="2"/>
          </p:cNvCxnSpPr>
          <p:nvPr/>
        </p:nvCxnSpPr>
        <p:spPr>
          <a:xfrm rot="10800000" flipH="1">
            <a:off x="1323066" y="4637539"/>
            <a:ext cx="1375800" cy="190200"/>
          </a:xfrm>
          <a:prstGeom prst="straightConnector1">
            <a:avLst/>
          </a:prstGeom>
          <a:noFill/>
          <a:ln w="19050" cap="flat" cmpd="sng">
            <a:solidFill>
              <a:schemeClr val="accent1"/>
            </a:solidFill>
            <a:prstDash val="solid"/>
            <a:miter lim="800000"/>
            <a:headEnd type="none" w="sm" len="sm"/>
            <a:tailEnd type="none" w="sm" len="sm"/>
          </a:ln>
        </p:spPr>
      </p:cxnSp>
      <p:cxnSp>
        <p:nvCxnSpPr>
          <p:cNvPr id="135" name="Google Shape;135;p2"/>
          <p:cNvCxnSpPr>
            <a:stCxn id="124" idx="0"/>
            <a:endCxn id="121" idx="2"/>
          </p:cNvCxnSpPr>
          <p:nvPr/>
        </p:nvCxnSpPr>
        <p:spPr>
          <a:xfrm rot="10800000">
            <a:off x="2698904" y="4637540"/>
            <a:ext cx="0" cy="190200"/>
          </a:xfrm>
          <a:prstGeom prst="straightConnector1">
            <a:avLst/>
          </a:prstGeom>
          <a:noFill/>
          <a:ln w="19050" cap="flat" cmpd="sng">
            <a:solidFill>
              <a:schemeClr val="accent1"/>
            </a:solidFill>
            <a:prstDash val="solid"/>
            <a:miter lim="800000"/>
            <a:headEnd type="none" w="sm" len="sm"/>
            <a:tailEnd type="none" w="sm" len="sm"/>
          </a:ln>
        </p:spPr>
      </p:cxnSp>
      <p:cxnSp>
        <p:nvCxnSpPr>
          <p:cNvPr id="136" name="Google Shape;136;p2"/>
          <p:cNvCxnSpPr>
            <a:stCxn id="125" idx="0"/>
            <a:endCxn id="121" idx="2"/>
          </p:cNvCxnSpPr>
          <p:nvPr/>
        </p:nvCxnSpPr>
        <p:spPr>
          <a:xfrm rot="10800000">
            <a:off x="2698942" y="4637539"/>
            <a:ext cx="1375800" cy="190200"/>
          </a:xfrm>
          <a:prstGeom prst="straightConnector1">
            <a:avLst/>
          </a:prstGeom>
          <a:noFill/>
          <a:ln w="19050" cap="flat" cmpd="sng">
            <a:solidFill>
              <a:schemeClr val="accent1"/>
            </a:solidFill>
            <a:prstDash val="solid"/>
            <a:miter lim="800000"/>
            <a:headEnd type="none" w="sm" len="sm"/>
            <a:tailEnd type="none" w="sm" len="sm"/>
          </a:ln>
        </p:spPr>
      </p:cxnSp>
      <p:sp>
        <p:nvSpPr>
          <p:cNvPr id="137" name="Google Shape;137;p2"/>
          <p:cNvSpPr txBox="1"/>
          <p:nvPr/>
        </p:nvSpPr>
        <p:spPr>
          <a:xfrm>
            <a:off x="7856904" y="474345"/>
            <a:ext cx="4218316" cy="590931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Thematic Core Services data provision. Computation is not required.</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ICS-C Node: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The central node where integration of DDSS happens.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The place where users access TCS (data) services and ICSD node (computational) services.</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The cloud system that hosts the EPOS Platform.</a:t>
            </a:r>
            <a:br>
              <a:rPr kumimoji="0" lang="it-IT" sz="1800" b="1" i="0" u="none" strike="noStrike" kern="0" cap="none" spc="0" normalizeH="0" baseline="0" noProof="0">
                <a:ln>
                  <a:noFill/>
                </a:ln>
                <a:solidFill>
                  <a:srgbClr val="000000"/>
                </a:solidFill>
                <a:effectLst/>
                <a:uLnTx/>
                <a:uFillTx/>
                <a:latin typeface="Arial"/>
                <a:ea typeface="Arial"/>
                <a:cs typeface="Arial"/>
                <a:sym typeface="Arial"/>
              </a:rPr>
            </a:br>
            <a:endParaRPr kumimoji="0" sz="1800" b="1"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ICS-D Node: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0" i="0" u="none" strike="noStrike" kern="0" cap="none" spc="0" normalizeH="0" baseline="0" noProof="0">
                <a:ln>
                  <a:noFill/>
                </a:ln>
                <a:solidFill>
                  <a:srgbClr val="000000"/>
                </a:solidFill>
                <a:effectLst/>
                <a:uLnTx/>
                <a:uFillTx/>
                <a:latin typeface="Arial"/>
                <a:ea typeface="Arial"/>
                <a:cs typeface="Arial"/>
                <a:sym typeface="Arial"/>
              </a:rPr>
              <a:t>Distributed node providing access to computational, visualization and higher level services (e.g., WF management).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
          <p:cNvSpPr txBox="1">
            <a:spLocks noGrp="1"/>
          </p:cNvSpPr>
          <p:nvPr>
            <p:ph type="title"/>
          </p:nvPr>
        </p:nvSpPr>
        <p:spPr>
          <a:xfrm>
            <a:off x="838200" y="141190"/>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What is an EPOS  </a:t>
            </a:r>
            <a:r>
              <a:rPr lang="it-IT" b="1"/>
              <a:t>ICS-D</a:t>
            </a:r>
            <a:r>
              <a:rPr lang="it-IT"/>
              <a:t> Node</a:t>
            </a:r>
            <a:endParaRPr/>
          </a:p>
        </p:txBody>
      </p:sp>
      <p:sp>
        <p:nvSpPr>
          <p:cNvPr id="143" name="Google Shape;143;p3"/>
          <p:cNvSpPr/>
          <p:nvPr/>
        </p:nvSpPr>
        <p:spPr>
          <a:xfrm>
            <a:off x="838200" y="1978090"/>
            <a:ext cx="4357396" cy="3890865"/>
          </a:xfrm>
          <a:prstGeom prst="roundRect">
            <a:avLst>
              <a:gd name="adj" fmla="val 5415"/>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3600" b="1" i="0" u="none" strike="noStrike" kern="0" cap="none" spc="0" normalizeH="0" baseline="0" noProof="0">
                <a:ln>
                  <a:noFill/>
                </a:ln>
                <a:solidFill>
                  <a:srgbClr val="FFFFFF"/>
                </a:solidFill>
                <a:effectLst/>
                <a:uLnTx/>
                <a:uFillTx/>
                <a:latin typeface="Arial"/>
                <a:ea typeface="Arial"/>
                <a:cs typeface="Arial"/>
                <a:sym typeface="Arial"/>
              </a:rPr>
              <a:t>ICS-D </a:t>
            </a:r>
            <a:r>
              <a:rPr kumimoji="0" lang="it-IT" sz="3600" b="0" i="0" u="none" strike="noStrike" kern="0" cap="none" spc="0" normalizeH="0" baseline="0" noProof="0">
                <a:ln>
                  <a:noFill/>
                </a:ln>
                <a:solidFill>
                  <a:srgbClr val="FFFFFF"/>
                </a:solidFill>
                <a:effectLst/>
                <a:uLnTx/>
                <a:uFillTx/>
                <a:latin typeface="Arial"/>
                <a:ea typeface="Arial"/>
                <a:cs typeface="Arial"/>
                <a:sym typeface="Arial"/>
              </a:rPr>
              <a:t>Node</a:t>
            </a:r>
            <a:endParaRPr kumimoji="0" sz="36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44" name="Google Shape;144;p3"/>
          <p:cNvSpPr/>
          <p:nvPr/>
        </p:nvSpPr>
        <p:spPr>
          <a:xfrm>
            <a:off x="1168899" y="3051110"/>
            <a:ext cx="3660710" cy="1066799"/>
          </a:xfrm>
          <a:prstGeom prst="roundRect">
            <a:avLst>
              <a:gd name="adj" fmla="val 10198"/>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3200" b="1" i="0" u="none" strike="noStrike" kern="0" cap="none" spc="0" normalizeH="0" baseline="0" noProof="0">
                <a:ln>
                  <a:noFill/>
                </a:ln>
                <a:solidFill>
                  <a:srgbClr val="FFFFFF"/>
                </a:solidFill>
                <a:effectLst/>
                <a:uLnTx/>
                <a:uFillTx/>
                <a:latin typeface="Arial"/>
                <a:ea typeface="Arial"/>
                <a:cs typeface="Arial"/>
                <a:sym typeface="Arial"/>
              </a:rPr>
              <a:t>Service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 name="Google Shape;145;p3"/>
          <p:cNvSpPr/>
          <p:nvPr/>
        </p:nvSpPr>
        <p:spPr>
          <a:xfrm>
            <a:off x="1168899" y="4236098"/>
            <a:ext cx="3660710" cy="1421362"/>
          </a:xfrm>
          <a:prstGeom prst="roundRect">
            <a:avLst>
              <a:gd name="adj" fmla="val 8170"/>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3600" b="1" i="0" u="none" strike="noStrike" kern="0" cap="none" spc="0" normalizeH="0" baseline="0" noProof="0">
                <a:ln>
                  <a:noFill/>
                </a:ln>
                <a:solidFill>
                  <a:srgbClr val="FFFFFF"/>
                </a:solidFill>
                <a:effectLst/>
                <a:uLnTx/>
                <a:uFillTx/>
                <a:latin typeface="Arial"/>
                <a:ea typeface="Arial"/>
                <a:cs typeface="Arial"/>
                <a:sym typeface="Arial"/>
              </a:rPr>
              <a:t>Resources</a:t>
            </a:r>
            <a:endParaRPr kumimoji="0" sz="3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46" name="Google Shape;146;p3"/>
          <p:cNvSpPr txBox="1"/>
          <p:nvPr/>
        </p:nvSpPr>
        <p:spPr>
          <a:xfrm>
            <a:off x="6883772" y="1722919"/>
            <a:ext cx="4910961" cy="440120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800" b="1" i="0" u="none" strike="noStrike" kern="0" cap="none" spc="0" normalizeH="0" baseline="0" noProof="0">
                <a:ln>
                  <a:noFill/>
                </a:ln>
                <a:solidFill>
                  <a:srgbClr val="000000"/>
                </a:solidFill>
                <a:effectLst/>
                <a:uLnTx/>
                <a:uFillTx/>
                <a:latin typeface="Arial"/>
                <a:ea typeface="Arial"/>
                <a:cs typeface="Arial"/>
                <a:sym typeface="Arial"/>
              </a:rPr>
              <a:t>Service: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800" b="0" i="0" u="none" strike="noStrike" kern="0" cap="none" spc="0" normalizeH="0" baseline="0" noProof="0">
                <a:ln>
                  <a:noFill/>
                </a:ln>
                <a:solidFill>
                  <a:srgbClr val="000000"/>
                </a:solidFill>
                <a:effectLst/>
                <a:uLnTx/>
                <a:uFillTx/>
                <a:latin typeface="Arial"/>
                <a:ea typeface="Arial"/>
                <a:cs typeface="Arial"/>
                <a:sym typeface="Arial"/>
              </a:rPr>
              <a:t>A software application with specific functionalities: visualization tool, computational platform</a:t>
            </a:r>
            <a:endParaRPr kumimoji="0" sz="28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800" b="1"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800" b="1" i="0" u="none" strike="noStrike" kern="0" cap="none" spc="0" normalizeH="0" baseline="0" noProof="0">
                <a:ln>
                  <a:noFill/>
                </a:ln>
                <a:solidFill>
                  <a:srgbClr val="000000"/>
                </a:solidFill>
                <a:effectLst/>
                <a:uLnTx/>
                <a:uFillTx/>
                <a:latin typeface="Arial"/>
                <a:ea typeface="Arial"/>
                <a:cs typeface="Arial"/>
                <a:sym typeface="Arial"/>
              </a:rPr>
              <a:t>Resources:</a:t>
            </a:r>
            <a:br>
              <a:rPr kumimoji="0" lang="it-IT" sz="2800" b="1" i="0" u="none" strike="noStrike" kern="0" cap="none" spc="0" normalizeH="0" baseline="0" noProof="0">
                <a:ln>
                  <a:noFill/>
                </a:ln>
                <a:solidFill>
                  <a:srgbClr val="000000"/>
                </a:solidFill>
                <a:effectLst/>
                <a:uLnTx/>
                <a:uFillTx/>
                <a:latin typeface="Arial"/>
                <a:ea typeface="Arial"/>
                <a:cs typeface="Arial"/>
                <a:sym typeface="Arial"/>
              </a:rPr>
            </a:br>
            <a:r>
              <a:rPr kumimoji="0" lang="it-IT" sz="2800" b="0" i="0" u="none" strike="noStrike" kern="0" cap="none" spc="0" normalizeH="0" baseline="0" noProof="0">
                <a:ln>
                  <a:noFill/>
                </a:ln>
                <a:solidFill>
                  <a:srgbClr val="000000"/>
                </a:solidFill>
                <a:effectLst/>
                <a:uLnTx/>
                <a:uFillTx/>
                <a:latin typeface="Arial"/>
                <a:ea typeface="Arial"/>
                <a:cs typeface="Arial"/>
                <a:sym typeface="Arial"/>
              </a:rPr>
              <a:t>Cloud, HPC or other computational resources needed for running the service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4"/>
          <p:cNvSpPr/>
          <p:nvPr/>
        </p:nvSpPr>
        <p:spPr>
          <a:xfrm>
            <a:off x="314985" y="1931437"/>
            <a:ext cx="4429470" cy="2566638"/>
          </a:xfrm>
          <a:prstGeom prst="roundRect">
            <a:avLst>
              <a:gd name="adj" fmla="val 5952"/>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52" name="Google Shape;152;p4"/>
          <p:cNvSpPr txBox="1">
            <a:spLocks noGrp="1"/>
          </p:cNvSpPr>
          <p:nvPr>
            <p:ph type="title"/>
          </p:nvPr>
        </p:nvSpPr>
        <p:spPr>
          <a:xfrm>
            <a:off x="838200" y="141190"/>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Current landscape</a:t>
            </a:r>
            <a:endParaRPr/>
          </a:p>
        </p:txBody>
      </p:sp>
      <p:sp>
        <p:nvSpPr>
          <p:cNvPr id="153" name="Google Shape;153;p4"/>
          <p:cNvSpPr/>
          <p:nvPr/>
        </p:nvSpPr>
        <p:spPr>
          <a:xfrm>
            <a:off x="680917" y="4821162"/>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4" name="Google Shape;154;p4"/>
          <p:cNvSpPr/>
          <p:nvPr/>
        </p:nvSpPr>
        <p:spPr>
          <a:xfrm>
            <a:off x="2048303" y="4821161"/>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5" name="Google Shape;155;p4"/>
          <p:cNvSpPr/>
          <p:nvPr/>
        </p:nvSpPr>
        <p:spPr>
          <a:xfrm>
            <a:off x="3432591" y="4832753"/>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6" name="Google Shape;156;p4"/>
          <p:cNvSpPr/>
          <p:nvPr/>
        </p:nvSpPr>
        <p:spPr>
          <a:xfrm>
            <a:off x="680919" y="24817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7" name="Google Shape;157;p4"/>
          <p:cNvSpPr/>
          <p:nvPr/>
        </p:nvSpPr>
        <p:spPr>
          <a:xfrm>
            <a:off x="680918" y="34100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8" name="Google Shape;158;p4"/>
          <p:cNvSpPr/>
          <p:nvPr/>
        </p:nvSpPr>
        <p:spPr>
          <a:xfrm>
            <a:off x="6069725" y="1176364"/>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Jupyter 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9" name="Google Shape;159;p4"/>
          <p:cNvSpPr/>
          <p:nvPr/>
        </p:nvSpPr>
        <p:spPr>
          <a:xfrm>
            <a:off x="6064627" y="3462043"/>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Workflows mgmt (Galaxy, Taverna, SDL)</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0" name="Google Shape;160;p4"/>
          <p:cNvSpPr/>
          <p:nvPr/>
        </p:nvSpPr>
        <p:spPr>
          <a:xfrm>
            <a:off x="6085609" y="2302998"/>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FFFFFF"/>
                </a:solidFill>
                <a:effectLst/>
                <a:uLnTx/>
                <a:uFillTx/>
                <a:latin typeface="Arial"/>
                <a:ea typeface="Arial"/>
                <a:cs typeface="Arial"/>
                <a:sym typeface="Arial"/>
              </a:rPr>
              <a:t>Enlighten</a:t>
            </a:r>
            <a:endParaRPr kumimoji="0" sz="18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61" name="Google Shape;161;p4"/>
          <p:cNvSpPr/>
          <p:nvPr/>
        </p:nvSpPr>
        <p:spPr>
          <a:xfrm>
            <a:off x="6069725" y="4603792"/>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Processing Services </a:t>
            </a:r>
            <a:br>
              <a:rPr kumimoji="0" lang="it-IT" sz="1600" b="1" i="0" u="none" strike="noStrike" kern="0" cap="none" spc="0" normalizeH="0" baseline="0" noProof="0">
                <a:ln>
                  <a:noFill/>
                </a:ln>
                <a:solidFill>
                  <a:srgbClr val="FFFFFF"/>
                </a:solidFill>
                <a:effectLst/>
                <a:uLnTx/>
                <a:uFillTx/>
                <a:latin typeface="Arial"/>
                <a:ea typeface="Arial"/>
                <a:cs typeface="Arial"/>
                <a:sym typeface="Arial"/>
              </a:rPr>
            </a:b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(OGC API)</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 name="Google Shape;162;p4"/>
          <p:cNvSpPr/>
          <p:nvPr/>
        </p:nvSpPr>
        <p:spPr>
          <a:xfrm>
            <a:off x="6064627" y="5719403"/>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000" b="1" i="0" u="none" strike="noStrike" kern="0" cap="none" spc="0" normalizeH="0" baseline="0" noProof="0">
                <a:ln>
                  <a:noFill/>
                </a:ln>
                <a:solidFill>
                  <a:srgbClr val="FFFFFF"/>
                </a:solidFill>
                <a:effectLst/>
                <a:uLnTx/>
                <a:uFillTx/>
                <a:latin typeface="Arial"/>
                <a:ea typeface="Arial"/>
                <a:cs typeface="Arial"/>
                <a:sym typeface="Arial"/>
              </a:rPr>
              <a:t>AH portal GUI</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3" name="Google Shape;163;p4"/>
          <p:cNvSpPr/>
          <p:nvPr/>
        </p:nvSpPr>
        <p:spPr>
          <a:xfrm>
            <a:off x="9573689" y="2409732"/>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Cloud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64" name="Google Shape;164;p4"/>
          <p:cNvSpPr/>
          <p:nvPr/>
        </p:nvSpPr>
        <p:spPr>
          <a:xfrm>
            <a:off x="9573689" y="3625716"/>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HPC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cxnSp>
        <p:nvCxnSpPr>
          <p:cNvPr id="165" name="Google Shape;165;p4"/>
          <p:cNvCxnSpPr>
            <a:stCxn id="153" idx="0"/>
            <a:endCxn id="151" idx="2"/>
          </p:cNvCxnSpPr>
          <p:nvPr/>
        </p:nvCxnSpPr>
        <p:spPr>
          <a:xfrm rot="10800000" flipH="1">
            <a:off x="1153883" y="4498062"/>
            <a:ext cx="13758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166" name="Google Shape;166;p4"/>
          <p:cNvCxnSpPr>
            <a:stCxn id="154" idx="0"/>
            <a:endCxn id="151" idx="2"/>
          </p:cNvCxnSpPr>
          <p:nvPr/>
        </p:nvCxnSpPr>
        <p:spPr>
          <a:xfrm rot="10800000" flipH="1">
            <a:off x="2521269" y="4498061"/>
            <a:ext cx="84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167" name="Google Shape;167;p4"/>
          <p:cNvCxnSpPr>
            <a:stCxn id="155" idx="0"/>
            <a:endCxn id="151" idx="2"/>
          </p:cNvCxnSpPr>
          <p:nvPr/>
        </p:nvCxnSpPr>
        <p:spPr>
          <a:xfrm rot="10800000">
            <a:off x="2529757" y="4497953"/>
            <a:ext cx="1375800" cy="334800"/>
          </a:xfrm>
          <a:prstGeom prst="straightConnector1">
            <a:avLst/>
          </a:prstGeom>
          <a:noFill/>
          <a:ln w="19050" cap="flat" cmpd="sng">
            <a:solidFill>
              <a:schemeClr val="accent1"/>
            </a:solidFill>
            <a:prstDash val="solid"/>
            <a:miter lim="800000"/>
            <a:headEnd type="none" w="sm" len="sm"/>
            <a:tailEnd type="none" w="sm" len="sm"/>
          </a:ln>
        </p:spPr>
      </p:cxnSp>
      <p:cxnSp>
        <p:nvCxnSpPr>
          <p:cNvPr id="168" name="Google Shape;168;p4"/>
          <p:cNvCxnSpPr/>
          <p:nvPr/>
        </p:nvCxnSpPr>
        <p:spPr>
          <a:xfrm>
            <a:off x="5465852" y="1066279"/>
            <a:ext cx="0" cy="5653020"/>
          </a:xfrm>
          <a:prstGeom prst="straightConnector1">
            <a:avLst/>
          </a:prstGeom>
          <a:noFill/>
          <a:ln w="38100" cap="flat" cmpd="sng">
            <a:solidFill>
              <a:schemeClr val="accent1"/>
            </a:solidFill>
            <a:prstDash val="dash"/>
            <a:miter lim="800000"/>
            <a:headEnd type="none" w="sm" len="sm"/>
            <a:tailEnd type="none" w="sm" len="sm"/>
          </a:ln>
        </p:spPr>
      </p:cxnSp>
      <p:cxnSp>
        <p:nvCxnSpPr>
          <p:cNvPr id="169" name="Google Shape;169;p4"/>
          <p:cNvCxnSpPr/>
          <p:nvPr/>
        </p:nvCxnSpPr>
        <p:spPr>
          <a:xfrm>
            <a:off x="8912170" y="1066279"/>
            <a:ext cx="0" cy="5653020"/>
          </a:xfrm>
          <a:prstGeom prst="straightConnector1">
            <a:avLst/>
          </a:prstGeom>
          <a:noFill/>
          <a:ln w="38100" cap="flat" cmpd="sng">
            <a:solidFill>
              <a:schemeClr val="accent1"/>
            </a:solidFill>
            <a:prstDash val="dash"/>
            <a:miter lim="800000"/>
            <a:headEnd type="none" w="sm" len="sm"/>
            <a:tailEnd type="none" w="sm" len="sm"/>
          </a:ln>
        </p:spPr>
      </p:cxnSp>
      <p:sp>
        <p:nvSpPr>
          <p:cNvPr id="170" name="Google Shape;170;p4"/>
          <p:cNvSpPr txBox="1"/>
          <p:nvPr/>
        </p:nvSpPr>
        <p:spPr>
          <a:xfrm>
            <a:off x="9598832" y="2086686"/>
            <a:ext cx="1807290"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EGI, 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1" name="Google Shape;171;p4"/>
          <p:cNvSpPr txBox="1"/>
          <p:nvPr/>
        </p:nvSpPr>
        <p:spPr>
          <a:xfrm>
            <a:off x="9744173" y="4499055"/>
            <a:ext cx="1328633"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2" name="Google Shape;172;p4"/>
          <p:cNvSpPr txBox="1"/>
          <p:nvPr/>
        </p:nvSpPr>
        <p:spPr>
          <a:xfrm>
            <a:off x="6289990" y="829236"/>
            <a:ext cx="108901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FF0000"/>
                </a:solidFill>
                <a:effectLst/>
                <a:uLnTx/>
                <a:uFillTx/>
                <a:latin typeface="Arial"/>
                <a:ea typeface="Arial"/>
                <a:cs typeface="Arial"/>
                <a:sym typeface="Arial"/>
              </a:rPr>
              <a:t>Services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3" name="Google Shape;173;p4"/>
          <p:cNvSpPr txBox="1"/>
          <p:nvPr/>
        </p:nvSpPr>
        <p:spPr>
          <a:xfrm>
            <a:off x="9896325" y="834048"/>
            <a:ext cx="1300997"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FF0000"/>
                </a:solidFill>
                <a:effectLst/>
                <a:uLnTx/>
                <a:uFillTx/>
                <a:latin typeface="Arial"/>
                <a:ea typeface="Arial"/>
                <a:cs typeface="Arial"/>
                <a:sym typeface="Arial"/>
              </a:rPr>
              <a:t>Resources</a:t>
            </a:r>
            <a:endParaRPr kumimoji="0" sz="1800" b="1" i="0" u="none" strike="noStrike" kern="0" cap="none" spc="0" normalizeH="0" baseline="0" noProof="0">
              <a:ln>
                <a:noFill/>
              </a:ln>
              <a:solidFill>
                <a:srgbClr val="FF0000"/>
              </a:solidFill>
              <a:effectLst/>
              <a:uLnTx/>
              <a:uFillTx/>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cxnSp>
        <p:nvCxnSpPr>
          <p:cNvPr id="178" name="Google Shape;178;p5"/>
          <p:cNvCxnSpPr/>
          <p:nvPr/>
        </p:nvCxnSpPr>
        <p:spPr>
          <a:xfrm>
            <a:off x="5465852" y="1066279"/>
            <a:ext cx="0" cy="5653020"/>
          </a:xfrm>
          <a:prstGeom prst="straightConnector1">
            <a:avLst/>
          </a:prstGeom>
          <a:noFill/>
          <a:ln w="38100" cap="flat" cmpd="sng">
            <a:solidFill>
              <a:schemeClr val="accent1"/>
            </a:solidFill>
            <a:prstDash val="dash"/>
            <a:miter lim="800000"/>
            <a:headEnd type="none" w="sm" len="sm"/>
            <a:tailEnd type="none" w="sm" len="sm"/>
          </a:ln>
        </p:spPr>
      </p:cxnSp>
      <p:cxnSp>
        <p:nvCxnSpPr>
          <p:cNvPr id="179" name="Google Shape;179;p5"/>
          <p:cNvCxnSpPr/>
          <p:nvPr/>
        </p:nvCxnSpPr>
        <p:spPr>
          <a:xfrm>
            <a:off x="8912170" y="1066279"/>
            <a:ext cx="0" cy="5653020"/>
          </a:xfrm>
          <a:prstGeom prst="straightConnector1">
            <a:avLst/>
          </a:prstGeom>
          <a:noFill/>
          <a:ln w="38100" cap="flat" cmpd="sng">
            <a:solidFill>
              <a:schemeClr val="accent1"/>
            </a:solidFill>
            <a:prstDash val="dash"/>
            <a:miter lim="800000"/>
            <a:headEnd type="none" w="sm" len="sm"/>
            <a:tailEnd type="none" w="sm" len="sm"/>
          </a:ln>
        </p:spPr>
      </p:cxnSp>
      <p:sp>
        <p:nvSpPr>
          <p:cNvPr id="180" name="Google Shape;180;p5"/>
          <p:cNvSpPr/>
          <p:nvPr/>
        </p:nvSpPr>
        <p:spPr>
          <a:xfrm>
            <a:off x="5691673" y="783771"/>
            <a:ext cx="6113835" cy="2841945"/>
          </a:xfrm>
          <a:custGeom>
            <a:avLst/>
            <a:gdLst/>
            <a:ahLst/>
            <a:cxnLst/>
            <a:rect l="l" t="t" r="r" b="b"/>
            <a:pathLst>
              <a:path w="6113835" h="2938573" extrusionOk="0">
                <a:moveTo>
                  <a:pt x="214605" y="363894"/>
                </a:moveTo>
                <a:cubicBezTo>
                  <a:pt x="209940" y="381000"/>
                  <a:pt x="195016" y="413329"/>
                  <a:pt x="186613" y="438539"/>
                </a:cubicBezTo>
                <a:cubicBezTo>
                  <a:pt x="182558" y="450705"/>
                  <a:pt x="180967" y="463579"/>
                  <a:pt x="177282" y="475862"/>
                </a:cubicBezTo>
                <a:cubicBezTo>
                  <a:pt x="171630" y="494703"/>
                  <a:pt x="164841" y="513184"/>
                  <a:pt x="158621" y="531845"/>
                </a:cubicBezTo>
                <a:cubicBezTo>
                  <a:pt x="155511" y="572278"/>
                  <a:pt x="155306" y="613040"/>
                  <a:pt x="149290" y="653143"/>
                </a:cubicBezTo>
                <a:cubicBezTo>
                  <a:pt x="145931" y="675535"/>
                  <a:pt x="134351" y="696123"/>
                  <a:pt x="130629" y="718458"/>
                </a:cubicBezTo>
                <a:cubicBezTo>
                  <a:pt x="124981" y="752344"/>
                  <a:pt x="125391" y="786986"/>
                  <a:pt x="121298" y="821094"/>
                </a:cubicBezTo>
                <a:cubicBezTo>
                  <a:pt x="116057" y="864766"/>
                  <a:pt x="111263" y="908592"/>
                  <a:pt x="102637" y="951723"/>
                </a:cubicBezTo>
                <a:cubicBezTo>
                  <a:pt x="93020" y="999811"/>
                  <a:pt x="78896" y="1067829"/>
                  <a:pt x="74645" y="1110343"/>
                </a:cubicBezTo>
                <a:cubicBezTo>
                  <a:pt x="71535" y="1141445"/>
                  <a:pt x="69192" y="1172633"/>
                  <a:pt x="65315" y="1203649"/>
                </a:cubicBezTo>
                <a:cubicBezTo>
                  <a:pt x="61337" y="1235470"/>
                  <a:pt x="53021" y="1274450"/>
                  <a:pt x="46654" y="1306286"/>
                </a:cubicBezTo>
                <a:cubicBezTo>
                  <a:pt x="43544" y="1340498"/>
                  <a:pt x="41863" y="1374871"/>
                  <a:pt x="37323" y="1408923"/>
                </a:cubicBezTo>
                <a:cubicBezTo>
                  <a:pt x="35628" y="1421634"/>
                  <a:pt x="30507" y="1433670"/>
                  <a:pt x="27992" y="1446245"/>
                </a:cubicBezTo>
                <a:cubicBezTo>
                  <a:pt x="24282" y="1464796"/>
                  <a:pt x="21539" y="1483530"/>
                  <a:pt x="18662" y="1502229"/>
                </a:cubicBezTo>
                <a:cubicBezTo>
                  <a:pt x="6048" y="1584221"/>
                  <a:pt x="8861" y="1572712"/>
                  <a:pt x="0" y="1670180"/>
                </a:cubicBezTo>
                <a:cubicBezTo>
                  <a:pt x="3110" y="1912776"/>
                  <a:pt x="672" y="2155507"/>
                  <a:pt x="9331" y="2397968"/>
                </a:cubicBezTo>
                <a:cubicBezTo>
                  <a:pt x="11414" y="2456305"/>
                  <a:pt x="22741" y="2442722"/>
                  <a:pt x="46654" y="2472613"/>
                </a:cubicBezTo>
                <a:cubicBezTo>
                  <a:pt x="53659" y="2481370"/>
                  <a:pt x="57386" y="2492676"/>
                  <a:pt x="65315" y="2500605"/>
                </a:cubicBezTo>
                <a:cubicBezTo>
                  <a:pt x="98475" y="2533765"/>
                  <a:pt x="113056" y="2532070"/>
                  <a:pt x="158621" y="2547258"/>
                </a:cubicBezTo>
                <a:lnTo>
                  <a:pt x="186613" y="2556588"/>
                </a:lnTo>
                <a:cubicBezTo>
                  <a:pt x="195944" y="2559698"/>
                  <a:pt x="204830" y="2564833"/>
                  <a:pt x="214605" y="2565919"/>
                </a:cubicBezTo>
                <a:lnTo>
                  <a:pt x="298580" y="2575249"/>
                </a:lnTo>
                <a:cubicBezTo>
                  <a:pt x="311021" y="2578359"/>
                  <a:pt x="323573" y="2581057"/>
                  <a:pt x="335903" y="2584580"/>
                </a:cubicBezTo>
                <a:cubicBezTo>
                  <a:pt x="345360" y="2587282"/>
                  <a:pt x="354218" y="2592152"/>
                  <a:pt x="363894" y="2593911"/>
                </a:cubicBezTo>
                <a:cubicBezTo>
                  <a:pt x="416722" y="2603516"/>
                  <a:pt x="501642" y="2607686"/>
                  <a:pt x="550507" y="2612572"/>
                </a:cubicBezTo>
                <a:cubicBezTo>
                  <a:pt x="590721" y="2616593"/>
                  <a:pt x="649666" y="2625404"/>
                  <a:pt x="690466" y="2631233"/>
                </a:cubicBezTo>
                <a:lnTo>
                  <a:pt x="1231641" y="2621902"/>
                </a:lnTo>
                <a:cubicBezTo>
                  <a:pt x="1241471" y="2621580"/>
                  <a:pt x="1250032" y="2614706"/>
                  <a:pt x="1259633" y="2612572"/>
                </a:cubicBezTo>
                <a:cubicBezTo>
                  <a:pt x="1278101" y="2608468"/>
                  <a:pt x="1297066" y="2606951"/>
                  <a:pt x="1315617" y="2603241"/>
                </a:cubicBezTo>
                <a:cubicBezTo>
                  <a:pt x="1344913" y="2597382"/>
                  <a:pt x="1354248" y="2593475"/>
                  <a:pt x="1380931" y="2584580"/>
                </a:cubicBezTo>
                <a:lnTo>
                  <a:pt x="2855168" y="2593911"/>
                </a:lnTo>
                <a:cubicBezTo>
                  <a:pt x="2874085" y="2594142"/>
                  <a:pt x="2892538" y="2599857"/>
                  <a:pt x="2911151" y="2603241"/>
                </a:cubicBezTo>
                <a:cubicBezTo>
                  <a:pt x="3011213" y="2621434"/>
                  <a:pt x="2897948" y="2604022"/>
                  <a:pt x="3023119" y="2621902"/>
                </a:cubicBezTo>
                <a:cubicBezTo>
                  <a:pt x="3955831" y="2932817"/>
                  <a:pt x="5150752" y="3150458"/>
                  <a:pt x="5971592" y="2603241"/>
                </a:cubicBezTo>
                <a:cubicBezTo>
                  <a:pt x="5977813" y="2593910"/>
                  <a:pt x="5985239" y="2585279"/>
                  <a:pt x="5990254" y="2575249"/>
                </a:cubicBezTo>
                <a:cubicBezTo>
                  <a:pt x="6028889" y="2497980"/>
                  <a:pt x="5964758" y="2599498"/>
                  <a:pt x="6018245" y="2519266"/>
                </a:cubicBezTo>
                <a:cubicBezTo>
                  <a:pt x="6041110" y="2359217"/>
                  <a:pt x="6015191" y="2512826"/>
                  <a:pt x="6036907" y="2425960"/>
                </a:cubicBezTo>
                <a:cubicBezTo>
                  <a:pt x="6046907" y="2385959"/>
                  <a:pt x="6047256" y="2364884"/>
                  <a:pt x="6055568" y="2323323"/>
                </a:cubicBezTo>
                <a:cubicBezTo>
                  <a:pt x="6058083" y="2310748"/>
                  <a:pt x="6062604" y="2298617"/>
                  <a:pt x="6064898" y="2286000"/>
                </a:cubicBezTo>
                <a:cubicBezTo>
                  <a:pt x="6068832" y="2264362"/>
                  <a:pt x="6071322" y="2242485"/>
                  <a:pt x="6074229" y="2220686"/>
                </a:cubicBezTo>
                <a:cubicBezTo>
                  <a:pt x="6077543" y="2195831"/>
                  <a:pt x="6079074" y="2170712"/>
                  <a:pt x="6083560" y="2146041"/>
                </a:cubicBezTo>
                <a:cubicBezTo>
                  <a:pt x="6085319" y="2136364"/>
                  <a:pt x="6089780" y="2127380"/>
                  <a:pt x="6092890" y="2118049"/>
                </a:cubicBezTo>
                <a:cubicBezTo>
                  <a:pt x="6125686" y="1757305"/>
                  <a:pt x="6115487" y="1908090"/>
                  <a:pt x="6092890" y="1184988"/>
                </a:cubicBezTo>
                <a:cubicBezTo>
                  <a:pt x="6092183" y="1162357"/>
                  <a:pt x="6080449" y="1141445"/>
                  <a:pt x="6074229" y="1119674"/>
                </a:cubicBezTo>
                <a:cubicBezTo>
                  <a:pt x="6072701" y="1105919"/>
                  <a:pt x="6060892" y="991679"/>
                  <a:pt x="6055568" y="970384"/>
                </a:cubicBezTo>
                <a:cubicBezTo>
                  <a:pt x="6051506" y="954135"/>
                  <a:pt x="6042204" y="939620"/>
                  <a:pt x="6036907" y="923731"/>
                </a:cubicBezTo>
                <a:cubicBezTo>
                  <a:pt x="6032852" y="911565"/>
                  <a:pt x="6031261" y="898692"/>
                  <a:pt x="6027576" y="886409"/>
                </a:cubicBezTo>
                <a:cubicBezTo>
                  <a:pt x="6021924" y="867568"/>
                  <a:pt x="6012149" y="849828"/>
                  <a:pt x="6008915" y="830425"/>
                </a:cubicBezTo>
                <a:cubicBezTo>
                  <a:pt x="5987212" y="700209"/>
                  <a:pt x="6011129" y="834537"/>
                  <a:pt x="5990254" y="737119"/>
                </a:cubicBezTo>
                <a:cubicBezTo>
                  <a:pt x="5967198" y="629524"/>
                  <a:pt x="5989962" y="671368"/>
                  <a:pt x="5952931" y="615821"/>
                </a:cubicBezTo>
                <a:cubicBezTo>
                  <a:pt x="5949821" y="597160"/>
                  <a:pt x="5947704" y="578305"/>
                  <a:pt x="5943600" y="559837"/>
                </a:cubicBezTo>
                <a:cubicBezTo>
                  <a:pt x="5939231" y="540175"/>
                  <a:pt x="5920456" y="499733"/>
                  <a:pt x="5915609" y="485192"/>
                </a:cubicBezTo>
                <a:cubicBezTo>
                  <a:pt x="5911554" y="473026"/>
                  <a:pt x="5909388" y="460311"/>
                  <a:pt x="5906278" y="447870"/>
                </a:cubicBezTo>
                <a:cubicBezTo>
                  <a:pt x="5884727" y="275471"/>
                  <a:pt x="5909190" y="431528"/>
                  <a:pt x="5887617" y="345233"/>
                </a:cubicBezTo>
                <a:cubicBezTo>
                  <a:pt x="5884962" y="334614"/>
                  <a:pt x="5874700" y="274661"/>
                  <a:pt x="5868956" y="261258"/>
                </a:cubicBezTo>
                <a:cubicBezTo>
                  <a:pt x="5864538" y="250951"/>
                  <a:pt x="5856515" y="242597"/>
                  <a:pt x="5850294" y="233266"/>
                </a:cubicBezTo>
                <a:cubicBezTo>
                  <a:pt x="5844627" y="187929"/>
                  <a:pt x="5842321" y="154721"/>
                  <a:pt x="5831633" y="111968"/>
                </a:cubicBezTo>
                <a:cubicBezTo>
                  <a:pt x="5829248" y="102426"/>
                  <a:pt x="5828020" y="91979"/>
                  <a:pt x="5822303" y="83976"/>
                </a:cubicBezTo>
                <a:cubicBezTo>
                  <a:pt x="5812077" y="69659"/>
                  <a:pt x="5802049" y="50920"/>
                  <a:pt x="5784980" y="46653"/>
                </a:cubicBezTo>
                <a:lnTo>
                  <a:pt x="5747658" y="37323"/>
                </a:lnTo>
                <a:cubicBezTo>
                  <a:pt x="5685370" y="-4201"/>
                  <a:pt x="5722962" y="14201"/>
                  <a:pt x="5589037" y="9331"/>
                </a:cubicBezTo>
                <a:cubicBezTo>
                  <a:pt x="5461565" y="4695"/>
                  <a:pt x="5334000" y="3110"/>
                  <a:pt x="5206482" y="0"/>
                </a:cubicBezTo>
                <a:lnTo>
                  <a:pt x="3442996" y="9331"/>
                </a:lnTo>
                <a:cubicBezTo>
                  <a:pt x="3405163" y="9896"/>
                  <a:pt x="3368448" y="22379"/>
                  <a:pt x="3331029" y="27992"/>
                </a:cubicBezTo>
                <a:cubicBezTo>
                  <a:pt x="3306231" y="31712"/>
                  <a:pt x="3281118" y="33201"/>
                  <a:pt x="3256384" y="37323"/>
                </a:cubicBezTo>
                <a:cubicBezTo>
                  <a:pt x="3243735" y="39431"/>
                  <a:pt x="3231636" y="44138"/>
                  <a:pt x="3219062" y="46653"/>
                </a:cubicBezTo>
                <a:cubicBezTo>
                  <a:pt x="3186692" y="53127"/>
                  <a:pt x="3129138" y="60833"/>
                  <a:pt x="3097764" y="65315"/>
                </a:cubicBezTo>
                <a:cubicBezTo>
                  <a:pt x="3047419" y="82096"/>
                  <a:pt x="3067045" y="77726"/>
                  <a:pt x="2985796" y="83976"/>
                </a:cubicBezTo>
                <a:cubicBezTo>
                  <a:pt x="2932987" y="88038"/>
                  <a:pt x="2880049" y="90197"/>
                  <a:pt x="2827176" y="93307"/>
                </a:cubicBezTo>
                <a:cubicBezTo>
                  <a:pt x="2765340" y="113918"/>
                  <a:pt x="2813358" y="100287"/>
                  <a:pt x="2696547" y="111968"/>
                </a:cubicBezTo>
                <a:cubicBezTo>
                  <a:pt x="2668523" y="114770"/>
                  <a:pt x="2640564" y="118188"/>
                  <a:pt x="2612572" y="121298"/>
                </a:cubicBezTo>
                <a:cubicBezTo>
                  <a:pt x="2118621" y="244789"/>
                  <a:pt x="2624720" y="121382"/>
                  <a:pt x="1166327" y="139960"/>
                </a:cubicBezTo>
                <a:cubicBezTo>
                  <a:pt x="1147410" y="140201"/>
                  <a:pt x="1129096" y="146790"/>
                  <a:pt x="1110343" y="149290"/>
                </a:cubicBezTo>
                <a:cubicBezTo>
                  <a:pt x="1023364" y="160887"/>
                  <a:pt x="982308" y="161558"/>
                  <a:pt x="886409" y="167951"/>
                </a:cubicBezTo>
                <a:cubicBezTo>
                  <a:pt x="864637" y="171061"/>
                  <a:pt x="842787" y="173666"/>
                  <a:pt x="821094" y="177282"/>
                </a:cubicBezTo>
                <a:cubicBezTo>
                  <a:pt x="805451" y="179889"/>
                  <a:pt x="790262" y="185522"/>
                  <a:pt x="774441" y="186613"/>
                </a:cubicBezTo>
                <a:cubicBezTo>
                  <a:pt x="699909" y="191753"/>
                  <a:pt x="625152" y="192833"/>
                  <a:pt x="550507" y="195943"/>
                </a:cubicBezTo>
                <a:cubicBezTo>
                  <a:pt x="484885" y="217818"/>
                  <a:pt x="563534" y="193773"/>
                  <a:pt x="438539" y="214605"/>
                </a:cubicBezTo>
                <a:cubicBezTo>
                  <a:pt x="428837" y="216222"/>
                  <a:pt x="420004" y="221233"/>
                  <a:pt x="410547" y="223935"/>
                </a:cubicBezTo>
                <a:cubicBezTo>
                  <a:pt x="398217" y="227458"/>
                  <a:pt x="385508" y="229581"/>
                  <a:pt x="373225" y="233266"/>
                </a:cubicBezTo>
                <a:cubicBezTo>
                  <a:pt x="354384" y="238918"/>
                  <a:pt x="317241" y="251927"/>
                  <a:pt x="317241" y="251927"/>
                </a:cubicBezTo>
                <a:cubicBezTo>
                  <a:pt x="250754" y="318414"/>
                  <a:pt x="326203" y="246624"/>
                  <a:pt x="261258" y="298580"/>
                </a:cubicBezTo>
                <a:cubicBezTo>
                  <a:pt x="194782" y="351760"/>
                  <a:pt x="300756" y="278467"/>
                  <a:pt x="214605" y="335902"/>
                </a:cubicBezTo>
                <a:cubicBezTo>
                  <a:pt x="203075" y="370492"/>
                  <a:pt x="219270" y="346788"/>
                  <a:pt x="214605" y="363894"/>
                </a:cubicBezTo>
                <a:close/>
              </a:path>
            </a:pathLst>
          </a:custGeom>
          <a:solidFill>
            <a:srgbClr val="43AFE2"/>
          </a:solidFill>
          <a:ln w="1905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81" name="Google Shape;181;p5"/>
          <p:cNvSpPr txBox="1">
            <a:spLocks noGrp="1"/>
          </p:cNvSpPr>
          <p:nvPr>
            <p:ph type="title"/>
          </p:nvPr>
        </p:nvSpPr>
        <p:spPr>
          <a:xfrm>
            <a:off x="838200" y="141190"/>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Current landscape and examples</a:t>
            </a:r>
            <a:endParaRPr/>
          </a:p>
        </p:txBody>
      </p:sp>
      <p:sp>
        <p:nvSpPr>
          <p:cNvPr id="182" name="Google Shape;182;p5"/>
          <p:cNvSpPr/>
          <p:nvPr/>
        </p:nvSpPr>
        <p:spPr>
          <a:xfrm>
            <a:off x="6069725" y="1263439"/>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Jupyter 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3" name="Google Shape;183;p5"/>
          <p:cNvSpPr/>
          <p:nvPr/>
        </p:nvSpPr>
        <p:spPr>
          <a:xfrm>
            <a:off x="6122812" y="3459206"/>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Workflows mgmt (Galaxy, Taverna, SDL)</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4" name="Google Shape;184;p5"/>
          <p:cNvSpPr/>
          <p:nvPr/>
        </p:nvSpPr>
        <p:spPr>
          <a:xfrm>
            <a:off x="6069725" y="2407770"/>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Enlighten</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85" name="Google Shape;185;p5"/>
          <p:cNvSpPr/>
          <p:nvPr/>
        </p:nvSpPr>
        <p:spPr>
          <a:xfrm>
            <a:off x="6069725" y="4603792"/>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Processing Services </a:t>
            </a:r>
            <a:br>
              <a:rPr kumimoji="0" lang="it-IT" sz="1600" b="1" i="0" u="none" strike="noStrike" kern="0" cap="none" spc="0" normalizeH="0" baseline="0" noProof="0">
                <a:ln>
                  <a:noFill/>
                </a:ln>
                <a:solidFill>
                  <a:srgbClr val="FFFFFF"/>
                </a:solidFill>
                <a:effectLst/>
                <a:uLnTx/>
                <a:uFillTx/>
                <a:latin typeface="Arial"/>
                <a:ea typeface="Arial"/>
                <a:cs typeface="Arial"/>
                <a:sym typeface="Arial"/>
              </a:rPr>
            </a:b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(OGC API)</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6" name="Google Shape;186;p5"/>
          <p:cNvSpPr/>
          <p:nvPr/>
        </p:nvSpPr>
        <p:spPr>
          <a:xfrm>
            <a:off x="6086404" y="5693521"/>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AH portal</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87" name="Google Shape;187;p5"/>
          <p:cNvSpPr/>
          <p:nvPr/>
        </p:nvSpPr>
        <p:spPr>
          <a:xfrm>
            <a:off x="9573689" y="2365544"/>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Cloud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88" name="Google Shape;188;p5"/>
          <p:cNvSpPr/>
          <p:nvPr/>
        </p:nvSpPr>
        <p:spPr>
          <a:xfrm>
            <a:off x="9573689" y="3625716"/>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HPC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89" name="Google Shape;189;p5"/>
          <p:cNvSpPr txBox="1"/>
          <p:nvPr/>
        </p:nvSpPr>
        <p:spPr>
          <a:xfrm>
            <a:off x="7740645" y="1013534"/>
            <a:ext cx="3262924" cy="1200329"/>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ICSD node: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Jupyter + Enlighten (SRA 2023)</a:t>
            </a:r>
            <a:endParaRPr kumimoji="0" sz="2400" b="0" i="0" u="none" strike="noStrike" kern="0" cap="none" spc="0" normalizeH="0" baseline="0" noProof="0">
              <a:ln>
                <a:noFill/>
              </a:ln>
              <a:solidFill>
                <a:srgbClr val="FFFFFF"/>
              </a:solidFill>
              <a:effectLst/>
              <a:uLnTx/>
              <a:uFillTx/>
              <a:latin typeface="Arial"/>
              <a:ea typeface="Arial"/>
              <a:cs typeface="Arial"/>
              <a:sym typeface="Arial"/>
            </a:endParaRPr>
          </a:p>
        </p:txBody>
      </p:sp>
      <p:cxnSp>
        <p:nvCxnSpPr>
          <p:cNvPr id="190" name="Google Shape;190;p5"/>
          <p:cNvCxnSpPr>
            <a:endCxn id="180" idx="12"/>
          </p:cNvCxnSpPr>
          <p:nvPr/>
        </p:nvCxnSpPr>
        <p:spPr>
          <a:xfrm rot="10800000" flipH="1">
            <a:off x="4744455" y="2182456"/>
            <a:ext cx="975300" cy="1032300"/>
          </a:xfrm>
          <a:prstGeom prst="straightConnector1">
            <a:avLst/>
          </a:prstGeom>
          <a:noFill/>
          <a:ln w="19050" cap="flat" cmpd="sng">
            <a:solidFill>
              <a:schemeClr val="accent1"/>
            </a:solidFill>
            <a:prstDash val="solid"/>
            <a:miter lim="800000"/>
            <a:headEnd type="none" w="sm" len="sm"/>
            <a:tailEnd type="none" w="sm" len="sm"/>
          </a:ln>
        </p:spPr>
      </p:cxnSp>
      <p:sp>
        <p:nvSpPr>
          <p:cNvPr id="191" name="Google Shape;191;p5"/>
          <p:cNvSpPr/>
          <p:nvPr/>
        </p:nvSpPr>
        <p:spPr>
          <a:xfrm>
            <a:off x="314985" y="1931437"/>
            <a:ext cx="4429470" cy="2566638"/>
          </a:xfrm>
          <a:prstGeom prst="roundRect">
            <a:avLst>
              <a:gd name="adj" fmla="val 5952"/>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192" name="Google Shape;192;p5"/>
          <p:cNvSpPr/>
          <p:nvPr/>
        </p:nvSpPr>
        <p:spPr>
          <a:xfrm>
            <a:off x="680917" y="4821162"/>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3" name="Google Shape;193;p5"/>
          <p:cNvSpPr/>
          <p:nvPr/>
        </p:nvSpPr>
        <p:spPr>
          <a:xfrm>
            <a:off x="2048303" y="4821161"/>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4" name="Google Shape;194;p5"/>
          <p:cNvSpPr/>
          <p:nvPr/>
        </p:nvSpPr>
        <p:spPr>
          <a:xfrm>
            <a:off x="3432591" y="4832753"/>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5" name="Google Shape;195;p5"/>
          <p:cNvSpPr/>
          <p:nvPr/>
        </p:nvSpPr>
        <p:spPr>
          <a:xfrm>
            <a:off x="680919" y="24817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6" name="Google Shape;196;p5"/>
          <p:cNvSpPr/>
          <p:nvPr/>
        </p:nvSpPr>
        <p:spPr>
          <a:xfrm>
            <a:off x="680918" y="34100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197" name="Google Shape;197;p5"/>
          <p:cNvCxnSpPr>
            <a:stCxn id="192" idx="0"/>
            <a:endCxn id="191" idx="2"/>
          </p:cNvCxnSpPr>
          <p:nvPr/>
        </p:nvCxnSpPr>
        <p:spPr>
          <a:xfrm rot="10800000" flipH="1">
            <a:off x="1153883" y="4498062"/>
            <a:ext cx="13758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198" name="Google Shape;198;p5"/>
          <p:cNvCxnSpPr>
            <a:stCxn id="193" idx="0"/>
            <a:endCxn id="191" idx="2"/>
          </p:cNvCxnSpPr>
          <p:nvPr/>
        </p:nvCxnSpPr>
        <p:spPr>
          <a:xfrm rot="10800000" flipH="1">
            <a:off x="2521269" y="4498061"/>
            <a:ext cx="84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199" name="Google Shape;199;p5"/>
          <p:cNvCxnSpPr>
            <a:stCxn id="194" idx="0"/>
            <a:endCxn id="191" idx="2"/>
          </p:cNvCxnSpPr>
          <p:nvPr/>
        </p:nvCxnSpPr>
        <p:spPr>
          <a:xfrm rot="10800000">
            <a:off x="2529757" y="4497953"/>
            <a:ext cx="1375800" cy="334800"/>
          </a:xfrm>
          <a:prstGeom prst="straightConnector1">
            <a:avLst/>
          </a:prstGeom>
          <a:noFill/>
          <a:ln w="19050" cap="flat" cmpd="sng">
            <a:solidFill>
              <a:schemeClr val="accent1"/>
            </a:solidFill>
            <a:prstDash val="solid"/>
            <a:miter lim="800000"/>
            <a:headEnd type="none" w="sm" len="sm"/>
            <a:tailEnd type="none" w="sm" len="sm"/>
          </a:ln>
        </p:spPr>
      </p:cxnSp>
      <p:sp>
        <p:nvSpPr>
          <p:cNvPr id="200" name="Google Shape;200;p5"/>
          <p:cNvSpPr txBox="1"/>
          <p:nvPr/>
        </p:nvSpPr>
        <p:spPr>
          <a:xfrm>
            <a:off x="9453358" y="2086686"/>
            <a:ext cx="2082878"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BRGM, 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1" name="Google Shape;201;p5"/>
          <p:cNvSpPr txBox="1"/>
          <p:nvPr/>
        </p:nvSpPr>
        <p:spPr>
          <a:xfrm>
            <a:off x="9744173" y="4499055"/>
            <a:ext cx="1328633"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cxnSp>
        <p:nvCxnSpPr>
          <p:cNvPr id="206" name="Google Shape;206;p6"/>
          <p:cNvCxnSpPr/>
          <p:nvPr/>
        </p:nvCxnSpPr>
        <p:spPr>
          <a:xfrm>
            <a:off x="5465852" y="1066279"/>
            <a:ext cx="0" cy="5653020"/>
          </a:xfrm>
          <a:prstGeom prst="straightConnector1">
            <a:avLst/>
          </a:prstGeom>
          <a:noFill/>
          <a:ln w="38100" cap="flat" cmpd="sng">
            <a:solidFill>
              <a:schemeClr val="accent1"/>
            </a:solidFill>
            <a:prstDash val="dash"/>
            <a:miter lim="800000"/>
            <a:headEnd type="none" w="sm" len="sm"/>
            <a:tailEnd type="none" w="sm" len="sm"/>
          </a:ln>
        </p:spPr>
      </p:cxnSp>
      <p:cxnSp>
        <p:nvCxnSpPr>
          <p:cNvPr id="207" name="Google Shape;207;p6"/>
          <p:cNvCxnSpPr/>
          <p:nvPr/>
        </p:nvCxnSpPr>
        <p:spPr>
          <a:xfrm>
            <a:off x="8912170" y="1066279"/>
            <a:ext cx="0" cy="5653020"/>
          </a:xfrm>
          <a:prstGeom prst="straightConnector1">
            <a:avLst/>
          </a:prstGeom>
          <a:noFill/>
          <a:ln w="38100" cap="flat" cmpd="sng">
            <a:solidFill>
              <a:schemeClr val="accent1"/>
            </a:solidFill>
            <a:prstDash val="dash"/>
            <a:miter lim="800000"/>
            <a:headEnd type="none" w="sm" len="sm"/>
            <a:tailEnd type="none" w="sm" len="sm"/>
          </a:ln>
        </p:spPr>
      </p:cxnSp>
      <p:sp>
        <p:nvSpPr>
          <p:cNvPr id="208" name="Google Shape;208;p6"/>
          <p:cNvSpPr/>
          <p:nvPr/>
        </p:nvSpPr>
        <p:spPr>
          <a:xfrm>
            <a:off x="5682343" y="886408"/>
            <a:ext cx="6260841" cy="4142792"/>
          </a:xfrm>
          <a:custGeom>
            <a:avLst/>
            <a:gdLst/>
            <a:ahLst/>
            <a:cxnLst/>
            <a:rect l="l" t="t" r="r" b="b"/>
            <a:pathLst>
              <a:path w="6260841" h="4142792" extrusionOk="0">
                <a:moveTo>
                  <a:pt x="223935" y="289249"/>
                </a:moveTo>
                <a:cubicBezTo>
                  <a:pt x="214604" y="315686"/>
                  <a:pt x="219325" y="366085"/>
                  <a:pt x="186612" y="447870"/>
                </a:cubicBezTo>
                <a:cubicBezTo>
                  <a:pt x="160266" y="605938"/>
                  <a:pt x="198387" y="390212"/>
                  <a:pt x="158620" y="569168"/>
                </a:cubicBezTo>
                <a:cubicBezTo>
                  <a:pt x="144859" y="631093"/>
                  <a:pt x="139526" y="695020"/>
                  <a:pt x="121298" y="755780"/>
                </a:cubicBezTo>
                <a:cubicBezTo>
                  <a:pt x="116031" y="773336"/>
                  <a:pt x="58125" y="955854"/>
                  <a:pt x="46653" y="1017037"/>
                </a:cubicBezTo>
                <a:cubicBezTo>
                  <a:pt x="42032" y="1041683"/>
                  <a:pt x="40636" y="1066827"/>
                  <a:pt x="37322" y="1091682"/>
                </a:cubicBezTo>
                <a:cubicBezTo>
                  <a:pt x="34415" y="1113481"/>
                  <a:pt x="30899" y="1135197"/>
                  <a:pt x="27992" y="1156996"/>
                </a:cubicBezTo>
                <a:cubicBezTo>
                  <a:pt x="24678" y="1181851"/>
                  <a:pt x="22207" y="1206818"/>
                  <a:pt x="18661" y="1231641"/>
                </a:cubicBezTo>
                <a:cubicBezTo>
                  <a:pt x="12693" y="1273413"/>
                  <a:pt x="8035" y="1294100"/>
                  <a:pt x="0" y="1334278"/>
                </a:cubicBezTo>
                <a:cubicBezTo>
                  <a:pt x="3110" y="1377821"/>
                  <a:pt x="1744" y="1421917"/>
                  <a:pt x="9330" y="1464906"/>
                </a:cubicBezTo>
                <a:cubicBezTo>
                  <a:pt x="11279" y="1475950"/>
                  <a:pt x="20813" y="1484283"/>
                  <a:pt x="27992" y="1492898"/>
                </a:cubicBezTo>
                <a:cubicBezTo>
                  <a:pt x="36440" y="1503035"/>
                  <a:pt x="45005" y="1513570"/>
                  <a:pt x="55984" y="1520890"/>
                </a:cubicBezTo>
                <a:cubicBezTo>
                  <a:pt x="98867" y="1549479"/>
                  <a:pt x="128101" y="1553492"/>
                  <a:pt x="177281" y="1567543"/>
                </a:cubicBezTo>
                <a:lnTo>
                  <a:pt x="438539" y="1558212"/>
                </a:lnTo>
                <a:cubicBezTo>
                  <a:pt x="644435" y="1547083"/>
                  <a:pt x="445480" y="1555887"/>
                  <a:pt x="559837" y="1539551"/>
                </a:cubicBezTo>
                <a:cubicBezTo>
                  <a:pt x="590780" y="1535131"/>
                  <a:pt x="622041" y="1533331"/>
                  <a:pt x="653143" y="1530221"/>
                </a:cubicBezTo>
                <a:cubicBezTo>
                  <a:pt x="678025" y="1524000"/>
                  <a:pt x="702489" y="1515775"/>
                  <a:pt x="727788" y="1511559"/>
                </a:cubicBezTo>
                <a:cubicBezTo>
                  <a:pt x="753887" y="1507209"/>
                  <a:pt x="915122" y="1494393"/>
                  <a:pt x="933061" y="1492898"/>
                </a:cubicBezTo>
                <a:lnTo>
                  <a:pt x="998375" y="1474237"/>
                </a:lnTo>
                <a:cubicBezTo>
                  <a:pt x="1010747" y="1470863"/>
                  <a:pt x="1024228" y="1470641"/>
                  <a:pt x="1035698" y="1464906"/>
                </a:cubicBezTo>
                <a:cubicBezTo>
                  <a:pt x="1055758" y="1454876"/>
                  <a:pt x="1071621" y="1437614"/>
                  <a:pt x="1091681" y="1427584"/>
                </a:cubicBezTo>
                <a:cubicBezTo>
                  <a:pt x="1215478" y="1365687"/>
                  <a:pt x="1060882" y="1440784"/>
                  <a:pt x="1156996" y="1399592"/>
                </a:cubicBezTo>
                <a:cubicBezTo>
                  <a:pt x="1169780" y="1394113"/>
                  <a:pt x="1180611" y="1383294"/>
                  <a:pt x="1194318" y="1380931"/>
                </a:cubicBezTo>
                <a:cubicBezTo>
                  <a:pt x="1271493" y="1367625"/>
                  <a:pt x="1427584" y="1352939"/>
                  <a:pt x="1427584" y="1352939"/>
                </a:cubicBezTo>
                <a:lnTo>
                  <a:pt x="1875453" y="1362270"/>
                </a:lnTo>
                <a:cubicBezTo>
                  <a:pt x="1885281" y="1362655"/>
                  <a:pt x="1893844" y="1369466"/>
                  <a:pt x="1903445" y="1371600"/>
                </a:cubicBezTo>
                <a:cubicBezTo>
                  <a:pt x="1921913" y="1375704"/>
                  <a:pt x="1940767" y="1377821"/>
                  <a:pt x="1959428" y="1380931"/>
                </a:cubicBezTo>
                <a:cubicBezTo>
                  <a:pt x="1974979" y="1387151"/>
                  <a:pt x="1990110" y="1394548"/>
                  <a:pt x="2006081" y="1399592"/>
                </a:cubicBezTo>
                <a:cubicBezTo>
                  <a:pt x="2049264" y="1413229"/>
                  <a:pt x="2092777" y="1425930"/>
                  <a:pt x="2136710" y="1436914"/>
                </a:cubicBezTo>
                <a:cubicBezTo>
                  <a:pt x="2149151" y="1440024"/>
                  <a:pt x="2161703" y="1442722"/>
                  <a:pt x="2174033" y="1446245"/>
                </a:cubicBezTo>
                <a:cubicBezTo>
                  <a:pt x="2267694" y="1473007"/>
                  <a:pt x="2122719" y="1435751"/>
                  <a:pt x="2239347" y="1464906"/>
                </a:cubicBezTo>
                <a:cubicBezTo>
                  <a:pt x="2400443" y="1545456"/>
                  <a:pt x="2217531" y="1459058"/>
                  <a:pt x="2332653" y="1502229"/>
                </a:cubicBezTo>
                <a:cubicBezTo>
                  <a:pt x="2345676" y="1507113"/>
                  <a:pt x="2356556" y="1517230"/>
                  <a:pt x="2369975" y="1520890"/>
                </a:cubicBezTo>
                <a:cubicBezTo>
                  <a:pt x="2391193" y="1526677"/>
                  <a:pt x="2413518" y="1527111"/>
                  <a:pt x="2435290" y="1530221"/>
                </a:cubicBezTo>
                <a:cubicBezTo>
                  <a:pt x="2485053" y="1546809"/>
                  <a:pt x="2519799" y="1555458"/>
                  <a:pt x="2565918" y="1586204"/>
                </a:cubicBezTo>
                <a:cubicBezTo>
                  <a:pt x="2575249" y="1592424"/>
                  <a:pt x="2583603" y="1600448"/>
                  <a:pt x="2593910" y="1604865"/>
                </a:cubicBezTo>
                <a:cubicBezTo>
                  <a:pt x="2605697" y="1609917"/>
                  <a:pt x="2619226" y="1609693"/>
                  <a:pt x="2631233" y="1614196"/>
                </a:cubicBezTo>
                <a:cubicBezTo>
                  <a:pt x="2644256" y="1619080"/>
                  <a:pt x="2655771" y="1627378"/>
                  <a:pt x="2668555" y="1632857"/>
                </a:cubicBezTo>
                <a:cubicBezTo>
                  <a:pt x="2677595" y="1636731"/>
                  <a:pt x="2687750" y="1637789"/>
                  <a:pt x="2696547" y="1642188"/>
                </a:cubicBezTo>
                <a:cubicBezTo>
                  <a:pt x="2706577" y="1647203"/>
                  <a:pt x="2714292" y="1656295"/>
                  <a:pt x="2724539" y="1660849"/>
                </a:cubicBezTo>
                <a:cubicBezTo>
                  <a:pt x="2742514" y="1668838"/>
                  <a:pt x="2761861" y="1673290"/>
                  <a:pt x="2780522" y="1679510"/>
                </a:cubicBezTo>
                <a:cubicBezTo>
                  <a:pt x="2789853" y="1682620"/>
                  <a:pt x="2800330" y="1683385"/>
                  <a:pt x="2808514" y="1688841"/>
                </a:cubicBezTo>
                <a:cubicBezTo>
                  <a:pt x="2888735" y="1742321"/>
                  <a:pt x="2787237" y="1678202"/>
                  <a:pt x="2864498" y="1716833"/>
                </a:cubicBezTo>
                <a:cubicBezTo>
                  <a:pt x="2936851" y="1753010"/>
                  <a:pt x="2850122" y="1721370"/>
                  <a:pt x="2920481" y="1744825"/>
                </a:cubicBezTo>
                <a:cubicBezTo>
                  <a:pt x="2926702" y="1751045"/>
                  <a:pt x="2931823" y="1758606"/>
                  <a:pt x="2939143" y="1763486"/>
                </a:cubicBezTo>
                <a:cubicBezTo>
                  <a:pt x="2975299" y="1787590"/>
                  <a:pt x="2973919" y="1774087"/>
                  <a:pt x="3004457" y="1800808"/>
                </a:cubicBezTo>
                <a:cubicBezTo>
                  <a:pt x="3021008" y="1815290"/>
                  <a:pt x="3035559" y="1831910"/>
                  <a:pt x="3051110" y="1847461"/>
                </a:cubicBezTo>
                <a:lnTo>
                  <a:pt x="3069771" y="1866123"/>
                </a:lnTo>
                <a:lnTo>
                  <a:pt x="3088433" y="1884784"/>
                </a:lnTo>
                <a:cubicBezTo>
                  <a:pt x="3094653" y="1900335"/>
                  <a:pt x="3099604" y="1916456"/>
                  <a:pt x="3107094" y="1931437"/>
                </a:cubicBezTo>
                <a:cubicBezTo>
                  <a:pt x="3112109" y="1941467"/>
                  <a:pt x="3120191" y="1949692"/>
                  <a:pt x="3125755" y="1959429"/>
                </a:cubicBezTo>
                <a:cubicBezTo>
                  <a:pt x="3166739" y="2031152"/>
                  <a:pt x="3118888" y="1962713"/>
                  <a:pt x="3172408" y="2034074"/>
                </a:cubicBezTo>
                <a:cubicBezTo>
                  <a:pt x="3178628" y="2052735"/>
                  <a:pt x="3182272" y="2072463"/>
                  <a:pt x="3191069" y="2090057"/>
                </a:cubicBezTo>
                <a:cubicBezTo>
                  <a:pt x="3217840" y="2143601"/>
                  <a:pt x="3202574" y="2115453"/>
                  <a:pt x="3237722" y="2174033"/>
                </a:cubicBezTo>
                <a:cubicBezTo>
                  <a:pt x="3242458" y="2192974"/>
                  <a:pt x="3248352" y="2220606"/>
                  <a:pt x="3256384" y="2239347"/>
                </a:cubicBezTo>
                <a:cubicBezTo>
                  <a:pt x="3261863" y="2252132"/>
                  <a:pt x="3269879" y="2263755"/>
                  <a:pt x="3275045" y="2276670"/>
                </a:cubicBezTo>
                <a:cubicBezTo>
                  <a:pt x="3308728" y="2360879"/>
                  <a:pt x="3273915" y="2306265"/>
                  <a:pt x="3321698" y="2369976"/>
                </a:cubicBezTo>
                <a:cubicBezTo>
                  <a:pt x="3327918" y="2401078"/>
                  <a:pt x="3322765" y="2436891"/>
                  <a:pt x="3340359" y="2463282"/>
                </a:cubicBezTo>
                <a:cubicBezTo>
                  <a:pt x="3366128" y="2501936"/>
                  <a:pt x="3358115" y="2485752"/>
                  <a:pt x="3377681" y="2537927"/>
                </a:cubicBezTo>
                <a:cubicBezTo>
                  <a:pt x="3381134" y="2547136"/>
                  <a:pt x="3384310" y="2556462"/>
                  <a:pt x="3387012" y="2565919"/>
                </a:cubicBezTo>
                <a:cubicBezTo>
                  <a:pt x="3390535" y="2578249"/>
                  <a:pt x="3391291" y="2591454"/>
                  <a:pt x="3396343" y="2603241"/>
                </a:cubicBezTo>
                <a:cubicBezTo>
                  <a:pt x="3400760" y="2613548"/>
                  <a:pt x="3409061" y="2621724"/>
                  <a:pt x="3415004" y="2631233"/>
                </a:cubicBezTo>
                <a:cubicBezTo>
                  <a:pt x="3473348" y="2724584"/>
                  <a:pt x="3417095" y="2634997"/>
                  <a:pt x="3461657" y="2715208"/>
                </a:cubicBezTo>
                <a:cubicBezTo>
                  <a:pt x="3470464" y="2731061"/>
                  <a:pt x="3481051" y="2745893"/>
                  <a:pt x="3489649" y="2761861"/>
                </a:cubicBezTo>
                <a:cubicBezTo>
                  <a:pt x="3502838" y="2786354"/>
                  <a:pt x="3510280" y="2814251"/>
                  <a:pt x="3526971" y="2836506"/>
                </a:cubicBezTo>
                <a:cubicBezTo>
                  <a:pt x="3536302" y="2848947"/>
                  <a:pt x="3546721" y="2860642"/>
                  <a:pt x="3554963" y="2873829"/>
                </a:cubicBezTo>
                <a:cubicBezTo>
                  <a:pt x="3562335" y="2885624"/>
                  <a:pt x="3566723" y="2899075"/>
                  <a:pt x="3573624" y="2911151"/>
                </a:cubicBezTo>
                <a:cubicBezTo>
                  <a:pt x="3579188" y="2920888"/>
                  <a:pt x="3586065" y="2929812"/>
                  <a:pt x="3592286" y="2939143"/>
                </a:cubicBezTo>
                <a:cubicBezTo>
                  <a:pt x="3595396" y="2951584"/>
                  <a:pt x="3596565" y="2964678"/>
                  <a:pt x="3601616" y="2976465"/>
                </a:cubicBezTo>
                <a:cubicBezTo>
                  <a:pt x="3606033" y="2986772"/>
                  <a:pt x="3614713" y="2994721"/>
                  <a:pt x="3620277" y="3004457"/>
                </a:cubicBezTo>
                <a:cubicBezTo>
                  <a:pt x="3627178" y="3016534"/>
                  <a:pt x="3632718" y="3029339"/>
                  <a:pt x="3638939" y="3041780"/>
                </a:cubicBezTo>
                <a:cubicBezTo>
                  <a:pt x="3668106" y="3158453"/>
                  <a:pt x="3630829" y="3013394"/>
                  <a:pt x="3657600" y="3107094"/>
                </a:cubicBezTo>
                <a:cubicBezTo>
                  <a:pt x="3661123" y="3119424"/>
                  <a:pt x="3662617" y="3132340"/>
                  <a:pt x="3666930" y="3144416"/>
                </a:cubicBezTo>
                <a:cubicBezTo>
                  <a:pt x="3678197" y="3175963"/>
                  <a:pt x="3693659" y="3205944"/>
                  <a:pt x="3704253" y="3237723"/>
                </a:cubicBezTo>
                <a:cubicBezTo>
                  <a:pt x="3714511" y="3268496"/>
                  <a:pt x="3717373" y="3278905"/>
                  <a:pt x="3732245" y="3312368"/>
                </a:cubicBezTo>
                <a:cubicBezTo>
                  <a:pt x="3737894" y="3325078"/>
                  <a:pt x="3746022" y="3336667"/>
                  <a:pt x="3750906" y="3349690"/>
                </a:cubicBezTo>
                <a:cubicBezTo>
                  <a:pt x="3776729" y="3418549"/>
                  <a:pt x="3741081" y="3358277"/>
                  <a:pt x="3778898" y="3415004"/>
                </a:cubicBezTo>
                <a:cubicBezTo>
                  <a:pt x="3792249" y="3455059"/>
                  <a:pt x="3795626" y="3473988"/>
                  <a:pt x="3816220" y="3508310"/>
                </a:cubicBezTo>
                <a:cubicBezTo>
                  <a:pt x="3827759" y="3527542"/>
                  <a:pt x="3841102" y="3545633"/>
                  <a:pt x="3853543" y="3564294"/>
                </a:cubicBezTo>
                <a:cubicBezTo>
                  <a:pt x="3859763" y="3573625"/>
                  <a:pt x="3865199" y="3583529"/>
                  <a:pt x="3872204" y="3592286"/>
                </a:cubicBezTo>
                <a:cubicBezTo>
                  <a:pt x="3884645" y="3607837"/>
                  <a:pt x="3898106" y="3622624"/>
                  <a:pt x="3909526" y="3638939"/>
                </a:cubicBezTo>
                <a:cubicBezTo>
                  <a:pt x="4011615" y="3784780"/>
                  <a:pt x="3875721" y="3608831"/>
                  <a:pt x="3965510" y="3713584"/>
                </a:cubicBezTo>
                <a:cubicBezTo>
                  <a:pt x="3985300" y="3736672"/>
                  <a:pt x="3990132" y="3751943"/>
                  <a:pt x="4012163" y="3769568"/>
                </a:cubicBezTo>
                <a:cubicBezTo>
                  <a:pt x="4020920" y="3776573"/>
                  <a:pt x="4031641" y="3780931"/>
                  <a:pt x="4040155" y="3788229"/>
                </a:cubicBezTo>
                <a:cubicBezTo>
                  <a:pt x="4053513" y="3799679"/>
                  <a:pt x="4066027" y="3812193"/>
                  <a:pt x="4077477" y="3825551"/>
                </a:cubicBezTo>
                <a:cubicBezTo>
                  <a:pt x="4084775" y="3834065"/>
                  <a:pt x="4087524" y="3846364"/>
                  <a:pt x="4096139" y="3853543"/>
                </a:cubicBezTo>
                <a:cubicBezTo>
                  <a:pt x="4106824" y="3862447"/>
                  <a:pt x="4121534" y="3865048"/>
                  <a:pt x="4133461" y="3872204"/>
                </a:cubicBezTo>
                <a:cubicBezTo>
                  <a:pt x="4152693" y="3883743"/>
                  <a:pt x="4170784" y="3897086"/>
                  <a:pt x="4189445" y="3909527"/>
                </a:cubicBezTo>
                <a:cubicBezTo>
                  <a:pt x="4208106" y="3921968"/>
                  <a:pt x="4226507" y="3934808"/>
                  <a:pt x="4245428" y="3946849"/>
                </a:cubicBezTo>
                <a:cubicBezTo>
                  <a:pt x="4260728" y="3956586"/>
                  <a:pt x="4276991" y="3964781"/>
                  <a:pt x="4292081" y="3974841"/>
                </a:cubicBezTo>
                <a:cubicBezTo>
                  <a:pt x="4301412" y="3981061"/>
                  <a:pt x="4310336" y="3987938"/>
                  <a:pt x="4320073" y="3993502"/>
                </a:cubicBezTo>
                <a:cubicBezTo>
                  <a:pt x="4332150" y="4000403"/>
                  <a:pt x="4345319" y="4005262"/>
                  <a:pt x="4357396" y="4012163"/>
                </a:cubicBezTo>
                <a:cubicBezTo>
                  <a:pt x="4367133" y="4017727"/>
                  <a:pt x="4375543" y="4025455"/>
                  <a:pt x="4385388" y="4030825"/>
                </a:cubicBezTo>
                <a:cubicBezTo>
                  <a:pt x="4487662" y="4086611"/>
                  <a:pt x="4426589" y="4051209"/>
                  <a:pt x="4506686" y="4086808"/>
                </a:cubicBezTo>
                <a:cubicBezTo>
                  <a:pt x="4519396" y="4092457"/>
                  <a:pt x="4530685" y="4101473"/>
                  <a:pt x="4544008" y="4105470"/>
                </a:cubicBezTo>
                <a:cubicBezTo>
                  <a:pt x="4562129" y="4110906"/>
                  <a:pt x="4581378" y="4111416"/>
                  <a:pt x="4599992" y="4114800"/>
                </a:cubicBezTo>
                <a:cubicBezTo>
                  <a:pt x="4615595" y="4117637"/>
                  <a:pt x="4631164" y="4120691"/>
                  <a:pt x="4646645" y="4124131"/>
                </a:cubicBezTo>
                <a:cubicBezTo>
                  <a:pt x="4659163" y="4126913"/>
                  <a:pt x="4671350" y="4131167"/>
                  <a:pt x="4683967" y="4133461"/>
                </a:cubicBezTo>
                <a:cubicBezTo>
                  <a:pt x="4705605" y="4137395"/>
                  <a:pt x="4727510" y="4139682"/>
                  <a:pt x="4749281" y="4142792"/>
                </a:cubicBezTo>
                <a:lnTo>
                  <a:pt x="5197151" y="4133461"/>
                </a:lnTo>
                <a:cubicBezTo>
                  <a:pt x="5245506" y="4131703"/>
                  <a:pt x="5258421" y="4123993"/>
                  <a:pt x="5299788" y="4114800"/>
                </a:cubicBezTo>
                <a:cubicBezTo>
                  <a:pt x="5315269" y="4111360"/>
                  <a:pt x="5331056" y="4109316"/>
                  <a:pt x="5346441" y="4105470"/>
                </a:cubicBezTo>
                <a:cubicBezTo>
                  <a:pt x="5355983" y="4103085"/>
                  <a:pt x="5364712" y="4097635"/>
                  <a:pt x="5374433" y="4096139"/>
                </a:cubicBezTo>
                <a:cubicBezTo>
                  <a:pt x="5405327" y="4091386"/>
                  <a:pt x="5436637" y="4089918"/>
                  <a:pt x="5467739" y="4086808"/>
                </a:cubicBezTo>
                <a:cubicBezTo>
                  <a:pt x="5477069" y="4083698"/>
                  <a:pt x="5486147" y="4079690"/>
                  <a:pt x="5495730" y="4077478"/>
                </a:cubicBezTo>
                <a:cubicBezTo>
                  <a:pt x="5526636" y="4070346"/>
                  <a:pt x="5558946" y="4068846"/>
                  <a:pt x="5589037" y="4058816"/>
                </a:cubicBezTo>
                <a:cubicBezTo>
                  <a:pt x="5607698" y="4052596"/>
                  <a:pt x="5628653" y="4051066"/>
                  <a:pt x="5645020" y="4040155"/>
                </a:cubicBezTo>
                <a:cubicBezTo>
                  <a:pt x="5786515" y="3945826"/>
                  <a:pt x="5641294" y="4047925"/>
                  <a:pt x="5728996" y="3974841"/>
                </a:cubicBezTo>
                <a:cubicBezTo>
                  <a:pt x="5737611" y="3967662"/>
                  <a:pt x="5748373" y="3963359"/>
                  <a:pt x="5756988" y="3956180"/>
                </a:cubicBezTo>
                <a:cubicBezTo>
                  <a:pt x="5767125" y="3947733"/>
                  <a:pt x="5774842" y="3936635"/>
                  <a:pt x="5784979" y="3928188"/>
                </a:cubicBezTo>
                <a:cubicBezTo>
                  <a:pt x="5793594" y="3921009"/>
                  <a:pt x="5804590" y="3916977"/>
                  <a:pt x="5812971" y="3909527"/>
                </a:cubicBezTo>
                <a:cubicBezTo>
                  <a:pt x="5832696" y="3891994"/>
                  <a:pt x="5850294" y="3872204"/>
                  <a:pt x="5868955" y="3853543"/>
                </a:cubicBezTo>
                <a:cubicBezTo>
                  <a:pt x="5878286" y="3844212"/>
                  <a:pt x="5885968" y="3832870"/>
                  <a:pt x="5896947" y="3825551"/>
                </a:cubicBezTo>
                <a:lnTo>
                  <a:pt x="5924939" y="3806890"/>
                </a:lnTo>
                <a:cubicBezTo>
                  <a:pt x="5943600" y="3778898"/>
                  <a:pt x="5968427" y="3754150"/>
                  <a:pt x="5980922" y="3722914"/>
                </a:cubicBezTo>
                <a:cubicBezTo>
                  <a:pt x="5987143" y="3707363"/>
                  <a:pt x="5993703" y="3691944"/>
                  <a:pt x="5999584" y="3676261"/>
                </a:cubicBezTo>
                <a:cubicBezTo>
                  <a:pt x="6003037" y="3667052"/>
                  <a:pt x="6004516" y="3657067"/>
                  <a:pt x="6008914" y="3648270"/>
                </a:cubicBezTo>
                <a:cubicBezTo>
                  <a:pt x="6013929" y="3638240"/>
                  <a:pt x="6022011" y="3630014"/>
                  <a:pt x="6027575" y="3620278"/>
                </a:cubicBezTo>
                <a:cubicBezTo>
                  <a:pt x="6034476" y="3608201"/>
                  <a:pt x="6040016" y="3595396"/>
                  <a:pt x="6046237" y="3582955"/>
                </a:cubicBezTo>
                <a:cubicBezTo>
                  <a:pt x="6049347" y="3570514"/>
                  <a:pt x="6050359" y="3557351"/>
                  <a:pt x="6055567" y="3545633"/>
                </a:cubicBezTo>
                <a:cubicBezTo>
                  <a:pt x="6062932" y="3529061"/>
                  <a:pt x="6077824" y="3516185"/>
                  <a:pt x="6083559" y="3498980"/>
                </a:cubicBezTo>
                <a:cubicBezTo>
                  <a:pt x="6090514" y="3478116"/>
                  <a:pt x="6088577" y="3455231"/>
                  <a:pt x="6092890" y="3433665"/>
                </a:cubicBezTo>
                <a:cubicBezTo>
                  <a:pt x="6097920" y="3408516"/>
                  <a:pt x="6102026" y="3382834"/>
                  <a:pt x="6111551" y="3359021"/>
                </a:cubicBezTo>
                <a:cubicBezTo>
                  <a:pt x="6123919" y="3328101"/>
                  <a:pt x="6140887" y="3288329"/>
                  <a:pt x="6148873" y="3256384"/>
                </a:cubicBezTo>
                <a:cubicBezTo>
                  <a:pt x="6157733" y="3220944"/>
                  <a:pt x="6157074" y="3188617"/>
                  <a:pt x="6167535" y="3153747"/>
                </a:cubicBezTo>
                <a:cubicBezTo>
                  <a:pt x="6172348" y="3137704"/>
                  <a:pt x="6179976" y="3122645"/>
                  <a:pt x="6186196" y="3107094"/>
                </a:cubicBezTo>
                <a:cubicBezTo>
                  <a:pt x="6189306" y="3066661"/>
                  <a:pt x="6189510" y="3025899"/>
                  <a:pt x="6195526" y="2985796"/>
                </a:cubicBezTo>
                <a:cubicBezTo>
                  <a:pt x="6198885" y="2963404"/>
                  <a:pt x="6211380" y="2942950"/>
                  <a:pt x="6214188" y="2920482"/>
                </a:cubicBezTo>
                <a:cubicBezTo>
                  <a:pt x="6220758" y="2867926"/>
                  <a:pt x="6218930" y="2814627"/>
                  <a:pt x="6223518" y="2761861"/>
                </a:cubicBezTo>
                <a:cubicBezTo>
                  <a:pt x="6225157" y="2743014"/>
                  <a:pt x="6230639" y="2724667"/>
                  <a:pt x="6232849" y="2705878"/>
                </a:cubicBezTo>
                <a:cubicBezTo>
                  <a:pt x="6249263" y="2566354"/>
                  <a:pt x="6238857" y="2575098"/>
                  <a:pt x="6251510" y="2397968"/>
                </a:cubicBezTo>
                <a:cubicBezTo>
                  <a:pt x="6252858" y="2379097"/>
                  <a:pt x="6257731" y="2360645"/>
                  <a:pt x="6260841" y="2341984"/>
                </a:cubicBezTo>
                <a:cubicBezTo>
                  <a:pt x="6257731" y="2096278"/>
                  <a:pt x="6260177" y="1850438"/>
                  <a:pt x="6251510" y="1604865"/>
                </a:cubicBezTo>
                <a:cubicBezTo>
                  <a:pt x="6250816" y="1585207"/>
                  <a:pt x="6238114" y="1567835"/>
                  <a:pt x="6232849" y="1548882"/>
                </a:cubicBezTo>
                <a:cubicBezTo>
                  <a:pt x="6222552" y="1511814"/>
                  <a:pt x="6212402" y="1474638"/>
                  <a:pt x="6204857" y="1436914"/>
                </a:cubicBezTo>
                <a:lnTo>
                  <a:pt x="6176865" y="1296955"/>
                </a:lnTo>
                <a:cubicBezTo>
                  <a:pt x="6173755" y="1250302"/>
                  <a:pt x="6173106" y="1203419"/>
                  <a:pt x="6167535" y="1156996"/>
                </a:cubicBezTo>
                <a:cubicBezTo>
                  <a:pt x="6159284" y="1088237"/>
                  <a:pt x="6151339" y="1079453"/>
                  <a:pt x="6139543" y="1026368"/>
                </a:cubicBezTo>
                <a:cubicBezTo>
                  <a:pt x="6136103" y="1010886"/>
                  <a:pt x="6133049" y="995317"/>
                  <a:pt x="6130212" y="979714"/>
                </a:cubicBezTo>
                <a:cubicBezTo>
                  <a:pt x="6126828" y="961101"/>
                  <a:pt x="6123556" y="942459"/>
                  <a:pt x="6120881" y="923731"/>
                </a:cubicBezTo>
                <a:cubicBezTo>
                  <a:pt x="6117335" y="898908"/>
                  <a:pt x="6116991" y="873564"/>
                  <a:pt x="6111551" y="849086"/>
                </a:cubicBezTo>
                <a:cubicBezTo>
                  <a:pt x="6104507" y="817388"/>
                  <a:pt x="6091926" y="787155"/>
                  <a:pt x="6083559" y="755780"/>
                </a:cubicBezTo>
                <a:cubicBezTo>
                  <a:pt x="6073703" y="718821"/>
                  <a:pt x="6076465" y="706505"/>
                  <a:pt x="6064898" y="671804"/>
                </a:cubicBezTo>
                <a:cubicBezTo>
                  <a:pt x="6059602" y="655915"/>
                  <a:pt x="6051534" y="641040"/>
                  <a:pt x="6046237" y="625151"/>
                </a:cubicBezTo>
                <a:cubicBezTo>
                  <a:pt x="6042182" y="612985"/>
                  <a:pt x="6040961" y="599995"/>
                  <a:pt x="6036906" y="587829"/>
                </a:cubicBezTo>
                <a:cubicBezTo>
                  <a:pt x="6022772" y="545427"/>
                  <a:pt x="6018738" y="549206"/>
                  <a:pt x="6008914" y="513184"/>
                </a:cubicBezTo>
                <a:cubicBezTo>
                  <a:pt x="6002166" y="488440"/>
                  <a:pt x="6001723" y="461479"/>
                  <a:pt x="5990253" y="438539"/>
                </a:cubicBezTo>
                <a:cubicBezTo>
                  <a:pt x="5947915" y="353864"/>
                  <a:pt x="5968361" y="387041"/>
                  <a:pt x="5934269" y="335902"/>
                </a:cubicBezTo>
                <a:cubicBezTo>
                  <a:pt x="5931159" y="326571"/>
                  <a:pt x="5929715" y="316508"/>
                  <a:pt x="5924939" y="307910"/>
                </a:cubicBezTo>
                <a:cubicBezTo>
                  <a:pt x="5911013" y="282843"/>
                  <a:pt x="5892383" y="252789"/>
                  <a:pt x="5868955" y="233265"/>
                </a:cubicBezTo>
                <a:cubicBezTo>
                  <a:pt x="5857009" y="223310"/>
                  <a:pt x="5844287" y="214313"/>
                  <a:pt x="5831633" y="205274"/>
                </a:cubicBezTo>
                <a:cubicBezTo>
                  <a:pt x="5822508" y="198756"/>
                  <a:pt x="5813948" y="191029"/>
                  <a:pt x="5803641" y="186612"/>
                </a:cubicBezTo>
                <a:cubicBezTo>
                  <a:pt x="5791854" y="181560"/>
                  <a:pt x="5778836" y="180064"/>
                  <a:pt x="5766318" y="177282"/>
                </a:cubicBezTo>
                <a:cubicBezTo>
                  <a:pt x="5720774" y="167161"/>
                  <a:pt x="5728041" y="172259"/>
                  <a:pt x="5691673" y="158621"/>
                </a:cubicBezTo>
                <a:cubicBezTo>
                  <a:pt x="5675990" y="152740"/>
                  <a:pt x="5661028" y="144885"/>
                  <a:pt x="5645020" y="139959"/>
                </a:cubicBezTo>
                <a:cubicBezTo>
                  <a:pt x="5620507" y="132416"/>
                  <a:pt x="5595257" y="127518"/>
                  <a:pt x="5570375" y="121298"/>
                </a:cubicBezTo>
                <a:cubicBezTo>
                  <a:pt x="5557934" y="118188"/>
                  <a:pt x="5545218" y="116023"/>
                  <a:pt x="5533053" y="111968"/>
                </a:cubicBezTo>
                <a:cubicBezTo>
                  <a:pt x="5514392" y="105747"/>
                  <a:pt x="5496303" y="97428"/>
                  <a:pt x="5477069" y="93306"/>
                </a:cubicBezTo>
                <a:cubicBezTo>
                  <a:pt x="5452550" y="88052"/>
                  <a:pt x="5427306" y="87086"/>
                  <a:pt x="5402424" y="83976"/>
                </a:cubicBezTo>
                <a:cubicBezTo>
                  <a:pt x="5379516" y="78249"/>
                  <a:pt x="5340823" y="67946"/>
                  <a:pt x="5318449" y="65314"/>
                </a:cubicBezTo>
                <a:cubicBezTo>
                  <a:pt x="5281253" y="60938"/>
                  <a:pt x="5243804" y="59094"/>
                  <a:pt x="5206481" y="55984"/>
                </a:cubicBezTo>
                <a:lnTo>
                  <a:pt x="5150498" y="46653"/>
                </a:lnTo>
                <a:cubicBezTo>
                  <a:pt x="5134895" y="43816"/>
                  <a:pt x="5119581" y="39290"/>
                  <a:pt x="5103845" y="37323"/>
                </a:cubicBezTo>
                <a:cubicBezTo>
                  <a:pt x="5069757" y="33062"/>
                  <a:pt x="5035373" y="31588"/>
                  <a:pt x="5001208" y="27992"/>
                </a:cubicBezTo>
                <a:cubicBezTo>
                  <a:pt x="4975619" y="25298"/>
                  <a:pt x="4889222" y="13993"/>
                  <a:pt x="4861249" y="9331"/>
                </a:cubicBezTo>
                <a:cubicBezTo>
                  <a:pt x="4845606" y="6724"/>
                  <a:pt x="4830147" y="3110"/>
                  <a:pt x="4814596" y="0"/>
                </a:cubicBezTo>
                <a:lnTo>
                  <a:pt x="4133461" y="9331"/>
                </a:lnTo>
                <a:cubicBezTo>
                  <a:pt x="4114548" y="9810"/>
                  <a:pt x="4096266" y="16451"/>
                  <a:pt x="4077477" y="18661"/>
                </a:cubicBezTo>
                <a:cubicBezTo>
                  <a:pt x="4043359" y="22675"/>
                  <a:pt x="4008959" y="23978"/>
                  <a:pt x="3974841" y="27992"/>
                </a:cubicBezTo>
                <a:cubicBezTo>
                  <a:pt x="3956052" y="30203"/>
                  <a:pt x="3937672" y="35343"/>
                  <a:pt x="3918857" y="37323"/>
                </a:cubicBezTo>
                <a:cubicBezTo>
                  <a:pt x="3659619" y="64611"/>
                  <a:pt x="3946549" y="24171"/>
                  <a:pt x="3648269" y="65314"/>
                </a:cubicBezTo>
                <a:cubicBezTo>
                  <a:pt x="3607744" y="70904"/>
                  <a:pt x="3567841" y="82199"/>
                  <a:pt x="3526971" y="83976"/>
                </a:cubicBezTo>
                <a:cubicBezTo>
                  <a:pt x="3281418" y="94652"/>
                  <a:pt x="3035559" y="96417"/>
                  <a:pt x="2789853" y="102637"/>
                </a:cubicBezTo>
                <a:cubicBezTo>
                  <a:pt x="2752531" y="105747"/>
                  <a:pt x="2715009" y="107018"/>
                  <a:pt x="2677886" y="111968"/>
                </a:cubicBezTo>
                <a:cubicBezTo>
                  <a:pt x="2595506" y="122952"/>
                  <a:pt x="2722976" y="124788"/>
                  <a:pt x="2603241" y="130629"/>
                </a:cubicBezTo>
                <a:cubicBezTo>
                  <a:pt x="2491364" y="136086"/>
                  <a:pt x="2379344" y="138816"/>
                  <a:pt x="2267339" y="139959"/>
                </a:cubicBezTo>
                <a:lnTo>
                  <a:pt x="774441" y="149290"/>
                </a:lnTo>
                <a:lnTo>
                  <a:pt x="718457" y="158621"/>
                </a:lnTo>
                <a:cubicBezTo>
                  <a:pt x="696720" y="161965"/>
                  <a:pt x="674801" y="164129"/>
                  <a:pt x="653143" y="167951"/>
                </a:cubicBezTo>
                <a:cubicBezTo>
                  <a:pt x="621908" y="173463"/>
                  <a:pt x="589927" y="176582"/>
                  <a:pt x="559837" y="186612"/>
                </a:cubicBezTo>
                <a:cubicBezTo>
                  <a:pt x="465785" y="217964"/>
                  <a:pt x="611657" y="170133"/>
                  <a:pt x="494522" y="205274"/>
                </a:cubicBezTo>
                <a:cubicBezTo>
                  <a:pt x="475681" y="210926"/>
                  <a:pt x="457200" y="217715"/>
                  <a:pt x="438539" y="223935"/>
                </a:cubicBezTo>
                <a:cubicBezTo>
                  <a:pt x="429208" y="227045"/>
                  <a:pt x="420191" y="231336"/>
                  <a:pt x="410547" y="233265"/>
                </a:cubicBezTo>
                <a:cubicBezTo>
                  <a:pt x="378474" y="239680"/>
                  <a:pt x="357322" y="243141"/>
                  <a:pt x="326571" y="251927"/>
                </a:cubicBezTo>
                <a:cubicBezTo>
                  <a:pt x="317114" y="254629"/>
                  <a:pt x="307910" y="258147"/>
                  <a:pt x="298579" y="261257"/>
                </a:cubicBezTo>
                <a:cubicBezTo>
                  <a:pt x="289249" y="267478"/>
                  <a:pt x="280618" y="274904"/>
                  <a:pt x="270588" y="279919"/>
                </a:cubicBezTo>
                <a:cubicBezTo>
                  <a:pt x="261791" y="284318"/>
                  <a:pt x="251030" y="284189"/>
                  <a:pt x="242596" y="289249"/>
                </a:cubicBezTo>
                <a:cubicBezTo>
                  <a:pt x="235053" y="293775"/>
                  <a:pt x="233266" y="262812"/>
                  <a:pt x="223935" y="289249"/>
                </a:cubicBezTo>
                <a:close/>
              </a:path>
            </a:pathLst>
          </a:custGeom>
          <a:solidFill>
            <a:srgbClr val="43AFE2"/>
          </a:solidFill>
          <a:ln w="1905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09" name="Google Shape;209;p6"/>
          <p:cNvSpPr txBox="1">
            <a:spLocks noGrp="1"/>
          </p:cNvSpPr>
          <p:nvPr>
            <p:ph type="title"/>
          </p:nvPr>
        </p:nvSpPr>
        <p:spPr>
          <a:xfrm>
            <a:off x="838200" y="141190"/>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Current landscape and examples</a:t>
            </a:r>
            <a:endParaRPr/>
          </a:p>
        </p:txBody>
      </p:sp>
      <p:sp>
        <p:nvSpPr>
          <p:cNvPr id="210" name="Google Shape;210;p6"/>
          <p:cNvSpPr/>
          <p:nvPr/>
        </p:nvSpPr>
        <p:spPr>
          <a:xfrm>
            <a:off x="6069725" y="1263439"/>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Jupyter 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1" name="Google Shape;211;p6"/>
          <p:cNvSpPr/>
          <p:nvPr/>
        </p:nvSpPr>
        <p:spPr>
          <a:xfrm>
            <a:off x="6122812" y="3459206"/>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Workflows mgmt (Galaxy, Taverna, SDL)</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2" name="Google Shape;212;p6"/>
          <p:cNvSpPr/>
          <p:nvPr/>
        </p:nvSpPr>
        <p:spPr>
          <a:xfrm>
            <a:off x="6069725" y="2407770"/>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Enlighten</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13" name="Google Shape;213;p6"/>
          <p:cNvSpPr/>
          <p:nvPr/>
        </p:nvSpPr>
        <p:spPr>
          <a:xfrm>
            <a:off x="6069725" y="4603792"/>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Processing Services </a:t>
            </a:r>
            <a:br>
              <a:rPr kumimoji="0" lang="it-IT" sz="1600" b="1" i="0" u="none" strike="noStrike" kern="0" cap="none" spc="0" normalizeH="0" baseline="0" noProof="0">
                <a:ln>
                  <a:noFill/>
                </a:ln>
                <a:solidFill>
                  <a:srgbClr val="FFFFFF"/>
                </a:solidFill>
                <a:effectLst/>
                <a:uLnTx/>
                <a:uFillTx/>
                <a:latin typeface="Arial"/>
                <a:ea typeface="Arial"/>
                <a:cs typeface="Arial"/>
                <a:sym typeface="Arial"/>
              </a:rPr>
            </a:b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(OGC API)</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4" name="Google Shape;214;p6"/>
          <p:cNvSpPr/>
          <p:nvPr/>
        </p:nvSpPr>
        <p:spPr>
          <a:xfrm>
            <a:off x="6086404" y="5693521"/>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AH portal</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15" name="Google Shape;215;p6"/>
          <p:cNvSpPr/>
          <p:nvPr/>
        </p:nvSpPr>
        <p:spPr>
          <a:xfrm>
            <a:off x="9573689" y="2313589"/>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Cloud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16" name="Google Shape;216;p6"/>
          <p:cNvSpPr/>
          <p:nvPr/>
        </p:nvSpPr>
        <p:spPr>
          <a:xfrm>
            <a:off x="9659033" y="3613524"/>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HPC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17" name="Google Shape;217;p6"/>
          <p:cNvSpPr txBox="1"/>
          <p:nvPr/>
        </p:nvSpPr>
        <p:spPr>
          <a:xfrm>
            <a:off x="7902922" y="1099453"/>
            <a:ext cx="3262924" cy="1200329"/>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ICSD node: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Jupyter + ML </a:t>
            </a:r>
            <a:br>
              <a:rPr kumimoji="0" lang="it-IT" sz="2400" b="1" i="0" u="none" strike="noStrike" kern="0" cap="none" spc="0" normalizeH="0" baseline="0" noProof="0">
                <a:ln>
                  <a:noFill/>
                </a:ln>
                <a:solidFill>
                  <a:srgbClr val="FFFFFF"/>
                </a:solidFill>
                <a:effectLst/>
                <a:uLnTx/>
                <a:uFillTx/>
                <a:latin typeface="Arial"/>
                <a:ea typeface="Arial"/>
                <a:cs typeface="Arial"/>
                <a:sym typeface="Arial"/>
              </a:rPr>
            </a:b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(SRA 2024)</a:t>
            </a:r>
            <a:endParaRPr kumimoji="0" sz="2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18" name="Google Shape;218;p6"/>
          <p:cNvSpPr/>
          <p:nvPr/>
        </p:nvSpPr>
        <p:spPr>
          <a:xfrm>
            <a:off x="314985" y="1931437"/>
            <a:ext cx="4429470" cy="2566638"/>
          </a:xfrm>
          <a:prstGeom prst="roundRect">
            <a:avLst>
              <a:gd name="adj" fmla="val 5952"/>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19" name="Google Shape;219;p6"/>
          <p:cNvSpPr/>
          <p:nvPr/>
        </p:nvSpPr>
        <p:spPr>
          <a:xfrm>
            <a:off x="680917" y="4821162"/>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0" name="Google Shape;220;p6"/>
          <p:cNvSpPr/>
          <p:nvPr/>
        </p:nvSpPr>
        <p:spPr>
          <a:xfrm>
            <a:off x="2048303" y="4821161"/>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1" name="Google Shape;221;p6"/>
          <p:cNvSpPr/>
          <p:nvPr/>
        </p:nvSpPr>
        <p:spPr>
          <a:xfrm>
            <a:off x="3432591" y="4832753"/>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2" name="Google Shape;222;p6"/>
          <p:cNvSpPr/>
          <p:nvPr/>
        </p:nvSpPr>
        <p:spPr>
          <a:xfrm>
            <a:off x="680919" y="24817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3" name="Google Shape;223;p6"/>
          <p:cNvSpPr/>
          <p:nvPr/>
        </p:nvSpPr>
        <p:spPr>
          <a:xfrm>
            <a:off x="680918" y="34100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224" name="Google Shape;224;p6"/>
          <p:cNvCxnSpPr>
            <a:stCxn id="219" idx="0"/>
            <a:endCxn id="218" idx="2"/>
          </p:cNvCxnSpPr>
          <p:nvPr/>
        </p:nvCxnSpPr>
        <p:spPr>
          <a:xfrm rot="10800000" flipH="1">
            <a:off x="1153883" y="4498062"/>
            <a:ext cx="13758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225" name="Google Shape;225;p6"/>
          <p:cNvCxnSpPr>
            <a:stCxn id="220" idx="0"/>
            <a:endCxn id="218" idx="2"/>
          </p:cNvCxnSpPr>
          <p:nvPr/>
        </p:nvCxnSpPr>
        <p:spPr>
          <a:xfrm rot="10800000" flipH="1">
            <a:off x="2521269" y="4498061"/>
            <a:ext cx="84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226" name="Google Shape;226;p6"/>
          <p:cNvCxnSpPr>
            <a:stCxn id="221" idx="0"/>
            <a:endCxn id="218" idx="2"/>
          </p:cNvCxnSpPr>
          <p:nvPr/>
        </p:nvCxnSpPr>
        <p:spPr>
          <a:xfrm rot="10800000">
            <a:off x="2529757" y="4497953"/>
            <a:ext cx="1375800" cy="334800"/>
          </a:xfrm>
          <a:prstGeom prst="straightConnector1">
            <a:avLst/>
          </a:prstGeom>
          <a:noFill/>
          <a:ln w="19050" cap="flat" cmpd="sng">
            <a:solidFill>
              <a:schemeClr val="accent1"/>
            </a:solidFill>
            <a:prstDash val="solid"/>
            <a:miter lim="800000"/>
            <a:headEnd type="none" w="sm" len="sm"/>
            <a:tailEnd type="none" w="sm" len="sm"/>
          </a:ln>
        </p:spPr>
      </p:cxnSp>
      <p:sp>
        <p:nvSpPr>
          <p:cNvPr id="227" name="Google Shape;227;p6"/>
          <p:cNvSpPr txBox="1"/>
          <p:nvPr/>
        </p:nvSpPr>
        <p:spPr>
          <a:xfrm>
            <a:off x="9713133" y="2055513"/>
            <a:ext cx="1375120"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8" name="Google Shape;228;p6"/>
          <p:cNvSpPr txBox="1"/>
          <p:nvPr/>
        </p:nvSpPr>
        <p:spPr>
          <a:xfrm>
            <a:off x="9744173" y="4499055"/>
            <a:ext cx="1328633"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229" name="Google Shape;229;p6"/>
          <p:cNvCxnSpPr>
            <a:stCxn id="208" idx="3"/>
            <a:endCxn id="218" idx="3"/>
          </p:cNvCxnSpPr>
          <p:nvPr/>
        </p:nvCxnSpPr>
        <p:spPr>
          <a:xfrm flipH="1">
            <a:off x="4744455" y="1642156"/>
            <a:ext cx="1059300" cy="1572600"/>
          </a:xfrm>
          <a:prstGeom prst="straightConnector1">
            <a:avLst/>
          </a:prstGeom>
          <a:noFill/>
          <a:ln w="19050" cap="flat" cmpd="sng">
            <a:solidFill>
              <a:schemeClr val="accent1"/>
            </a:solidFill>
            <a:prstDash val="solid"/>
            <a:miter lim="800000"/>
            <a:headEnd type="none" w="sm" len="sm"/>
            <a:tailEnd type="none" w="sm" len="sm"/>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7"/>
          <p:cNvSpPr/>
          <p:nvPr/>
        </p:nvSpPr>
        <p:spPr>
          <a:xfrm>
            <a:off x="5924247" y="1512687"/>
            <a:ext cx="6223518" cy="3084519"/>
          </a:xfrm>
          <a:custGeom>
            <a:avLst/>
            <a:gdLst/>
            <a:ahLst/>
            <a:cxnLst/>
            <a:rect l="l" t="t" r="r" b="b"/>
            <a:pathLst>
              <a:path w="6223518" h="3084519" extrusionOk="0">
                <a:moveTo>
                  <a:pt x="139959" y="1831583"/>
                </a:moveTo>
                <a:cubicBezTo>
                  <a:pt x="158620" y="1837803"/>
                  <a:pt x="176274" y="1850007"/>
                  <a:pt x="195943" y="1850244"/>
                </a:cubicBezTo>
                <a:lnTo>
                  <a:pt x="914400" y="1840914"/>
                </a:lnTo>
                <a:cubicBezTo>
                  <a:pt x="933313" y="1840458"/>
                  <a:pt x="951470" y="1832052"/>
                  <a:pt x="970383" y="1831583"/>
                </a:cubicBezTo>
                <a:lnTo>
                  <a:pt x="2043404" y="1812922"/>
                </a:lnTo>
                <a:cubicBezTo>
                  <a:pt x="2080726" y="1809812"/>
                  <a:pt x="2118248" y="1808541"/>
                  <a:pt x="2155371" y="1803591"/>
                </a:cubicBezTo>
                <a:cubicBezTo>
                  <a:pt x="2165120" y="1802291"/>
                  <a:pt x="2173661" y="1795878"/>
                  <a:pt x="2183363" y="1794261"/>
                </a:cubicBezTo>
                <a:cubicBezTo>
                  <a:pt x="2214864" y="1789011"/>
                  <a:pt x="2344942" y="1777875"/>
                  <a:pt x="2369975" y="1775599"/>
                </a:cubicBezTo>
                <a:cubicBezTo>
                  <a:pt x="2486971" y="1746350"/>
                  <a:pt x="2419038" y="1758765"/>
                  <a:pt x="2575249" y="1747607"/>
                </a:cubicBezTo>
                <a:cubicBezTo>
                  <a:pt x="2705034" y="1725977"/>
                  <a:pt x="2543916" y="1751784"/>
                  <a:pt x="2715208" y="1728946"/>
                </a:cubicBezTo>
                <a:cubicBezTo>
                  <a:pt x="2733961" y="1726446"/>
                  <a:pt x="2752493" y="1722493"/>
                  <a:pt x="2771192" y="1719616"/>
                </a:cubicBezTo>
                <a:cubicBezTo>
                  <a:pt x="2792929" y="1716272"/>
                  <a:pt x="2814868" y="1714219"/>
                  <a:pt x="2836506" y="1710285"/>
                </a:cubicBezTo>
                <a:cubicBezTo>
                  <a:pt x="2849123" y="1707991"/>
                  <a:pt x="2861253" y="1703469"/>
                  <a:pt x="2873828" y="1700954"/>
                </a:cubicBezTo>
                <a:cubicBezTo>
                  <a:pt x="2892379" y="1697244"/>
                  <a:pt x="2911151" y="1694734"/>
                  <a:pt x="2929812" y="1691624"/>
                </a:cubicBezTo>
                <a:cubicBezTo>
                  <a:pt x="2939143" y="1688514"/>
                  <a:pt x="2948262" y="1684678"/>
                  <a:pt x="2957804" y="1682293"/>
                </a:cubicBezTo>
                <a:cubicBezTo>
                  <a:pt x="2986746" y="1675058"/>
                  <a:pt x="3006377" y="1675483"/>
                  <a:pt x="3032449" y="1663632"/>
                </a:cubicBezTo>
                <a:cubicBezTo>
                  <a:pt x="3196744" y="1588951"/>
                  <a:pt x="3036309" y="1654623"/>
                  <a:pt x="3153747" y="1607648"/>
                </a:cubicBezTo>
                <a:cubicBezTo>
                  <a:pt x="3166188" y="1595207"/>
                  <a:pt x="3176994" y="1580882"/>
                  <a:pt x="3191069" y="1570326"/>
                </a:cubicBezTo>
                <a:cubicBezTo>
                  <a:pt x="3202197" y="1561980"/>
                  <a:pt x="3217831" y="1560717"/>
                  <a:pt x="3228392" y="1551665"/>
                </a:cubicBezTo>
                <a:cubicBezTo>
                  <a:pt x="3240199" y="1541544"/>
                  <a:pt x="3246428" y="1526289"/>
                  <a:pt x="3256383" y="1514342"/>
                </a:cubicBezTo>
                <a:cubicBezTo>
                  <a:pt x="3262015" y="1507584"/>
                  <a:pt x="3269320" y="1502360"/>
                  <a:pt x="3275045" y="1495681"/>
                </a:cubicBezTo>
                <a:cubicBezTo>
                  <a:pt x="3288006" y="1480561"/>
                  <a:pt x="3299926" y="1464579"/>
                  <a:pt x="3312367" y="1449028"/>
                </a:cubicBezTo>
                <a:cubicBezTo>
                  <a:pt x="3315477" y="1436587"/>
                  <a:pt x="3316646" y="1423492"/>
                  <a:pt x="3321698" y="1411705"/>
                </a:cubicBezTo>
                <a:cubicBezTo>
                  <a:pt x="3326115" y="1401398"/>
                  <a:pt x="3336422" y="1394214"/>
                  <a:pt x="3340359" y="1383714"/>
                </a:cubicBezTo>
                <a:cubicBezTo>
                  <a:pt x="3345928" y="1368865"/>
                  <a:pt x="3346250" y="1352542"/>
                  <a:pt x="3349690" y="1337061"/>
                </a:cubicBezTo>
                <a:cubicBezTo>
                  <a:pt x="3352472" y="1324543"/>
                  <a:pt x="3355910" y="1312179"/>
                  <a:pt x="3359020" y="1299738"/>
                </a:cubicBezTo>
                <a:cubicBezTo>
                  <a:pt x="3369084" y="1209164"/>
                  <a:pt x="3364719" y="1220958"/>
                  <a:pt x="3387012" y="1131787"/>
                </a:cubicBezTo>
                <a:cubicBezTo>
                  <a:pt x="3396236" y="1094891"/>
                  <a:pt x="3398316" y="1106524"/>
                  <a:pt x="3415004" y="1066473"/>
                </a:cubicBezTo>
                <a:cubicBezTo>
                  <a:pt x="3425225" y="1041943"/>
                  <a:pt x="3432528" y="1016253"/>
                  <a:pt x="3442996" y="991828"/>
                </a:cubicBezTo>
                <a:cubicBezTo>
                  <a:pt x="3451215" y="972651"/>
                  <a:pt x="3462514" y="954910"/>
                  <a:pt x="3470988" y="935844"/>
                </a:cubicBezTo>
                <a:cubicBezTo>
                  <a:pt x="3474982" y="926856"/>
                  <a:pt x="3476444" y="916892"/>
                  <a:pt x="3480318" y="907852"/>
                </a:cubicBezTo>
                <a:cubicBezTo>
                  <a:pt x="3504703" y="850951"/>
                  <a:pt x="3495940" y="888981"/>
                  <a:pt x="3517641" y="823877"/>
                </a:cubicBezTo>
                <a:cubicBezTo>
                  <a:pt x="3521696" y="811711"/>
                  <a:pt x="3522468" y="798561"/>
                  <a:pt x="3526971" y="786554"/>
                </a:cubicBezTo>
                <a:cubicBezTo>
                  <a:pt x="3540448" y="750615"/>
                  <a:pt x="3555810" y="738206"/>
                  <a:pt x="3573624" y="702579"/>
                </a:cubicBezTo>
                <a:cubicBezTo>
                  <a:pt x="3578023" y="693782"/>
                  <a:pt x="3578179" y="683185"/>
                  <a:pt x="3582955" y="674587"/>
                </a:cubicBezTo>
                <a:cubicBezTo>
                  <a:pt x="3582980" y="674542"/>
                  <a:pt x="3629594" y="604629"/>
                  <a:pt x="3638939" y="590612"/>
                </a:cubicBezTo>
                <a:lnTo>
                  <a:pt x="3676261" y="534628"/>
                </a:lnTo>
                <a:cubicBezTo>
                  <a:pt x="3682481" y="525297"/>
                  <a:pt x="3686993" y="514565"/>
                  <a:pt x="3694922" y="506636"/>
                </a:cubicBezTo>
                <a:cubicBezTo>
                  <a:pt x="3764381" y="437177"/>
                  <a:pt x="3679087" y="525110"/>
                  <a:pt x="3750906" y="441322"/>
                </a:cubicBezTo>
                <a:cubicBezTo>
                  <a:pt x="3759494" y="431303"/>
                  <a:pt x="3770542" y="423543"/>
                  <a:pt x="3778898" y="413330"/>
                </a:cubicBezTo>
                <a:cubicBezTo>
                  <a:pt x="3798593" y="389258"/>
                  <a:pt x="3809999" y="357346"/>
                  <a:pt x="3834881" y="338685"/>
                </a:cubicBezTo>
                <a:cubicBezTo>
                  <a:pt x="3847322" y="329354"/>
                  <a:pt x="3860697" y="321154"/>
                  <a:pt x="3872204" y="310693"/>
                </a:cubicBezTo>
                <a:cubicBezTo>
                  <a:pt x="3894986" y="289982"/>
                  <a:pt x="3913688" y="264876"/>
                  <a:pt x="3937518" y="245379"/>
                </a:cubicBezTo>
                <a:cubicBezTo>
                  <a:pt x="3948283" y="236571"/>
                  <a:pt x="3963046" y="234090"/>
                  <a:pt x="3974841" y="226718"/>
                </a:cubicBezTo>
                <a:cubicBezTo>
                  <a:pt x="4010714" y="204297"/>
                  <a:pt x="4060582" y="151631"/>
                  <a:pt x="4096139" y="142742"/>
                </a:cubicBezTo>
                <a:lnTo>
                  <a:pt x="4133461" y="133412"/>
                </a:lnTo>
                <a:cubicBezTo>
                  <a:pt x="4268161" y="66061"/>
                  <a:pt x="4163593" y="113948"/>
                  <a:pt x="4236098" y="86758"/>
                </a:cubicBezTo>
                <a:cubicBezTo>
                  <a:pt x="4251780" y="80877"/>
                  <a:pt x="4266502" y="72159"/>
                  <a:pt x="4282751" y="68097"/>
                </a:cubicBezTo>
                <a:cubicBezTo>
                  <a:pt x="4304087" y="62763"/>
                  <a:pt x="4326294" y="61877"/>
                  <a:pt x="4348065" y="58767"/>
                </a:cubicBezTo>
                <a:cubicBezTo>
                  <a:pt x="4717709" y="-64452"/>
                  <a:pt x="4389291" y="41661"/>
                  <a:pt x="5458408" y="58767"/>
                </a:cubicBezTo>
                <a:cubicBezTo>
                  <a:pt x="5515408" y="59679"/>
                  <a:pt x="5538832" y="68300"/>
                  <a:pt x="5589037" y="77428"/>
                </a:cubicBezTo>
                <a:cubicBezTo>
                  <a:pt x="5607650" y="80812"/>
                  <a:pt x="5626359" y="83648"/>
                  <a:pt x="5645020" y="86758"/>
                </a:cubicBezTo>
                <a:cubicBezTo>
                  <a:pt x="5660571" y="92979"/>
                  <a:pt x="5676368" y="98618"/>
                  <a:pt x="5691673" y="105420"/>
                </a:cubicBezTo>
                <a:cubicBezTo>
                  <a:pt x="5704384" y="111069"/>
                  <a:pt x="5716211" y="118602"/>
                  <a:pt x="5728996" y="124081"/>
                </a:cubicBezTo>
                <a:cubicBezTo>
                  <a:pt x="5783075" y="147258"/>
                  <a:pt x="5731191" y="116213"/>
                  <a:pt x="5784979" y="152073"/>
                </a:cubicBezTo>
                <a:lnTo>
                  <a:pt x="5822302" y="208056"/>
                </a:lnTo>
                <a:cubicBezTo>
                  <a:pt x="5828522" y="217387"/>
                  <a:pt x="5834235" y="227077"/>
                  <a:pt x="5840963" y="236048"/>
                </a:cubicBezTo>
                <a:lnTo>
                  <a:pt x="5868955" y="273371"/>
                </a:lnTo>
                <a:cubicBezTo>
                  <a:pt x="5890398" y="337700"/>
                  <a:pt x="5873707" y="315445"/>
                  <a:pt x="5906277" y="348016"/>
                </a:cubicBezTo>
                <a:cubicBezTo>
                  <a:pt x="5912498" y="363567"/>
                  <a:pt x="5917449" y="379688"/>
                  <a:pt x="5924939" y="394669"/>
                </a:cubicBezTo>
                <a:cubicBezTo>
                  <a:pt x="5933049" y="410890"/>
                  <a:pt x="5946195" y="424484"/>
                  <a:pt x="5952930" y="441322"/>
                </a:cubicBezTo>
                <a:cubicBezTo>
                  <a:pt x="5993283" y="542207"/>
                  <a:pt x="5933083" y="444207"/>
                  <a:pt x="5980922" y="515967"/>
                </a:cubicBezTo>
                <a:cubicBezTo>
                  <a:pt x="5984032" y="534628"/>
                  <a:pt x="5988164" y="553147"/>
                  <a:pt x="5990253" y="571950"/>
                </a:cubicBezTo>
                <a:cubicBezTo>
                  <a:pt x="5994389" y="609173"/>
                  <a:pt x="5994027" y="646880"/>
                  <a:pt x="5999583" y="683918"/>
                </a:cubicBezTo>
                <a:cubicBezTo>
                  <a:pt x="6005172" y="721179"/>
                  <a:pt x="6020116" y="758593"/>
                  <a:pt x="6027575" y="795885"/>
                </a:cubicBezTo>
                <a:cubicBezTo>
                  <a:pt x="6030685" y="811436"/>
                  <a:pt x="6033059" y="827153"/>
                  <a:pt x="6036906" y="842538"/>
                </a:cubicBezTo>
                <a:cubicBezTo>
                  <a:pt x="6039292" y="852080"/>
                  <a:pt x="6043852" y="860988"/>
                  <a:pt x="6046237" y="870530"/>
                </a:cubicBezTo>
                <a:cubicBezTo>
                  <a:pt x="6059561" y="923829"/>
                  <a:pt x="6050524" y="906592"/>
                  <a:pt x="6064898" y="954505"/>
                </a:cubicBezTo>
                <a:cubicBezTo>
                  <a:pt x="6070550" y="973346"/>
                  <a:pt x="6078788" y="991406"/>
                  <a:pt x="6083559" y="1010489"/>
                </a:cubicBezTo>
                <a:cubicBezTo>
                  <a:pt x="6095275" y="1057353"/>
                  <a:pt x="6088835" y="1035646"/>
                  <a:pt x="6102220" y="1075803"/>
                </a:cubicBezTo>
                <a:cubicBezTo>
                  <a:pt x="6105330" y="1103795"/>
                  <a:pt x="6106921" y="1131998"/>
                  <a:pt x="6111551" y="1159779"/>
                </a:cubicBezTo>
                <a:cubicBezTo>
                  <a:pt x="6113168" y="1169481"/>
                  <a:pt x="6119490" y="1178035"/>
                  <a:pt x="6120881" y="1187771"/>
                </a:cubicBezTo>
                <a:cubicBezTo>
                  <a:pt x="6145360" y="1359123"/>
                  <a:pt x="6116659" y="1236196"/>
                  <a:pt x="6139543" y="1327730"/>
                </a:cubicBezTo>
                <a:cubicBezTo>
                  <a:pt x="6145763" y="1393044"/>
                  <a:pt x="6152264" y="1458333"/>
                  <a:pt x="6158204" y="1523673"/>
                </a:cubicBezTo>
                <a:cubicBezTo>
                  <a:pt x="6165530" y="1604255"/>
                  <a:pt x="6166666" y="1643126"/>
                  <a:pt x="6176865" y="1719616"/>
                </a:cubicBezTo>
                <a:cubicBezTo>
                  <a:pt x="6179365" y="1738368"/>
                  <a:pt x="6182812" y="1756986"/>
                  <a:pt x="6186196" y="1775599"/>
                </a:cubicBezTo>
                <a:cubicBezTo>
                  <a:pt x="6189033" y="1791202"/>
                  <a:pt x="6193283" y="1806552"/>
                  <a:pt x="6195526" y="1822252"/>
                </a:cubicBezTo>
                <a:cubicBezTo>
                  <a:pt x="6199509" y="1850133"/>
                  <a:pt x="6201364" y="1878281"/>
                  <a:pt x="6204857" y="1906228"/>
                </a:cubicBezTo>
                <a:cubicBezTo>
                  <a:pt x="6231473" y="2119144"/>
                  <a:pt x="6194725" y="1796365"/>
                  <a:pt x="6223518" y="2055518"/>
                </a:cubicBezTo>
                <a:cubicBezTo>
                  <a:pt x="6220408" y="2164375"/>
                  <a:pt x="6219248" y="2273305"/>
                  <a:pt x="6214188" y="2382089"/>
                </a:cubicBezTo>
                <a:cubicBezTo>
                  <a:pt x="6213023" y="2407137"/>
                  <a:pt x="6210111" y="2432215"/>
                  <a:pt x="6204857" y="2456734"/>
                </a:cubicBezTo>
                <a:cubicBezTo>
                  <a:pt x="6200735" y="2475968"/>
                  <a:pt x="6186196" y="2512718"/>
                  <a:pt x="6186196" y="2512718"/>
                </a:cubicBezTo>
                <a:cubicBezTo>
                  <a:pt x="6183086" y="2534489"/>
                  <a:pt x="6179593" y="2556209"/>
                  <a:pt x="6176865" y="2578032"/>
                </a:cubicBezTo>
                <a:cubicBezTo>
                  <a:pt x="6173372" y="2605978"/>
                  <a:pt x="6173058" y="2634390"/>
                  <a:pt x="6167535" y="2662007"/>
                </a:cubicBezTo>
                <a:cubicBezTo>
                  <a:pt x="6163677" y="2681296"/>
                  <a:pt x="6155093" y="2699330"/>
                  <a:pt x="6148873" y="2717991"/>
                </a:cubicBezTo>
                <a:lnTo>
                  <a:pt x="6120881" y="2801967"/>
                </a:lnTo>
                <a:cubicBezTo>
                  <a:pt x="6117771" y="2811297"/>
                  <a:pt x="6113936" y="2820417"/>
                  <a:pt x="6111551" y="2829958"/>
                </a:cubicBezTo>
                <a:cubicBezTo>
                  <a:pt x="6108441" y="2842399"/>
                  <a:pt x="6105743" y="2854950"/>
                  <a:pt x="6102220" y="2867281"/>
                </a:cubicBezTo>
                <a:cubicBezTo>
                  <a:pt x="6096148" y="2888532"/>
                  <a:pt x="6090588" y="2906905"/>
                  <a:pt x="6074228" y="2923265"/>
                </a:cubicBezTo>
                <a:cubicBezTo>
                  <a:pt x="6056139" y="2941354"/>
                  <a:pt x="6041013" y="2943667"/>
                  <a:pt x="6018245" y="2951256"/>
                </a:cubicBezTo>
                <a:cubicBezTo>
                  <a:pt x="6012024" y="2957477"/>
                  <a:pt x="6007452" y="2965984"/>
                  <a:pt x="5999583" y="2969918"/>
                </a:cubicBezTo>
                <a:cubicBezTo>
                  <a:pt x="5988113" y="2975653"/>
                  <a:pt x="5974591" y="2975725"/>
                  <a:pt x="5962261" y="2979248"/>
                </a:cubicBezTo>
                <a:cubicBezTo>
                  <a:pt x="5897941" y="2997625"/>
                  <a:pt x="5979325" y="2981070"/>
                  <a:pt x="5878286" y="2997909"/>
                </a:cubicBezTo>
                <a:cubicBezTo>
                  <a:pt x="5821187" y="3016943"/>
                  <a:pt x="5873614" y="3001500"/>
                  <a:pt x="5775649" y="3016571"/>
                </a:cubicBezTo>
                <a:cubicBezTo>
                  <a:pt x="5759974" y="3018982"/>
                  <a:pt x="5744758" y="3024150"/>
                  <a:pt x="5728996" y="3025901"/>
                </a:cubicBezTo>
                <a:cubicBezTo>
                  <a:pt x="5688692" y="3030379"/>
                  <a:pt x="5648035" y="3031059"/>
                  <a:pt x="5607698" y="3035232"/>
                </a:cubicBezTo>
                <a:cubicBezTo>
                  <a:pt x="5299523" y="3067112"/>
                  <a:pt x="5635035" y="3047351"/>
                  <a:pt x="5206481" y="3063224"/>
                </a:cubicBezTo>
                <a:cubicBezTo>
                  <a:pt x="4903566" y="3101086"/>
                  <a:pt x="5097518" y="3080308"/>
                  <a:pt x="4422710" y="3063224"/>
                </a:cubicBezTo>
                <a:cubicBezTo>
                  <a:pt x="4412878" y="3062975"/>
                  <a:pt x="4404467" y="3055193"/>
                  <a:pt x="4394718" y="3053893"/>
                </a:cubicBezTo>
                <a:cubicBezTo>
                  <a:pt x="4357595" y="3048943"/>
                  <a:pt x="4320073" y="3047673"/>
                  <a:pt x="4282751" y="3044563"/>
                </a:cubicBezTo>
                <a:cubicBezTo>
                  <a:pt x="4198023" y="3023380"/>
                  <a:pt x="4290543" y="3044381"/>
                  <a:pt x="4133461" y="3025901"/>
                </a:cubicBezTo>
                <a:cubicBezTo>
                  <a:pt x="4035809" y="3014413"/>
                  <a:pt x="4133263" y="3020129"/>
                  <a:pt x="4049486" y="3007240"/>
                </a:cubicBezTo>
                <a:cubicBezTo>
                  <a:pt x="4025731" y="3003585"/>
                  <a:pt x="3892223" y="2990581"/>
                  <a:pt x="3872204" y="2988579"/>
                </a:cubicBezTo>
                <a:cubicBezTo>
                  <a:pt x="3605735" y="2899753"/>
                  <a:pt x="3840247" y="2974527"/>
                  <a:pt x="3088432" y="2988579"/>
                </a:cubicBezTo>
                <a:cubicBezTo>
                  <a:pt x="2844744" y="2993134"/>
                  <a:pt x="2819866" y="3002197"/>
                  <a:pt x="2565918" y="3016571"/>
                </a:cubicBezTo>
                <a:cubicBezTo>
                  <a:pt x="2494430" y="3020617"/>
                  <a:pt x="2422849" y="3022791"/>
                  <a:pt x="2351314" y="3025901"/>
                </a:cubicBezTo>
                <a:cubicBezTo>
                  <a:pt x="2025759" y="3091015"/>
                  <a:pt x="2289920" y="3041524"/>
                  <a:pt x="1446245" y="3025901"/>
                </a:cubicBezTo>
                <a:cubicBezTo>
                  <a:pt x="1396393" y="3024978"/>
                  <a:pt x="1346718" y="3019681"/>
                  <a:pt x="1296955" y="3016571"/>
                </a:cubicBezTo>
                <a:cubicBezTo>
                  <a:pt x="1275184" y="3013461"/>
                  <a:pt x="1253206" y="3011553"/>
                  <a:pt x="1231641" y="3007240"/>
                </a:cubicBezTo>
                <a:cubicBezTo>
                  <a:pt x="1221997" y="3005311"/>
                  <a:pt x="1213463" y="2998563"/>
                  <a:pt x="1203649" y="2997909"/>
                </a:cubicBezTo>
                <a:cubicBezTo>
                  <a:pt x="1119802" y="2992319"/>
                  <a:pt x="1035698" y="2991689"/>
                  <a:pt x="951722" y="2988579"/>
                </a:cubicBezTo>
                <a:cubicBezTo>
                  <a:pt x="939281" y="2985469"/>
                  <a:pt x="927182" y="2980284"/>
                  <a:pt x="914400" y="2979248"/>
                </a:cubicBezTo>
                <a:cubicBezTo>
                  <a:pt x="811911" y="2970938"/>
                  <a:pt x="606490" y="2960587"/>
                  <a:pt x="606490" y="2960587"/>
                </a:cubicBezTo>
                <a:cubicBezTo>
                  <a:pt x="526409" y="2940566"/>
                  <a:pt x="612234" y="2960109"/>
                  <a:pt x="475861" y="2941926"/>
                </a:cubicBezTo>
                <a:cubicBezTo>
                  <a:pt x="460141" y="2939830"/>
                  <a:pt x="444851" y="2935202"/>
                  <a:pt x="429208" y="2932595"/>
                </a:cubicBezTo>
                <a:cubicBezTo>
                  <a:pt x="390601" y="2926161"/>
                  <a:pt x="326962" y="2918648"/>
                  <a:pt x="289249" y="2913934"/>
                </a:cubicBezTo>
                <a:cubicBezTo>
                  <a:pt x="270588" y="2907714"/>
                  <a:pt x="250859" y="2904070"/>
                  <a:pt x="233265" y="2895273"/>
                </a:cubicBezTo>
                <a:lnTo>
                  <a:pt x="139959" y="2848620"/>
                </a:lnTo>
                <a:cubicBezTo>
                  <a:pt x="90031" y="2798689"/>
                  <a:pt x="163053" y="2867781"/>
                  <a:pt x="83975" y="2811297"/>
                </a:cubicBezTo>
                <a:cubicBezTo>
                  <a:pt x="62981" y="2796302"/>
                  <a:pt x="42695" y="2765587"/>
                  <a:pt x="27992" y="2745983"/>
                </a:cubicBezTo>
                <a:cubicBezTo>
                  <a:pt x="24882" y="2736652"/>
                  <a:pt x="21363" y="2727448"/>
                  <a:pt x="18661" y="2717991"/>
                </a:cubicBezTo>
                <a:cubicBezTo>
                  <a:pt x="9874" y="2687238"/>
                  <a:pt x="6415" y="2666092"/>
                  <a:pt x="0" y="2634016"/>
                </a:cubicBezTo>
                <a:cubicBezTo>
                  <a:pt x="3110" y="2574922"/>
                  <a:pt x="2795" y="2515548"/>
                  <a:pt x="9330" y="2456734"/>
                </a:cubicBezTo>
                <a:cubicBezTo>
                  <a:pt x="15601" y="2400297"/>
                  <a:pt x="29212" y="2383400"/>
                  <a:pt x="46653" y="2335436"/>
                </a:cubicBezTo>
                <a:cubicBezTo>
                  <a:pt x="76679" y="2252864"/>
                  <a:pt x="50003" y="2304970"/>
                  <a:pt x="93306" y="2232799"/>
                </a:cubicBezTo>
                <a:cubicBezTo>
                  <a:pt x="112727" y="2155119"/>
                  <a:pt x="89079" y="2231926"/>
                  <a:pt x="121298" y="2167485"/>
                </a:cubicBezTo>
                <a:cubicBezTo>
                  <a:pt x="129134" y="2151812"/>
                  <a:pt x="135477" y="2117111"/>
                  <a:pt x="139959" y="2102171"/>
                </a:cubicBezTo>
                <a:cubicBezTo>
                  <a:pt x="145611" y="2083330"/>
                  <a:pt x="158620" y="2046187"/>
                  <a:pt x="158620" y="2046187"/>
                </a:cubicBezTo>
                <a:cubicBezTo>
                  <a:pt x="161730" y="2024416"/>
                  <a:pt x="165866" y="2002766"/>
                  <a:pt x="167951" y="1980873"/>
                </a:cubicBezTo>
                <a:cubicBezTo>
                  <a:pt x="177503" y="1880580"/>
                  <a:pt x="177281" y="1891516"/>
                  <a:pt x="139959" y="1831583"/>
                </a:cubicBezTo>
                <a:close/>
              </a:path>
            </a:pathLst>
          </a:custGeom>
          <a:solidFill>
            <a:srgbClr val="43AFE2"/>
          </a:solidFill>
          <a:ln w="1905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35" name="Google Shape;235;p7"/>
          <p:cNvSpPr txBox="1">
            <a:spLocks noGrp="1"/>
          </p:cNvSpPr>
          <p:nvPr>
            <p:ph type="title"/>
          </p:nvPr>
        </p:nvSpPr>
        <p:spPr>
          <a:xfrm>
            <a:off x="838200" y="141190"/>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ICS-D node Example</a:t>
            </a:r>
            <a:endParaRPr/>
          </a:p>
        </p:txBody>
      </p:sp>
      <p:sp>
        <p:nvSpPr>
          <p:cNvPr id="236" name="Google Shape;236;p7"/>
          <p:cNvSpPr/>
          <p:nvPr/>
        </p:nvSpPr>
        <p:spPr>
          <a:xfrm>
            <a:off x="6069725" y="1263439"/>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Jupyter 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7" name="Google Shape;237;p7"/>
          <p:cNvSpPr/>
          <p:nvPr/>
        </p:nvSpPr>
        <p:spPr>
          <a:xfrm>
            <a:off x="6122812" y="3459206"/>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Simulations and workflows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8" name="Google Shape;238;p7"/>
          <p:cNvSpPr/>
          <p:nvPr/>
        </p:nvSpPr>
        <p:spPr>
          <a:xfrm>
            <a:off x="6069725" y="2407770"/>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Enlighten</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39" name="Google Shape;239;p7"/>
          <p:cNvSpPr/>
          <p:nvPr/>
        </p:nvSpPr>
        <p:spPr>
          <a:xfrm>
            <a:off x="6069725" y="4603792"/>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Processing Services </a:t>
            </a:r>
            <a:br>
              <a:rPr kumimoji="0" lang="it-IT" sz="1600" b="1" i="0" u="none" strike="noStrike" kern="0" cap="none" spc="0" normalizeH="0" baseline="0" noProof="0">
                <a:ln>
                  <a:noFill/>
                </a:ln>
                <a:solidFill>
                  <a:srgbClr val="FFFFFF"/>
                </a:solidFill>
                <a:effectLst/>
                <a:uLnTx/>
                <a:uFillTx/>
                <a:latin typeface="Arial"/>
                <a:ea typeface="Arial"/>
                <a:cs typeface="Arial"/>
                <a:sym typeface="Arial"/>
              </a:rPr>
            </a:b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(OGC API)</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0" name="Google Shape;240;p7"/>
          <p:cNvSpPr/>
          <p:nvPr/>
        </p:nvSpPr>
        <p:spPr>
          <a:xfrm>
            <a:off x="6086404" y="5693521"/>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AH portal</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41" name="Google Shape;241;p7"/>
          <p:cNvSpPr txBox="1"/>
          <p:nvPr/>
        </p:nvSpPr>
        <p:spPr>
          <a:xfrm>
            <a:off x="7145880" y="3342306"/>
            <a:ext cx="3262924" cy="1200329"/>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ICSD node: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SDL </a:t>
            </a:r>
            <a:br>
              <a:rPr kumimoji="0" lang="it-IT" sz="2400" b="1" i="0" u="none" strike="noStrike" kern="0" cap="none" spc="0" normalizeH="0" baseline="0" noProof="0">
                <a:ln>
                  <a:noFill/>
                </a:ln>
                <a:solidFill>
                  <a:srgbClr val="FFFFFF"/>
                </a:solidFill>
                <a:effectLst/>
                <a:uLnTx/>
                <a:uFillTx/>
                <a:latin typeface="Arial"/>
                <a:ea typeface="Arial"/>
                <a:cs typeface="Arial"/>
                <a:sym typeface="Arial"/>
              </a:rPr>
            </a:b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(GEO-INQUIRE)</a:t>
            </a:r>
            <a:endParaRPr kumimoji="0" sz="2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42" name="Google Shape;242;p7"/>
          <p:cNvSpPr/>
          <p:nvPr/>
        </p:nvSpPr>
        <p:spPr>
          <a:xfrm>
            <a:off x="314985" y="1931437"/>
            <a:ext cx="4429470" cy="2566638"/>
          </a:xfrm>
          <a:prstGeom prst="roundRect">
            <a:avLst>
              <a:gd name="adj" fmla="val 5952"/>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43" name="Google Shape;243;p7"/>
          <p:cNvSpPr/>
          <p:nvPr/>
        </p:nvSpPr>
        <p:spPr>
          <a:xfrm>
            <a:off x="680917" y="4821162"/>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4" name="Google Shape;244;p7"/>
          <p:cNvSpPr/>
          <p:nvPr/>
        </p:nvSpPr>
        <p:spPr>
          <a:xfrm>
            <a:off x="2048303" y="4821161"/>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5" name="Google Shape;245;p7"/>
          <p:cNvSpPr/>
          <p:nvPr/>
        </p:nvSpPr>
        <p:spPr>
          <a:xfrm>
            <a:off x="3432591" y="4832753"/>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6" name="Google Shape;246;p7"/>
          <p:cNvSpPr/>
          <p:nvPr/>
        </p:nvSpPr>
        <p:spPr>
          <a:xfrm>
            <a:off x="680919" y="24817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7" name="Google Shape;247;p7"/>
          <p:cNvSpPr/>
          <p:nvPr/>
        </p:nvSpPr>
        <p:spPr>
          <a:xfrm>
            <a:off x="680918" y="34100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248" name="Google Shape;248;p7"/>
          <p:cNvCxnSpPr>
            <a:stCxn id="243" idx="0"/>
            <a:endCxn id="242" idx="2"/>
          </p:cNvCxnSpPr>
          <p:nvPr/>
        </p:nvCxnSpPr>
        <p:spPr>
          <a:xfrm rot="10800000" flipH="1">
            <a:off x="1153883" y="4498062"/>
            <a:ext cx="13758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249" name="Google Shape;249;p7"/>
          <p:cNvCxnSpPr>
            <a:stCxn id="244" idx="0"/>
            <a:endCxn id="242" idx="2"/>
          </p:cNvCxnSpPr>
          <p:nvPr/>
        </p:nvCxnSpPr>
        <p:spPr>
          <a:xfrm rot="10800000" flipH="1">
            <a:off x="2521269" y="4498061"/>
            <a:ext cx="84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250" name="Google Shape;250;p7"/>
          <p:cNvCxnSpPr>
            <a:stCxn id="245" idx="0"/>
            <a:endCxn id="242" idx="2"/>
          </p:cNvCxnSpPr>
          <p:nvPr/>
        </p:nvCxnSpPr>
        <p:spPr>
          <a:xfrm rot="10800000">
            <a:off x="2529757" y="4497953"/>
            <a:ext cx="1375800" cy="334800"/>
          </a:xfrm>
          <a:prstGeom prst="straightConnector1">
            <a:avLst/>
          </a:prstGeom>
          <a:noFill/>
          <a:ln w="19050" cap="flat" cmpd="sng">
            <a:solidFill>
              <a:schemeClr val="accent1"/>
            </a:solidFill>
            <a:prstDash val="solid"/>
            <a:miter lim="800000"/>
            <a:headEnd type="none" w="sm" len="sm"/>
            <a:tailEnd type="none" w="sm" len="sm"/>
          </a:ln>
        </p:spPr>
      </p:cxnSp>
      <p:cxnSp>
        <p:nvCxnSpPr>
          <p:cNvPr id="251" name="Google Shape;251;p7"/>
          <p:cNvCxnSpPr>
            <a:stCxn id="237" idx="1"/>
          </p:cNvCxnSpPr>
          <p:nvPr/>
        </p:nvCxnSpPr>
        <p:spPr>
          <a:xfrm rot="10800000">
            <a:off x="4744312" y="3214686"/>
            <a:ext cx="1378500" cy="680700"/>
          </a:xfrm>
          <a:prstGeom prst="straightConnector1">
            <a:avLst/>
          </a:prstGeom>
          <a:noFill/>
          <a:ln w="38100" cap="flat" cmpd="sng">
            <a:solidFill>
              <a:schemeClr val="accent1"/>
            </a:solidFill>
            <a:prstDash val="dash"/>
            <a:miter lim="800000"/>
            <a:headEnd type="none" w="sm" len="sm"/>
            <a:tailEnd type="none" w="sm" len="sm"/>
          </a:ln>
        </p:spPr>
      </p:cxnSp>
      <p:sp>
        <p:nvSpPr>
          <p:cNvPr id="252" name="Google Shape;252;p7"/>
          <p:cNvSpPr/>
          <p:nvPr/>
        </p:nvSpPr>
        <p:spPr>
          <a:xfrm>
            <a:off x="9719163" y="2365544"/>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Cloud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53" name="Google Shape;253;p7"/>
          <p:cNvSpPr/>
          <p:nvPr/>
        </p:nvSpPr>
        <p:spPr>
          <a:xfrm>
            <a:off x="9730971" y="3376298"/>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HPC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54" name="Google Shape;254;p7"/>
          <p:cNvSpPr txBox="1"/>
          <p:nvPr/>
        </p:nvSpPr>
        <p:spPr>
          <a:xfrm>
            <a:off x="9900171" y="2055513"/>
            <a:ext cx="101726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CINECA</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5" name="Google Shape;255;p7"/>
          <p:cNvSpPr txBox="1"/>
          <p:nvPr/>
        </p:nvSpPr>
        <p:spPr>
          <a:xfrm>
            <a:off x="10027848" y="4217483"/>
            <a:ext cx="101726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CINECA</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8"/>
          <p:cNvSpPr/>
          <p:nvPr/>
        </p:nvSpPr>
        <p:spPr>
          <a:xfrm>
            <a:off x="5803641" y="3776115"/>
            <a:ext cx="6223518" cy="3084519"/>
          </a:xfrm>
          <a:custGeom>
            <a:avLst/>
            <a:gdLst/>
            <a:ahLst/>
            <a:cxnLst/>
            <a:rect l="l" t="t" r="r" b="b"/>
            <a:pathLst>
              <a:path w="6223518" h="3084519" extrusionOk="0">
                <a:moveTo>
                  <a:pt x="139959" y="1831583"/>
                </a:moveTo>
                <a:cubicBezTo>
                  <a:pt x="158620" y="1837803"/>
                  <a:pt x="176274" y="1850007"/>
                  <a:pt x="195943" y="1850244"/>
                </a:cubicBezTo>
                <a:lnTo>
                  <a:pt x="914400" y="1840914"/>
                </a:lnTo>
                <a:cubicBezTo>
                  <a:pt x="933313" y="1840458"/>
                  <a:pt x="951470" y="1832052"/>
                  <a:pt x="970383" y="1831583"/>
                </a:cubicBezTo>
                <a:lnTo>
                  <a:pt x="2043404" y="1812922"/>
                </a:lnTo>
                <a:cubicBezTo>
                  <a:pt x="2080726" y="1809812"/>
                  <a:pt x="2118248" y="1808541"/>
                  <a:pt x="2155371" y="1803591"/>
                </a:cubicBezTo>
                <a:cubicBezTo>
                  <a:pt x="2165120" y="1802291"/>
                  <a:pt x="2173661" y="1795878"/>
                  <a:pt x="2183363" y="1794261"/>
                </a:cubicBezTo>
                <a:cubicBezTo>
                  <a:pt x="2214864" y="1789011"/>
                  <a:pt x="2344942" y="1777875"/>
                  <a:pt x="2369975" y="1775599"/>
                </a:cubicBezTo>
                <a:cubicBezTo>
                  <a:pt x="2486971" y="1746350"/>
                  <a:pt x="2419038" y="1758765"/>
                  <a:pt x="2575249" y="1747607"/>
                </a:cubicBezTo>
                <a:cubicBezTo>
                  <a:pt x="2705034" y="1725977"/>
                  <a:pt x="2543916" y="1751784"/>
                  <a:pt x="2715208" y="1728946"/>
                </a:cubicBezTo>
                <a:cubicBezTo>
                  <a:pt x="2733961" y="1726446"/>
                  <a:pt x="2752493" y="1722493"/>
                  <a:pt x="2771192" y="1719616"/>
                </a:cubicBezTo>
                <a:cubicBezTo>
                  <a:pt x="2792929" y="1716272"/>
                  <a:pt x="2814868" y="1714219"/>
                  <a:pt x="2836506" y="1710285"/>
                </a:cubicBezTo>
                <a:cubicBezTo>
                  <a:pt x="2849123" y="1707991"/>
                  <a:pt x="2861253" y="1703469"/>
                  <a:pt x="2873828" y="1700954"/>
                </a:cubicBezTo>
                <a:cubicBezTo>
                  <a:pt x="2892379" y="1697244"/>
                  <a:pt x="2911151" y="1694734"/>
                  <a:pt x="2929812" y="1691624"/>
                </a:cubicBezTo>
                <a:cubicBezTo>
                  <a:pt x="2939143" y="1688514"/>
                  <a:pt x="2948262" y="1684678"/>
                  <a:pt x="2957804" y="1682293"/>
                </a:cubicBezTo>
                <a:cubicBezTo>
                  <a:pt x="2986746" y="1675058"/>
                  <a:pt x="3006377" y="1675483"/>
                  <a:pt x="3032449" y="1663632"/>
                </a:cubicBezTo>
                <a:cubicBezTo>
                  <a:pt x="3196744" y="1588951"/>
                  <a:pt x="3036309" y="1654623"/>
                  <a:pt x="3153747" y="1607648"/>
                </a:cubicBezTo>
                <a:cubicBezTo>
                  <a:pt x="3166188" y="1595207"/>
                  <a:pt x="3176994" y="1580882"/>
                  <a:pt x="3191069" y="1570326"/>
                </a:cubicBezTo>
                <a:cubicBezTo>
                  <a:pt x="3202197" y="1561980"/>
                  <a:pt x="3217831" y="1560717"/>
                  <a:pt x="3228392" y="1551665"/>
                </a:cubicBezTo>
                <a:cubicBezTo>
                  <a:pt x="3240199" y="1541544"/>
                  <a:pt x="3246428" y="1526289"/>
                  <a:pt x="3256383" y="1514342"/>
                </a:cubicBezTo>
                <a:cubicBezTo>
                  <a:pt x="3262015" y="1507584"/>
                  <a:pt x="3269320" y="1502360"/>
                  <a:pt x="3275045" y="1495681"/>
                </a:cubicBezTo>
                <a:cubicBezTo>
                  <a:pt x="3288006" y="1480561"/>
                  <a:pt x="3299926" y="1464579"/>
                  <a:pt x="3312367" y="1449028"/>
                </a:cubicBezTo>
                <a:cubicBezTo>
                  <a:pt x="3315477" y="1436587"/>
                  <a:pt x="3316646" y="1423492"/>
                  <a:pt x="3321698" y="1411705"/>
                </a:cubicBezTo>
                <a:cubicBezTo>
                  <a:pt x="3326115" y="1401398"/>
                  <a:pt x="3336422" y="1394214"/>
                  <a:pt x="3340359" y="1383714"/>
                </a:cubicBezTo>
                <a:cubicBezTo>
                  <a:pt x="3345928" y="1368865"/>
                  <a:pt x="3346250" y="1352542"/>
                  <a:pt x="3349690" y="1337061"/>
                </a:cubicBezTo>
                <a:cubicBezTo>
                  <a:pt x="3352472" y="1324543"/>
                  <a:pt x="3355910" y="1312179"/>
                  <a:pt x="3359020" y="1299738"/>
                </a:cubicBezTo>
                <a:cubicBezTo>
                  <a:pt x="3369084" y="1209164"/>
                  <a:pt x="3364719" y="1220958"/>
                  <a:pt x="3387012" y="1131787"/>
                </a:cubicBezTo>
                <a:cubicBezTo>
                  <a:pt x="3396236" y="1094891"/>
                  <a:pt x="3398316" y="1106524"/>
                  <a:pt x="3415004" y="1066473"/>
                </a:cubicBezTo>
                <a:cubicBezTo>
                  <a:pt x="3425225" y="1041943"/>
                  <a:pt x="3432528" y="1016253"/>
                  <a:pt x="3442996" y="991828"/>
                </a:cubicBezTo>
                <a:cubicBezTo>
                  <a:pt x="3451215" y="972651"/>
                  <a:pt x="3462514" y="954910"/>
                  <a:pt x="3470988" y="935844"/>
                </a:cubicBezTo>
                <a:cubicBezTo>
                  <a:pt x="3474982" y="926856"/>
                  <a:pt x="3476444" y="916892"/>
                  <a:pt x="3480318" y="907852"/>
                </a:cubicBezTo>
                <a:cubicBezTo>
                  <a:pt x="3504703" y="850951"/>
                  <a:pt x="3495940" y="888981"/>
                  <a:pt x="3517641" y="823877"/>
                </a:cubicBezTo>
                <a:cubicBezTo>
                  <a:pt x="3521696" y="811711"/>
                  <a:pt x="3522468" y="798561"/>
                  <a:pt x="3526971" y="786554"/>
                </a:cubicBezTo>
                <a:cubicBezTo>
                  <a:pt x="3540448" y="750615"/>
                  <a:pt x="3555810" y="738206"/>
                  <a:pt x="3573624" y="702579"/>
                </a:cubicBezTo>
                <a:cubicBezTo>
                  <a:pt x="3578023" y="693782"/>
                  <a:pt x="3578179" y="683185"/>
                  <a:pt x="3582955" y="674587"/>
                </a:cubicBezTo>
                <a:cubicBezTo>
                  <a:pt x="3582980" y="674542"/>
                  <a:pt x="3629594" y="604629"/>
                  <a:pt x="3638939" y="590612"/>
                </a:cubicBezTo>
                <a:lnTo>
                  <a:pt x="3676261" y="534628"/>
                </a:lnTo>
                <a:cubicBezTo>
                  <a:pt x="3682481" y="525297"/>
                  <a:pt x="3686993" y="514565"/>
                  <a:pt x="3694922" y="506636"/>
                </a:cubicBezTo>
                <a:cubicBezTo>
                  <a:pt x="3764381" y="437177"/>
                  <a:pt x="3679087" y="525110"/>
                  <a:pt x="3750906" y="441322"/>
                </a:cubicBezTo>
                <a:cubicBezTo>
                  <a:pt x="3759494" y="431303"/>
                  <a:pt x="3770542" y="423543"/>
                  <a:pt x="3778898" y="413330"/>
                </a:cubicBezTo>
                <a:cubicBezTo>
                  <a:pt x="3798593" y="389258"/>
                  <a:pt x="3809999" y="357346"/>
                  <a:pt x="3834881" y="338685"/>
                </a:cubicBezTo>
                <a:cubicBezTo>
                  <a:pt x="3847322" y="329354"/>
                  <a:pt x="3860697" y="321154"/>
                  <a:pt x="3872204" y="310693"/>
                </a:cubicBezTo>
                <a:cubicBezTo>
                  <a:pt x="3894986" y="289982"/>
                  <a:pt x="3913688" y="264876"/>
                  <a:pt x="3937518" y="245379"/>
                </a:cubicBezTo>
                <a:cubicBezTo>
                  <a:pt x="3948283" y="236571"/>
                  <a:pt x="3963046" y="234090"/>
                  <a:pt x="3974841" y="226718"/>
                </a:cubicBezTo>
                <a:cubicBezTo>
                  <a:pt x="4010714" y="204297"/>
                  <a:pt x="4060582" y="151631"/>
                  <a:pt x="4096139" y="142742"/>
                </a:cubicBezTo>
                <a:lnTo>
                  <a:pt x="4133461" y="133412"/>
                </a:lnTo>
                <a:cubicBezTo>
                  <a:pt x="4268161" y="66061"/>
                  <a:pt x="4163593" y="113948"/>
                  <a:pt x="4236098" y="86758"/>
                </a:cubicBezTo>
                <a:cubicBezTo>
                  <a:pt x="4251780" y="80877"/>
                  <a:pt x="4266502" y="72159"/>
                  <a:pt x="4282751" y="68097"/>
                </a:cubicBezTo>
                <a:cubicBezTo>
                  <a:pt x="4304087" y="62763"/>
                  <a:pt x="4326294" y="61877"/>
                  <a:pt x="4348065" y="58767"/>
                </a:cubicBezTo>
                <a:cubicBezTo>
                  <a:pt x="4717709" y="-64452"/>
                  <a:pt x="4389291" y="41661"/>
                  <a:pt x="5458408" y="58767"/>
                </a:cubicBezTo>
                <a:cubicBezTo>
                  <a:pt x="5515408" y="59679"/>
                  <a:pt x="5538832" y="68300"/>
                  <a:pt x="5589037" y="77428"/>
                </a:cubicBezTo>
                <a:cubicBezTo>
                  <a:pt x="5607650" y="80812"/>
                  <a:pt x="5626359" y="83648"/>
                  <a:pt x="5645020" y="86758"/>
                </a:cubicBezTo>
                <a:cubicBezTo>
                  <a:pt x="5660571" y="92979"/>
                  <a:pt x="5676368" y="98618"/>
                  <a:pt x="5691673" y="105420"/>
                </a:cubicBezTo>
                <a:cubicBezTo>
                  <a:pt x="5704384" y="111069"/>
                  <a:pt x="5716211" y="118602"/>
                  <a:pt x="5728996" y="124081"/>
                </a:cubicBezTo>
                <a:cubicBezTo>
                  <a:pt x="5783075" y="147258"/>
                  <a:pt x="5731191" y="116213"/>
                  <a:pt x="5784979" y="152073"/>
                </a:cubicBezTo>
                <a:lnTo>
                  <a:pt x="5822302" y="208056"/>
                </a:lnTo>
                <a:cubicBezTo>
                  <a:pt x="5828522" y="217387"/>
                  <a:pt x="5834235" y="227077"/>
                  <a:pt x="5840963" y="236048"/>
                </a:cubicBezTo>
                <a:lnTo>
                  <a:pt x="5868955" y="273371"/>
                </a:lnTo>
                <a:cubicBezTo>
                  <a:pt x="5890398" y="337700"/>
                  <a:pt x="5873707" y="315445"/>
                  <a:pt x="5906277" y="348016"/>
                </a:cubicBezTo>
                <a:cubicBezTo>
                  <a:pt x="5912498" y="363567"/>
                  <a:pt x="5917449" y="379688"/>
                  <a:pt x="5924939" y="394669"/>
                </a:cubicBezTo>
                <a:cubicBezTo>
                  <a:pt x="5933049" y="410890"/>
                  <a:pt x="5946195" y="424484"/>
                  <a:pt x="5952930" y="441322"/>
                </a:cubicBezTo>
                <a:cubicBezTo>
                  <a:pt x="5993283" y="542207"/>
                  <a:pt x="5933083" y="444207"/>
                  <a:pt x="5980922" y="515967"/>
                </a:cubicBezTo>
                <a:cubicBezTo>
                  <a:pt x="5984032" y="534628"/>
                  <a:pt x="5988164" y="553147"/>
                  <a:pt x="5990253" y="571950"/>
                </a:cubicBezTo>
                <a:cubicBezTo>
                  <a:pt x="5994389" y="609173"/>
                  <a:pt x="5994027" y="646880"/>
                  <a:pt x="5999583" y="683918"/>
                </a:cubicBezTo>
                <a:cubicBezTo>
                  <a:pt x="6005172" y="721179"/>
                  <a:pt x="6020116" y="758593"/>
                  <a:pt x="6027575" y="795885"/>
                </a:cubicBezTo>
                <a:cubicBezTo>
                  <a:pt x="6030685" y="811436"/>
                  <a:pt x="6033059" y="827153"/>
                  <a:pt x="6036906" y="842538"/>
                </a:cubicBezTo>
                <a:cubicBezTo>
                  <a:pt x="6039292" y="852080"/>
                  <a:pt x="6043852" y="860988"/>
                  <a:pt x="6046237" y="870530"/>
                </a:cubicBezTo>
                <a:cubicBezTo>
                  <a:pt x="6059561" y="923829"/>
                  <a:pt x="6050524" y="906592"/>
                  <a:pt x="6064898" y="954505"/>
                </a:cubicBezTo>
                <a:cubicBezTo>
                  <a:pt x="6070550" y="973346"/>
                  <a:pt x="6078788" y="991406"/>
                  <a:pt x="6083559" y="1010489"/>
                </a:cubicBezTo>
                <a:cubicBezTo>
                  <a:pt x="6095275" y="1057353"/>
                  <a:pt x="6088835" y="1035646"/>
                  <a:pt x="6102220" y="1075803"/>
                </a:cubicBezTo>
                <a:cubicBezTo>
                  <a:pt x="6105330" y="1103795"/>
                  <a:pt x="6106921" y="1131998"/>
                  <a:pt x="6111551" y="1159779"/>
                </a:cubicBezTo>
                <a:cubicBezTo>
                  <a:pt x="6113168" y="1169481"/>
                  <a:pt x="6119490" y="1178035"/>
                  <a:pt x="6120881" y="1187771"/>
                </a:cubicBezTo>
                <a:cubicBezTo>
                  <a:pt x="6145360" y="1359123"/>
                  <a:pt x="6116659" y="1236196"/>
                  <a:pt x="6139543" y="1327730"/>
                </a:cubicBezTo>
                <a:cubicBezTo>
                  <a:pt x="6145763" y="1393044"/>
                  <a:pt x="6152264" y="1458333"/>
                  <a:pt x="6158204" y="1523673"/>
                </a:cubicBezTo>
                <a:cubicBezTo>
                  <a:pt x="6165530" y="1604255"/>
                  <a:pt x="6166666" y="1643126"/>
                  <a:pt x="6176865" y="1719616"/>
                </a:cubicBezTo>
                <a:cubicBezTo>
                  <a:pt x="6179365" y="1738368"/>
                  <a:pt x="6182812" y="1756986"/>
                  <a:pt x="6186196" y="1775599"/>
                </a:cubicBezTo>
                <a:cubicBezTo>
                  <a:pt x="6189033" y="1791202"/>
                  <a:pt x="6193283" y="1806552"/>
                  <a:pt x="6195526" y="1822252"/>
                </a:cubicBezTo>
                <a:cubicBezTo>
                  <a:pt x="6199509" y="1850133"/>
                  <a:pt x="6201364" y="1878281"/>
                  <a:pt x="6204857" y="1906228"/>
                </a:cubicBezTo>
                <a:cubicBezTo>
                  <a:pt x="6231473" y="2119144"/>
                  <a:pt x="6194725" y="1796365"/>
                  <a:pt x="6223518" y="2055518"/>
                </a:cubicBezTo>
                <a:cubicBezTo>
                  <a:pt x="6220408" y="2164375"/>
                  <a:pt x="6219248" y="2273305"/>
                  <a:pt x="6214188" y="2382089"/>
                </a:cubicBezTo>
                <a:cubicBezTo>
                  <a:pt x="6213023" y="2407137"/>
                  <a:pt x="6210111" y="2432215"/>
                  <a:pt x="6204857" y="2456734"/>
                </a:cubicBezTo>
                <a:cubicBezTo>
                  <a:pt x="6200735" y="2475968"/>
                  <a:pt x="6186196" y="2512718"/>
                  <a:pt x="6186196" y="2512718"/>
                </a:cubicBezTo>
                <a:cubicBezTo>
                  <a:pt x="6183086" y="2534489"/>
                  <a:pt x="6179593" y="2556209"/>
                  <a:pt x="6176865" y="2578032"/>
                </a:cubicBezTo>
                <a:cubicBezTo>
                  <a:pt x="6173372" y="2605978"/>
                  <a:pt x="6173058" y="2634390"/>
                  <a:pt x="6167535" y="2662007"/>
                </a:cubicBezTo>
                <a:cubicBezTo>
                  <a:pt x="6163677" y="2681296"/>
                  <a:pt x="6155093" y="2699330"/>
                  <a:pt x="6148873" y="2717991"/>
                </a:cubicBezTo>
                <a:lnTo>
                  <a:pt x="6120881" y="2801967"/>
                </a:lnTo>
                <a:cubicBezTo>
                  <a:pt x="6117771" y="2811297"/>
                  <a:pt x="6113936" y="2820417"/>
                  <a:pt x="6111551" y="2829958"/>
                </a:cubicBezTo>
                <a:cubicBezTo>
                  <a:pt x="6108441" y="2842399"/>
                  <a:pt x="6105743" y="2854950"/>
                  <a:pt x="6102220" y="2867281"/>
                </a:cubicBezTo>
                <a:cubicBezTo>
                  <a:pt x="6096148" y="2888532"/>
                  <a:pt x="6090588" y="2906905"/>
                  <a:pt x="6074228" y="2923265"/>
                </a:cubicBezTo>
                <a:cubicBezTo>
                  <a:pt x="6056139" y="2941354"/>
                  <a:pt x="6041013" y="2943667"/>
                  <a:pt x="6018245" y="2951256"/>
                </a:cubicBezTo>
                <a:cubicBezTo>
                  <a:pt x="6012024" y="2957477"/>
                  <a:pt x="6007452" y="2965984"/>
                  <a:pt x="5999583" y="2969918"/>
                </a:cubicBezTo>
                <a:cubicBezTo>
                  <a:pt x="5988113" y="2975653"/>
                  <a:pt x="5974591" y="2975725"/>
                  <a:pt x="5962261" y="2979248"/>
                </a:cubicBezTo>
                <a:cubicBezTo>
                  <a:pt x="5897941" y="2997625"/>
                  <a:pt x="5979325" y="2981070"/>
                  <a:pt x="5878286" y="2997909"/>
                </a:cubicBezTo>
                <a:cubicBezTo>
                  <a:pt x="5821187" y="3016943"/>
                  <a:pt x="5873614" y="3001500"/>
                  <a:pt x="5775649" y="3016571"/>
                </a:cubicBezTo>
                <a:cubicBezTo>
                  <a:pt x="5759974" y="3018982"/>
                  <a:pt x="5744758" y="3024150"/>
                  <a:pt x="5728996" y="3025901"/>
                </a:cubicBezTo>
                <a:cubicBezTo>
                  <a:pt x="5688692" y="3030379"/>
                  <a:pt x="5648035" y="3031059"/>
                  <a:pt x="5607698" y="3035232"/>
                </a:cubicBezTo>
                <a:cubicBezTo>
                  <a:pt x="5299523" y="3067112"/>
                  <a:pt x="5635035" y="3047351"/>
                  <a:pt x="5206481" y="3063224"/>
                </a:cubicBezTo>
                <a:cubicBezTo>
                  <a:pt x="4903566" y="3101086"/>
                  <a:pt x="5097518" y="3080308"/>
                  <a:pt x="4422710" y="3063224"/>
                </a:cubicBezTo>
                <a:cubicBezTo>
                  <a:pt x="4412878" y="3062975"/>
                  <a:pt x="4404467" y="3055193"/>
                  <a:pt x="4394718" y="3053893"/>
                </a:cubicBezTo>
                <a:cubicBezTo>
                  <a:pt x="4357595" y="3048943"/>
                  <a:pt x="4320073" y="3047673"/>
                  <a:pt x="4282751" y="3044563"/>
                </a:cubicBezTo>
                <a:cubicBezTo>
                  <a:pt x="4198023" y="3023380"/>
                  <a:pt x="4290543" y="3044381"/>
                  <a:pt x="4133461" y="3025901"/>
                </a:cubicBezTo>
                <a:cubicBezTo>
                  <a:pt x="4035809" y="3014413"/>
                  <a:pt x="4133263" y="3020129"/>
                  <a:pt x="4049486" y="3007240"/>
                </a:cubicBezTo>
                <a:cubicBezTo>
                  <a:pt x="4025731" y="3003585"/>
                  <a:pt x="3892223" y="2990581"/>
                  <a:pt x="3872204" y="2988579"/>
                </a:cubicBezTo>
                <a:cubicBezTo>
                  <a:pt x="3605735" y="2899753"/>
                  <a:pt x="3840247" y="2974527"/>
                  <a:pt x="3088432" y="2988579"/>
                </a:cubicBezTo>
                <a:cubicBezTo>
                  <a:pt x="2844744" y="2993134"/>
                  <a:pt x="2819866" y="3002197"/>
                  <a:pt x="2565918" y="3016571"/>
                </a:cubicBezTo>
                <a:cubicBezTo>
                  <a:pt x="2494430" y="3020617"/>
                  <a:pt x="2422849" y="3022791"/>
                  <a:pt x="2351314" y="3025901"/>
                </a:cubicBezTo>
                <a:cubicBezTo>
                  <a:pt x="2025759" y="3091015"/>
                  <a:pt x="2289920" y="3041524"/>
                  <a:pt x="1446245" y="3025901"/>
                </a:cubicBezTo>
                <a:cubicBezTo>
                  <a:pt x="1396393" y="3024978"/>
                  <a:pt x="1346718" y="3019681"/>
                  <a:pt x="1296955" y="3016571"/>
                </a:cubicBezTo>
                <a:cubicBezTo>
                  <a:pt x="1275184" y="3013461"/>
                  <a:pt x="1253206" y="3011553"/>
                  <a:pt x="1231641" y="3007240"/>
                </a:cubicBezTo>
                <a:cubicBezTo>
                  <a:pt x="1221997" y="3005311"/>
                  <a:pt x="1213463" y="2998563"/>
                  <a:pt x="1203649" y="2997909"/>
                </a:cubicBezTo>
                <a:cubicBezTo>
                  <a:pt x="1119802" y="2992319"/>
                  <a:pt x="1035698" y="2991689"/>
                  <a:pt x="951722" y="2988579"/>
                </a:cubicBezTo>
                <a:cubicBezTo>
                  <a:pt x="939281" y="2985469"/>
                  <a:pt x="927182" y="2980284"/>
                  <a:pt x="914400" y="2979248"/>
                </a:cubicBezTo>
                <a:cubicBezTo>
                  <a:pt x="811911" y="2970938"/>
                  <a:pt x="606490" y="2960587"/>
                  <a:pt x="606490" y="2960587"/>
                </a:cubicBezTo>
                <a:cubicBezTo>
                  <a:pt x="526409" y="2940566"/>
                  <a:pt x="612234" y="2960109"/>
                  <a:pt x="475861" y="2941926"/>
                </a:cubicBezTo>
                <a:cubicBezTo>
                  <a:pt x="460141" y="2939830"/>
                  <a:pt x="444851" y="2935202"/>
                  <a:pt x="429208" y="2932595"/>
                </a:cubicBezTo>
                <a:cubicBezTo>
                  <a:pt x="390601" y="2926161"/>
                  <a:pt x="326962" y="2918648"/>
                  <a:pt x="289249" y="2913934"/>
                </a:cubicBezTo>
                <a:cubicBezTo>
                  <a:pt x="270588" y="2907714"/>
                  <a:pt x="250859" y="2904070"/>
                  <a:pt x="233265" y="2895273"/>
                </a:cubicBezTo>
                <a:lnTo>
                  <a:pt x="139959" y="2848620"/>
                </a:lnTo>
                <a:cubicBezTo>
                  <a:pt x="90031" y="2798689"/>
                  <a:pt x="163053" y="2867781"/>
                  <a:pt x="83975" y="2811297"/>
                </a:cubicBezTo>
                <a:cubicBezTo>
                  <a:pt x="62981" y="2796302"/>
                  <a:pt x="42695" y="2765587"/>
                  <a:pt x="27992" y="2745983"/>
                </a:cubicBezTo>
                <a:cubicBezTo>
                  <a:pt x="24882" y="2736652"/>
                  <a:pt x="21363" y="2727448"/>
                  <a:pt x="18661" y="2717991"/>
                </a:cubicBezTo>
                <a:cubicBezTo>
                  <a:pt x="9874" y="2687238"/>
                  <a:pt x="6415" y="2666092"/>
                  <a:pt x="0" y="2634016"/>
                </a:cubicBezTo>
                <a:cubicBezTo>
                  <a:pt x="3110" y="2574922"/>
                  <a:pt x="2795" y="2515548"/>
                  <a:pt x="9330" y="2456734"/>
                </a:cubicBezTo>
                <a:cubicBezTo>
                  <a:pt x="15601" y="2400297"/>
                  <a:pt x="29212" y="2383400"/>
                  <a:pt x="46653" y="2335436"/>
                </a:cubicBezTo>
                <a:cubicBezTo>
                  <a:pt x="76679" y="2252864"/>
                  <a:pt x="50003" y="2304970"/>
                  <a:pt x="93306" y="2232799"/>
                </a:cubicBezTo>
                <a:cubicBezTo>
                  <a:pt x="112727" y="2155119"/>
                  <a:pt x="89079" y="2231926"/>
                  <a:pt x="121298" y="2167485"/>
                </a:cubicBezTo>
                <a:cubicBezTo>
                  <a:pt x="129134" y="2151812"/>
                  <a:pt x="135477" y="2117111"/>
                  <a:pt x="139959" y="2102171"/>
                </a:cubicBezTo>
                <a:cubicBezTo>
                  <a:pt x="145611" y="2083330"/>
                  <a:pt x="158620" y="2046187"/>
                  <a:pt x="158620" y="2046187"/>
                </a:cubicBezTo>
                <a:cubicBezTo>
                  <a:pt x="161730" y="2024416"/>
                  <a:pt x="165866" y="2002766"/>
                  <a:pt x="167951" y="1980873"/>
                </a:cubicBezTo>
                <a:cubicBezTo>
                  <a:pt x="177503" y="1880580"/>
                  <a:pt x="177281" y="1891516"/>
                  <a:pt x="139959" y="1831583"/>
                </a:cubicBezTo>
                <a:close/>
              </a:path>
            </a:pathLst>
          </a:custGeom>
          <a:solidFill>
            <a:srgbClr val="43AFE2"/>
          </a:solidFill>
          <a:ln w="1905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61" name="Google Shape;261;p8"/>
          <p:cNvSpPr txBox="1">
            <a:spLocks noGrp="1"/>
          </p:cNvSpPr>
          <p:nvPr>
            <p:ph type="title"/>
          </p:nvPr>
        </p:nvSpPr>
        <p:spPr>
          <a:xfrm>
            <a:off x="838200" y="141190"/>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ICS-D node Example</a:t>
            </a:r>
            <a:endParaRPr/>
          </a:p>
        </p:txBody>
      </p:sp>
      <p:sp>
        <p:nvSpPr>
          <p:cNvPr id="262" name="Google Shape;262;p8"/>
          <p:cNvSpPr/>
          <p:nvPr/>
        </p:nvSpPr>
        <p:spPr>
          <a:xfrm>
            <a:off x="6069725" y="1263439"/>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Jupyter 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3" name="Google Shape;263;p8"/>
          <p:cNvSpPr/>
          <p:nvPr/>
        </p:nvSpPr>
        <p:spPr>
          <a:xfrm>
            <a:off x="6122812" y="3459206"/>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Workflows mgmt (Galaxy, Taverna, SDL)</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4" name="Google Shape;264;p8"/>
          <p:cNvSpPr/>
          <p:nvPr/>
        </p:nvSpPr>
        <p:spPr>
          <a:xfrm>
            <a:off x="6069725" y="2407770"/>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Enlighten</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65" name="Google Shape;265;p8"/>
          <p:cNvSpPr/>
          <p:nvPr/>
        </p:nvSpPr>
        <p:spPr>
          <a:xfrm>
            <a:off x="6069725" y="4603792"/>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Processing Services </a:t>
            </a:r>
            <a:br>
              <a:rPr kumimoji="0" lang="it-IT" sz="1600" b="1" i="0" u="none" strike="noStrike" kern="0" cap="none" spc="0" normalizeH="0" baseline="0" noProof="0">
                <a:ln>
                  <a:noFill/>
                </a:ln>
                <a:solidFill>
                  <a:srgbClr val="FFFFFF"/>
                </a:solidFill>
                <a:effectLst/>
                <a:uLnTx/>
                <a:uFillTx/>
                <a:latin typeface="Arial"/>
                <a:ea typeface="Arial"/>
                <a:cs typeface="Arial"/>
                <a:sym typeface="Arial"/>
              </a:rPr>
            </a:b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(OGC API)</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6" name="Google Shape;266;p8"/>
          <p:cNvSpPr/>
          <p:nvPr/>
        </p:nvSpPr>
        <p:spPr>
          <a:xfrm>
            <a:off x="6086404" y="5693521"/>
            <a:ext cx="1780110"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600" b="1" i="0" u="none" strike="noStrike" kern="0" cap="none" spc="0" normalizeH="0" baseline="0" noProof="0">
                <a:ln>
                  <a:noFill/>
                </a:ln>
                <a:solidFill>
                  <a:srgbClr val="FFFFFF"/>
                </a:solidFill>
                <a:effectLst/>
                <a:uLnTx/>
                <a:uFillTx/>
                <a:latin typeface="Arial"/>
                <a:ea typeface="Arial"/>
                <a:cs typeface="Arial"/>
                <a:sym typeface="Arial"/>
              </a:rPr>
              <a:t>AH portal</a:t>
            </a:r>
            <a:endParaRPr kumimoji="0" sz="16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67" name="Google Shape;267;p8"/>
          <p:cNvSpPr/>
          <p:nvPr/>
        </p:nvSpPr>
        <p:spPr>
          <a:xfrm>
            <a:off x="10026817" y="4483865"/>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Cloud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68" name="Google Shape;268;p8"/>
          <p:cNvSpPr/>
          <p:nvPr/>
        </p:nvSpPr>
        <p:spPr>
          <a:xfrm>
            <a:off x="10130727" y="5806383"/>
            <a:ext cx="1780111"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HPC Resources</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69" name="Google Shape;269;p8"/>
          <p:cNvSpPr txBox="1"/>
          <p:nvPr/>
        </p:nvSpPr>
        <p:spPr>
          <a:xfrm>
            <a:off x="7404544" y="5554796"/>
            <a:ext cx="3262924" cy="1508105"/>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ICSD node: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EPOS-IS</a:t>
            </a:r>
            <a:br>
              <a:rPr kumimoji="0" lang="it-IT" sz="2400" b="1" i="0" u="none" strike="noStrike" kern="0" cap="none" spc="0" normalizeH="0" baseline="0" noProof="0">
                <a:ln>
                  <a:noFill/>
                </a:ln>
                <a:solidFill>
                  <a:srgbClr val="FFFFFF"/>
                </a:solidFill>
                <a:effectLst/>
                <a:uLnTx/>
                <a:uFillTx/>
                <a:latin typeface="Arial"/>
                <a:ea typeface="Arial"/>
                <a:cs typeface="Arial"/>
                <a:sym typeface="Arial"/>
              </a:rPr>
            </a:br>
            <a:r>
              <a:rPr kumimoji="0" lang="it-IT" sz="2000" b="0" i="0" u="none" strike="noStrike" kern="0" cap="none" spc="0" normalizeH="0" baseline="0" noProof="0">
                <a:ln>
                  <a:noFill/>
                </a:ln>
                <a:solidFill>
                  <a:srgbClr val="FFFFFF"/>
                </a:solidFill>
                <a:effectLst/>
                <a:uLnTx/>
                <a:uFillTx/>
                <a:latin typeface="Arial"/>
                <a:ea typeface="Arial"/>
                <a:cs typeface="Arial"/>
                <a:sym typeface="Arial"/>
              </a:rPr>
              <a:t>Potential SRA 2025</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70" name="Google Shape;270;p8"/>
          <p:cNvSpPr/>
          <p:nvPr/>
        </p:nvSpPr>
        <p:spPr>
          <a:xfrm>
            <a:off x="314985" y="1931437"/>
            <a:ext cx="4429470" cy="2566638"/>
          </a:xfrm>
          <a:prstGeom prst="roundRect">
            <a:avLst>
              <a:gd name="adj" fmla="val 5952"/>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71" name="Google Shape;271;p8"/>
          <p:cNvSpPr/>
          <p:nvPr/>
        </p:nvSpPr>
        <p:spPr>
          <a:xfrm>
            <a:off x="680917" y="4821162"/>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72" name="Google Shape;272;p8"/>
          <p:cNvSpPr/>
          <p:nvPr/>
        </p:nvSpPr>
        <p:spPr>
          <a:xfrm>
            <a:off x="2048303" y="4821161"/>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73" name="Google Shape;273;p8"/>
          <p:cNvSpPr/>
          <p:nvPr/>
        </p:nvSpPr>
        <p:spPr>
          <a:xfrm>
            <a:off x="3432591" y="4832753"/>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74" name="Google Shape;274;p8"/>
          <p:cNvSpPr/>
          <p:nvPr/>
        </p:nvSpPr>
        <p:spPr>
          <a:xfrm>
            <a:off x="680919" y="24817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75" name="Google Shape;275;p8"/>
          <p:cNvSpPr/>
          <p:nvPr/>
        </p:nvSpPr>
        <p:spPr>
          <a:xfrm>
            <a:off x="680918" y="34100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276" name="Google Shape;276;p8"/>
          <p:cNvCxnSpPr>
            <a:stCxn id="271" idx="0"/>
            <a:endCxn id="270" idx="2"/>
          </p:cNvCxnSpPr>
          <p:nvPr/>
        </p:nvCxnSpPr>
        <p:spPr>
          <a:xfrm rot="10800000" flipH="1">
            <a:off x="1153883" y="4498062"/>
            <a:ext cx="13758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277" name="Google Shape;277;p8"/>
          <p:cNvCxnSpPr>
            <a:stCxn id="272" idx="0"/>
            <a:endCxn id="270" idx="2"/>
          </p:cNvCxnSpPr>
          <p:nvPr/>
        </p:nvCxnSpPr>
        <p:spPr>
          <a:xfrm rot="10800000" flipH="1">
            <a:off x="2521269" y="4498061"/>
            <a:ext cx="84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278" name="Google Shape;278;p8"/>
          <p:cNvCxnSpPr>
            <a:stCxn id="273" idx="0"/>
            <a:endCxn id="270" idx="2"/>
          </p:cNvCxnSpPr>
          <p:nvPr/>
        </p:nvCxnSpPr>
        <p:spPr>
          <a:xfrm rot="10800000">
            <a:off x="2529757" y="4497953"/>
            <a:ext cx="1375800" cy="334800"/>
          </a:xfrm>
          <a:prstGeom prst="straightConnector1">
            <a:avLst/>
          </a:prstGeom>
          <a:noFill/>
          <a:ln w="19050" cap="flat" cmpd="sng">
            <a:solidFill>
              <a:schemeClr val="accent1"/>
            </a:solidFill>
            <a:prstDash val="solid"/>
            <a:miter lim="800000"/>
            <a:headEnd type="none" w="sm" len="sm"/>
            <a:tailEnd type="none" w="sm" len="sm"/>
          </a:ln>
        </p:spPr>
      </p:cxnSp>
      <p:sp>
        <p:nvSpPr>
          <p:cNvPr id="279" name="Google Shape;279;p8"/>
          <p:cNvSpPr txBox="1"/>
          <p:nvPr/>
        </p:nvSpPr>
        <p:spPr>
          <a:xfrm>
            <a:off x="10026817" y="4203287"/>
            <a:ext cx="1328633"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0" name="Google Shape;280;p8"/>
          <p:cNvSpPr txBox="1"/>
          <p:nvPr/>
        </p:nvSpPr>
        <p:spPr>
          <a:xfrm>
            <a:off x="10356465" y="5519245"/>
            <a:ext cx="1328633"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800" b="1" i="0" u="none" strike="noStrike" kern="0" cap="none" spc="0" normalizeH="0" baseline="0" noProof="0">
                <a:ln>
                  <a:noFill/>
                </a:ln>
                <a:solidFill>
                  <a:srgbClr val="000000"/>
                </a:solidFill>
                <a:effectLst/>
                <a:uLnTx/>
                <a:uFillTx/>
                <a:latin typeface="Arial"/>
                <a:ea typeface="Arial"/>
                <a:cs typeface="Arial"/>
                <a:sym typeface="Arial"/>
              </a:rPr>
              <a:t>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281" name="Google Shape;281;p8"/>
          <p:cNvCxnSpPr>
            <a:stCxn id="260" idx="125"/>
          </p:cNvCxnSpPr>
          <p:nvPr/>
        </p:nvCxnSpPr>
        <p:spPr>
          <a:xfrm rot="10800000">
            <a:off x="4744439" y="3214800"/>
            <a:ext cx="1180500" cy="2728800"/>
          </a:xfrm>
          <a:prstGeom prst="straightConnector1">
            <a:avLst/>
          </a:prstGeom>
          <a:noFill/>
          <a:ln w="38100" cap="flat" cmpd="sng">
            <a:solidFill>
              <a:schemeClr val="accent1"/>
            </a:solidFill>
            <a:prstDash val="dash"/>
            <a:miter lim="800000"/>
            <a:headEnd type="none" w="sm" len="sm"/>
            <a:tailEnd type="none" w="sm" len="sm"/>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9"/>
          <p:cNvSpPr txBox="1">
            <a:spLocks noGrp="1"/>
          </p:cNvSpPr>
          <p:nvPr>
            <p:ph type="title"/>
          </p:nvPr>
        </p:nvSpPr>
        <p:spPr>
          <a:xfrm>
            <a:off x="832389" y="43188"/>
            <a:ext cx="10515600" cy="92508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Calibri"/>
              <a:buNone/>
            </a:pPr>
            <a:r>
              <a:rPr lang="it-IT"/>
              <a:t>Current Nodes (close to operation)</a:t>
            </a:r>
            <a:endParaRPr/>
          </a:p>
        </p:txBody>
      </p:sp>
      <p:grpSp>
        <p:nvGrpSpPr>
          <p:cNvPr id="287" name="Google Shape;287;p9"/>
          <p:cNvGrpSpPr/>
          <p:nvPr/>
        </p:nvGrpSpPr>
        <p:grpSpPr>
          <a:xfrm>
            <a:off x="6140023" y="1005846"/>
            <a:ext cx="2099968" cy="1475897"/>
            <a:chOff x="6140023" y="1005846"/>
            <a:chExt cx="2785768" cy="1788612"/>
          </a:xfrm>
        </p:grpSpPr>
        <p:sp>
          <p:nvSpPr>
            <p:cNvPr id="288" name="Google Shape;288;p9"/>
            <p:cNvSpPr/>
            <p:nvPr/>
          </p:nvSpPr>
          <p:spPr>
            <a:xfrm>
              <a:off x="6140023" y="1005846"/>
              <a:ext cx="2785768" cy="1788612"/>
            </a:xfrm>
            <a:prstGeom prst="roundRect">
              <a:avLst>
                <a:gd name="adj" fmla="val 9691"/>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Coding &amp; visualization</a:t>
              </a:r>
              <a:endParaRPr kumimoji="0" sz="12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89" name="Google Shape;289;p9"/>
            <p:cNvSpPr/>
            <p:nvPr/>
          </p:nvSpPr>
          <p:spPr>
            <a:xfrm>
              <a:off x="6361130" y="1323273"/>
              <a:ext cx="2419458" cy="633838"/>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100" b="1" i="0" u="none" strike="noStrike" kern="0" cap="none" spc="0" normalizeH="0" baseline="0" noProof="0">
                  <a:ln>
                    <a:noFill/>
                  </a:ln>
                  <a:solidFill>
                    <a:srgbClr val="FFFFFF"/>
                  </a:solidFill>
                  <a:effectLst/>
                  <a:uLnTx/>
                  <a:uFillTx/>
                  <a:latin typeface="Arial"/>
                  <a:ea typeface="Arial"/>
                  <a:cs typeface="Arial"/>
                  <a:sym typeface="Arial"/>
                </a:rPr>
                <a:t>Jupyter NB  (KNMI)</a:t>
              </a:r>
              <a:br>
                <a:rPr kumimoji="0" lang="it-IT" sz="1100" b="1" i="0" u="none" strike="noStrike" kern="0" cap="none" spc="0" normalizeH="0" baseline="0" noProof="0">
                  <a:ln>
                    <a:noFill/>
                  </a:ln>
                  <a:solidFill>
                    <a:srgbClr val="FFFFFF"/>
                  </a:solidFill>
                  <a:effectLst/>
                  <a:uLnTx/>
                  <a:uFillTx/>
                  <a:latin typeface="Arial"/>
                  <a:ea typeface="Arial"/>
                  <a:cs typeface="Arial"/>
                  <a:sym typeface="Arial"/>
                </a:rPr>
              </a:br>
              <a:r>
                <a:rPr kumimoji="0" lang="it-IT" sz="1100" b="1" i="0" u="none" strike="noStrike" kern="0" cap="none" spc="0" normalizeH="0" baseline="0" noProof="0">
                  <a:ln>
                    <a:noFill/>
                  </a:ln>
                  <a:solidFill>
                    <a:srgbClr val="FFFFFF"/>
                  </a:solidFill>
                  <a:effectLst/>
                  <a:uLnTx/>
                  <a:uFillTx/>
                  <a:latin typeface="Arial"/>
                  <a:ea typeface="Arial"/>
                  <a:cs typeface="Arial"/>
                  <a:sym typeface="Arial"/>
                </a:rPr>
                <a:t>Enlighten (NORCE)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0" name="Google Shape;290;p9"/>
            <p:cNvSpPr/>
            <p:nvPr/>
          </p:nvSpPr>
          <p:spPr>
            <a:xfrm>
              <a:off x="6361130" y="2007901"/>
              <a:ext cx="1196583" cy="700587"/>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900" b="1" i="0" u="none" strike="noStrike" kern="0" cap="none" spc="0" normalizeH="0" baseline="0" noProof="0">
                  <a:ln>
                    <a:noFill/>
                  </a:ln>
                  <a:solidFill>
                    <a:srgbClr val="FFFFFF"/>
                  </a:solidFill>
                  <a:effectLst/>
                  <a:uLnTx/>
                  <a:uFillTx/>
                  <a:latin typeface="Arial"/>
                  <a:ea typeface="Arial"/>
                  <a:cs typeface="Arial"/>
                  <a:sym typeface="Arial"/>
                </a:rPr>
                <a:t>Cloud resources (CYFRONET, EGI)</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1" name="Google Shape;291;p9"/>
            <p:cNvSpPr/>
            <p:nvPr/>
          </p:nvSpPr>
          <p:spPr>
            <a:xfrm>
              <a:off x="7662351" y="2007900"/>
              <a:ext cx="1064253" cy="700587"/>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050" b="1" i="0" u="none" strike="noStrike" kern="0" cap="none" spc="0" normalizeH="0" baseline="0" noProof="0">
                  <a:ln>
                    <a:noFill/>
                  </a:ln>
                  <a:solidFill>
                    <a:srgbClr val="FFFFFF"/>
                  </a:solidFill>
                  <a:effectLst/>
                  <a:uLnTx/>
                  <a:uFillTx/>
                  <a:latin typeface="Arial"/>
                  <a:ea typeface="Arial"/>
                  <a:cs typeface="Arial"/>
                  <a:sym typeface="Arial"/>
                </a:rPr>
                <a:t>Cyfronet HPC</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92" name="Google Shape;292;p9"/>
          <p:cNvGrpSpPr/>
          <p:nvPr/>
        </p:nvGrpSpPr>
        <p:grpSpPr>
          <a:xfrm>
            <a:off x="6184265" y="4087301"/>
            <a:ext cx="2055726" cy="1434679"/>
            <a:chOff x="6008913" y="1670179"/>
            <a:chExt cx="3409201" cy="2227151"/>
          </a:xfrm>
        </p:grpSpPr>
        <p:sp>
          <p:nvSpPr>
            <p:cNvPr id="293" name="Google Shape;293;p9"/>
            <p:cNvSpPr/>
            <p:nvPr/>
          </p:nvSpPr>
          <p:spPr>
            <a:xfrm>
              <a:off x="6008913" y="1670179"/>
              <a:ext cx="3409201" cy="2227151"/>
            </a:xfrm>
            <a:prstGeom prst="roundRect">
              <a:avLst>
                <a:gd name="adj" fmla="val 9691"/>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050" b="1" i="0" u="none" strike="noStrike" kern="0" cap="none" spc="0" normalizeH="0" baseline="0" noProof="0">
                  <a:ln>
                    <a:noFill/>
                  </a:ln>
                  <a:solidFill>
                    <a:srgbClr val="FFFFFF"/>
                  </a:solidFill>
                  <a:effectLst/>
                  <a:uLnTx/>
                  <a:uFillTx/>
                  <a:latin typeface="Arial"/>
                  <a:ea typeface="Arial"/>
                  <a:cs typeface="Arial"/>
                  <a:sym typeface="Arial"/>
                </a:rPr>
                <a:t>EPOS-IS platform node</a:t>
              </a:r>
              <a:endParaRPr kumimoji="0" sz="105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94" name="Google Shape;294;p9"/>
            <p:cNvSpPr/>
            <p:nvPr/>
          </p:nvSpPr>
          <p:spPr>
            <a:xfrm>
              <a:off x="6279501" y="2066334"/>
              <a:ext cx="2894849" cy="789245"/>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400" b="1" i="0" u="none" strike="noStrike" kern="0" cap="none" spc="0" normalizeH="0" baseline="0" noProof="0">
                  <a:ln>
                    <a:noFill/>
                  </a:ln>
                  <a:solidFill>
                    <a:srgbClr val="FFFFFF"/>
                  </a:solidFill>
                  <a:effectLst/>
                  <a:uLnTx/>
                  <a:uFillTx/>
                  <a:latin typeface="Arial"/>
                  <a:ea typeface="Arial"/>
                  <a:cs typeface="Arial"/>
                  <a:sym typeface="Arial"/>
                </a:rPr>
                <a:t>AH Portal</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5" name="Google Shape;295;p9"/>
            <p:cNvSpPr/>
            <p:nvPr/>
          </p:nvSpPr>
          <p:spPr>
            <a:xfrm>
              <a:off x="6279502" y="2917922"/>
              <a:ext cx="1464369"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900" b="1" i="0" u="none" strike="noStrike" kern="0" cap="none" spc="0" normalizeH="0" baseline="0" noProof="0">
                  <a:ln>
                    <a:noFill/>
                  </a:ln>
                  <a:solidFill>
                    <a:srgbClr val="FFFFFF"/>
                  </a:solidFill>
                  <a:effectLst/>
                  <a:uLnTx/>
                  <a:uFillTx/>
                  <a:latin typeface="Arial"/>
                  <a:ea typeface="Arial"/>
                  <a:cs typeface="Arial"/>
                  <a:sym typeface="Arial"/>
                </a:rPr>
                <a:t>Cloud resources (CYFRONET)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6" name="Google Shape;296;p9"/>
            <p:cNvSpPr/>
            <p:nvPr/>
          </p:nvSpPr>
          <p:spPr>
            <a:xfrm>
              <a:off x="7871926" y="2917921"/>
              <a:ext cx="1302425"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900" b="1" i="0" u="none" strike="noStrike" kern="0" cap="none" spc="0" normalizeH="0" baseline="0" noProof="0">
                  <a:ln>
                    <a:noFill/>
                  </a:ln>
                  <a:solidFill>
                    <a:srgbClr val="FFFFFF"/>
                  </a:solidFill>
                  <a:effectLst/>
                  <a:uLnTx/>
                  <a:uFillTx/>
                  <a:latin typeface="Arial"/>
                  <a:ea typeface="Arial"/>
                  <a:cs typeface="Arial"/>
                  <a:sym typeface="Arial"/>
                </a:rPr>
                <a:t>Cyfronet HPC</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97" name="Google Shape;297;p9"/>
          <p:cNvSpPr/>
          <p:nvPr/>
        </p:nvSpPr>
        <p:spPr>
          <a:xfrm rot="-1459185">
            <a:off x="4950861" y="1728701"/>
            <a:ext cx="1120724" cy="350293"/>
          </a:xfrm>
          <a:prstGeom prst="leftRightArrow">
            <a:avLst>
              <a:gd name="adj1" fmla="val 50000"/>
              <a:gd name="adj2" fmla="val 50000"/>
            </a:avLst>
          </a:prstGeom>
          <a:solidFill>
            <a:schemeClr val="accent1"/>
          </a:solidFill>
          <a:ln w="1905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98" name="Google Shape;298;p9"/>
          <p:cNvSpPr/>
          <p:nvPr/>
        </p:nvSpPr>
        <p:spPr>
          <a:xfrm rot="1781745">
            <a:off x="4940521" y="4236937"/>
            <a:ext cx="1137603" cy="350293"/>
          </a:xfrm>
          <a:prstGeom prst="leftRightArrow">
            <a:avLst>
              <a:gd name="adj1" fmla="val 50000"/>
              <a:gd name="adj2" fmla="val 50000"/>
            </a:avLst>
          </a:prstGeom>
          <a:solidFill>
            <a:srgbClr val="D9E5F8"/>
          </a:solidFill>
          <a:ln w="19050" cap="flat" cmpd="sng">
            <a:solidFill>
              <a:srgbClr val="082836"/>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99" name="Google Shape;299;p9"/>
          <p:cNvSpPr/>
          <p:nvPr/>
        </p:nvSpPr>
        <p:spPr>
          <a:xfrm>
            <a:off x="314985" y="1931437"/>
            <a:ext cx="4429470" cy="2566638"/>
          </a:xfrm>
          <a:prstGeom prst="roundRect">
            <a:avLst>
              <a:gd name="adj" fmla="val 5952"/>
            </a:avLst>
          </a:prstGeom>
          <a:solidFill>
            <a:srgbClr val="A5A5A5"/>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Node</a:t>
            </a:r>
            <a:endParaRPr kumimoji="0" sz="2400" b="1"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00" name="Google Shape;300;p9"/>
          <p:cNvSpPr/>
          <p:nvPr/>
        </p:nvSpPr>
        <p:spPr>
          <a:xfrm>
            <a:off x="680917" y="4821162"/>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1" name="Google Shape;301;p9"/>
          <p:cNvSpPr/>
          <p:nvPr/>
        </p:nvSpPr>
        <p:spPr>
          <a:xfrm>
            <a:off x="2048303" y="4821161"/>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2" name="Google Shape;302;p9"/>
          <p:cNvSpPr/>
          <p:nvPr/>
        </p:nvSpPr>
        <p:spPr>
          <a:xfrm>
            <a:off x="3432591" y="4832753"/>
            <a:ext cx="945932" cy="872359"/>
          </a:xfrm>
          <a:prstGeom prst="roundRect">
            <a:avLst>
              <a:gd name="adj" fmla="val 16667"/>
            </a:avLst>
          </a:prstGeom>
          <a:solidFill>
            <a:schemeClr val="accent2"/>
          </a:solidFill>
          <a:ln w="19050" cap="flat" cmpd="sng">
            <a:solidFill>
              <a:srgbClr val="622F1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TCS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3" name="Google Shape;303;p9"/>
          <p:cNvSpPr/>
          <p:nvPr/>
        </p:nvSpPr>
        <p:spPr>
          <a:xfrm>
            <a:off x="680919" y="2481743"/>
            <a:ext cx="3697605" cy="872359"/>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EPOS Platform</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4" name="Google Shape;304;p9"/>
          <p:cNvSpPr/>
          <p:nvPr/>
        </p:nvSpPr>
        <p:spPr>
          <a:xfrm>
            <a:off x="680918" y="3410088"/>
            <a:ext cx="3697605" cy="872359"/>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2400" b="1" i="0" u="none" strike="noStrike" kern="0" cap="none" spc="0" normalizeH="0" baseline="0" noProof="0">
                <a:ln>
                  <a:noFill/>
                </a:ln>
                <a:solidFill>
                  <a:srgbClr val="FFFFFF"/>
                </a:solidFill>
                <a:effectLst/>
                <a:uLnTx/>
                <a:uFillTx/>
                <a:latin typeface="Arial"/>
                <a:ea typeface="Arial"/>
                <a:cs typeface="Arial"/>
                <a:sym typeface="Arial"/>
              </a:rPr>
              <a:t>ICS-C Hosting</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305" name="Google Shape;305;p9"/>
          <p:cNvCxnSpPr>
            <a:stCxn id="300" idx="0"/>
            <a:endCxn id="299" idx="2"/>
          </p:cNvCxnSpPr>
          <p:nvPr/>
        </p:nvCxnSpPr>
        <p:spPr>
          <a:xfrm rot="10800000" flipH="1">
            <a:off x="1153883" y="4498062"/>
            <a:ext cx="13758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306" name="Google Shape;306;p9"/>
          <p:cNvCxnSpPr>
            <a:stCxn id="301" idx="0"/>
            <a:endCxn id="299" idx="2"/>
          </p:cNvCxnSpPr>
          <p:nvPr/>
        </p:nvCxnSpPr>
        <p:spPr>
          <a:xfrm rot="10800000" flipH="1">
            <a:off x="2521269" y="4498061"/>
            <a:ext cx="8400" cy="323100"/>
          </a:xfrm>
          <a:prstGeom prst="straightConnector1">
            <a:avLst/>
          </a:prstGeom>
          <a:noFill/>
          <a:ln w="19050" cap="flat" cmpd="sng">
            <a:solidFill>
              <a:schemeClr val="accent1"/>
            </a:solidFill>
            <a:prstDash val="solid"/>
            <a:miter lim="800000"/>
            <a:headEnd type="none" w="sm" len="sm"/>
            <a:tailEnd type="none" w="sm" len="sm"/>
          </a:ln>
        </p:spPr>
      </p:cxnSp>
      <p:cxnSp>
        <p:nvCxnSpPr>
          <p:cNvPr id="307" name="Google Shape;307;p9"/>
          <p:cNvCxnSpPr>
            <a:stCxn id="302" idx="0"/>
            <a:endCxn id="299" idx="2"/>
          </p:cNvCxnSpPr>
          <p:nvPr/>
        </p:nvCxnSpPr>
        <p:spPr>
          <a:xfrm rot="10800000">
            <a:off x="2529757" y="4497953"/>
            <a:ext cx="1375800" cy="334800"/>
          </a:xfrm>
          <a:prstGeom prst="straightConnector1">
            <a:avLst/>
          </a:prstGeom>
          <a:noFill/>
          <a:ln w="19050" cap="flat" cmpd="sng">
            <a:solidFill>
              <a:schemeClr val="accent1"/>
            </a:solidFill>
            <a:prstDash val="solid"/>
            <a:miter lim="800000"/>
            <a:headEnd type="none" w="sm" len="sm"/>
            <a:tailEnd type="none" w="sm" len="sm"/>
          </a:ln>
        </p:spPr>
      </p:cxnSp>
      <p:grpSp>
        <p:nvGrpSpPr>
          <p:cNvPr id="308" name="Google Shape;308;p9"/>
          <p:cNvGrpSpPr/>
          <p:nvPr/>
        </p:nvGrpSpPr>
        <p:grpSpPr>
          <a:xfrm>
            <a:off x="9294407" y="2294226"/>
            <a:ext cx="2785768" cy="1788612"/>
            <a:chOff x="6008913" y="1670179"/>
            <a:chExt cx="3409201" cy="2227151"/>
          </a:xfrm>
        </p:grpSpPr>
        <p:sp>
          <p:nvSpPr>
            <p:cNvPr id="309" name="Google Shape;309;p9"/>
            <p:cNvSpPr/>
            <p:nvPr/>
          </p:nvSpPr>
          <p:spPr>
            <a:xfrm>
              <a:off x="6008913" y="1670179"/>
              <a:ext cx="3409201" cy="2227151"/>
            </a:xfrm>
            <a:prstGeom prst="roundRect">
              <a:avLst>
                <a:gd name="adj" fmla="val 9691"/>
              </a:avLst>
            </a:prstGeom>
            <a:solidFill>
              <a:schemeClr val="accent4"/>
            </a:solidFill>
            <a:ln w="19050" cap="flat" cmpd="sng">
              <a:solidFill>
                <a:srgbClr val="06425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SIMULATION DATA LAKE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0" name="Google Shape;310;p9"/>
            <p:cNvSpPr/>
            <p:nvPr/>
          </p:nvSpPr>
          <p:spPr>
            <a:xfrm>
              <a:off x="6279502" y="2034073"/>
              <a:ext cx="2894849" cy="789245"/>
            </a:xfrm>
            <a:prstGeom prst="roundRect">
              <a:avLst>
                <a:gd name="adj" fmla="val 16667"/>
              </a:avLst>
            </a:prstGeom>
            <a:solidFill>
              <a:schemeClr val="accent3"/>
            </a:solidFill>
            <a:ln w="19050" cap="flat" cmpd="sng">
              <a:solidFill>
                <a:srgbClr val="0A2D0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400" b="1" i="0" u="none" strike="noStrike" kern="0" cap="none" spc="0" normalizeH="0" baseline="0" noProof="0">
                  <a:ln>
                    <a:noFill/>
                  </a:ln>
                  <a:solidFill>
                    <a:srgbClr val="FFFFFF"/>
                  </a:solidFill>
                  <a:effectLst/>
                  <a:uLnTx/>
                  <a:uFillTx/>
                  <a:latin typeface="Arial"/>
                  <a:ea typeface="Arial"/>
                  <a:cs typeface="Arial"/>
                  <a:sym typeface="Arial"/>
                </a:rPr>
                <a:t>SDL Services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1" name="Google Shape;311;p9"/>
            <p:cNvSpPr/>
            <p:nvPr/>
          </p:nvSpPr>
          <p:spPr>
            <a:xfrm>
              <a:off x="6279502" y="2917922"/>
              <a:ext cx="1464369"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Cloud resources (CINECA)</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2" name="Google Shape;312;p9"/>
            <p:cNvSpPr/>
            <p:nvPr/>
          </p:nvSpPr>
          <p:spPr>
            <a:xfrm>
              <a:off x="7871926" y="2917921"/>
              <a:ext cx="1302425" cy="872360"/>
            </a:xfrm>
            <a:prstGeom prst="roundRect">
              <a:avLst>
                <a:gd name="adj" fmla="val 16667"/>
              </a:avLst>
            </a:prstGeom>
            <a:solidFill>
              <a:schemeClr val="accent5"/>
            </a:solidFill>
            <a:ln w="19050" cap="flat" cmpd="sng">
              <a:solidFill>
                <a:srgbClr val="4312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it-IT" sz="1200" b="1" i="0" u="none" strike="noStrike" kern="0" cap="none" spc="0" normalizeH="0" baseline="0" noProof="0">
                  <a:ln>
                    <a:noFill/>
                  </a:ln>
                  <a:solidFill>
                    <a:srgbClr val="FFFFFF"/>
                  </a:solidFill>
                  <a:effectLst/>
                  <a:uLnTx/>
                  <a:uFillTx/>
                  <a:latin typeface="Arial"/>
                  <a:ea typeface="Arial"/>
                  <a:cs typeface="Arial"/>
                  <a:sym typeface="Arial"/>
                </a:rPr>
                <a:t>Cyfronet CINECA</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313" name="Google Shape;313;p9"/>
          <p:cNvSpPr/>
          <p:nvPr/>
        </p:nvSpPr>
        <p:spPr>
          <a:xfrm>
            <a:off x="4965562" y="3127686"/>
            <a:ext cx="4224207" cy="350293"/>
          </a:xfrm>
          <a:prstGeom prst="leftRightArrow">
            <a:avLst>
              <a:gd name="adj1" fmla="val 50000"/>
              <a:gd name="adj2" fmla="val 50000"/>
            </a:avLst>
          </a:prstGeom>
          <a:solidFill>
            <a:srgbClr val="D9E5F8"/>
          </a:solidFill>
          <a:ln w="19050" cap="flat" cmpd="sng">
            <a:solidFill>
              <a:srgbClr val="082836"/>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861</Words>
  <Application>Microsoft Macintosh PowerPoint</Application>
  <PresentationFormat>Widescreen</PresentationFormat>
  <Paragraphs>191</Paragraphs>
  <Slides>14</Slides>
  <Notes>14</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14</vt:i4>
      </vt:variant>
    </vt:vector>
  </HeadingPairs>
  <TitlesOfParts>
    <vt:vector size="17" baseType="lpstr">
      <vt:lpstr>Arial</vt:lpstr>
      <vt:lpstr>Calibri</vt:lpstr>
      <vt:lpstr>Office Theme</vt:lpstr>
      <vt:lpstr>Introduction to ICS-D architecture </vt:lpstr>
      <vt:lpstr>EPOS Technical Architecture</vt:lpstr>
      <vt:lpstr>What is an EPOS  ICS-D Node</vt:lpstr>
      <vt:lpstr>Current landscape</vt:lpstr>
      <vt:lpstr>Current landscape and examples</vt:lpstr>
      <vt:lpstr>Current landscape and examples</vt:lpstr>
      <vt:lpstr>ICS-D node Example</vt:lpstr>
      <vt:lpstr>ICS-D node Example</vt:lpstr>
      <vt:lpstr>Current Nodes (close to operation)</vt:lpstr>
      <vt:lpstr>Potentital ICS-D Prototypes</vt:lpstr>
      <vt:lpstr>Key Messages (1)</vt:lpstr>
      <vt:lpstr>Key Messages (2)</vt:lpstr>
      <vt:lpstr>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Karl_EPOS ERIC </dc:creator>
  <cp:lastModifiedBy>Karl_EPOS ERIC </cp:lastModifiedBy>
  <cp:revision>1</cp:revision>
  <dcterms:created xsi:type="dcterms:W3CDTF">2025-03-27T14:44:22Z</dcterms:created>
  <dcterms:modified xsi:type="dcterms:W3CDTF">2025-03-27T14:45:01Z</dcterms:modified>
</cp:coreProperties>
</file>