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1233" r:id="rId2"/>
    <p:sldId id="1234" r:id="rId3"/>
    <p:sldId id="1235" r:id="rId4"/>
    <p:sldId id="1236" r:id="rId5"/>
    <p:sldId id="1237" r:id="rId6"/>
    <p:sldId id="1238" r:id="rId7"/>
    <p:sldId id="1239" r:id="rId8"/>
    <p:sldId id="1240" r:id="rId9"/>
    <p:sldId id="1241" r:id="rId10"/>
    <p:sldId id="1242"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B27DB-A6F9-EA44-81AB-9E9BE43DA6E4}" type="doc">
      <dgm:prSet loTypeId="urn:microsoft.com/office/officeart/2005/8/layout/hProcess9" loCatId="" qsTypeId="urn:microsoft.com/office/officeart/2005/8/quickstyle/3d3" qsCatId="3D" csTypeId="urn:microsoft.com/office/officeart/2005/8/colors/accent1_3" csCatId="accent1" phldr="1"/>
      <dgm:spPr/>
      <dgm:t>
        <a:bodyPr/>
        <a:lstStyle/>
        <a:p>
          <a:endParaRPr lang="en-US"/>
        </a:p>
      </dgm:t>
    </dgm:pt>
    <dgm:pt modelId="{CD9C35CF-6085-1A4F-BA92-31B79F99B44E}">
      <dgm:prSet phldrT="[Text]" custT="1"/>
      <dgm:spPr>
        <a:solidFill>
          <a:schemeClr val="accent1">
            <a:lumMod val="60000"/>
            <a:lumOff val="40000"/>
          </a:schemeClr>
        </a:solidFill>
      </dgm:spPr>
      <dgm:t>
        <a:bodyPr/>
        <a:lstStyle/>
        <a:p>
          <a:r>
            <a:rPr lang="en-US" sz="1200" dirty="0"/>
            <a:t>EPOS</a:t>
          </a:r>
        </a:p>
        <a:p>
          <a:r>
            <a:rPr lang="en-US" sz="1200" dirty="0"/>
            <a:t>Implementation Phase</a:t>
          </a:r>
        </a:p>
      </dgm:t>
    </dgm:pt>
    <dgm:pt modelId="{673866B1-8CD7-894D-BE78-640F59E5F0E0}" type="parTrans" cxnId="{8B150818-6CA8-4D48-B7DA-E65FE1FA5299}">
      <dgm:prSet/>
      <dgm:spPr/>
      <dgm:t>
        <a:bodyPr/>
        <a:lstStyle/>
        <a:p>
          <a:endParaRPr lang="en-US"/>
        </a:p>
      </dgm:t>
    </dgm:pt>
    <dgm:pt modelId="{1C9A0566-C8D7-8143-963D-1F4087A08BBC}" type="sibTrans" cxnId="{8B150818-6CA8-4D48-B7DA-E65FE1FA5299}">
      <dgm:prSet/>
      <dgm:spPr/>
      <dgm:t>
        <a:bodyPr/>
        <a:lstStyle/>
        <a:p>
          <a:endParaRPr lang="en-US"/>
        </a:p>
      </dgm:t>
    </dgm:pt>
    <dgm:pt modelId="{244A640B-9AFD-754C-B637-BACAE1CF0179}">
      <dgm:prSet phldrT="[Text]" custT="1"/>
      <dgm:spPr>
        <a:solidFill>
          <a:schemeClr val="accent1">
            <a:lumMod val="75000"/>
          </a:schemeClr>
        </a:solidFill>
      </dgm:spPr>
      <dgm:t>
        <a:bodyPr/>
        <a:lstStyle/>
        <a:p>
          <a:pPr>
            <a:lnSpc>
              <a:spcPct val="100000"/>
            </a:lnSpc>
          </a:pPr>
          <a:r>
            <a:rPr lang="en-US" sz="1200" dirty="0"/>
            <a:t>EPOS </a:t>
          </a:r>
        </a:p>
        <a:p>
          <a:pPr>
            <a:lnSpc>
              <a:spcPct val="100000"/>
            </a:lnSpc>
          </a:pPr>
          <a:r>
            <a:rPr lang="en-US" sz="1200" dirty="0"/>
            <a:t>Sustainability Phase</a:t>
          </a:r>
        </a:p>
      </dgm:t>
    </dgm:pt>
    <dgm:pt modelId="{7A7AE051-6F62-EA4D-975B-0D994BFAC674}" type="parTrans" cxnId="{85F235E4-FF68-8643-BF01-A4AE22395131}">
      <dgm:prSet/>
      <dgm:spPr/>
      <dgm:t>
        <a:bodyPr/>
        <a:lstStyle/>
        <a:p>
          <a:endParaRPr lang="en-US"/>
        </a:p>
      </dgm:t>
    </dgm:pt>
    <dgm:pt modelId="{FB9FFE03-9726-8F45-8FA8-7B83E91C7B49}" type="sibTrans" cxnId="{85F235E4-FF68-8643-BF01-A4AE22395131}">
      <dgm:prSet/>
      <dgm:spPr/>
      <dgm:t>
        <a:bodyPr/>
        <a:lstStyle/>
        <a:p>
          <a:endParaRPr lang="en-US"/>
        </a:p>
      </dgm:t>
    </dgm:pt>
    <dgm:pt modelId="{3FA5F97B-FEFC-A347-BC16-623EF0FE2569}">
      <dgm:prSet phldrT="[Text]" custT="1"/>
      <dgm:spPr>
        <a:solidFill>
          <a:schemeClr val="accent1">
            <a:lumMod val="40000"/>
            <a:lumOff val="60000"/>
          </a:schemeClr>
        </a:solidFill>
      </dgm:spPr>
      <dgm:t>
        <a:bodyPr/>
        <a:lstStyle/>
        <a:p>
          <a:r>
            <a:rPr lang="en-US" sz="1200" dirty="0"/>
            <a:t>EPOS </a:t>
          </a:r>
        </a:p>
        <a:p>
          <a:r>
            <a:rPr lang="en-US" sz="1200" dirty="0"/>
            <a:t>Preparatory Phase</a:t>
          </a:r>
        </a:p>
      </dgm:t>
    </dgm:pt>
    <dgm:pt modelId="{53301EF8-93B7-2741-A035-7043C35C0E05}" type="sibTrans" cxnId="{9150C28E-8438-8244-9780-011300C1AF97}">
      <dgm:prSet/>
      <dgm:spPr/>
      <dgm:t>
        <a:bodyPr/>
        <a:lstStyle/>
        <a:p>
          <a:endParaRPr lang="en-US"/>
        </a:p>
      </dgm:t>
    </dgm:pt>
    <dgm:pt modelId="{A504DBB5-3EE5-B84B-801B-E308FE113FBF}" type="parTrans" cxnId="{9150C28E-8438-8244-9780-011300C1AF97}">
      <dgm:prSet/>
      <dgm:spPr/>
      <dgm:t>
        <a:bodyPr/>
        <a:lstStyle/>
        <a:p>
          <a:endParaRPr lang="en-US"/>
        </a:p>
      </dgm:t>
    </dgm:pt>
    <dgm:pt modelId="{FA0605EC-CF81-4B9A-8F80-2D763B0F2719}">
      <dgm:prSet phldrT="[Text]" custT="1"/>
      <dgm:spPr>
        <a:solidFill>
          <a:schemeClr val="accent1">
            <a:lumMod val="50000"/>
          </a:schemeClr>
        </a:solidFill>
      </dgm:spPr>
      <dgm:t>
        <a:bodyPr/>
        <a:lstStyle/>
        <a:p>
          <a:r>
            <a:rPr lang="en-US" sz="1000" dirty="0"/>
            <a:t>EPOS </a:t>
          </a:r>
        </a:p>
        <a:p>
          <a:r>
            <a:rPr lang="en-US" sz="1000" dirty="0" err="1"/>
            <a:t>Optimisation</a:t>
          </a:r>
          <a:r>
            <a:rPr lang="en-US" sz="1000" dirty="0"/>
            <a:t> and </a:t>
          </a:r>
          <a:r>
            <a:rPr lang="en-US" sz="1000" dirty="0" err="1"/>
            <a:t>EvolutioN</a:t>
          </a:r>
          <a:endParaRPr lang="en-US" sz="1000" dirty="0"/>
        </a:p>
      </dgm:t>
    </dgm:pt>
    <dgm:pt modelId="{0AE16275-7571-49BF-A59B-24F09374CEF1}" type="parTrans" cxnId="{B98CBAA4-9C9E-460C-BB5B-DD78835B8259}">
      <dgm:prSet/>
      <dgm:spPr/>
      <dgm:t>
        <a:bodyPr/>
        <a:lstStyle/>
        <a:p>
          <a:endParaRPr lang="en-GB"/>
        </a:p>
      </dgm:t>
    </dgm:pt>
    <dgm:pt modelId="{A5FB6D97-AA2F-43A9-A9BA-98C85C504405}" type="sibTrans" cxnId="{B98CBAA4-9C9E-460C-BB5B-DD78835B8259}">
      <dgm:prSet/>
      <dgm:spPr/>
      <dgm:t>
        <a:bodyPr/>
        <a:lstStyle/>
        <a:p>
          <a:endParaRPr lang="en-GB"/>
        </a:p>
      </dgm:t>
    </dgm:pt>
    <dgm:pt modelId="{C425842E-A3DC-3847-B1F6-5BDF150031DD}" type="pres">
      <dgm:prSet presAssocID="{A2DB27DB-A6F9-EA44-81AB-9E9BE43DA6E4}" presName="CompostProcess" presStyleCnt="0">
        <dgm:presLayoutVars>
          <dgm:dir/>
          <dgm:resizeHandles val="exact"/>
        </dgm:presLayoutVars>
      </dgm:prSet>
      <dgm:spPr/>
    </dgm:pt>
    <dgm:pt modelId="{FCBCDE10-23AF-B146-8249-22026121F68D}" type="pres">
      <dgm:prSet presAssocID="{A2DB27DB-A6F9-EA44-81AB-9E9BE43DA6E4}" presName="arrow" presStyleLbl="bgShp" presStyleIdx="0" presStyleCnt="1" custScaleX="117647" custLinFactY="-16240" custLinFactNeighborY="-100000"/>
      <dgm:spPr>
        <a:solidFill>
          <a:schemeClr val="accent1">
            <a:lumMod val="20000"/>
            <a:lumOff val="80000"/>
          </a:schemeClr>
        </a:solidFill>
      </dgm:spPr>
    </dgm:pt>
    <dgm:pt modelId="{401B769A-AC08-7C42-8A83-A932F660DAAD}" type="pres">
      <dgm:prSet presAssocID="{A2DB27DB-A6F9-EA44-81AB-9E9BE43DA6E4}" presName="linearProcess" presStyleCnt="0"/>
      <dgm:spPr/>
    </dgm:pt>
    <dgm:pt modelId="{68863A42-4DCF-8641-AA09-F1C3B5B4D4A8}" type="pres">
      <dgm:prSet presAssocID="{CD9C35CF-6085-1A4F-BA92-31B79F99B44E}" presName="textNode" presStyleLbl="node1" presStyleIdx="0" presStyleCnt="4" custScaleX="47225" custScaleY="59295" custLinFactX="20572" custLinFactNeighborX="100000" custLinFactNeighborY="1471">
        <dgm:presLayoutVars>
          <dgm:bulletEnabled val="1"/>
        </dgm:presLayoutVars>
      </dgm:prSet>
      <dgm:spPr/>
    </dgm:pt>
    <dgm:pt modelId="{84FB2DF9-93C7-5A44-97F0-FEF77B184233}" type="pres">
      <dgm:prSet presAssocID="{1C9A0566-C8D7-8143-963D-1F4087A08BBC}" presName="sibTrans" presStyleCnt="0"/>
      <dgm:spPr/>
    </dgm:pt>
    <dgm:pt modelId="{509FE79C-325B-124E-97CD-05B72ABDF4A5}" type="pres">
      <dgm:prSet presAssocID="{3FA5F97B-FEFC-A347-BC16-623EF0FE2569}" presName="textNode" presStyleLbl="node1" presStyleIdx="1" presStyleCnt="4" custScaleX="39684" custScaleY="59295" custLinFactX="-60418" custLinFactNeighborX="-100000" custLinFactNeighborY="1050">
        <dgm:presLayoutVars>
          <dgm:bulletEnabled val="1"/>
        </dgm:presLayoutVars>
      </dgm:prSet>
      <dgm:spPr/>
    </dgm:pt>
    <dgm:pt modelId="{26650D20-B2E6-C847-A9E5-074019254433}" type="pres">
      <dgm:prSet presAssocID="{53301EF8-93B7-2741-A035-7043C35C0E05}" presName="sibTrans" presStyleCnt="0"/>
      <dgm:spPr/>
    </dgm:pt>
    <dgm:pt modelId="{989C1FBD-21CC-B54C-B477-E8F7D9597B2A}" type="pres">
      <dgm:prSet presAssocID="{244A640B-9AFD-754C-B637-BACAE1CF0179}" presName="textNode" presStyleLbl="node1" presStyleIdx="2" presStyleCnt="4" custScaleX="48747" custScaleY="59295" custLinFactX="-11866" custLinFactNeighborX="-100000" custLinFactNeighborY="1992">
        <dgm:presLayoutVars>
          <dgm:bulletEnabled val="1"/>
        </dgm:presLayoutVars>
      </dgm:prSet>
      <dgm:spPr/>
    </dgm:pt>
    <dgm:pt modelId="{6BF54938-4A4D-47D7-88FA-5D3D792D2FF3}" type="pres">
      <dgm:prSet presAssocID="{FB9FFE03-9726-8F45-8FA8-7B83E91C7B49}" presName="sibTrans" presStyleCnt="0"/>
      <dgm:spPr/>
    </dgm:pt>
    <dgm:pt modelId="{56E668CE-D8C0-4F37-BF79-B9B95BC2DFC2}" type="pres">
      <dgm:prSet presAssocID="{FA0605EC-CF81-4B9A-8F80-2D763B0F2719}" presName="textNode" presStyleLbl="node1" presStyleIdx="3" presStyleCnt="4" custScaleX="48747" custScaleY="59295" custLinFactX="-19099" custLinFactNeighborX="-100000" custLinFactNeighborY="1896">
        <dgm:presLayoutVars>
          <dgm:bulletEnabled val="1"/>
        </dgm:presLayoutVars>
      </dgm:prSet>
      <dgm:spPr/>
    </dgm:pt>
  </dgm:ptLst>
  <dgm:cxnLst>
    <dgm:cxn modelId="{8B150818-6CA8-4D48-B7DA-E65FE1FA5299}" srcId="{A2DB27DB-A6F9-EA44-81AB-9E9BE43DA6E4}" destId="{CD9C35CF-6085-1A4F-BA92-31B79F99B44E}" srcOrd="0" destOrd="0" parTransId="{673866B1-8CD7-894D-BE78-640F59E5F0E0}" sibTransId="{1C9A0566-C8D7-8143-963D-1F4087A08BBC}"/>
    <dgm:cxn modelId="{F850E852-D1F5-48EB-B98F-901DDA588585}" type="presOf" srcId="{FA0605EC-CF81-4B9A-8F80-2D763B0F2719}" destId="{56E668CE-D8C0-4F37-BF79-B9B95BC2DFC2}" srcOrd="0" destOrd="0" presId="urn:microsoft.com/office/officeart/2005/8/layout/hProcess9"/>
    <dgm:cxn modelId="{5AF1B058-6544-9C4E-BF75-EDEC8227A263}" type="presOf" srcId="{CD9C35CF-6085-1A4F-BA92-31B79F99B44E}" destId="{68863A42-4DCF-8641-AA09-F1C3B5B4D4A8}" srcOrd="0" destOrd="0" presId="urn:microsoft.com/office/officeart/2005/8/layout/hProcess9"/>
    <dgm:cxn modelId="{C1FA4471-18EB-0947-982F-AB11C4BAAA4E}" type="presOf" srcId="{3FA5F97B-FEFC-A347-BC16-623EF0FE2569}" destId="{509FE79C-325B-124E-97CD-05B72ABDF4A5}" srcOrd="0" destOrd="0" presId="urn:microsoft.com/office/officeart/2005/8/layout/hProcess9"/>
    <dgm:cxn modelId="{9150C28E-8438-8244-9780-011300C1AF97}" srcId="{A2DB27DB-A6F9-EA44-81AB-9E9BE43DA6E4}" destId="{3FA5F97B-FEFC-A347-BC16-623EF0FE2569}" srcOrd="1" destOrd="0" parTransId="{A504DBB5-3EE5-B84B-801B-E308FE113FBF}" sibTransId="{53301EF8-93B7-2741-A035-7043C35C0E05}"/>
    <dgm:cxn modelId="{84C561A4-4520-6245-B965-E08B18E4877B}" type="presOf" srcId="{A2DB27DB-A6F9-EA44-81AB-9E9BE43DA6E4}" destId="{C425842E-A3DC-3847-B1F6-5BDF150031DD}" srcOrd="0" destOrd="0" presId="urn:microsoft.com/office/officeart/2005/8/layout/hProcess9"/>
    <dgm:cxn modelId="{B98CBAA4-9C9E-460C-BB5B-DD78835B8259}" srcId="{A2DB27DB-A6F9-EA44-81AB-9E9BE43DA6E4}" destId="{FA0605EC-CF81-4B9A-8F80-2D763B0F2719}" srcOrd="3" destOrd="0" parTransId="{0AE16275-7571-49BF-A59B-24F09374CEF1}" sibTransId="{A5FB6D97-AA2F-43A9-A9BA-98C85C504405}"/>
    <dgm:cxn modelId="{243D5BCC-F898-B54F-AE58-C2AFBF4E1100}" type="presOf" srcId="{244A640B-9AFD-754C-B637-BACAE1CF0179}" destId="{989C1FBD-21CC-B54C-B477-E8F7D9597B2A}" srcOrd="0" destOrd="0" presId="urn:microsoft.com/office/officeart/2005/8/layout/hProcess9"/>
    <dgm:cxn modelId="{85F235E4-FF68-8643-BF01-A4AE22395131}" srcId="{A2DB27DB-A6F9-EA44-81AB-9E9BE43DA6E4}" destId="{244A640B-9AFD-754C-B637-BACAE1CF0179}" srcOrd="2" destOrd="0" parTransId="{7A7AE051-6F62-EA4D-975B-0D994BFAC674}" sibTransId="{FB9FFE03-9726-8F45-8FA8-7B83E91C7B49}"/>
    <dgm:cxn modelId="{055EE349-E8EF-1E47-BE4C-103AB59A1DE6}" type="presParOf" srcId="{C425842E-A3DC-3847-B1F6-5BDF150031DD}" destId="{FCBCDE10-23AF-B146-8249-22026121F68D}" srcOrd="0" destOrd="0" presId="urn:microsoft.com/office/officeart/2005/8/layout/hProcess9"/>
    <dgm:cxn modelId="{E1C0B7C1-DACD-CE4D-BBCC-07BB97AFB428}" type="presParOf" srcId="{C425842E-A3DC-3847-B1F6-5BDF150031DD}" destId="{401B769A-AC08-7C42-8A83-A932F660DAAD}" srcOrd="1" destOrd="0" presId="urn:microsoft.com/office/officeart/2005/8/layout/hProcess9"/>
    <dgm:cxn modelId="{ECE09DE8-CE79-F940-B099-01FFCFAC290A}" type="presParOf" srcId="{401B769A-AC08-7C42-8A83-A932F660DAAD}" destId="{68863A42-4DCF-8641-AA09-F1C3B5B4D4A8}" srcOrd="0" destOrd="0" presId="urn:microsoft.com/office/officeart/2005/8/layout/hProcess9"/>
    <dgm:cxn modelId="{5EB91A12-6ECC-E246-BE3C-F2200E344659}" type="presParOf" srcId="{401B769A-AC08-7C42-8A83-A932F660DAAD}" destId="{84FB2DF9-93C7-5A44-97F0-FEF77B184233}" srcOrd="1" destOrd="0" presId="urn:microsoft.com/office/officeart/2005/8/layout/hProcess9"/>
    <dgm:cxn modelId="{051F6B38-9305-3D4E-955F-853A7854EF51}" type="presParOf" srcId="{401B769A-AC08-7C42-8A83-A932F660DAAD}" destId="{509FE79C-325B-124E-97CD-05B72ABDF4A5}" srcOrd="2" destOrd="0" presId="urn:microsoft.com/office/officeart/2005/8/layout/hProcess9"/>
    <dgm:cxn modelId="{9622B43C-06B4-C241-B3E6-AB387CAAA695}" type="presParOf" srcId="{401B769A-AC08-7C42-8A83-A932F660DAAD}" destId="{26650D20-B2E6-C847-A9E5-074019254433}" srcOrd="3" destOrd="0" presId="urn:microsoft.com/office/officeart/2005/8/layout/hProcess9"/>
    <dgm:cxn modelId="{03AA3AB3-B141-574A-BBA0-534E14814803}" type="presParOf" srcId="{401B769A-AC08-7C42-8A83-A932F660DAAD}" destId="{989C1FBD-21CC-B54C-B477-E8F7D9597B2A}" srcOrd="4" destOrd="0" presId="urn:microsoft.com/office/officeart/2005/8/layout/hProcess9"/>
    <dgm:cxn modelId="{201CAEE0-05EA-4439-B6EF-65018488D2F5}" type="presParOf" srcId="{401B769A-AC08-7C42-8A83-A932F660DAAD}" destId="{6BF54938-4A4D-47D7-88FA-5D3D792D2FF3}" srcOrd="5" destOrd="0" presId="urn:microsoft.com/office/officeart/2005/8/layout/hProcess9"/>
    <dgm:cxn modelId="{C9B72BD0-1BF5-4CE8-829B-97743F78E150}" type="presParOf" srcId="{401B769A-AC08-7C42-8A83-A932F660DAAD}" destId="{56E668CE-D8C0-4F37-BF79-B9B95BC2DFC2}"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57A247A-04A5-4F37-B3A4-48FCFDE17BB5}" type="doc">
      <dgm:prSet loTypeId="urn:microsoft.com/office/officeart/2005/8/layout/radial6" loCatId="relationship" qsTypeId="urn:microsoft.com/office/officeart/2005/8/quickstyle/3d4" qsCatId="3D" csTypeId="urn:microsoft.com/office/officeart/2005/8/colors/accent1_5" csCatId="accent1" phldr="1"/>
      <dgm:spPr/>
      <dgm:t>
        <a:bodyPr/>
        <a:lstStyle/>
        <a:p>
          <a:endParaRPr lang="en-US"/>
        </a:p>
      </dgm:t>
    </dgm:pt>
    <dgm:pt modelId="{2CE156AC-51BE-47D1-B731-67E2CF9D4CE6}">
      <dgm:prSet phldrT="[Text]" custT="1"/>
      <dgm:spPr>
        <a:solidFill>
          <a:schemeClr val="accent1">
            <a:lumMod val="40000"/>
            <a:lumOff val="60000"/>
          </a:schemeClr>
        </a:solidFill>
      </dgm:spPr>
      <dgm:t>
        <a:bodyPr/>
        <a:lstStyle/>
        <a:p>
          <a:r>
            <a:rPr lang="en-US" sz="3200" dirty="0"/>
            <a:t>THEMATIC CORE SERVICES</a:t>
          </a:r>
        </a:p>
      </dgm:t>
    </dgm:pt>
    <dgm:pt modelId="{1FA12F93-3B2E-4E40-A58A-B564D6183318}" type="parTrans" cxnId="{0F3C66DE-9EAF-4C88-A955-9B8A646AE73E}">
      <dgm:prSet/>
      <dgm:spPr/>
      <dgm:t>
        <a:bodyPr/>
        <a:lstStyle/>
        <a:p>
          <a:endParaRPr lang="en-US"/>
        </a:p>
      </dgm:t>
    </dgm:pt>
    <dgm:pt modelId="{BDA7D36C-8C16-46DA-B532-F6F5A57CFE47}" type="sibTrans" cxnId="{0F3C66DE-9EAF-4C88-A955-9B8A646AE73E}">
      <dgm:prSet/>
      <dgm:spPr/>
      <dgm:t>
        <a:bodyPr/>
        <a:lstStyle/>
        <a:p>
          <a:endParaRPr lang="en-US"/>
        </a:p>
      </dgm:t>
    </dgm:pt>
    <dgm:pt modelId="{855B5576-E989-4E1B-B61E-70E7AFC1A684}">
      <dgm:prSet phldrT="[Text]"/>
      <dgm:spPr>
        <a:blipFill rotWithShape="0">
          <a:blip xmlns:r="http://schemas.openxmlformats.org/officeDocument/2006/relationships" r:embed="rId1"/>
          <a:srcRect/>
          <a:stretch>
            <a:fillRect/>
          </a:stretch>
        </a:blipFill>
      </dgm:spPr>
      <dgm:t>
        <a:bodyPr/>
        <a:lstStyle/>
        <a:p>
          <a:endParaRPr lang="en-US" dirty="0"/>
        </a:p>
      </dgm:t>
    </dgm:pt>
    <dgm:pt modelId="{67B37532-0354-4751-A1EE-A11EE64D2DB3}" type="parTrans" cxnId="{11BAB5B1-380F-49FC-944F-45999F0E3DC5}">
      <dgm:prSet/>
      <dgm:spPr/>
      <dgm:t>
        <a:bodyPr/>
        <a:lstStyle/>
        <a:p>
          <a:endParaRPr lang="en-US"/>
        </a:p>
      </dgm:t>
    </dgm:pt>
    <dgm:pt modelId="{ED8A68EB-F8C9-4487-A52A-24FEC65F30EC}" type="sibTrans" cxnId="{11BAB5B1-380F-49FC-944F-45999F0E3DC5}">
      <dgm:prSet/>
      <dgm:spPr/>
      <dgm:t>
        <a:bodyPr/>
        <a:lstStyle/>
        <a:p>
          <a:endParaRPr lang="en-US"/>
        </a:p>
      </dgm:t>
    </dgm:pt>
    <dgm:pt modelId="{D8AE1123-CE96-4A66-8AF3-020E8D3EEEE9}">
      <dgm:prSet phldrT="[Text]"/>
      <dgm:spPr>
        <a:blipFill rotWithShape="0">
          <a:blip xmlns:r="http://schemas.openxmlformats.org/officeDocument/2006/relationships" r:embed="rId2">
            <a:alphaModFix/>
          </a:blip>
          <a:srcRect/>
          <a:stretch>
            <a:fillRect/>
          </a:stretch>
        </a:blipFill>
      </dgm:spPr>
      <dgm:t>
        <a:bodyPr/>
        <a:lstStyle/>
        <a:p>
          <a:endParaRPr lang="en-US" dirty="0"/>
        </a:p>
      </dgm:t>
    </dgm:pt>
    <dgm:pt modelId="{A117F9BE-5440-4F6C-887B-66D8771BDD0F}" type="parTrans" cxnId="{C7C1F6B1-CB33-47D7-B4FD-77BD293D0E87}">
      <dgm:prSet/>
      <dgm:spPr/>
      <dgm:t>
        <a:bodyPr/>
        <a:lstStyle/>
        <a:p>
          <a:endParaRPr lang="en-US"/>
        </a:p>
      </dgm:t>
    </dgm:pt>
    <dgm:pt modelId="{F2329164-41F6-43C2-BBDE-DB9277022AF5}" type="sibTrans" cxnId="{C7C1F6B1-CB33-47D7-B4FD-77BD293D0E87}">
      <dgm:prSet/>
      <dgm:spPr>
        <a:solidFill>
          <a:schemeClr val="accent1">
            <a:lumMod val="40000"/>
            <a:lumOff val="60000"/>
          </a:schemeClr>
        </a:solidFill>
      </dgm:spPr>
      <dgm:t>
        <a:bodyPr/>
        <a:lstStyle/>
        <a:p>
          <a:endParaRPr lang="en-US"/>
        </a:p>
      </dgm:t>
    </dgm:pt>
    <dgm:pt modelId="{E559B434-6C0B-4121-8F79-4FDB74958E9E}">
      <dgm:prSet phldrT="[Text]"/>
      <dgm:spPr>
        <a:blipFill rotWithShape="0">
          <a:blip xmlns:r="http://schemas.openxmlformats.org/officeDocument/2006/relationships" r:embed="rId3">
            <a:alphaModFix/>
          </a:blip>
          <a:srcRect/>
          <a:stretch>
            <a:fillRect/>
          </a:stretch>
        </a:blipFill>
      </dgm:spPr>
      <dgm:t>
        <a:bodyPr/>
        <a:lstStyle/>
        <a:p>
          <a:endParaRPr lang="en-US" dirty="0"/>
        </a:p>
      </dgm:t>
    </dgm:pt>
    <dgm:pt modelId="{381ECC75-E83E-4AE4-821A-CF29A52060F8}" type="parTrans" cxnId="{51C01310-9828-4465-BC0C-0DD9B30F35C6}">
      <dgm:prSet/>
      <dgm:spPr/>
      <dgm:t>
        <a:bodyPr/>
        <a:lstStyle/>
        <a:p>
          <a:endParaRPr lang="en-US"/>
        </a:p>
      </dgm:t>
    </dgm:pt>
    <dgm:pt modelId="{39A76D4D-1381-474E-9AD7-57F50869422B}" type="sibTrans" cxnId="{51C01310-9828-4465-BC0C-0DD9B30F35C6}">
      <dgm:prSet/>
      <dgm:spPr/>
      <dgm:t>
        <a:bodyPr/>
        <a:lstStyle/>
        <a:p>
          <a:endParaRPr lang="en-US"/>
        </a:p>
      </dgm:t>
    </dgm:pt>
    <dgm:pt modelId="{37CC5D68-3E66-4F87-BFB7-9F65844B5C77}">
      <dgm:prSet phldrT="[Text]"/>
      <dgm:spPr>
        <a:blipFill rotWithShape="0">
          <a:blip xmlns:r="http://schemas.openxmlformats.org/officeDocument/2006/relationships" r:embed="rId4">
            <a:alphaModFix/>
          </a:blip>
          <a:srcRect/>
          <a:stretch>
            <a:fillRect/>
          </a:stretch>
        </a:blipFill>
      </dgm:spPr>
      <dgm:t>
        <a:bodyPr/>
        <a:lstStyle/>
        <a:p>
          <a:endParaRPr lang="en-US" dirty="0"/>
        </a:p>
      </dgm:t>
    </dgm:pt>
    <dgm:pt modelId="{09605CB9-36B2-428C-9DBA-2D257C9AA7F5}" type="parTrans" cxnId="{E7D2B2B3-CB28-4562-AE4B-4DCABF32718F}">
      <dgm:prSet/>
      <dgm:spPr/>
      <dgm:t>
        <a:bodyPr/>
        <a:lstStyle/>
        <a:p>
          <a:endParaRPr lang="en-US"/>
        </a:p>
      </dgm:t>
    </dgm:pt>
    <dgm:pt modelId="{CFCC8EEC-2D70-40A4-899B-D91CE1F4A1F8}" type="sibTrans" cxnId="{E7D2B2B3-CB28-4562-AE4B-4DCABF32718F}">
      <dgm:prSet/>
      <dgm:spPr/>
      <dgm:t>
        <a:bodyPr/>
        <a:lstStyle/>
        <a:p>
          <a:endParaRPr lang="en-US"/>
        </a:p>
      </dgm:t>
    </dgm:pt>
    <dgm:pt modelId="{B86B6674-557E-453F-94D3-BDC5E9475A0F}">
      <dgm:prSet/>
      <dgm:spPr>
        <a:blipFill rotWithShape="0">
          <a:blip xmlns:r="http://schemas.openxmlformats.org/officeDocument/2006/relationships" r:embed="rId5">
            <a:alphaModFix/>
          </a:blip>
          <a:srcRect/>
          <a:stretch>
            <a:fillRect/>
          </a:stretch>
        </a:blipFill>
      </dgm:spPr>
      <dgm:t>
        <a:bodyPr/>
        <a:lstStyle/>
        <a:p>
          <a:endParaRPr lang="en-US" dirty="0"/>
        </a:p>
        <a:p>
          <a:endParaRPr lang="en-US" dirty="0"/>
        </a:p>
      </dgm:t>
    </dgm:pt>
    <dgm:pt modelId="{751E544F-B4A4-4215-BF1E-BC5BC6562DB9}" type="parTrans" cxnId="{C035F863-6D94-4CF1-BDF0-1ED9681DE025}">
      <dgm:prSet/>
      <dgm:spPr/>
      <dgm:t>
        <a:bodyPr/>
        <a:lstStyle/>
        <a:p>
          <a:endParaRPr lang="en-US"/>
        </a:p>
      </dgm:t>
    </dgm:pt>
    <dgm:pt modelId="{7FDDCB0E-869F-4BB8-A176-C5A2524F489D}" type="sibTrans" cxnId="{C035F863-6D94-4CF1-BDF0-1ED9681DE025}">
      <dgm:prSet/>
      <dgm:spPr/>
      <dgm:t>
        <a:bodyPr/>
        <a:lstStyle/>
        <a:p>
          <a:endParaRPr lang="en-US"/>
        </a:p>
      </dgm:t>
    </dgm:pt>
    <dgm:pt modelId="{ED62B43A-5212-4F61-B8B6-42C88B2709A1}">
      <dgm:prSet/>
      <dgm:spPr>
        <a:blipFill rotWithShape="0">
          <a:blip xmlns:r="http://schemas.openxmlformats.org/officeDocument/2006/relationships" r:embed="rId6">
            <a:alphaModFix/>
          </a:blip>
          <a:srcRect/>
          <a:stretch>
            <a:fillRect/>
          </a:stretch>
        </a:blipFill>
      </dgm:spPr>
      <dgm:t>
        <a:bodyPr/>
        <a:lstStyle/>
        <a:p>
          <a:endParaRPr lang="en-US" dirty="0"/>
        </a:p>
      </dgm:t>
    </dgm:pt>
    <dgm:pt modelId="{1B2C2234-4445-4620-BA30-E18D9676FCBB}" type="parTrans" cxnId="{30FE4E1E-C80D-435C-9712-B25A334CC24F}">
      <dgm:prSet/>
      <dgm:spPr/>
      <dgm:t>
        <a:bodyPr/>
        <a:lstStyle/>
        <a:p>
          <a:endParaRPr lang="en-US"/>
        </a:p>
      </dgm:t>
    </dgm:pt>
    <dgm:pt modelId="{DAF3B502-A1A8-4BC1-AF5B-02CFBA0F7768}" type="sibTrans" cxnId="{30FE4E1E-C80D-435C-9712-B25A334CC24F}">
      <dgm:prSet/>
      <dgm:spPr/>
      <dgm:t>
        <a:bodyPr/>
        <a:lstStyle/>
        <a:p>
          <a:endParaRPr lang="en-US"/>
        </a:p>
      </dgm:t>
    </dgm:pt>
    <dgm:pt modelId="{665CFB07-135E-4410-8E2B-B8797B7AA1C9}">
      <dgm:prSet/>
      <dgm:spPr>
        <a:blipFill rotWithShape="0">
          <a:blip xmlns:r="http://schemas.openxmlformats.org/officeDocument/2006/relationships" r:embed="rId7">
            <a:alphaModFix/>
          </a:blip>
          <a:srcRect/>
          <a:stretch>
            <a:fillRect/>
          </a:stretch>
        </a:blipFill>
      </dgm:spPr>
      <dgm:t>
        <a:bodyPr/>
        <a:lstStyle/>
        <a:p>
          <a:endParaRPr lang="en-US" dirty="0"/>
        </a:p>
      </dgm:t>
    </dgm:pt>
    <dgm:pt modelId="{23EAD31C-DA99-46F3-94A7-C92C66BB6A33}" type="sibTrans" cxnId="{B660834D-AFCC-429D-946D-326B509B9FCF}">
      <dgm:prSet/>
      <dgm:spPr/>
      <dgm:t>
        <a:bodyPr/>
        <a:lstStyle/>
        <a:p>
          <a:endParaRPr lang="en-US"/>
        </a:p>
      </dgm:t>
    </dgm:pt>
    <dgm:pt modelId="{7931AF44-42B6-4317-9CC6-3A51860D01AC}" type="parTrans" cxnId="{B660834D-AFCC-429D-946D-326B509B9FCF}">
      <dgm:prSet/>
      <dgm:spPr/>
      <dgm:t>
        <a:bodyPr/>
        <a:lstStyle/>
        <a:p>
          <a:endParaRPr lang="en-US"/>
        </a:p>
      </dgm:t>
    </dgm:pt>
    <dgm:pt modelId="{DB491699-5C65-4871-B872-6A32E4AB657B}" type="pres">
      <dgm:prSet presAssocID="{A57A247A-04A5-4F37-B3A4-48FCFDE17BB5}" presName="Name0" presStyleCnt="0">
        <dgm:presLayoutVars>
          <dgm:chMax val="1"/>
          <dgm:dir/>
          <dgm:animLvl val="ctr"/>
          <dgm:resizeHandles val="exact"/>
        </dgm:presLayoutVars>
      </dgm:prSet>
      <dgm:spPr/>
    </dgm:pt>
    <dgm:pt modelId="{5855592A-A958-41AC-BEBB-73028F61CF4E}" type="pres">
      <dgm:prSet presAssocID="{2CE156AC-51BE-47D1-B731-67E2CF9D4CE6}" presName="centerShape" presStyleLbl="node0" presStyleIdx="0" presStyleCnt="1" custScaleX="170377" custScaleY="163858"/>
      <dgm:spPr/>
    </dgm:pt>
    <dgm:pt modelId="{113009CA-8850-415F-A85B-DB4C21737448}" type="pres">
      <dgm:prSet presAssocID="{855B5576-E989-4E1B-B61E-70E7AFC1A684}" presName="node" presStyleLbl="node1" presStyleIdx="0" presStyleCnt="7" custScaleX="125104" custScaleY="125104">
        <dgm:presLayoutVars>
          <dgm:bulletEnabled val="1"/>
        </dgm:presLayoutVars>
      </dgm:prSet>
      <dgm:spPr/>
    </dgm:pt>
    <dgm:pt modelId="{87645394-DB4B-4CA1-986C-4D64DC03C0B1}" type="pres">
      <dgm:prSet presAssocID="{855B5576-E989-4E1B-B61E-70E7AFC1A684}" presName="dummy" presStyleCnt="0"/>
      <dgm:spPr/>
    </dgm:pt>
    <dgm:pt modelId="{CB14D86F-2C5B-4676-A7DC-B897C28A4F0E}" type="pres">
      <dgm:prSet presAssocID="{ED8A68EB-F8C9-4487-A52A-24FEC65F30EC}" presName="sibTrans" presStyleLbl="sibTrans2D1" presStyleIdx="0" presStyleCnt="7"/>
      <dgm:spPr/>
    </dgm:pt>
    <dgm:pt modelId="{C3FE9CDB-8297-4E6E-B6B9-0202ABA610B3}" type="pres">
      <dgm:prSet presAssocID="{D8AE1123-CE96-4A66-8AF3-020E8D3EEEE9}" presName="node" presStyleLbl="node1" presStyleIdx="1" presStyleCnt="7" custScaleX="125104" custScaleY="125104">
        <dgm:presLayoutVars>
          <dgm:bulletEnabled val="1"/>
        </dgm:presLayoutVars>
      </dgm:prSet>
      <dgm:spPr/>
    </dgm:pt>
    <dgm:pt modelId="{2DB9A302-6846-4136-8CEF-105C33BBF2BB}" type="pres">
      <dgm:prSet presAssocID="{D8AE1123-CE96-4A66-8AF3-020E8D3EEEE9}" presName="dummy" presStyleCnt="0"/>
      <dgm:spPr/>
    </dgm:pt>
    <dgm:pt modelId="{0C3989A1-4F7B-4E13-8627-7A61FDA4DD64}" type="pres">
      <dgm:prSet presAssocID="{F2329164-41F6-43C2-BBDE-DB9277022AF5}" presName="sibTrans" presStyleLbl="sibTrans2D1" presStyleIdx="1" presStyleCnt="7"/>
      <dgm:spPr/>
    </dgm:pt>
    <dgm:pt modelId="{5D8E481D-8894-4A5F-99BB-AA446D3DECA3}" type="pres">
      <dgm:prSet presAssocID="{E559B434-6C0B-4121-8F79-4FDB74958E9E}" presName="node" presStyleLbl="node1" presStyleIdx="2" presStyleCnt="7" custScaleX="125104" custScaleY="125104">
        <dgm:presLayoutVars>
          <dgm:bulletEnabled val="1"/>
        </dgm:presLayoutVars>
      </dgm:prSet>
      <dgm:spPr/>
    </dgm:pt>
    <dgm:pt modelId="{15A39881-303C-4E9A-BB62-8FB4F5A33B1A}" type="pres">
      <dgm:prSet presAssocID="{E559B434-6C0B-4121-8F79-4FDB74958E9E}" presName="dummy" presStyleCnt="0"/>
      <dgm:spPr/>
    </dgm:pt>
    <dgm:pt modelId="{F6B87ADE-A0F2-4C09-8E47-417E560B170D}" type="pres">
      <dgm:prSet presAssocID="{39A76D4D-1381-474E-9AD7-57F50869422B}" presName="sibTrans" presStyleLbl="sibTrans2D1" presStyleIdx="2" presStyleCnt="7"/>
      <dgm:spPr/>
    </dgm:pt>
    <dgm:pt modelId="{4228211C-7E86-4F39-8A64-DB7C7E950440}" type="pres">
      <dgm:prSet presAssocID="{37CC5D68-3E66-4F87-BFB7-9F65844B5C77}" presName="node" presStyleLbl="node1" presStyleIdx="3" presStyleCnt="7" custScaleX="125104" custScaleY="125104">
        <dgm:presLayoutVars>
          <dgm:bulletEnabled val="1"/>
        </dgm:presLayoutVars>
      </dgm:prSet>
      <dgm:spPr/>
    </dgm:pt>
    <dgm:pt modelId="{1165B3BE-6F9F-4873-8AD3-ED730B1099D8}" type="pres">
      <dgm:prSet presAssocID="{37CC5D68-3E66-4F87-BFB7-9F65844B5C77}" presName="dummy" presStyleCnt="0"/>
      <dgm:spPr/>
    </dgm:pt>
    <dgm:pt modelId="{CE1B5BD2-4209-4AD9-9C85-EB565878308A}" type="pres">
      <dgm:prSet presAssocID="{CFCC8EEC-2D70-40A4-899B-D91CE1F4A1F8}" presName="sibTrans" presStyleLbl="sibTrans2D1" presStyleIdx="3" presStyleCnt="7"/>
      <dgm:spPr/>
    </dgm:pt>
    <dgm:pt modelId="{4012A4CC-82A8-4723-A5B5-8953082E9EA5}" type="pres">
      <dgm:prSet presAssocID="{B86B6674-557E-453F-94D3-BDC5E9475A0F}" presName="node" presStyleLbl="node1" presStyleIdx="4" presStyleCnt="7" custScaleX="125104" custScaleY="125104">
        <dgm:presLayoutVars>
          <dgm:bulletEnabled val="1"/>
        </dgm:presLayoutVars>
      </dgm:prSet>
      <dgm:spPr/>
    </dgm:pt>
    <dgm:pt modelId="{E8ED485C-3994-4439-8C59-E8BB86357020}" type="pres">
      <dgm:prSet presAssocID="{B86B6674-557E-453F-94D3-BDC5E9475A0F}" presName="dummy" presStyleCnt="0"/>
      <dgm:spPr/>
    </dgm:pt>
    <dgm:pt modelId="{F2DE3B69-C198-4B2C-9A19-3A023E8D8447}" type="pres">
      <dgm:prSet presAssocID="{7FDDCB0E-869F-4BB8-A176-C5A2524F489D}" presName="sibTrans" presStyleLbl="sibTrans2D1" presStyleIdx="4" presStyleCnt="7"/>
      <dgm:spPr/>
    </dgm:pt>
    <dgm:pt modelId="{A9F647E6-AF34-46DE-8CE0-D212E3B94191}" type="pres">
      <dgm:prSet presAssocID="{ED62B43A-5212-4F61-B8B6-42C88B2709A1}" presName="node" presStyleLbl="node1" presStyleIdx="5" presStyleCnt="7" custScaleX="125104" custScaleY="125104">
        <dgm:presLayoutVars>
          <dgm:bulletEnabled val="1"/>
        </dgm:presLayoutVars>
      </dgm:prSet>
      <dgm:spPr/>
    </dgm:pt>
    <dgm:pt modelId="{5C45F5E2-8515-463F-AB32-AD505D7B11B5}" type="pres">
      <dgm:prSet presAssocID="{ED62B43A-5212-4F61-B8B6-42C88B2709A1}" presName="dummy" presStyleCnt="0"/>
      <dgm:spPr/>
    </dgm:pt>
    <dgm:pt modelId="{D043E237-F50B-4229-B971-39E54EF62BDB}" type="pres">
      <dgm:prSet presAssocID="{DAF3B502-A1A8-4BC1-AF5B-02CFBA0F7768}" presName="sibTrans" presStyleLbl="sibTrans2D1" presStyleIdx="5" presStyleCnt="7"/>
      <dgm:spPr/>
    </dgm:pt>
    <dgm:pt modelId="{2836ED5D-A990-4A7A-8B93-CC7F147C6B55}" type="pres">
      <dgm:prSet presAssocID="{665CFB07-135E-4410-8E2B-B8797B7AA1C9}" presName="node" presStyleLbl="node1" presStyleIdx="6" presStyleCnt="7" custScaleX="125104" custScaleY="125104">
        <dgm:presLayoutVars>
          <dgm:bulletEnabled val="1"/>
        </dgm:presLayoutVars>
      </dgm:prSet>
      <dgm:spPr/>
    </dgm:pt>
    <dgm:pt modelId="{95425A65-2D10-4107-B782-B4663A6BCCAD}" type="pres">
      <dgm:prSet presAssocID="{665CFB07-135E-4410-8E2B-B8797B7AA1C9}" presName="dummy" presStyleCnt="0"/>
      <dgm:spPr/>
    </dgm:pt>
    <dgm:pt modelId="{1C50F7B3-0DD2-42E5-91F2-225E3551C1E6}" type="pres">
      <dgm:prSet presAssocID="{23EAD31C-DA99-46F3-94A7-C92C66BB6A33}" presName="sibTrans" presStyleLbl="sibTrans2D1" presStyleIdx="6" presStyleCnt="7"/>
      <dgm:spPr/>
    </dgm:pt>
  </dgm:ptLst>
  <dgm:cxnLst>
    <dgm:cxn modelId="{51C01310-9828-4465-BC0C-0DD9B30F35C6}" srcId="{2CE156AC-51BE-47D1-B731-67E2CF9D4CE6}" destId="{E559B434-6C0B-4121-8F79-4FDB74958E9E}" srcOrd="2" destOrd="0" parTransId="{381ECC75-E83E-4AE4-821A-CF29A52060F8}" sibTransId="{39A76D4D-1381-474E-9AD7-57F50869422B}"/>
    <dgm:cxn modelId="{30FE4E1E-C80D-435C-9712-B25A334CC24F}" srcId="{2CE156AC-51BE-47D1-B731-67E2CF9D4CE6}" destId="{ED62B43A-5212-4F61-B8B6-42C88B2709A1}" srcOrd="5" destOrd="0" parTransId="{1B2C2234-4445-4620-BA30-E18D9676FCBB}" sibTransId="{DAF3B502-A1A8-4BC1-AF5B-02CFBA0F7768}"/>
    <dgm:cxn modelId="{412D4632-6AF3-4959-877A-F74AB04ACAD5}" type="presOf" srcId="{855B5576-E989-4E1B-B61E-70E7AFC1A684}" destId="{113009CA-8850-415F-A85B-DB4C21737448}" srcOrd="0" destOrd="0" presId="urn:microsoft.com/office/officeart/2005/8/layout/radial6"/>
    <dgm:cxn modelId="{824BED42-608B-436E-A24A-5BD72726D1CB}" type="presOf" srcId="{2CE156AC-51BE-47D1-B731-67E2CF9D4CE6}" destId="{5855592A-A958-41AC-BEBB-73028F61CF4E}" srcOrd="0" destOrd="0" presId="urn:microsoft.com/office/officeart/2005/8/layout/radial6"/>
    <dgm:cxn modelId="{D015B945-86AE-4447-A092-A72BDAAF194D}" type="presOf" srcId="{B86B6674-557E-453F-94D3-BDC5E9475A0F}" destId="{4012A4CC-82A8-4723-A5B5-8953082E9EA5}" srcOrd="0" destOrd="0" presId="urn:microsoft.com/office/officeart/2005/8/layout/radial6"/>
    <dgm:cxn modelId="{B660834D-AFCC-429D-946D-326B509B9FCF}" srcId="{2CE156AC-51BE-47D1-B731-67E2CF9D4CE6}" destId="{665CFB07-135E-4410-8E2B-B8797B7AA1C9}" srcOrd="6" destOrd="0" parTransId="{7931AF44-42B6-4317-9CC6-3A51860D01AC}" sibTransId="{23EAD31C-DA99-46F3-94A7-C92C66BB6A33}"/>
    <dgm:cxn modelId="{C035F863-6D94-4CF1-BDF0-1ED9681DE025}" srcId="{2CE156AC-51BE-47D1-B731-67E2CF9D4CE6}" destId="{B86B6674-557E-453F-94D3-BDC5E9475A0F}" srcOrd="4" destOrd="0" parTransId="{751E544F-B4A4-4215-BF1E-BC5BC6562DB9}" sibTransId="{7FDDCB0E-869F-4BB8-A176-C5A2524F489D}"/>
    <dgm:cxn modelId="{E9F77893-1157-43A3-97D4-F03328A48C4C}" type="presOf" srcId="{665CFB07-135E-4410-8E2B-B8797B7AA1C9}" destId="{2836ED5D-A990-4A7A-8B93-CC7F147C6B55}" srcOrd="0" destOrd="0" presId="urn:microsoft.com/office/officeart/2005/8/layout/radial6"/>
    <dgm:cxn modelId="{80E95A97-863E-4F23-9FC3-F9436FBF00FC}" type="presOf" srcId="{F2329164-41F6-43C2-BBDE-DB9277022AF5}" destId="{0C3989A1-4F7B-4E13-8627-7A61FDA4DD64}" srcOrd="0" destOrd="0" presId="urn:microsoft.com/office/officeart/2005/8/layout/radial6"/>
    <dgm:cxn modelId="{863895A5-BBD3-4939-9184-2C6FC0691045}" type="presOf" srcId="{CFCC8EEC-2D70-40A4-899B-D91CE1F4A1F8}" destId="{CE1B5BD2-4209-4AD9-9C85-EB565878308A}" srcOrd="0" destOrd="0" presId="urn:microsoft.com/office/officeart/2005/8/layout/radial6"/>
    <dgm:cxn modelId="{76111AA6-2CFE-4472-A95C-44F2D1874A1E}" type="presOf" srcId="{ED62B43A-5212-4F61-B8B6-42C88B2709A1}" destId="{A9F647E6-AF34-46DE-8CE0-D212E3B94191}" srcOrd="0" destOrd="0" presId="urn:microsoft.com/office/officeart/2005/8/layout/radial6"/>
    <dgm:cxn modelId="{11BAB5B1-380F-49FC-944F-45999F0E3DC5}" srcId="{2CE156AC-51BE-47D1-B731-67E2CF9D4CE6}" destId="{855B5576-E989-4E1B-B61E-70E7AFC1A684}" srcOrd="0" destOrd="0" parTransId="{67B37532-0354-4751-A1EE-A11EE64D2DB3}" sibTransId="{ED8A68EB-F8C9-4487-A52A-24FEC65F30EC}"/>
    <dgm:cxn modelId="{C7C1F6B1-CB33-47D7-B4FD-77BD293D0E87}" srcId="{2CE156AC-51BE-47D1-B731-67E2CF9D4CE6}" destId="{D8AE1123-CE96-4A66-8AF3-020E8D3EEEE9}" srcOrd="1" destOrd="0" parTransId="{A117F9BE-5440-4F6C-887B-66D8771BDD0F}" sibTransId="{F2329164-41F6-43C2-BBDE-DB9277022AF5}"/>
    <dgm:cxn modelId="{E7D2B2B3-CB28-4562-AE4B-4DCABF32718F}" srcId="{2CE156AC-51BE-47D1-B731-67E2CF9D4CE6}" destId="{37CC5D68-3E66-4F87-BFB7-9F65844B5C77}" srcOrd="3" destOrd="0" parTransId="{09605CB9-36B2-428C-9DBA-2D257C9AA7F5}" sibTransId="{CFCC8EEC-2D70-40A4-899B-D91CE1F4A1F8}"/>
    <dgm:cxn modelId="{B7ABFCB5-5400-49CC-9712-3E25DD33A925}" type="presOf" srcId="{7FDDCB0E-869F-4BB8-A176-C5A2524F489D}" destId="{F2DE3B69-C198-4B2C-9A19-3A023E8D8447}" srcOrd="0" destOrd="0" presId="urn:microsoft.com/office/officeart/2005/8/layout/radial6"/>
    <dgm:cxn modelId="{03E4D5C8-B207-4957-A13B-D5D80AD90D71}" type="presOf" srcId="{39A76D4D-1381-474E-9AD7-57F50869422B}" destId="{F6B87ADE-A0F2-4C09-8E47-417E560B170D}" srcOrd="0" destOrd="0" presId="urn:microsoft.com/office/officeart/2005/8/layout/radial6"/>
    <dgm:cxn modelId="{381E61CC-073A-44A2-B39F-9E3DE4375356}" type="presOf" srcId="{E559B434-6C0B-4121-8F79-4FDB74958E9E}" destId="{5D8E481D-8894-4A5F-99BB-AA446D3DECA3}" srcOrd="0" destOrd="0" presId="urn:microsoft.com/office/officeart/2005/8/layout/radial6"/>
    <dgm:cxn modelId="{403311CE-2A65-491F-81A5-414F6787DB7C}" type="presOf" srcId="{23EAD31C-DA99-46F3-94A7-C92C66BB6A33}" destId="{1C50F7B3-0DD2-42E5-91F2-225E3551C1E6}" srcOrd="0" destOrd="0" presId="urn:microsoft.com/office/officeart/2005/8/layout/radial6"/>
    <dgm:cxn modelId="{975AF9D2-7AB7-4A55-A6DA-01A9BF00009C}" type="presOf" srcId="{A57A247A-04A5-4F37-B3A4-48FCFDE17BB5}" destId="{DB491699-5C65-4871-B872-6A32E4AB657B}" srcOrd="0" destOrd="0" presId="urn:microsoft.com/office/officeart/2005/8/layout/radial6"/>
    <dgm:cxn modelId="{350DF7D3-418F-4BAD-8769-2303C8052202}" type="presOf" srcId="{DAF3B502-A1A8-4BC1-AF5B-02CFBA0F7768}" destId="{D043E237-F50B-4229-B971-39E54EF62BDB}" srcOrd="0" destOrd="0" presId="urn:microsoft.com/office/officeart/2005/8/layout/radial6"/>
    <dgm:cxn modelId="{836D15DC-29CC-49CE-BBB5-87C747D7B1DC}" type="presOf" srcId="{D8AE1123-CE96-4A66-8AF3-020E8D3EEEE9}" destId="{C3FE9CDB-8297-4E6E-B6B9-0202ABA610B3}" srcOrd="0" destOrd="0" presId="urn:microsoft.com/office/officeart/2005/8/layout/radial6"/>
    <dgm:cxn modelId="{0F3C66DE-9EAF-4C88-A955-9B8A646AE73E}" srcId="{A57A247A-04A5-4F37-B3A4-48FCFDE17BB5}" destId="{2CE156AC-51BE-47D1-B731-67E2CF9D4CE6}" srcOrd="0" destOrd="0" parTransId="{1FA12F93-3B2E-4E40-A58A-B564D6183318}" sibTransId="{BDA7D36C-8C16-46DA-B532-F6F5A57CFE47}"/>
    <dgm:cxn modelId="{D85E5EE1-4B76-44DD-BD77-1C462C2D522C}" type="presOf" srcId="{37CC5D68-3E66-4F87-BFB7-9F65844B5C77}" destId="{4228211C-7E86-4F39-8A64-DB7C7E950440}" srcOrd="0" destOrd="0" presId="urn:microsoft.com/office/officeart/2005/8/layout/radial6"/>
    <dgm:cxn modelId="{456CF0E6-336C-4984-A9DC-B53C0D87F796}" type="presOf" srcId="{ED8A68EB-F8C9-4487-A52A-24FEC65F30EC}" destId="{CB14D86F-2C5B-4676-A7DC-B897C28A4F0E}" srcOrd="0" destOrd="0" presId="urn:microsoft.com/office/officeart/2005/8/layout/radial6"/>
    <dgm:cxn modelId="{6D2B16C5-72C3-4734-B135-3322E98AC25E}" type="presParOf" srcId="{DB491699-5C65-4871-B872-6A32E4AB657B}" destId="{5855592A-A958-41AC-BEBB-73028F61CF4E}" srcOrd="0" destOrd="0" presId="urn:microsoft.com/office/officeart/2005/8/layout/radial6"/>
    <dgm:cxn modelId="{F31276BE-3F1F-4948-ADD6-34FE7E571D13}" type="presParOf" srcId="{DB491699-5C65-4871-B872-6A32E4AB657B}" destId="{113009CA-8850-415F-A85B-DB4C21737448}" srcOrd="1" destOrd="0" presId="urn:microsoft.com/office/officeart/2005/8/layout/radial6"/>
    <dgm:cxn modelId="{B3B4994A-0804-4EDC-B9E7-65147EBA4D7A}" type="presParOf" srcId="{DB491699-5C65-4871-B872-6A32E4AB657B}" destId="{87645394-DB4B-4CA1-986C-4D64DC03C0B1}" srcOrd="2" destOrd="0" presId="urn:microsoft.com/office/officeart/2005/8/layout/radial6"/>
    <dgm:cxn modelId="{CA9C0D21-9D3B-4CE1-9C44-AB476417B439}" type="presParOf" srcId="{DB491699-5C65-4871-B872-6A32E4AB657B}" destId="{CB14D86F-2C5B-4676-A7DC-B897C28A4F0E}" srcOrd="3" destOrd="0" presId="urn:microsoft.com/office/officeart/2005/8/layout/radial6"/>
    <dgm:cxn modelId="{6101B4C9-AED9-45DF-9DC5-C511F8F13F55}" type="presParOf" srcId="{DB491699-5C65-4871-B872-6A32E4AB657B}" destId="{C3FE9CDB-8297-4E6E-B6B9-0202ABA610B3}" srcOrd="4" destOrd="0" presId="urn:microsoft.com/office/officeart/2005/8/layout/radial6"/>
    <dgm:cxn modelId="{8816E930-E848-4E73-8AE7-F9EDF7773A0F}" type="presParOf" srcId="{DB491699-5C65-4871-B872-6A32E4AB657B}" destId="{2DB9A302-6846-4136-8CEF-105C33BBF2BB}" srcOrd="5" destOrd="0" presId="urn:microsoft.com/office/officeart/2005/8/layout/radial6"/>
    <dgm:cxn modelId="{88BF3620-0FFB-4B66-86A2-70FAAB3CD2C7}" type="presParOf" srcId="{DB491699-5C65-4871-B872-6A32E4AB657B}" destId="{0C3989A1-4F7B-4E13-8627-7A61FDA4DD64}" srcOrd="6" destOrd="0" presId="urn:microsoft.com/office/officeart/2005/8/layout/radial6"/>
    <dgm:cxn modelId="{ADFF464F-6EED-4709-8C8B-8E862B680D5D}" type="presParOf" srcId="{DB491699-5C65-4871-B872-6A32E4AB657B}" destId="{5D8E481D-8894-4A5F-99BB-AA446D3DECA3}" srcOrd="7" destOrd="0" presId="urn:microsoft.com/office/officeart/2005/8/layout/radial6"/>
    <dgm:cxn modelId="{906382F8-E80B-41C6-96E4-1AC2A38AC305}" type="presParOf" srcId="{DB491699-5C65-4871-B872-6A32E4AB657B}" destId="{15A39881-303C-4E9A-BB62-8FB4F5A33B1A}" srcOrd="8" destOrd="0" presId="urn:microsoft.com/office/officeart/2005/8/layout/radial6"/>
    <dgm:cxn modelId="{A1C82DB2-CFE3-4E48-869C-0BF11105F6F8}" type="presParOf" srcId="{DB491699-5C65-4871-B872-6A32E4AB657B}" destId="{F6B87ADE-A0F2-4C09-8E47-417E560B170D}" srcOrd="9" destOrd="0" presId="urn:microsoft.com/office/officeart/2005/8/layout/radial6"/>
    <dgm:cxn modelId="{29E31522-9A7E-4FA0-9EDC-B1C72CCF6116}" type="presParOf" srcId="{DB491699-5C65-4871-B872-6A32E4AB657B}" destId="{4228211C-7E86-4F39-8A64-DB7C7E950440}" srcOrd="10" destOrd="0" presId="urn:microsoft.com/office/officeart/2005/8/layout/radial6"/>
    <dgm:cxn modelId="{69F793C5-6046-41AE-ABFF-917ED2E3149B}" type="presParOf" srcId="{DB491699-5C65-4871-B872-6A32E4AB657B}" destId="{1165B3BE-6F9F-4873-8AD3-ED730B1099D8}" srcOrd="11" destOrd="0" presId="urn:microsoft.com/office/officeart/2005/8/layout/radial6"/>
    <dgm:cxn modelId="{00B9C119-AA25-4F6D-937A-12CC43926BA5}" type="presParOf" srcId="{DB491699-5C65-4871-B872-6A32E4AB657B}" destId="{CE1B5BD2-4209-4AD9-9C85-EB565878308A}" srcOrd="12" destOrd="0" presId="urn:microsoft.com/office/officeart/2005/8/layout/radial6"/>
    <dgm:cxn modelId="{B1E1D535-8A27-496B-A815-C679EE677450}" type="presParOf" srcId="{DB491699-5C65-4871-B872-6A32E4AB657B}" destId="{4012A4CC-82A8-4723-A5B5-8953082E9EA5}" srcOrd="13" destOrd="0" presId="urn:microsoft.com/office/officeart/2005/8/layout/radial6"/>
    <dgm:cxn modelId="{42C3EA42-FAF0-49F7-BF68-2C94523198C6}" type="presParOf" srcId="{DB491699-5C65-4871-B872-6A32E4AB657B}" destId="{E8ED485C-3994-4439-8C59-E8BB86357020}" srcOrd="14" destOrd="0" presId="urn:microsoft.com/office/officeart/2005/8/layout/radial6"/>
    <dgm:cxn modelId="{0D6D5EEA-F97B-4ACF-9513-81F48594471F}" type="presParOf" srcId="{DB491699-5C65-4871-B872-6A32E4AB657B}" destId="{F2DE3B69-C198-4B2C-9A19-3A023E8D8447}" srcOrd="15" destOrd="0" presId="urn:microsoft.com/office/officeart/2005/8/layout/radial6"/>
    <dgm:cxn modelId="{EF407911-BC31-431F-9377-3A4DF2A5678B}" type="presParOf" srcId="{DB491699-5C65-4871-B872-6A32E4AB657B}" destId="{A9F647E6-AF34-46DE-8CE0-D212E3B94191}" srcOrd="16" destOrd="0" presId="urn:microsoft.com/office/officeart/2005/8/layout/radial6"/>
    <dgm:cxn modelId="{D387D0A6-0AB0-4A7A-9C25-338085660C8F}" type="presParOf" srcId="{DB491699-5C65-4871-B872-6A32E4AB657B}" destId="{5C45F5E2-8515-463F-AB32-AD505D7B11B5}" srcOrd="17" destOrd="0" presId="urn:microsoft.com/office/officeart/2005/8/layout/radial6"/>
    <dgm:cxn modelId="{75CF6610-8EB2-4876-B166-9CE7E17AAB6F}" type="presParOf" srcId="{DB491699-5C65-4871-B872-6A32E4AB657B}" destId="{D043E237-F50B-4229-B971-39E54EF62BDB}" srcOrd="18" destOrd="0" presId="urn:microsoft.com/office/officeart/2005/8/layout/radial6"/>
    <dgm:cxn modelId="{C8C68DF9-94DA-48E9-ADAA-3FA4091F5770}" type="presParOf" srcId="{DB491699-5C65-4871-B872-6A32E4AB657B}" destId="{2836ED5D-A990-4A7A-8B93-CC7F147C6B55}" srcOrd="19" destOrd="0" presId="urn:microsoft.com/office/officeart/2005/8/layout/radial6"/>
    <dgm:cxn modelId="{1E1BC889-F6F3-4874-BA73-835B3DEF4BAE}" type="presParOf" srcId="{DB491699-5C65-4871-B872-6A32E4AB657B}" destId="{95425A65-2D10-4107-B782-B4663A6BCCAD}" srcOrd="20" destOrd="0" presId="urn:microsoft.com/office/officeart/2005/8/layout/radial6"/>
    <dgm:cxn modelId="{0E0E1DFA-16B8-4BF1-862F-C8A79575C7B2}" type="presParOf" srcId="{DB491699-5C65-4871-B872-6A32E4AB657B}" destId="{1C50F7B3-0DD2-42E5-91F2-225E3551C1E6}" srcOrd="21"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CDE10-23AF-B146-8249-22026121F68D}">
      <dsp:nvSpPr>
        <dsp:cNvPr id="0" name=""/>
        <dsp:cNvSpPr/>
      </dsp:nvSpPr>
      <dsp:spPr>
        <a:xfrm>
          <a:off x="2" y="0"/>
          <a:ext cx="8610595" cy="1669615"/>
        </a:xfrm>
        <a:prstGeom prst="rightArrow">
          <a:avLst/>
        </a:prstGeom>
        <a:solidFill>
          <a:schemeClr val="accent1">
            <a:lumMod val="20000"/>
            <a:lumOff val="8000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8863A42-4DCF-8641-AA09-F1C3B5B4D4A8}">
      <dsp:nvSpPr>
        <dsp:cNvPr id="0" name=""/>
        <dsp:cNvSpPr/>
      </dsp:nvSpPr>
      <dsp:spPr>
        <a:xfrm>
          <a:off x="1724814" y="646631"/>
          <a:ext cx="1559379" cy="395999"/>
        </a:xfrm>
        <a:prstGeom prst="round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EPOS</a:t>
          </a:r>
        </a:p>
        <a:p>
          <a:pPr marL="0" lvl="0" indent="0" algn="ctr" defTabSz="533400">
            <a:lnSpc>
              <a:spcPct val="90000"/>
            </a:lnSpc>
            <a:spcBef>
              <a:spcPct val="0"/>
            </a:spcBef>
            <a:spcAft>
              <a:spcPct val="35000"/>
            </a:spcAft>
            <a:buNone/>
          </a:pPr>
          <a:r>
            <a:rPr lang="en-US" sz="1200" kern="1200" dirty="0"/>
            <a:t>Implementation Phase</a:t>
          </a:r>
        </a:p>
      </dsp:txBody>
      <dsp:txXfrm>
        <a:off x="1744145" y="665962"/>
        <a:ext cx="1520717" cy="357337"/>
      </dsp:txXfrm>
    </dsp:sp>
    <dsp:sp modelId="{509FE79C-325B-124E-97CD-05B72ABDF4A5}">
      <dsp:nvSpPr>
        <dsp:cNvPr id="0" name=""/>
        <dsp:cNvSpPr/>
      </dsp:nvSpPr>
      <dsp:spPr>
        <a:xfrm>
          <a:off x="179356" y="643820"/>
          <a:ext cx="1310373" cy="395999"/>
        </a:xfrm>
        <a:prstGeom prst="roundRect">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EPOS </a:t>
          </a:r>
        </a:p>
        <a:p>
          <a:pPr marL="0" lvl="0" indent="0" algn="ctr" defTabSz="533400">
            <a:lnSpc>
              <a:spcPct val="90000"/>
            </a:lnSpc>
            <a:spcBef>
              <a:spcPct val="0"/>
            </a:spcBef>
            <a:spcAft>
              <a:spcPct val="35000"/>
            </a:spcAft>
            <a:buNone/>
          </a:pPr>
          <a:r>
            <a:rPr lang="en-US" sz="1200" kern="1200" dirty="0"/>
            <a:t>Preparatory Phase</a:t>
          </a:r>
        </a:p>
      </dsp:txBody>
      <dsp:txXfrm>
        <a:off x="198687" y="663151"/>
        <a:ext cx="1271711" cy="357337"/>
      </dsp:txXfrm>
    </dsp:sp>
    <dsp:sp modelId="{989C1FBD-21CC-B54C-B477-E8F7D9597B2A}">
      <dsp:nvSpPr>
        <dsp:cNvPr id="0" name=""/>
        <dsp:cNvSpPr/>
      </dsp:nvSpPr>
      <dsp:spPr>
        <a:xfrm>
          <a:off x="3523457" y="650111"/>
          <a:ext cx="1609635" cy="395999"/>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kern="1200" dirty="0"/>
            <a:t>EPOS </a:t>
          </a:r>
        </a:p>
        <a:p>
          <a:pPr marL="0" lvl="0" indent="0" algn="ctr" defTabSz="533400">
            <a:lnSpc>
              <a:spcPct val="100000"/>
            </a:lnSpc>
            <a:spcBef>
              <a:spcPct val="0"/>
            </a:spcBef>
            <a:spcAft>
              <a:spcPct val="35000"/>
            </a:spcAft>
            <a:buNone/>
          </a:pPr>
          <a:r>
            <a:rPr lang="en-US" sz="1200" kern="1200" dirty="0"/>
            <a:t>Sustainability Phase</a:t>
          </a:r>
        </a:p>
      </dsp:txBody>
      <dsp:txXfrm>
        <a:off x="3542788" y="669442"/>
        <a:ext cx="1570973" cy="357337"/>
      </dsp:txXfrm>
    </dsp:sp>
    <dsp:sp modelId="{56E668CE-D8C0-4F37-BF79-B9B95BC2DFC2}">
      <dsp:nvSpPr>
        <dsp:cNvPr id="0" name=""/>
        <dsp:cNvSpPr/>
      </dsp:nvSpPr>
      <dsp:spPr>
        <a:xfrm>
          <a:off x="5324788" y="649470"/>
          <a:ext cx="1609635" cy="395999"/>
        </a:xfrm>
        <a:prstGeom prst="roundRect">
          <a:avLst/>
        </a:prstGeom>
        <a:solidFill>
          <a:schemeClr val="accent1">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EPOS </a:t>
          </a:r>
        </a:p>
        <a:p>
          <a:pPr marL="0" lvl="0" indent="0" algn="ctr" defTabSz="444500">
            <a:lnSpc>
              <a:spcPct val="90000"/>
            </a:lnSpc>
            <a:spcBef>
              <a:spcPct val="0"/>
            </a:spcBef>
            <a:spcAft>
              <a:spcPct val="35000"/>
            </a:spcAft>
            <a:buNone/>
          </a:pPr>
          <a:r>
            <a:rPr lang="en-US" sz="1000" kern="1200" dirty="0" err="1"/>
            <a:t>Optimisation</a:t>
          </a:r>
          <a:r>
            <a:rPr lang="en-US" sz="1000" kern="1200" dirty="0"/>
            <a:t> and </a:t>
          </a:r>
          <a:r>
            <a:rPr lang="en-US" sz="1000" kern="1200" dirty="0" err="1"/>
            <a:t>EvolutioN</a:t>
          </a:r>
          <a:endParaRPr lang="en-US" sz="1000" kern="1200" dirty="0"/>
        </a:p>
      </dsp:txBody>
      <dsp:txXfrm>
        <a:off x="5344119" y="668801"/>
        <a:ext cx="1570973" cy="357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0F7B3-0DD2-42E5-91F2-225E3551C1E6}">
      <dsp:nvSpPr>
        <dsp:cNvPr id="0" name=""/>
        <dsp:cNvSpPr/>
      </dsp:nvSpPr>
      <dsp:spPr>
        <a:xfrm>
          <a:off x="1213755" y="517121"/>
          <a:ext cx="4116458" cy="4116458"/>
        </a:xfrm>
        <a:prstGeom prst="blockArc">
          <a:avLst>
            <a:gd name="adj1" fmla="val 13114286"/>
            <a:gd name="adj2" fmla="val 16200000"/>
            <a:gd name="adj3" fmla="val 3897"/>
          </a:avLst>
        </a:prstGeom>
        <a:solidFill>
          <a:schemeClr val="accent1">
            <a:shade val="90000"/>
            <a:hueOff val="415426"/>
            <a:satOff val="-8871"/>
            <a:lumOff val="33109"/>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D043E237-F50B-4229-B971-39E54EF62BDB}">
      <dsp:nvSpPr>
        <dsp:cNvPr id="0" name=""/>
        <dsp:cNvSpPr/>
      </dsp:nvSpPr>
      <dsp:spPr>
        <a:xfrm>
          <a:off x="1213755" y="517121"/>
          <a:ext cx="4116458" cy="4116458"/>
        </a:xfrm>
        <a:prstGeom prst="blockArc">
          <a:avLst>
            <a:gd name="adj1" fmla="val 10028571"/>
            <a:gd name="adj2" fmla="val 13114286"/>
            <a:gd name="adj3" fmla="val 3897"/>
          </a:avLst>
        </a:prstGeom>
        <a:solidFill>
          <a:schemeClr val="accent1">
            <a:shade val="90000"/>
            <a:hueOff val="346188"/>
            <a:satOff val="-7393"/>
            <a:lumOff val="27591"/>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2DE3B69-C198-4B2C-9A19-3A023E8D8447}">
      <dsp:nvSpPr>
        <dsp:cNvPr id="0" name=""/>
        <dsp:cNvSpPr/>
      </dsp:nvSpPr>
      <dsp:spPr>
        <a:xfrm>
          <a:off x="1213755" y="517121"/>
          <a:ext cx="4116458" cy="4116458"/>
        </a:xfrm>
        <a:prstGeom prst="blockArc">
          <a:avLst>
            <a:gd name="adj1" fmla="val 6942857"/>
            <a:gd name="adj2" fmla="val 10028571"/>
            <a:gd name="adj3" fmla="val 3897"/>
          </a:avLst>
        </a:prstGeom>
        <a:solidFill>
          <a:schemeClr val="accent1">
            <a:shade val="90000"/>
            <a:hueOff val="276951"/>
            <a:satOff val="-5914"/>
            <a:lumOff val="2207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E1B5BD2-4209-4AD9-9C85-EB565878308A}">
      <dsp:nvSpPr>
        <dsp:cNvPr id="0" name=""/>
        <dsp:cNvSpPr/>
      </dsp:nvSpPr>
      <dsp:spPr>
        <a:xfrm>
          <a:off x="1213755" y="517121"/>
          <a:ext cx="4116458" cy="4116458"/>
        </a:xfrm>
        <a:prstGeom prst="blockArc">
          <a:avLst>
            <a:gd name="adj1" fmla="val 3857143"/>
            <a:gd name="adj2" fmla="val 6942857"/>
            <a:gd name="adj3" fmla="val 3897"/>
          </a:avLst>
        </a:prstGeom>
        <a:solidFill>
          <a:schemeClr val="accent1">
            <a:shade val="90000"/>
            <a:hueOff val="207713"/>
            <a:satOff val="-4436"/>
            <a:lumOff val="1655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6B87ADE-A0F2-4C09-8E47-417E560B170D}">
      <dsp:nvSpPr>
        <dsp:cNvPr id="0" name=""/>
        <dsp:cNvSpPr/>
      </dsp:nvSpPr>
      <dsp:spPr>
        <a:xfrm>
          <a:off x="1213755" y="517121"/>
          <a:ext cx="4116458" cy="4116458"/>
        </a:xfrm>
        <a:prstGeom prst="blockArc">
          <a:avLst>
            <a:gd name="adj1" fmla="val 771429"/>
            <a:gd name="adj2" fmla="val 3857143"/>
            <a:gd name="adj3" fmla="val 3897"/>
          </a:avLst>
        </a:prstGeom>
        <a:solidFill>
          <a:schemeClr val="accent1">
            <a:shade val="90000"/>
            <a:hueOff val="138475"/>
            <a:satOff val="-2957"/>
            <a:lumOff val="11036"/>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0C3989A1-4F7B-4E13-8627-7A61FDA4DD64}">
      <dsp:nvSpPr>
        <dsp:cNvPr id="0" name=""/>
        <dsp:cNvSpPr/>
      </dsp:nvSpPr>
      <dsp:spPr>
        <a:xfrm>
          <a:off x="1213755" y="517121"/>
          <a:ext cx="4116458" cy="4116458"/>
        </a:xfrm>
        <a:prstGeom prst="blockArc">
          <a:avLst>
            <a:gd name="adj1" fmla="val 19285714"/>
            <a:gd name="adj2" fmla="val 771429"/>
            <a:gd name="adj3" fmla="val 3897"/>
          </a:avLst>
        </a:prstGeom>
        <a:solidFill>
          <a:schemeClr val="accent1">
            <a:lumMod val="40000"/>
            <a:lumOff val="6000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B14D86F-2C5B-4676-A7DC-B897C28A4F0E}">
      <dsp:nvSpPr>
        <dsp:cNvPr id="0" name=""/>
        <dsp:cNvSpPr/>
      </dsp:nvSpPr>
      <dsp:spPr>
        <a:xfrm>
          <a:off x="1213755" y="517121"/>
          <a:ext cx="4116458" cy="4116458"/>
        </a:xfrm>
        <a:prstGeom prst="blockArc">
          <a:avLst>
            <a:gd name="adj1" fmla="val 16200000"/>
            <a:gd name="adj2" fmla="val 19285714"/>
            <a:gd name="adj3" fmla="val 3897"/>
          </a:avLst>
        </a:prstGeom>
        <a:solidFill>
          <a:schemeClr val="accent1">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5855592A-A958-41AC-BEBB-73028F61CF4E}">
      <dsp:nvSpPr>
        <dsp:cNvPr id="0" name=""/>
        <dsp:cNvSpPr/>
      </dsp:nvSpPr>
      <dsp:spPr>
        <a:xfrm>
          <a:off x="1916415" y="1271648"/>
          <a:ext cx="2711137" cy="2607403"/>
        </a:xfrm>
        <a:prstGeom prst="ellipse">
          <a:avLst/>
        </a:prstGeom>
        <a:solidFill>
          <a:schemeClr val="accent1">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THEMATIC CORE SERVICES</a:t>
          </a:r>
        </a:p>
      </dsp:txBody>
      <dsp:txXfrm>
        <a:off x="2313452" y="1653493"/>
        <a:ext cx="1917063" cy="1843713"/>
      </dsp:txXfrm>
    </dsp:sp>
    <dsp:sp modelId="{113009CA-8850-415F-A85B-DB4C21737448}">
      <dsp:nvSpPr>
        <dsp:cNvPr id="0" name=""/>
        <dsp:cNvSpPr/>
      </dsp:nvSpPr>
      <dsp:spPr>
        <a:xfrm>
          <a:off x="2575229" y="-139533"/>
          <a:ext cx="1393509" cy="1393509"/>
        </a:xfrm>
        <a:prstGeom prst="ellipse">
          <a:avLst/>
        </a:prstGeom>
        <a:blipFill rotWithShape="0">
          <a:blip xmlns:r="http://schemas.openxmlformats.org/officeDocument/2006/relationships" r:embed="rId1"/>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2779304" y="64542"/>
        <a:ext cx="985359" cy="985359"/>
      </dsp:txXfrm>
    </dsp:sp>
    <dsp:sp modelId="{C3FE9CDB-8297-4E6E-B6B9-0202ABA610B3}">
      <dsp:nvSpPr>
        <dsp:cNvPr id="0" name=""/>
        <dsp:cNvSpPr/>
      </dsp:nvSpPr>
      <dsp:spPr>
        <a:xfrm>
          <a:off x="4153066" y="620313"/>
          <a:ext cx="1393509" cy="1393509"/>
        </a:xfrm>
        <a:prstGeom prst="ellipse">
          <a:avLst/>
        </a:prstGeom>
        <a:blipFill rotWithShape="0">
          <a:blip xmlns:r="http://schemas.openxmlformats.org/officeDocument/2006/relationships" r:embed="rId2">
            <a:alphaModFix/>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4357141" y="824388"/>
        <a:ext cx="985359" cy="985359"/>
      </dsp:txXfrm>
    </dsp:sp>
    <dsp:sp modelId="{5D8E481D-8894-4A5F-99BB-AA446D3DECA3}">
      <dsp:nvSpPr>
        <dsp:cNvPr id="0" name=""/>
        <dsp:cNvSpPr/>
      </dsp:nvSpPr>
      <dsp:spPr>
        <a:xfrm>
          <a:off x="4542760" y="2327672"/>
          <a:ext cx="1393509" cy="1393509"/>
        </a:xfrm>
        <a:prstGeom prst="ellipse">
          <a:avLst/>
        </a:prstGeom>
        <a:blipFill rotWithShape="0">
          <a:blip xmlns:r="http://schemas.openxmlformats.org/officeDocument/2006/relationships" r:embed="rId3">
            <a:alphaModFix/>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4746835" y="2531747"/>
        <a:ext cx="985359" cy="985359"/>
      </dsp:txXfrm>
    </dsp:sp>
    <dsp:sp modelId="{4228211C-7E86-4F39-8A64-DB7C7E950440}">
      <dsp:nvSpPr>
        <dsp:cNvPr id="0" name=""/>
        <dsp:cNvSpPr/>
      </dsp:nvSpPr>
      <dsp:spPr>
        <a:xfrm>
          <a:off x="3450863" y="3696867"/>
          <a:ext cx="1393509" cy="1393509"/>
        </a:xfrm>
        <a:prstGeom prst="ellipse">
          <a:avLst/>
        </a:prstGeom>
        <a:blipFill rotWithShape="0">
          <a:blip xmlns:r="http://schemas.openxmlformats.org/officeDocument/2006/relationships" r:embed="rId4">
            <a:alphaModFix/>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3654938" y="3900942"/>
        <a:ext cx="985359" cy="985359"/>
      </dsp:txXfrm>
    </dsp:sp>
    <dsp:sp modelId="{4012A4CC-82A8-4723-A5B5-8953082E9EA5}">
      <dsp:nvSpPr>
        <dsp:cNvPr id="0" name=""/>
        <dsp:cNvSpPr/>
      </dsp:nvSpPr>
      <dsp:spPr>
        <a:xfrm>
          <a:off x="1699596" y="3696867"/>
          <a:ext cx="1393509" cy="1393509"/>
        </a:xfrm>
        <a:prstGeom prst="ellipse">
          <a:avLst/>
        </a:prstGeom>
        <a:blipFill rotWithShape="0">
          <a:blip xmlns:r="http://schemas.openxmlformats.org/officeDocument/2006/relationships" r:embed="rId5">
            <a:alphaModFix/>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a:p>
          <a:pPr marL="0" lvl="0" indent="0" algn="ctr" defTabSz="1200150">
            <a:lnSpc>
              <a:spcPct val="90000"/>
            </a:lnSpc>
            <a:spcBef>
              <a:spcPct val="0"/>
            </a:spcBef>
            <a:spcAft>
              <a:spcPct val="35000"/>
            </a:spcAft>
            <a:buNone/>
          </a:pPr>
          <a:endParaRPr lang="en-US" sz="2700" kern="1200" dirty="0"/>
        </a:p>
      </dsp:txBody>
      <dsp:txXfrm>
        <a:off x="1903671" y="3900942"/>
        <a:ext cx="985359" cy="985359"/>
      </dsp:txXfrm>
    </dsp:sp>
    <dsp:sp modelId="{A9F647E6-AF34-46DE-8CE0-D212E3B94191}">
      <dsp:nvSpPr>
        <dsp:cNvPr id="0" name=""/>
        <dsp:cNvSpPr/>
      </dsp:nvSpPr>
      <dsp:spPr>
        <a:xfrm>
          <a:off x="607699" y="2327672"/>
          <a:ext cx="1393509" cy="1393509"/>
        </a:xfrm>
        <a:prstGeom prst="ellipse">
          <a:avLst/>
        </a:prstGeom>
        <a:blipFill rotWithShape="0">
          <a:blip xmlns:r="http://schemas.openxmlformats.org/officeDocument/2006/relationships" r:embed="rId6">
            <a:alphaModFix/>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811774" y="2531747"/>
        <a:ext cx="985359" cy="985359"/>
      </dsp:txXfrm>
    </dsp:sp>
    <dsp:sp modelId="{2836ED5D-A990-4A7A-8B93-CC7F147C6B55}">
      <dsp:nvSpPr>
        <dsp:cNvPr id="0" name=""/>
        <dsp:cNvSpPr/>
      </dsp:nvSpPr>
      <dsp:spPr>
        <a:xfrm>
          <a:off x="997392" y="620313"/>
          <a:ext cx="1393509" cy="1393509"/>
        </a:xfrm>
        <a:prstGeom prst="ellipse">
          <a:avLst/>
        </a:prstGeom>
        <a:blipFill rotWithShape="0">
          <a:blip xmlns:r="http://schemas.openxmlformats.org/officeDocument/2006/relationships" r:embed="rId7">
            <a:alphaModFix/>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1201467" y="824388"/>
        <a:ext cx="985359" cy="9853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6917F-45B8-844E-A08C-0A84EBCB4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A92088E-A2E5-1B40-B930-A1C777F22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F9F521F-43A9-E64D-80A9-92042078AF09}"/>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5" name="Segnaposto piè di pagina 4">
            <a:extLst>
              <a:ext uri="{FF2B5EF4-FFF2-40B4-BE49-F238E27FC236}">
                <a16:creationId xmlns:a16="http://schemas.microsoft.com/office/drawing/2014/main" id="{AE5C34D8-DAE5-1442-A238-7830BB53009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CED46DA-2940-B347-BA42-539F38B67DC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48300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err="1"/>
              <a:t>Click</a:t>
            </a:r>
            <a:r>
              <a:rPr lang="fi-FI" noProof="0"/>
              <a:t> to </a:t>
            </a:r>
            <a:r>
              <a:rPr lang="fi-FI" noProof="0" err="1"/>
              <a:t>add</a:t>
            </a:r>
            <a:r>
              <a:rPr lang="fi-FI" noProof="0"/>
              <a:t> </a:t>
            </a:r>
            <a:r>
              <a:rPr lang="fi-FI" noProof="0" err="1"/>
              <a:t>text</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en-US" noProof="0"/>
          </a:p>
        </p:txBody>
      </p:sp>
      <p:sp>
        <p:nvSpPr>
          <p:cNvPr id="2" name="Päivämäärän paikkamerkki 1"/>
          <p:cNvSpPr>
            <a:spLocks noGrp="1"/>
          </p:cNvSpPr>
          <p:nvPr>
            <p:ph type="dt" sz="half" idx="10"/>
          </p:nvPr>
        </p:nvSpPr>
        <p:spPr/>
        <p:txBody>
          <a:bodyPr/>
          <a:lstStyle/>
          <a:p>
            <a:pPr>
              <a:defRPr/>
            </a:pPr>
            <a:fld id="{0E421AAA-9468-410B-AE58-6AF913CDA27D}" type="datetime1">
              <a:rPr lang="en-GB" smtClean="0"/>
              <a:t>27/03/2025</a:t>
            </a:fld>
            <a:endParaRPr lang="fi-FI"/>
          </a:p>
        </p:txBody>
      </p:sp>
      <p:sp>
        <p:nvSpPr>
          <p:cNvPr id="4" name="Alatunnisteen paikkamerkki 3"/>
          <p:cNvSpPr>
            <a:spLocks noGrp="1"/>
          </p:cNvSpPr>
          <p:nvPr>
            <p:ph type="ftr" sz="quarter" idx="11"/>
          </p:nvPr>
        </p:nvSpPr>
        <p:spPr/>
        <p:txBody>
          <a:bodyPr/>
          <a:lstStyle/>
          <a:p>
            <a:r>
              <a:rPr lang="fi-FI"/>
              <a:t>Presentation Name / Firstname Lastname</a:t>
            </a:r>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‹N›</a:t>
            </a:fld>
            <a:endParaRPr lang="en-GB"/>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5146539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257208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1B0A3-4B74-854E-AA21-B9320E015255}"/>
              </a:ext>
            </a:extLst>
          </p:cNvPr>
          <p:cNvSpPr>
            <a:spLocks noGrp="1"/>
          </p:cNvSpPr>
          <p:nvPr>
            <p:ph type="title"/>
          </p:nvPr>
        </p:nvSpPr>
        <p:spPr>
          <a:xfrm>
            <a:off x="831850" y="795339"/>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E0748E1-417D-D444-A649-115A7A57A587}"/>
              </a:ext>
            </a:extLst>
          </p:cNvPr>
          <p:cNvSpPr>
            <a:spLocks noGrp="1"/>
          </p:cNvSpPr>
          <p:nvPr>
            <p:ph type="body" idx="1"/>
          </p:nvPr>
        </p:nvSpPr>
        <p:spPr>
          <a:xfrm>
            <a:off x="831850" y="3829610"/>
            <a:ext cx="10515600" cy="22330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42C4902-302F-DD40-B41A-CB3B0BBF3881}"/>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5" name="Segnaposto piè di pagina 4">
            <a:extLst>
              <a:ext uri="{FF2B5EF4-FFF2-40B4-BE49-F238E27FC236}">
                <a16:creationId xmlns:a16="http://schemas.microsoft.com/office/drawing/2014/main" id="{2BEDF8F6-2478-A345-86CE-263C92F8759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7CD24A09-0147-EF4D-BF73-1E65F278CE8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92248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64292-D0E6-D341-B154-EC70C0C0CCF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B65797-ED89-5A4D-BDBC-259C7552E205}"/>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D0A6736-1641-BC45-A2C7-CFCF077BEA7E}"/>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2AAEF0D6-7CD6-F849-BF19-BB84FCB8915A}"/>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6" name="Segnaposto piè di pagina 5">
            <a:extLst>
              <a:ext uri="{FF2B5EF4-FFF2-40B4-BE49-F238E27FC236}">
                <a16:creationId xmlns:a16="http://schemas.microsoft.com/office/drawing/2014/main" id="{BDD8B44C-12FC-AF4D-B37B-B8140151B00B}"/>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4743896-F6B8-9947-BE63-2B2C4C0D4930}"/>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41428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90186-9173-2544-9015-817BDBD13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327A52C-450B-FD4E-A736-C6FF1EB63294}"/>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4" name="Segnaposto piè di pagina 3">
            <a:extLst>
              <a:ext uri="{FF2B5EF4-FFF2-40B4-BE49-F238E27FC236}">
                <a16:creationId xmlns:a16="http://schemas.microsoft.com/office/drawing/2014/main" id="{2BB63EE2-01EC-9245-950E-9AC059E03F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E357FA33-9734-874C-991E-47C6070B186F}"/>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212603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3C4DD10-03F4-8D4E-8CEA-DD00CF88B960}"/>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3" name="Segnaposto piè di pagina 2">
            <a:extLst>
              <a:ext uri="{FF2B5EF4-FFF2-40B4-BE49-F238E27FC236}">
                <a16:creationId xmlns:a16="http://schemas.microsoft.com/office/drawing/2014/main" id="{DBDFA2A2-60D4-8241-B391-1E99B8FDF43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3F3A6B78-DD91-3F4B-81C2-37CD010731BE}"/>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178313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1249F3-8563-B848-829F-0913562C831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F4FC632-E4D9-474A-B216-12EEDEE95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5FC1A5D-67C8-3949-8E8E-4E0EAA12C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2B296A6-1CBA-9A40-A038-4627496A28F9}"/>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27/03/25</a:t>
            </a:fld>
            <a:endParaRPr lang="it-IT"/>
          </a:p>
        </p:txBody>
      </p:sp>
      <p:sp>
        <p:nvSpPr>
          <p:cNvPr id="6" name="Segnaposto piè di pagina 5">
            <a:extLst>
              <a:ext uri="{FF2B5EF4-FFF2-40B4-BE49-F238E27FC236}">
                <a16:creationId xmlns:a16="http://schemas.microsoft.com/office/drawing/2014/main" id="{5631A18F-A3F5-884F-A4F6-CE86DF4B79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5C005375-C923-924C-97AE-7EECB9FDC0F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‹N›</a:t>
            </a:fld>
            <a:endParaRPr lang="it-IT"/>
          </a:p>
        </p:txBody>
      </p:sp>
    </p:spTree>
    <p:extLst>
      <p:ext uri="{BB962C8B-B14F-4D97-AF65-F5344CB8AC3E}">
        <p14:creationId xmlns:p14="http://schemas.microsoft.com/office/powerpoint/2010/main" val="216802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38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it-IT" sz="1800" b="0" strike="noStrike" spc="-1">
              <a:solidFill>
                <a:srgbClr val="000000"/>
              </a:solidFill>
              <a:latin typeface="Calibri"/>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Tree>
    <p:extLst>
      <p:ext uri="{BB962C8B-B14F-4D97-AF65-F5344CB8AC3E}">
        <p14:creationId xmlns:p14="http://schemas.microsoft.com/office/powerpoint/2010/main" val="1792625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E4DE853-B1D4-CF4A-811E-CE5CCB562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Fare clic per modificare lo stile del titolo dello schema</a:t>
            </a:r>
          </a:p>
        </p:txBody>
      </p:sp>
      <p:sp>
        <p:nvSpPr>
          <p:cNvPr id="3" name="Segnaposto testo 2">
            <a:extLst>
              <a:ext uri="{FF2B5EF4-FFF2-40B4-BE49-F238E27FC236}">
                <a16:creationId xmlns:a16="http://schemas.microsoft.com/office/drawing/2014/main" id="{0FC85B27-AA28-254F-B7D8-F41B1E375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Tree>
    <p:extLst>
      <p:ext uri="{BB962C8B-B14F-4D97-AF65-F5344CB8AC3E}">
        <p14:creationId xmlns:p14="http://schemas.microsoft.com/office/powerpoint/2010/main" val="1999179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8.png"/><Relationship Id="rId5" Type="http://schemas.openxmlformats.org/officeDocument/2006/relationships/diagramColors" Target="../diagrams/colors2.xml"/><Relationship Id="rId10" Type="http://schemas.openxmlformats.org/officeDocument/2006/relationships/image" Target="../media/image17.png"/><Relationship Id="rId4" Type="http://schemas.openxmlformats.org/officeDocument/2006/relationships/diagramQuickStyle" Target="../diagrams/quickStyle2.xml"/><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C7FD-0966-3D43-EAD3-4D3C85A624DF}"/>
              </a:ext>
            </a:extLst>
          </p:cNvPr>
          <p:cNvSpPr>
            <a:spLocks noGrp="1"/>
          </p:cNvSpPr>
          <p:nvPr>
            <p:ph type="ctrTitle"/>
          </p:nvPr>
        </p:nvSpPr>
        <p:spPr>
          <a:xfrm>
            <a:off x="1908251" y="1822497"/>
            <a:ext cx="7942331" cy="2387600"/>
          </a:xfrm>
        </p:spPr>
        <p:txBody>
          <a:bodyPr>
            <a:normAutofit/>
          </a:bodyPr>
          <a:lstStyle/>
          <a:p>
            <a:r>
              <a:rPr lang="en-US" sz="36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EP</a:t>
            </a:r>
            <a:r>
              <a:rPr lang="en-US" sz="3600" b="1" dirty="0">
                <a:solidFill>
                  <a:srgbClr val="E79F57"/>
                </a:solidFill>
                <a:effectLst/>
                <a:latin typeface="Calibri" panose="020F0502020204030204" pitchFamily="34" charset="0"/>
                <a:ea typeface="Calibri" panose="020F0502020204030204" pitchFamily="34" charset="0"/>
                <a:cs typeface="Times New Roman" panose="02020603050405020304" pitchFamily="18" charset="0"/>
              </a:rPr>
              <a:t>O</a:t>
            </a:r>
            <a:r>
              <a:rPr lang="en-US" sz="36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a:t>
            </a: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0904E"/>
                </a:solidFill>
                <a:effectLst/>
                <a:latin typeface="Calibri" panose="020F0502020204030204" pitchFamily="34" charset="0"/>
                <a:ea typeface="Calibri" panose="020F0502020204030204" pitchFamily="34" charset="0"/>
                <a:cs typeface="Times New Roman" panose="02020603050405020304" pitchFamily="18" charset="0"/>
              </a:rPr>
              <a:t>RO</a:t>
            </a: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multidisciplinary National Research Infrastructure</a:t>
            </a:r>
            <a:br>
              <a:rPr lang="en-US" sz="2800" b="1" dirty="0">
                <a:effectLst/>
              </a:rPr>
            </a:br>
            <a:endParaRPr lang="en-IT" sz="3200" dirty="0">
              <a:solidFill>
                <a:srgbClr val="275536"/>
              </a:solidFill>
              <a:latin typeface="+mn-lt"/>
              <a:ea typeface="+mn-ea"/>
              <a:cs typeface="+mn-cs"/>
            </a:endParaRPr>
          </a:p>
        </p:txBody>
      </p:sp>
      <p:pic>
        <p:nvPicPr>
          <p:cNvPr id="4" name="Picture 3">
            <a:extLst>
              <a:ext uri="{FF2B5EF4-FFF2-40B4-BE49-F238E27FC236}">
                <a16:creationId xmlns:a16="http://schemas.microsoft.com/office/drawing/2014/main" id="{0115A72F-A03A-45FE-ABD7-C23623C07264}"/>
              </a:ext>
            </a:extLst>
          </p:cNvPr>
          <p:cNvPicPr>
            <a:picLocks noChangeAspect="1"/>
          </p:cNvPicPr>
          <p:nvPr/>
        </p:nvPicPr>
        <p:blipFill>
          <a:blip r:embed="rId3"/>
          <a:stretch>
            <a:fillRect/>
          </a:stretch>
        </p:blipFill>
        <p:spPr>
          <a:xfrm>
            <a:off x="10875146" y="1460299"/>
            <a:ext cx="920576" cy="1182727"/>
          </a:xfrm>
          <a:prstGeom prst="rect">
            <a:avLst/>
          </a:prstGeom>
        </p:spPr>
      </p:pic>
      <p:pic>
        <p:nvPicPr>
          <p:cNvPr id="5" name="Picture 4">
            <a:extLst>
              <a:ext uri="{FF2B5EF4-FFF2-40B4-BE49-F238E27FC236}">
                <a16:creationId xmlns:a16="http://schemas.microsoft.com/office/drawing/2014/main" id="{E402C979-D663-48AC-B1F8-D5D586EFC4A2}"/>
              </a:ext>
            </a:extLst>
          </p:cNvPr>
          <p:cNvPicPr>
            <a:picLocks noChangeAspect="1"/>
          </p:cNvPicPr>
          <p:nvPr/>
        </p:nvPicPr>
        <p:blipFill>
          <a:blip r:embed="rId4"/>
          <a:stretch>
            <a:fillRect/>
          </a:stretch>
        </p:blipFill>
        <p:spPr>
          <a:xfrm>
            <a:off x="8950513" y="4500951"/>
            <a:ext cx="2548349" cy="701101"/>
          </a:xfrm>
          <a:prstGeom prst="rect">
            <a:avLst/>
          </a:prstGeom>
        </p:spPr>
      </p:pic>
    </p:spTree>
    <p:extLst>
      <p:ext uri="{BB962C8B-B14F-4D97-AF65-F5344CB8AC3E}">
        <p14:creationId xmlns:p14="http://schemas.microsoft.com/office/powerpoint/2010/main" val="279134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38EDECB-2A46-4587-BFE5-2DCB65B8024D}"/>
              </a:ext>
            </a:extLst>
          </p:cNvPr>
          <p:cNvSpPr/>
          <p:nvPr/>
        </p:nvSpPr>
        <p:spPr>
          <a:xfrm>
            <a:off x="0" y="0"/>
            <a:ext cx="3123210" cy="5248894"/>
          </a:xfrm>
          <a:custGeom>
            <a:avLst/>
            <a:gdLst/>
            <a:ahLst/>
            <a:cxnLst/>
            <a:rect l="l" t="t" r="r" b="b"/>
            <a:pathLst>
              <a:path w="5264100" h="9164854">
                <a:moveTo>
                  <a:pt x="0" y="0"/>
                </a:moveTo>
                <a:lnTo>
                  <a:pt x="5264100" y="0"/>
                </a:lnTo>
                <a:lnTo>
                  <a:pt x="5264100" y="9164854"/>
                </a:lnTo>
                <a:lnTo>
                  <a:pt x="0" y="91648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 name="Picture 4">
            <a:extLst>
              <a:ext uri="{FF2B5EF4-FFF2-40B4-BE49-F238E27FC236}">
                <a16:creationId xmlns:a16="http://schemas.microsoft.com/office/drawing/2014/main" id="{33CC3567-DD28-47D5-BF59-F4DAE9172763}"/>
              </a:ext>
            </a:extLst>
          </p:cNvPr>
          <p:cNvPicPr>
            <a:picLocks noChangeAspect="1"/>
          </p:cNvPicPr>
          <p:nvPr/>
        </p:nvPicPr>
        <p:blipFill>
          <a:blip r:embed="rId4"/>
          <a:stretch>
            <a:fillRect/>
          </a:stretch>
        </p:blipFill>
        <p:spPr>
          <a:xfrm>
            <a:off x="317382" y="1097187"/>
            <a:ext cx="2585500" cy="2453536"/>
          </a:xfrm>
          <a:prstGeom prst="rect">
            <a:avLst/>
          </a:prstGeom>
        </p:spPr>
      </p:pic>
      <p:sp>
        <p:nvSpPr>
          <p:cNvPr id="6" name="TextBox 5">
            <a:extLst>
              <a:ext uri="{FF2B5EF4-FFF2-40B4-BE49-F238E27FC236}">
                <a16:creationId xmlns:a16="http://schemas.microsoft.com/office/drawing/2014/main" id="{0D88A824-FCE5-4C48-9618-28A73308CEAE}"/>
              </a:ext>
            </a:extLst>
          </p:cNvPr>
          <p:cNvSpPr txBox="1"/>
          <p:nvPr/>
        </p:nvSpPr>
        <p:spPr>
          <a:xfrm>
            <a:off x="489401" y="243241"/>
            <a:ext cx="24134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ROMANIAN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IN SUPPORT FOR EP</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sp>
        <p:nvSpPr>
          <p:cNvPr id="7" name="TextBox 49">
            <a:extLst>
              <a:ext uri="{FF2B5EF4-FFF2-40B4-BE49-F238E27FC236}">
                <a16:creationId xmlns:a16="http://schemas.microsoft.com/office/drawing/2014/main" id="{F2DEB737-D681-4F06-98F8-638B83B1F78D}"/>
              </a:ext>
            </a:extLst>
          </p:cNvPr>
          <p:cNvSpPr txBox="1"/>
          <p:nvPr/>
        </p:nvSpPr>
        <p:spPr>
          <a:xfrm>
            <a:off x="1224084" y="3620575"/>
            <a:ext cx="1733651" cy="275525"/>
          </a:xfrm>
          <a:prstGeom prst="rect">
            <a:avLst/>
          </a:prstGeom>
        </p:spPr>
        <p:txBody>
          <a:bodyPr lIns="0" tIns="0" rIns="0" bIns="0" rtlCol="0" anchor="t">
            <a:spAutoFit/>
          </a:bodyPr>
          <a:lstStyle/>
          <a:p>
            <a:pPr marL="0" marR="0" lvl="0" indent="0" algn="l" defTabSz="914400" rtl="0" eaLnBrk="1" fontAlgn="auto" latinLnBrk="0" hangingPunct="1">
              <a:lnSpc>
                <a:spcPts val="2474"/>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Neue LT Pro 7"/>
                <a:ea typeface="+mn-ea"/>
                <a:cs typeface="+mn-cs"/>
              </a:rPr>
              <a:t>portal.epos-ro.eu</a:t>
            </a:r>
          </a:p>
        </p:txBody>
      </p:sp>
      <p:grpSp>
        <p:nvGrpSpPr>
          <p:cNvPr id="9" name="Group 25">
            <a:extLst>
              <a:ext uri="{FF2B5EF4-FFF2-40B4-BE49-F238E27FC236}">
                <a16:creationId xmlns:a16="http://schemas.microsoft.com/office/drawing/2014/main" id="{94A47131-1107-4354-8EB9-B3F0E925BD93}"/>
              </a:ext>
            </a:extLst>
          </p:cNvPr>
          <p:cNvGrpSpPr>
            <a:grpSpLocks noChangeAspect="1"/>
          </p:cNvGrpSpPr>
          <p:nvPr/>
        </p:nvGrpSpPr>
        <p:grpSpPr>
          <a:xfrm>
            <a:off x="317382" y="4195056"/>
            <a:ext cx="507953" cy="1158371"/>
            <a:chOff x="0" y="0"/>
            <a:chExt cx="250393" cy="571017"/>
          </a:xfrm>
        </p:grpSpPr>
        <p:sp>
          <p:nvSpPr>
            <p:cNvPr id="10" name="Freeform 26">
              <a:extLst>
                <a:ext uri="{FF2B5EF4-FFF2-40B4-BE49-F238E27FC236}">
                  <a16:creationId xmlns:a16="http://schemas.microsoft.com/office/drawing/2014/main" id="{5F579884-AE0F-4721-B001-0C33E1FE5F5F}"/>
                </a:ext>
              </a:extLst>
            </p:cNvPr>
            <p:cNvSpPr/>
            <p:nvPr/>
          </p:nvSpPr>
          <p:spPr>
            <a:xfrm>
              <a:off x="63500" y="63500"/>
              <a:ext cx="123444" cy="123444"/>
            </a:xfrm>
            <a:custGeom>
              <a:avLst/>
              <a:gdLst/>
              <a:ahLst/>
              <a:cxnLst/>
              <a:rect l="l" t="t" r="r" b="b"/>
              <a:pathLst>
                <a:path w="123444" h="123444">
                  <a:moveTo>
                    <a:pt x="101346" y="123444"/>
                  </a:moveTo>
                  <a:lnTo>
                    <a:pt x="21971" y="123444"/>
                  </a:lnTo>
                  <a:cubicBezTo>
                    <a:pt x="9779" y="123444"/>
                    <a:pt x="0" y="113538"/>
                    <a:pt x="0" y="101346"/>
                  </a:cubicBezTo>
                  <a:lnTo>
                    <a:pt x="0" y="21971"/>
                  </a:lnTo>
                  <a:cubicBezTo>
                    <a:pt x="0" y="9906"/>
                    <a:pt x="9906" y="0"/>
                    <a:pt x="21971" y="0"/>
                  </a:cubicBezTo>
                  <a:lnTo>
                    <a:pt x="101346" y="0"/>
                  </a:lnTo>
                  <a:cubicBezTo>
                    <a:pt x="113538" y="0"/>
                    <a:pt x="123444" y="9906"/>
                    <a:pt x="123444" y="21971"/>
                  </a:cubicBezTo>
                  <a:lnTo>
                    <a:pt x="123444" y="101346"/>
                  </a:lnTo>
                  <a:cubicBezTo>
                    <a:pt x="123444" y="113538"/>
                    <a:pt x="113538" y="123444"/>
                    <a:pt x="101346" y="123444"/>
                  </a:cubicBezTo>
                </a:path>
              </a:pathLst>
            </a:custGeom>
            <a:solidFill>
              <a:srgbClr val="121618"/>
            </a:solidFill>
          </p:spPr>
        </p:sp>
        <p:sp>
          <p:nvSpPr>
            <p:cNvPr id="11" name="Freeform 27">
              <a:extLst>
                <a:ext uri="{FF2B5EF4-FFF2-40B4-BE49-F238E27FC236}">
                  <a16:creationId xmlns:a16="http://schemas.microsoft.com/office/drawing/2014/main" id="{7B472FA0-6EA9-40CF-BF89-9B3C8D6762D7}"/>
                </a:ext>
              </a:extLst>
            </p:cNvPr>
            <p:cNvSpPr/>
            <p:nvPr/>
          </p:nvSpPr>
          <p:spPr>
            <a:xfrm>
              <a:off x="97282" y="111379"/>
              <a:ext cx="12700" cy="41275"/>
            </a:xfrm>
            <a:custGeom>
              <a:avLst/>
              <a:gdLst/>
              <a:ahLst/>
              <a:cxnLst/>
              <a:rect l="l" t="t" r="r" b="b"/>
              <a:pathLst>
                <a:path w="12700" h="41275">
                  <a:moveTo>
                    <a:pt x="0" y="41275"/>
                  </a:moveTo>
                  <a:lnTo>
                    <a:pt x="12700" y="41275"/>
                  </a:lnTo>
                  <a:lnTo>
                    <a:pt x="12700" y="0"/>
                  </a:lnTo>
                  <a:lnTo>
                    <a:pt x="0" y="0"/>
                  </a:lnTo>
                  <a:close/>
                </a:path>
              </a:pathLst>
            </a:custGeom>
            <a:solidFill>
              <a:srgbClr val="FFFFFF"/>
            </a:solidFill>
          </p:spPr>
        </p:sp>
        <p:sp>
          <p:nvSpPr>
            <p:cNvPr id="12" name="Freeform 28">
              <a:extLst>
                <a:ext uri="{FF2B5EF4-FFF2-40B4-BE49-F238E27FC236}">
                  <a16:creationId xmlns:a16="http://schemas.microsoft.com/office/drawing/2014/main" id="{F1A4EF40-DA35-445C-A73C-F145538B9ADD}"/>
                </a:ext>
              </a:extLst>
            </p:cNvPr>
            <p:cNvSpPr/>
            <p:nvPr/>
          </p:nvSpPr>
          <p:spPr>
            <a:xfrm>
              <a:off x="95885" y="90805"/>
              <a:ext cx="15113" cy="15240"/>
            </a:xfrm>
            <a:custGeom>
              <a:avLst/>
              <a:gdLst/>
              <a:ahLst/>
              <a:cxnLst/>
              <a:rect l="l" t="t" r="r" b="b"/>
              <a:pathLst>
                <a:path w="15113" h="15240">
                  <a:moveTo>
                    <a:pt x="7620" y="15240"/>
                  </a:moveTo>
                  <a:lnTo>
                    <a:pt x="15113" y="11811"/>
                  </a:lnTo>
                  <a:lnTo>
                    <a:pt x="11684" y="0"/>
                  </a:lnTo>
                  <a:lnTo>
                    <a:pt x="0" y="3429"/>
                  </a:lnTo>
                  <a:lnTo>
                    <a:pt x="3429" y="15240"/>
                  </a:lnTo>
                </a:path>
              </a:pathLst>
            </a:custGeom>
            <a:solidFill>
              <a:srgbClr val="FFFFFF"/>
            </a:solidFill>
          </p:spPr>
        </p:sp>
        <p:sp>
          <p:nvSpPr>
            <p:cNvPr id="13" name="Freeform 29">
              <a:extLst>
                <a:ext uri="{FF2B5EF4-FFF2-40B4-BE49-F238E27FC236}">
                  <a16:creationId xmlns:a16="http://schemas.microsoft.com/office/drawing/2014/main" id="{77A5BC76-4E8A-4333-88A2-A2639EBA12DA}"/>
                </a:ext>
              </a:extLst>
            </p:cNvPr>
            <p:cNvSpPr/>
            <p:nvPr/>
          </p:nvSpPr>
          <p:spPr>
            <a:xfrm>
              <a:off x="118110" y="110236"/>
              <a:ext cx="39751" cy="42418"/>
            </a:xfrm>
            <a:custGeom>
              <a:avLst/>
              <a:gdLst/>
              <a:ahLst/>
              <a:cxnLst/>
              <a:rect l="l" t="t" r="r" b="b"/>
              <a:pathLst>
                <a:path w="39751" h="42418">
                  <a:moveTo>
                    <a:pt x="12319" y="20828"/>
                  </a:moveTo>
                  <a:lnTo>
                    <a:pt x="14986" y="11557"/>
                  </a:lnTo>
                  <a:lnTo>
                    <a:pt x="27051" y="14859"/>
                  </a:lnTo>
                  <a:lnTo>
                    <a:pt x="27051" y="42418"/>
                  </a:lnTo>
                  <a:lnTo>
                    <a:pt x="39751" y="42418"/>
                  </a:lnTo>
                  <a:lnTo>
                    <a:pt x="39751" y="16383"/>
                  </a:lnTo>
                  <a:cubicBezTo>
                    <a:pt x="39751" y="5334"/>
                    <a:pt x="33528" y="0"/>
                    <a:pt x="24765" y="0"/>
                  </a:cubicBezTo>
                  <a:lnTo>
                    <a:pt x="12319" y="6858"/>
                  </a:lnTo>
                  <a:lnTo>
                    <a:pt x="12319" y="1143"/>
                  </a:lnTo>
                  <a:lnTo>
                    <a:pt x="0" y="1143"/>
                  </a:lnTo>
                  <a:lnTo>
                    <a:pt x="0" y="42418"/>
                  </a:lnTo>
                  <a:lnTo>
                    <a:pt x="12192" y="42418"/>
                  </a:lnTo>
                  <a:close/>
                </a:path>
              </a:pathLst>
            </a:custGeom>
            <a:solidFill>
              <a:srgbClr val="FFFFFF"/>
            </a:solidFill>
          </p:spPr>
        </p:sp>
        <p:sp>
          <p:nvSpPr>
            <p:cNvPr id="14" name="Freeform 30">
              <a:extLst>
                <a:ext uri="{FF2B5EF4-FFF2-40B4-BE49-F238E27FC236}">
                  <a16:creationId xmlns:a16="http://schemas.microsoft.com/office/drawing/2014/main" id="{A13AC0D2-DE40-4A30-8B98-8BE4A4A57336}"/>
                </a:ext>
              </a:extLst>
            </p:cNvPr>
            <p:cNvSpPr/>
            <p:nvPr/>
          </p:nvSpPr>
          <p:spPr>
            <a:xfrm>
              <a:off x="63500" y="228727"/>
              <a:ext cx="123444" cy="123444"/>
            </a:xfrm>
            <a:custGeom>
              <a:avLst/>
              <a:gdLst/>
              <a:ahLst/>
              <a:cxnLst/>
              <a:rect l="l" t="t" r="r" b="b"/>
              <a:pathLst>
                <a:path w="123444" h="123444">
                  <a:moveTo>
                    <a:pt x="101346" y="123317"/>
                  </a:moveTo>
                  <a:lnTo>
                    <a:pt x="21971" y="123317"/>
                  </a:lnTo>
                  <a:cubicBezTo>
                    <a:pt x="9779" y="123317"/>
                    <a:pt x="0" y="113411"/>
                    <a:pt x="0" y="101219"/>
                  </a:cubicBezTo>
                  <a:lnTo>
                    <a:pt x="0" y="21971"/>
                  </a:lnTo>
                  <a:cubicBezTo>
                    <a:pt x="0" y="9779"/>
                    <a:pt x="9906" y="0"/>
                    <a:pt x="21971" y="0"/>
                  </a:cubicBezTo>
                  <a:lnTo>
                    <a:pt x="101346" y="0"/>
                  </a:lnTo>
                  <a:cubicBezTo>
                    <a:pt x="113538" y="0"/>
                    <a:pt x="123444" y="9906"/>
                    <a:pt x="123444" y="21971"/>
                  </a:cubicBezTo>
                  <a:lnTo>
                    <a:pt x="123444" y="101346"/>
                  </a:lnTo>
                  <a:cubicBezTo>
                    <a:pt x="123444" y="113538"/>
                    <a:pt x="113538" y="123444"/>
                    <a:pt x="101346" y="123444"/>
                  </a:cubicBezTo>
                </a:path>
              </a:pathLst>
            </a:custGeom>
            <a:solidFill>
              <a:srgbClr val="121618"/>
            </a:solidFill>
          </p:spPr>
        </p:sp>
        <p:sp>
          <p:nvSpPr>
            <p:cNvPr id="15" name="Freeform 31">
              <a:extLst>
                <a:ext uri="{FF2B5EF4-FFF2-40B4-BE49-F238E27FC236}">
                  <a16:creationId xmlns:a16="http://schemas.microsoft.com/office/drawing/2014/main" id="{F27475CA-32F2-4A68-8D0A-92624AD9AD96}"/>
                </a:ext>
              </a:extLst>
            </p:cNvPr>
            <p:cNvSpPr/>
            <p:nvPr/>
          </p:nvSpPr>
          <p:spPr>
            <a:xfrm>
              <a:off x="107950" y="253111"/>
              <a:ext cx="34544" cy="74549"/>
            </a:xfrm>
            <a:custGeom>
              <a:avLst/>
              <a:gdLst/>
              <a:ahLst/>
              <a:cxnLst/>
              <a:rect l="l" t="t" r="r" b="b"/>
              <a:pathLst>
                <a:path w="34544" h="74549">
                  <a:moveTo>
                    <a:pt x="7874" y="74549"/>
                  </a:moveTo>
                  <a:lnTo>
                    <a:pt x="22860" y="74549"/>
                  </a:lnTo>
                  <a:lnTo>
                    <a:pt x="22860" y="36957"/>
                  </a:lnTo>
                  <a:lnTo>
                    <a:pt x="33401" y="36957"/>
                  </a:lnTo>
                  <a:lnTo>
                    <a:pt x="34544" y="24384"/>
                  </a:lnTo>
                  <a:lnTo>
                    <a:pt x="22860" y="24384"/>
                  </a:lnTo>
                  <a:lnTo>
                    <a:pt x="22860" y="17272"/>
                  </a:lnTo>
                  <a:lnTo>
                    <a:pt x="23495" y="13081"/>
                  </a:lnTo>
                  <a:lnTo>
                    <a:pt x="34544" y="13081"/>
                  </a:lnTo>
                  <a:lnTo>
                    <a:pt x="34544" y="0"/>
                  </a:lnTo>
                  <a:lnTo>
                    <a:pt x="24130" y="0"/>
                  </a:lnTo>
                  <a:cubicBezTo>
                    <a:pt x="12954" y="0"/>
                    <a:pt x="7874" y="4953"/>
                    <a:pt x="7874" y="14351"/>
                  </a:cubicBezTo>
                  <a:lnTo>
                    <a:pt x="7874" y="24384"/>
                  </a:lnTo>
                  <a:lnTo>
                    <a:pt x="0" y="24384"/>
                  </a:lnTo>
                  <a:lnTo>
                    <a:pt x="0" y="37084"/>
                  </a:lnTo>
                  <a:lnTo>
                    <a:pt x="7747" y="37084"/>
                  </a:lnTo>
                  <a:close/>
                </a:path>
              </a:pathLst>
            </a:custGeom>
            <a:solidFill>
              <a:srgbClr val="FFFFFF"/>
            </a:solidFill>
          </p:spPr>
        </p:sp>
        <p:sp>
          <p:nvSpPr>
            <p:cNvPr id="16" name="Freeform 32">
              <a:extLst>
                <a:ext uri="{FF2B5EF4-FFF2-40B4-BE49-F238E27FC236}">
                  <a16:creationId xmlns:a16="http://schemas.microsoft.com/office/drawing/2014/main" id="{40E652B0-B09C-4E42-BD7D-E7541F91BF35}"/>
                </a:ext>
              </a:extLst>
            </p:cNvPr>
            <p:cNvSpPr/>
            <p:nvPr/>
          </p:nvSpPr>
          <p:spPr>
            <a:xfrm>
              <a:off x="63500" y="384175"/>
              <a:ext cx="123444" cy="123444"/>
            </a:xfrm>
            <a:custGeom>
              <a:avLst/>
              <a:gdLst/>
              <a:ahLst/>
              <a:cxnLst/>
              <a:rect l="l" t="t" r="r" b="b"/>
              <a:pathLst>
                <a:path w="123444" h="123444">
                  <a:moveTo>
                    <a:pt x="101346" y="123317"/>
                  </a:moveTo>
                  <a:lnTo>
                    <a:pt x="21971" y="123317"/>
                  </a:lnTo>
                  <a:cubicBezTo>
                    <a:pt x="9779" y="123317"/>
                    <a:pt x="0" y="113411"/>
                    <a:pt x="0" y="101219"/>
                  </a:cubicBezTo>
                  <a:lnTo>
                    <a:pt x="0" y="21971"/>
                  </a:lnTo>
                  <a:cubicBezTo>
                    <a:pt x="0" y="9779"/>
                    <a:pt x="9906" y="0"/>
                    <a:pt x="21971" y="0"/>
                  </a:cubicBezTo>
                  <a:lnTo>
                    <a:pt x="101346" y="0"/>
                  </a:lnTo>
                  <a:cubicBezTo>
                    <a:pt x="113538" y="0"/>
                    <a:pt x="123444" y="9906"/>
                    <a:pt x="123444" y="21971"/>
                  </a:cubicBezTo>
                  <a:lnTo>
                    <a:pt x="123444" y="101346"/>
                  </a:lnTo>
                  <a:cubicBezTo>
                    <a:pt x="123444" y="113538"/>
                    <a:pt x="113538" y="123444"/>
                    <a:pt x="101346" y="123444"/>
                  </a:cubicBezTo>
                </a:path>
              </a:pathLst>
            </a:custGeom>
            <a:solidFill>
              <a:srgbClr val="121618"/>
            </a:solidFill>
          </p:spPr>
        </p:sp>
        <p:sp>
          <p:nvSpPr>
            <p:cNvPr id="17" name="Freeform 33">
              <a:extLst>
                <a:ext uri="{FF2B5EF4-FFF2-40B4-BE49-F238E27FC236}">
                  <a16:creationId xmlns:a16="http://schemas.microsoft.com/office/drawing/2014/main" id="{68A20BCF-9B19-4696-B0A5-9FEA7DBB1112}"/>
                </a:ext>
              </a:extLst>
            </p:cNvPr>
            <p:cNvSpPr/>
            <p:nvPr/>
          </p:nvSpPr>
          <p:spPr>
            <a:xfrm>
              <a:off x="85852" y="406527"/>
              <a:ext cx="78740" cy="78740"/>
            </a:xfrm>
            <a:custGeom>
              <a:avLst/>
              <a:gdLst/>
              <a:ahLst/>
              <a:cxnLst/>
              <a:rect l="l" t="t" r="r" b="b"/>
              <a:pathLst>
                <a:path w="78740" h="78740">
                  <a:moveTo>
                    <a:pt x="39370" y="0"/>
                  </a:moveTo>
                  <a:cubicBezTo>
                    <a:pt x="17653" y="0"/>
                    <a:pt x="0" y="17653"/>
                    <a:pt x="0" y="39370"/>
                  </a:cubicBezTo>
                  <a:cubicBezTo>
                    <a:pt x="0" y="61087"/>
                    <a:pt x="17653" y="78740"/>
                    <a:pt x="39370" y="78740"/>
                  </a:cubicBezTo>
                  <a:cubicBezTo>
                    <a:pt x="61087" y="78740"/>
                    <a:pt x="78740" y="61087"/>
                    <a:pt x="78740" y="39370"/>
                  </a:cubicBezTo>
                  <a:cubicBezTo>
                    <a:pt x="78740" y="17653"/>
                    <a:pt x="61087" y="0"/>
                    <a:pt x="39370" y="0"/>
                  </a:cubicBezTo>
                  <a:moveTo>
                    <a:pt x="39370" y="6858"/>
                  </a:moveTo>
                  <a:lnTo>
                    <a:pt x="53721" y="9398"/>
                  </a:lnTo>
                  <a:lnTo>
                    <a:pt x="49784" y="22733"/>
                  </a:lnTo>
                  <a:lnTo>
                    <a:pt x="35687" y="13589"/>
                  </a:lnTo>
                  <a:lnTo>
                    <a:pt x="36576" y="6858"/>
                  </a:lnTo>
                  <a:moveTo>
                    <a:pt x="24638" y="10414"/>
                  </a:moveTo>
                  <a:lnTo>
                    <a:pt x="32893" y="21971"/>
                  </a:lnTo>
                  <a:cubicBezTo>
                    <a:pt x="28321" y="30353"/>
                    <a:pt x="18796" y="31623"/>
                    <a:pt x="7747" y="31623"/>
                  </a:cubicBezTo>
                  <a:cubicBezTo>
                    <a:pt x="10033" y="22352"/>
                    <a:pt x="16256" y="14605"/>
                    <a:pt x="24638" y="10414"/>
                  </a:cubicBezTo>
                  <a:moveTo>
                    <a:pt x="6858" y="39243"/>
                  </a:moveTo>
                  <a:lnTo>
                    <a:pt x="6858" y="38735"/>
                  </a:lnTo>
                  <a:lnTo>
                    <a:pt x="39497" y="34163"/>
                  </a:lnTo>
                  <a:cubicBezTo>
                    <a:pt x="40259" y="35687"/>
                    <a:pt x="41021" y="37338"/>
                    <a:pt x="41656" y="38862"/>
                  </a:cubicBezTo>
                  <a:cubicBezTo>
                    <a:pt x="30607" y="42291"/>
                    <a:pt x="21463" y="49403"/>
                    <a:pt x="14351" y="60071"/>
                  </a:cubicBezTo>
                  <a:lnTo>
                    <a:pt x="6858" y="47244"/>
                  </a:lnTo>
                  <a:moveTo>
                    <a:pt x="39370" y="71882"/>
                  </a:moveTo>
                  <a:lnTo>
                    <a:pt x="24892" y="69342"/>
                  </a:lnTo>
                  <a:cubicBezTo>
                    <a:pt x="25781" y="54864"/>
                    <a:pt x="34036" y="48387"/>
                    <a:pt x="44323" y="45339"/>
                  </a:cubicBezTo>
                  <a:lnTo>
                    <a:pt x="49530" y="61468"/>
                  </a:lnTo>
                  <a:cubicBezTo>
                    <a:pt x="47371" y="71247"/>
                    <a:pt x="43434" y="72009"/>
                    <a:pt x="39243" y="72009"/>
                  </a:cubicBezTo>
                  <a:moveTo>
                    <a:pt x="57277" y="66548"/>
                  </a:moveTo>
                  <a:lnTo>
                    <a:pt x="53848" y="51054"/>
                  </a:lnTo>
                  <a:cubicBezTo>
                    <a:pt x="57277" y="42799"/>
                    <a:pt x="64008" y="43053"/>
                    <a:pt x="71374" y="44323"/>
                  </a:cubicBezTo>
                  <a:cubicBezTo>
                    <a:pt x="69977" y="53467"/>
                    <a:pt x="64770" y="61341"/>
                    <a:pt x="57404" y="66294"/>
                  </a:cubicBezTo>
                  <a:moveTo>
                    <a:pt x="48514" y="37211"/>
                  </a:moveTo>
                  <a:lnTo>
                    <a:pt x="46863" y="33528"/>
                  </a:lnTo>
                  <a:lnTo>
                    <a:pt x="59563" y="24003"/>
                  </a:lnTo>
                  <a:lnTo>
                    <a:pt x="71247" y="30226"/>
                  </a:lnTo>
                  <a:lnTo>
                    <a:pt x="55499" y="36068"/>
                  </a:lnTo>
                </a:path>
              </a:pathLst>
            </a:custGeom>
            <a:solidFill>
              <a:srgbClr val="FFFFFF"/>
            </a:solidFill>
          </p:spPr>
        </p:sp>
      </p:grpSp>
      <p:sp>
        <p:nvSpPr>
          <p:cNvPr id="18" name="Freeform 4">
            <a:extLst>
              <a:ext uri="{FF2B5EF4-FFF2-40B4-BE49-F238E27FC236}">
                <a16:creationId xmlns:a16="http://schemas.microsoft.com/office/drawing/2014/main" id="{1B0D344E-C4A4-4EC2-9559-BE1F560404F4}"/>
              </a:ext>
            </a:extLst>
          </p:cNvPr>
          <p:cNvSpPr/>
          <p:nvPr/>
        </p:nvSpPr>
        <p:spPr>
          <a:xfrm>
            <a:off x="284995" y="5310147"/>
            <a:ext cx="572830" cy="529623"/>
          </a:xfrm>
          <a:custGeom>
            <a:avLst/>
            <a:gdLst/>
            <a:ahLst/>
            <a:cxnLst/>
            <a:rect l="l" t="t" r="r" b="b"/>
            <a:pathLst>
              <a:path w="833407" h="833470">
                <a:moveTo>
                  <a:pt x="0" y="0"/>
                </a:moveTo>
                <a:lnTo>
                  <a:pt x="833408" y="0"/>
                </a:lnTo>
                <a:lnTo>
                  <a:pt x="833408" y="833470"/>
                </a:lnTo>
                <a:lnTo>
                  <a:pt x="0" y="833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52">
            <a:extLst>
              <a:ext uri="{FF2B5EF4-FFF2-40B4-BE49-F238E27FC236}">
                <a16:creationId xmlns:a16="http://schemas.microsoft.com/office/drawing/2014/main" id="{A1797F6C-A926-45B0-9355-2735AD160152}"/>
              </a:ext>
            </a:extLst>
          </p:cNvPr>
          <p:cNvSpPr txBox="1"/>
          <p:nvPr/>
        </p:nvSpPr>
        <p:spPr>
          <a:xfrm>
            <a:off x="857825" y="4353852"/>
            <a:ext cx="409463" cy="190462"/>
          </a:xfrm>
          <a:prstGeom prst="rect">
            <a:avLst/>
          </a:prstGeom>
        </p:spPr>
        <p:txBody>
          <a:bodyPr lIns="0" tIns="0" rIns="0" bIns="0" rtlCol="0" anchor="t">
            <a:spAutoFit/>
          </a:bodyPr>
          <a:lstStyle/>
          <a:p>
            <a:pPr marL="0" marR="0" lvl="0" indent="0" algn="l" defTabSz="914400" rtl="0" eaLnBrk="1" fontAlgn="auto" latinLnBrk="0" hangingPunct="1">
              <a:lnSpc>
                <a:spcPts val="1369"/>
              </a:lnSpc>
              <a:spcBef>
                <a:spcPts val="0"/>
              </a:spcBef>
              <a:spcAft>
                <a:spcPts val="0"/>
              </a:spcAft>
              <a:buClrTx/>
              <a:buSzTx/>
              <a:buFontTx/>
              <a:buNone/>
              <a:tabLst/>
              <a:defRPr/>
            </a:pPr>
            <a:r>
              <a:rPr kumimoji="0" lang="en-US" sz="977" b="0" i="0" u="none" strike="noStrike" kern="1200" cap="none" spc="0" normalizeH="0" baseline="0" noProof="0" dirty="0" err="1">
                <a:ln>
                  <a:noFill/>
                </a:ln>
                <a:solidFill>
                  <a:srgbClr val="231F20"/>
                </a:solidFill>
                <a:effectLst/>
                <a:uLnTx/>
                <a:uFillTx/>
                <a:latin typeface="Helvetica Neue LT Pro 7"/>
                <a:ea typeface="+mn-ea"/>
                <a:cs typeface="+mn-cs"/>
              </a:rPr>
              <a:t>eposeu</a:t>
            </a:r>
            <a:endParaRPr kumimoji="0" lang="en-US" sz="977" b="0" i="0" u="none" strike="noStrike" kern="1200" cap="none" spc="0" normalizeH="0" baseline="0" noProof="0" dirty="0">
              <a:ln>
                <a:noFill/>
              </a:ln>
              <a:solidFill>
                <a:srgbClr val="231F20"/>
              </a:solidFill>
              <a:effectLst/>
              <a:uLnTx/>
              <a:uFillTx/>
              <a:latin typeface="Helvetica Neue LT Pro 7"/>
              <a:ea typeface="+mn-ea"/>
              <a:cs typeface="+mn-cs"/>
            </a:endParaRPr>
          </a:p>
        </p:txBody>
      </p:sp>
      <p:sp>
        <p:nvSpPr>
          <p:cNvPr id="20" name="TextBox 53">
            <a:extLst>
              <a:ext uri="{FF2B5EF4-FFF2-40B4-BE49-F238E27FC236}">
                <a16:creationId xmlns:a16="http://schemas.microsoft.com/office/drawing/2014/main" id="{D15F7696-5247-4437-9D35-EF7E715EF464}"/>
              </a:ext>
            </a:extLst>
          </p:cNvPr>
          <p:cNvSpPr txBox="1"/>
          <p:nvPr/>
        </p:nvSpPr>
        <p:spPr>
          <a:xfrm>
            <a:off x="852813" y="4696565"/>
            <a:ext cx="578870" cy="163186"/>
          </a:xfrm>
          <a:prstGeom prst="rect">
            <a:avLst/>
          </a:prstGeom>
        </p:spPr>
        <p:txBody>
          <a:bodyPr wrap="square" lIns="0" tIns="0" rIns="0" bIns="0" rtlCol="0" anchor="t">
            <a:spAutoFit/>
          </a:bodyPr>
          <a:lstStyle/>
          <a:p>
            <a:pPr marL="0" marR="0" lvl="0" indent="0" algn="l" defTabSz="914400" rtl="0" eaLnBrk="1" fontAlgn="auto" latinLnBrk="0" hangingPunct="1">
              <a:lnSpc>
                <a:spcPts val="1369"/>
              </a:lnSpc>
              <a:spcBef>
                <a:spcPts val="0"/>
              </a:spcBef>
              <a:spcAft>
                <a:spcPts val="0"/>
              </a:spcAft>
              <a:buClrTx/>
              <a:buSzTx/>
              <a:buFontTx/>
              <a:buNone/>
              <a:tabLst/>
              <a:defRPr/>
            </a:pPr>
            <a:r>
              <a:rPr kumimoji="0" lang="en-US" sz="977" b="0" i="0" u="none" strike="noStrike" kern="1200" cap="none" spc="0" normalizeH="0" baseline="0" noProof="0" dirty="0" err="1">
                <a:ln>
                  <a:noFill/>
                </a:ln>
                <a:solidFill>
                  <a:srgbClr val="231F20"/>
                </a:solidFill>
                <a:effectLst/>
                <a:uLnTx/>
                <a:uFillTx/>
                <a:latin typeface="Helvetica Neue LT Pro 7"/>
                <a:ea typeface="+mn-ea"/>
                <a:cs typeface="+mn-cs"/>
              </a:rPr>
              <a:t>EPOSeu</a:t>
            </a:r>
            <a:endParaRPr kumimoji="0" lang="en-US" sz="977" b="0" i="0" u="none" strike="noStrike" kern="1200" cap="none" spc="0" normalizeH="0" baseline="0" noProof="0" dirty="0">
              <a:ln>
                <a:noFill/>
              </a:ln>
              <a:solidFill>
                <a:srgbClr val="231F20"/>
              </a:solidFill>
              <a:effectLst/>
              <a:uLnTx/>
              <a:uFillTx/>
              <a:latin typeface="Helvetica Neue LT Pro 7"/>
              <a:ea typeface="+mn-ea"/>
              <a:cs typeface="+mn-cs"/>
            </a:endParaRPr>
          </a:p>
        </p:txBody>
      </p:sp>
      <p:sp>
        <p:nvSpPr>
          <p:cNvPr id="21" name="TextBox 54">
            <a:extLst>
              <a:ext uri="{FF2B5EF4-FFF2-40B4-BE49-F238E27FC236}">
                <a16:creationId xmlns:a16="http://schemas.microsoft.com/office/drawing/2014/main" id="{95D332EA-22C2-426D-8B48-38739115BAAE}"/>
              </a:ext>
            </a:extLst>
          </p:cNvPr>
          <p:cNvSpPr txBox="1"/>
          <p:nvPr/>
        </p:nvSpPr>
        <p:spPr>
          <a:xfrm>
            <a:off x="857825" y="4998127"/>
            <a:ext cx="1283435" cy="190462"/>
          </a:xfrm>
          <a:prstGeom prst="rect">
            <a:avLst/>
          </a:prstGeom>
        </p:spPr>
        <p:txBody>
          <a:bodyPr lIns="0" tIns="0" rIns="0" bIns="0" rtlCol="0" anchor="t">
            <a:spAutoFit/>
          </a:bodyPr>
          <a:lstStyle/>
          <a:p>
            <a:pPr marL="0" marR="0" lvl="0" indent="0" algn="l" defTabSz="914400" rtl="0" eaLnBrk="1" fontAlgn="auto" latinLnBrk="0" hangingPunct="1">
              <a:lnSpc>
                <a:spcPts val="1369"/>
              </a:lnSpc>
              <a:spcBef>
                <a:spcPts val="0"/>
              </a:spcBef>
              <a:spcAft>
                <a:spcPts val="0"/>
              </a:spcAft>
              <a:buClrTx/>
              <a:buSzTx/>
              <a:buFontTx/>
              <a:buNone/>
              <a:tabLst/>
              <a:defRPr/>
            </a:pPr>
            <a:r>
              <a:rPr kumimoji="0" lang="en-US" sz="977" b="0" i="0" u="none" strike="noStrike" kern="1200" cap="none" spc="0" normalizeH="0" baseline="0" noProof="0" dirty="0">
                <a:ln>
                  <a:noFill/>
                </a:ln>
                <a:solidFill>
                  <a:srgbClr val="231F20"/>
                </a:solidFill>
                <a:effectLst/>
                <a:uLnTx/>
                <a:uFillTx/>
                <a:latin typeface="Helvetica Neue LT Pro 7"/>
                <a:ea typeface="+mn-ea"/>
                <a:cs typeface="+mn-cs"/>
              </a:rPr>
              <a:t>epos-eu.org/</a:t>
            </a:r>
            <a:r>
              <a:rPr kumimoji="0" lang="en-US" sz="977" b="0" i="0" u="none" strike="noStrike" kern="1200" cap="none" spc="0" normalizeH="0" baseline="0" noProof="0" dirty="0" err="1">
                <a:ln>
                  <a:noFill/>
                </a:ln>
                <a:solidFill>
                  <a:srgbClr val="231F20"/>
                </a:solidFill>
                <a:effectLst/>
                <a:uLnTx/>
                <a:uFillTx/>
                <a:latin typeface="Helvetica Neue LT Pro 7"/>
                <a:ea typeface="+mn-ea"/>
                <a:cs typeface="+mn-cs"/>
              </a:rPr>
              <a:t>dataportal</a:t>
            </a:r>
            <a:endParaRPr kumimoji="0" lang="en-US" sz="977" b="0" i="0" u="none" strike="noStrike" kern="1200" cap="none" spc="0" normalizeH="0" baseline="0" noProof="0" dirty="0">
              <a:ln>
                <a:noFill/>
              </a:ln>
              <a:solidFill>
                <a:srgbClr val="231F20"/>
              </a:solidFill>
              <a:effectLst/>
              <a:uLnTx/>
              <a:uFillTx/>
              <a:latin typeface="Helvetica Neue LT Pro 7"/>
              <a:ea typeface="+mn-ea"/>
              <a:cs typeface="+mn-cs"/>
            </a:endParaRPr>
          </a:p>
        </p:txBody>
      </p:sp>
      <p:sp>
        <p:nvSpPr>
          <p:cNvPr id="23" name="TextBox 22">
            <a:extLst>
              <a:ext uri="{FF2B5EF4-FFF2-40B4-BE49-F238E27FC236}">
                <a16:creationId xmlns:a16="http://schemas.microsoft.com/office/drawing/2014/main" id="{A32B1EED-2FCB-4844-A4F9-358747B75D44}"/>
              </a:ext>
            </a:extLst>
          </p:cNvPr>
          <p:cNvSpPr txBox="1"/>
          <p:nvPr/>
        </p:nvSpPr>
        <p:spPr>
          <a:xfrm>
            <a:off x="7619505" y="-85065"/>
            <a:ext cx="6095010" cy="818173"/>
          </a:xfrm>
          <a:prstGeom prst="rect">
            <a:avLst/>
          </a:prstGeom>
          <a:noFill/>
        </p:spPr>
        <p:txBody>
          <a:bodyPr wrap="square">
            <a:spAutoFit/>
          </a:bodyPr>
          <a:lstStyle/>
          <a:p>
            <a:pPr marL="0" marR="0" lvl="0" indent="0" algn="l" defTabSz="914400" rtl="0" eaLnBrk="1" fontAlgn="auto" latinLnBrk="0" hangingPunct="1">
              <a:lnSpc>
                <a:spcPts val="7033"/>
              </a:lnSpc>
              <a:spcBef>
                <a:spcPts val="0"/>
              </a:spcBef>
              <a:spcAft>
                <a:spcPts val="0"/>
              </a:spcAft>
              <a:buClrTx/>
              <a:buSzTx/>
              <a:buFontTx/>
              <a:buNone/>
              <a:tabLst/>
              <a:defRPr/>
            </a:pPr>
            <a:r>
              <a:rPr kumimoji="0" lang="en-US" sz="2000" b="1" i="0" u="none" strike="noStrike" kern="1200" cap="none" spc="-15" normalizeH="0" baseline="0" noProof="0" dirty="0">
                <a:ln>
                  <a:noFill/>
                </a:ln>
                <a:solidFill>
                  <a:srgbClr val="000000"/>
                </a:solidFill>
                <a:effectLst/>
                <a:uLnTx/>
                <a:uFillTx/>
                <a:latin typeface="Helvetica Now Condensed Bold"/>
                <a:ea typeface="+mn-ea"/>
                <a:cs typeface="+mn-cs"/>
              </a:rPr>
              <a:t>FUTURE PERSPECTIVES</a:t>
            </a:r>
            <a:r>
              <a:rPr kumimoji="0" lang="en-US" sz="1800" b="0" i="0" u="none" strike="noStrike" kern="1200" cap="none" spc="-15" normalizeH="0" baseline="0" noProof="0" dirty="0">
                <a:ln>
                  <a:noFill/>
                </a:ln>
                <a:solidFill>
                  <a:srgbClr val="000000"/>
                </a:solidFill>
                <a:effectLst/>
                <a:uLnTx/>
                <a:uFillTx/>
                <a:latin typeface="Helvetica Now Condensed Bold"/>
                <a:ea typeface="+mn-ea"/>
                <a:cs typeface="+mn-cs"/>
              </a:rPr>
              <a:t>:</a:t>
            </a:r>
          </a:p>
        </p:txBody>
      </p:sp>
      <p:sp>
        <p:nvSpPr>
          <p:cNvPr id="24" name="TextBox 57">
            <a:extLst>
              <a:ext uri="{FF2B5EF4-FFF2-40B4-BE49-F238E27FC236}">
                <a16:creationId xmlns:a16="http://schemas.microsoft.com/office/drawing/2014/main" id="{A493B598-CAFF-4A24-AAC4-05F086DF431F}"/>
              </a:ext>
            </a:extLst>
          </p:cNvPr>
          <p:cNvSpPr txBox="1"/>
          <p:nvPr/>
        </p:nvSpPr>
        <p:spPr>
          <a:xfrm>
            <a:off x="4109867" y="1091688"/>
            <a:ext cx="7278570"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Now Condensed"/>
                <a:ea typeface="+mn-ea"/>
                <a:cs typeface="+mn-cs"/>
              </a:rPr>
              <a:t>Preparing data, products and services to be integrated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Now Condensed"/>
                <a:ea typeface="+mn-ea"/>
                <a:cs typeface="+mn-cs"/>
              </a:rPr>
              <a:t>EPOS-RO, SETTING and EPOS portal</a:t>
            </a:r>
          </a:p>
        </p:txBody>
      </p:sp>
      <p:sp>
        <p:nvSpPr>
          <p:cNvPr id="26" name="TextBox 25">
            <a:extLst>
              <a:ext uri="{FF2B5EF4-FFF2-40B4-BE49-F238E27FC236}">
                <a16:creationId xmlns:a16="http://schemas.microsoft.com/office/drawing/2014/main" id="{A8CE149E-3BBE-48B0-9314-67034EB3BE8C}"/>
              </a:ext>
            </a:extLst>
          </p:cNvPr>
          <p:cNvSpPr txBox="1"/>
          <p:nvPr/>
        </p:nvSpPr>
        <p:spPr>
          <a:xfrm>
            <a:off x="4075945" y="2091929"/>
            <a:ext cx="664153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Now Condensed"/>
                <a:ea typeface="+mn-ea"/>
                <a:cs typeface="+mn-cs"/>
              </a:rPr>
              <a:t>Using the new instruments to collect new and valuable data (</a:t>
            </a:r>
            <a:r>
              <a:rPr kumimoji="0" lang="en-US" sz="2000" b="0" i="0" u="none" strike="noStrike" kern="1200" cap="none" spc="0" normalizeH="0" baseline="0" noProof="0" dirty="0" err="1">
                <a:ln>
                  <a:noFill/>
                </a:ln>
                <a:solidFill>
                  <a:srgbClr val="000000"/>
                </a:solidFill>
                <a:effectLst/>
                <a:uLnTx/>
                <a:uFillTx/>
                <a:latin typeface="Helvetica Now Condensed"/>
                <a:ea typeface="+mn-ea"/>
                <a:cs typeface="+mn-cs"/>
              </a:rPr>
              <a:t>e.g</a:t>
            </a:r>
            <a:r>
              <a:rPr kumimoji="0" lang="en-US" sz="2000" b="0" i="0" u="none" strike="noStrike" kern="1200" cap="none" spc="0" normalizeH="0" baseline="0" noProof="0" dirty="0">
                <a:ln>
                  <a:noFill/>
                </a:ln>
                <a:solidFill>
                  <a:srgbClr val="000000"/>
                </a:solidFill>
                <a:effectLst/>
                <a:uLnTx/>
                <a:uFillTx/>
                <a:latin typeface="Helvetica Now Condensed"/>
                <a:ea typeface="+mn-ea"/>
                <a:cs typeface="+mn-cs"/>
              </a:rPr>
              <a:t> absolute gravimeter and Mobile instrument pool) </a:t>
            </a:r>
          </a:p>
        </p:txBody>
      </p:sp>
      <p:sp>
        <p:nvSpPr>
          <p:cNvPr id="28" name="TextBox 27">
            <a:extLst>
              <a:ext uri="{FF2B5EF4-FFF2-40B4-BE49-F238E27FC236}">
                <a16:creationId xmlns:a16="http://schemas.microsoft.com/office/drawing/2014/main" id="{A0C3269E-3E6C-4F85-9FCA-8AB1D5A7C08E}"/>
              </a:ext>
            </a:extLst>
          </p:cNvPr>
          <p:cNvSpPr txBox="1"/>
          <p:nvPr/>
        </p:nvSpPr>
        <p:spPr>
          <a:xfrm>
            <a:off x="4075945" y="3528651"/>
            <a:ext cx="676028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Now Condensed"/>
                <a:ea typeface="+mn-ea"/>
                <a:cs typeface="+mn-cs"/>
              </a:rPr>
              <a:t>Submitting a new proposal (national support) for developing new and multidisciplinary studies to the framework of the EPOS-RO </a:t>
            </a:r>
          </a:p>
        </p:txBody>
      </p:sp>
    </p:spTree>
    <p:extLst>
      <p:ext uri="{BB962C8B-B14F-4D97-AF65-F5344CB8AC3E}">
        <p14:creationId xmlns:p14="http://schemas.microsoft.com/office/powerpoint/2010/main" val="147135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79503DA-9DA8-49B5-A76B-F7B9534E6AC0}"/>
              </a:ext>
            </a:extLst>
          </p:cNvPr>
          <p:cNvGraphicFramePr/>
          <p:nvPr/>
        </p:nvGraphicFramePr>
        <p:xfrm>
          <a:off x="373927" y="953216"/>
          <a:ext cx="8610600" cy="1669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D03A16D-2450-495E-B736-70FCD5726878}"/>
              </a:ext>
            </a:extLst>
          </p:cNvPr>
          <p:cNvSpPr txBox="1"/>
          <p:nvPr/>
        </p:nvSpPr>
        <p:spPr>
          <a:xfrm>
            <a:off x="755648" y="2416301"/>
            <a:ext cx="970137" cy="307777"/>
          </a:xfrm>
          <a:prstGeom prst="rect">
            <a:avLst/>
          </a:prstGeom>
          <a:solidFill>
            <a:schemeClr val="accent1">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2010-2014</a:t>
            </a:r>
          </a:p>
        </p:txBody>
      </p:sp>
      <p:sp>
        <p:nvSpPr>
          <p:cNvPr id="7" name="TextBox 6">
            <a:extLst>
              <a:ext uri="{FF2B5EF4-FFF2-40B4-BE49-F238E27FC236}">
                <a16:creationId xmlns:a16="http://schemas.microsoft.com/office/drawing/2014/main" id="{BF62E002-0AC8-466C-AA05-AE8C56CD29C7}"/>
              </a:ext>
            </a:extLst>
          </p:cNvPr>
          <p:cNvSpPr txBox="1"/>
          <p:nvPr/>
        </p:nvSpPr>
        <p:spPr>
          <a:xfrm>
            <a:off x="2481528" y="2407709"/>
            <a:ext cx="970137" cy="307777"/>
          </a:xfrm>
          <a:prstGeom prst="rect">
            <a:avLst/>
          </a:prstGeom>
          <a:solidFill>
            <a:schemeClr val="accent1">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2015-2019</a:t>
            </a:r>
          </a:p>
        </p:txBody>
      </p:sp>
      <p:sp>
        <p:nvSpPr>
          <p:cNvPr id="8" name="TextBox 7">
            <a:extLst>
              <a:ext uri="{FF2B5EF4-FFF2-40B4-BE49-F238E27FC236}">
                <a16:creationId xmlns:a16="http://schemas.microsoft.com/office/drawing/2014/main" id="{23A7010F-81D8-4750-9654-DD134B07F6D4}"/>
              </a:ext>
            </a:extLst>
          </p:cNvPr>
          <p:cNvSpPr txBox="1"/>
          <p:nvPr/>
        </p:nvSpPr>
        <p:spPr>
          <a:xfrm>
            <a:off x="4107504" y="2416943"/>
            <a:ext cx="970137" cy="307777"/>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2020-2023</a:t>
            </a:r>
          </a:p>
        </p:txBody>
      </p:sp>
      <p:sp>
        <p:nvSpPr>
          <p:cNvPr id="9" name="TextBox 8">
            <a:extLst>
              <a:ext uri="{FF2B5EF4-FFF2-40B4-BE49-F238E27FC236}">
                <a16:creationId xmlns:a16="http://schemas.microsoft.com/office/drawing/2014/main" id="{2E39BF35-B34A-4D75-966B-B4A3BD1284C7}"/>
              </a:ext>
            </a:extLst>
          </p:cNvPr>
          <p:cNvSpPr txBox="1"/>
          <p:nvPr/>
        </p:nvSpPr>
        <p:spPr>
          <a:xfrm>
            <a:off x="5833384" y="2415500"/>
            <a:ext cx="970137" cy="307777"/>
          </a:xfrm>
          <a:prstGeom prst="rect">
            <a:avLst/>
          </a:prstGeom>
          <a:solidFill>
            <a:schemeClr val="accent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2024-2026</a:t>
            </a:r>
          </a:p>
        </p:txBody>
      </p:sp>
      <p:pic>
        <p:nvPicPr>
          <p:cNvPr id="12" name="Picture 11">
            <a:extLst>
              <a:ext uri="{FF2B5EF4-FFF2-40B4-BE49-F238E27FC236}">
                <a16:creationId xmlns:a16="http://schemas.microsoft.com/office/drawing/2014/main" id="{9D61EF2F-D497-458F-A969-C8B2ED1AC6B5}"/>
              </a:ext>
            </a:extLst>
          </p:cNvPr>
          <p:cNvPicPr>
            <a:picLocks noChangeAspect="1"/>
          </p:cNvPicPr>
          <p:nvPr/>
        </p:nvPicPr>
        <p:blipFill>
          <a:blip r:embed="rId7"/>
          <a:stretch>
            <a:fillRect/>
          </a:stretch>
        </p:blipFill>
        <p:spPr>
          <a:xfrm>
            <a:off x="9973959" y="5729890"/>
            <a:ext cx="1628422" cy="448011"/>
          </a:xfrm>
          <a:prstGeom prst="rect">
            <a:avLst/>
          </a:prstGeom>
        </p:spPr>
      </p:pic>
      <p:pic>
        <p:nvPicPr>
          <p:cNvPr id="15" name="Picture 14">
            <a:extLst>
              <a:ext uri="{FF2B5EF4-FFF2-40B4-BE49-F238E27FC236}">
                <a16:creationId xmlns:a16="http://schemas.microsoft.com/office/drawing/2014/main" id="{7FAF3732-B459-40E9-AE27-1163857531F2}"/>
              </a:ext>
            </a:extLst>
          </p:cNvPr>
          <p:cNvPicPr>
            <a:picLocks noChangeAspect="1"/>
          </p:cNvPicPr>
          <p:nvPr/>
        </p:nvPicPr>
        <p:blipFill>
          <a:blip r:embed="rId8"/>
          <a:stretch>
            <a:fillRect/>
          </a:stretch>
        </p:blipFill>
        <p:spPr>
          <a:xfrm>
            <a:off x="9171992" y="820362"/>
            <a:ext cx="2778254" cy="2422217"/>
          </a:xfrm>
          <a:prstGeom prst="rect">
            <a:avLst/>
          </a:prstGeom>
        </p:spPr>
      </p:pic>
      <p:sp>
        <p:nvSpPr>
          <p:cNvPr id="17" name="TextBox 16">
            <a:extLst>
              <a:ext uri="{FF2B5EF4-FFF2-40B4-BE49-F238E27FC236}">
                <a16:creationId xmlns:a16="http://schemas.microsoft.com/office/drawing/2014/main" id="{81FE95AE-B14A-4F81-B2B3-A1BCBBA56E27}"/>
              </a:ext>
            </a:extLst>
          </p:cNvPr>
          <p:cNvSpPr txBox="1"/>
          <p:nvPr/>
        </p:nvSpPr>
        <p:spPr>
          <a:xfrm>
            <a:off x="539934" y="3645572"/>
            <a:ext cx="9891690"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Romania, represented by the Romanian National Institute for Research and Development for Earth Physics (INCDFP), has been involved in the EPOS project from the beginning and participated in all phases of the project (Preparation Phase, Implementation Phase and Sustainability Phase) along with other Universities and European research institutions.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During the 8</a:t>
            </a:r>
            <a:r>
              <a:rPr kumimoji="0" lang="en-US" sz="18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EPOS ERIC General Assembly remote meeting organized on 15-16 December 2020, Romania joined the EPOS ERIC as official member.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A807840-B1EE-4647-A902-1A6517616B9B}"/>
              </a:ext>
            </a:extLst>
          </p:cNvPr>
          <p:cNvSpPr txBox="1"/>
          <p:nvPr/>
        </p:nvSpPr>
        <p:spPr>
          <a:xfrm>
            <a:off x="10730840" y="121124"/>
            <a:ext cx="60950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75536"/>
                </a:solidFill>
                <a:effectLst/>
                <a:uLnTx/>
                <a:uFillTx/>
                <a:latin typeface="Calibri" panose="020F0502020204030204"/>
                <a:ea typeface="+mn-ea"/>
                <a:cs typeface="+mn-cs"/>
              </a:rPr>
              <a:t>History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17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F26604A8-99DD-4A92-965A-D790496C0F06}"/>
              </a:ext>
            </a:extLst>
          </p:cNvPr>
          <p:cNvSpPr txBox="1"/>
          <p:nvPr/>
        </p:nvSpPr>
        <p:spPr>
          <a:xfrm>
            <a:off x="9239575" y="156134"/>
            <a:ext cx="2634595"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ro-RO"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mn-cs"/>
              </a:rPr>
              <a:t>General Ba</a:t>
            </a: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mn-cs"/>
              </a:rPr>
              <a:t>ck</a:t>
            </a:r>
            <a:r>
              <a:rPr kumimoji="0" lang="ro-RO"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Light" panose="020F0302020204030204"/>
                <a:ea typeface="+mn-ea"/>
                <a:cs typeface="+mn-cs"/>
              </a:rPr>
              <a:t>ground</a:t>
            </a:r>
          </a:p>
        </p:txBody>
      </p:sp>
      <p:pic>
        <p:nvPicPr>
          <p:cNvPr id="28" name="Picture 27">
            <a:extLst>
              <a:ext uri="{FF2B5EF4-FFF2-40B4-BE49-F238E27FC236}">
                <a16:creationId xmlns:a16="http://schemas.microsoft.com/office/drawing/2014/main" id="{678FC683-D23E-48ED-8E39-69FBCE7620BD}"/>
              </a:ext>
            </a:extLst>
          </p:cNvPr>
          <p:cNvPicPr>
            <a:picLocks noChangeAspect="1"/>
          </p:cNvPicPr>
          <p:nvPr/>
        </p:nvPicPr>
        <p:blipFill>
          <a:blip r:embed="rId2"/>
          <a:stretch>
            <a:fillRect/>
          </a:stretch>
        </p:blipFill>
        <p:spPr>
          <a:xfrm>
            <a:off x="1324098" y="558798"/>
            <a:ext cx="9686976" cy="5651995"/>
          </a:xfrm>
          <a:prstGeom prst="rect">
            <a:avLst/>
          </a:prstGeom>
        </p:spPr>
      </p:pic>
    </p:spTree>
    <p:extLst>
      <p:ext uri="{BB962C8B-B14F-4D97-AF65-F5344CB8AC3E}">
        <p14:creationId xmlns:p14="http://schemas.microsoft.com/office/powerpoint/2010/main" val="223974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C457D-A917-47C2-983A-AC9ED60E77EE}"/>
              </a:ext>
            </a:extLst>
          </p:cNvPr>
          <p:cNvSpPr/>
          <p:nvPr/>
        </p:nvSpPr>
        <p:spPr>
          <a:xfrm>
            <a:off x="8506961" y="30187"/>
            <a:ext cx="3600666" cy="57099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EP</a:t>
            </a:r>
            <a:r>
              <a:rPr kumimoji="0" lang="en-US" sz="2400" b="1" i="0" u="none" strike="noStrike" kern="1200" cap="none" spc="0" normalizeH="0" baseline="0" noProof="0" dirty="0">
                <a:ln>
                  <a:noFill/>
                </a:ln>
                <a:solidFill>
                  <a:srgbClr val="F89606"/>
                </a:solidFill>
                <a:effectLst/>
                <a:uLnTx/>
                <a:uFillTx/>
                <a:latin typeface="Tahoma" panose="020B0604030504040204" pitchFamily="34" charset="0"/>
                <a:ea typeface="Tahoma" panose="020B0604030504040204" pitchFamily="34" charset="0"/>
                <a:cs typeface="Tahoma" panose="020B0604030504040204" pitchFamily="34" charset="0"/>
              </a:rPr>
              <a:t>O</a:t>
            </a:r>
            <a:r>
              <a:rPr kumimoji="0" lang="en-US" sz="2400" b="1" i="0" u="none" strike="noStrike" kern="1200" cap="none" spc="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a:t>
            </a:r>
            <a:r>
              <a:rPr kumimoji="0" lang="en-US" sz="2400" b="1" i="0" u="none" strike="noStrike" kern="1200" cap="none" spc="0" normalizeH="0" baseline="0" noProof="0" dirty="0">
                <a:ln>
                  <a:noFill/>
                </a:ln>
                <a:solidFill>
                  <a:srgbClr val="F89606"/>
                </a:solidFill>
                <a:effectLst/>
                <a:uLnTx/>
                <a:uFillTx/>
                <a:latin typeface="Tahoma" panose="020B0604030504040204" pitchFamily="34" charset="0"/>
                <a:ea typeface="Tahoma" panose="020B0604030504040204" pitchFamily="34" charset="0"/>
                <a:cs typeface="Tahoma" panose="020B0604030504040204" pitchFamily="34" charset="0"/>
              </a:rPr>
              <a:t>-RO</a:t>
            </a: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Architecture</a:t>
            </a:r>
            <a:endParaRPr kumimoji="0" lang="ro-RO" sz="2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Diagram 4">
            <a:extLst>
              <a:ext uri="{FF2B5EF4-FFF2-40B4-BE49-F238E27FC236}">
                <a16:creationId xmlns:a16="http://schemas.microsoft.com/office/drawing/2014/main" id="{27B82550-3151-4D6F-89F3-810D3C531F9C}"/>
              </a:ext>
            </a:extLst>
          </p:cNvPr>
          <p:cNvGraphicFramePr/>
          <p:nvPr/>
        </p:nvGraphicFramePr>
        <p:xfrm>
          <a:off x="3421168" y="683525"/>
          <a:ext cx="6543969" cy="4950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a:extLst>
              <a:ext uri="{FF2B5EF4-FFF2-40B4-BE49-F238E27FC236}">
                <a16:creationId xmlns:a16="http://schemas.microsoft.com/office/drawing/2014/main" id="{99D26D23-8414-4C5B-AA95-6780062931C2}"/>
              </a:ext>
            </a:extLst>
          </p:cNvPr>
          <p:cNvSpPr/>
          <p:nvPr/>
        </p:nvSpPr>
        <p:spPr>
          <a:xfrm rot="16200000">
            <a:off x="882339" y="3073106"/>
            <a:ext cx="3237725" cy="1052506"/>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ROMANIAN RESEARCH INFRASTRUCTURE &amp; DATA CENTRE</a:t>
            </a:r>
          </a:p>
        </p:txBody>
      </p:sp>
      <p:sp>
        <p:nvSpPr>
          <p:cNvPr id="7" name="Right Arrow 6">
            <a:extLst>
              <a:ext uri="{FF2B5EF4-FFF2-40B4-BE49-F238E27FC236}">
                <a16:creationId xmlns:a16="http://schemas.microsoft.com/office/drawing/2014/main" id="{2BAD24AB-11CD-4EBA-AB2F-8203D148BC64}"/>
              </a:ext>
            </a:extLst>
          </p:cNvPr>
          <p:cNvSpPr/>
          <p:nvPr/>
        </p:nvSpPr>
        <p:spPr>
          <a:xfrm>
            <a:off x="3038939" y="3302850"/>
            <a:ext cx="764458" cy="438651"/>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3AEBBD0-19BA-433D-A779-B4F956C381C0}"/>
              </a:ext>
            </a:extLst>
          </p:cNvPr>
          <p:cNvPicPr>
            <a:picLocks noChangeAspect="1"/>
          </p:cNvPicPr>
          <p:nvPr/>
        </p:nvPicPr>
        <p:blipFill>
          <a:blip r:embed="rId7"/>
          <a:stretch>
            <a:fillRect/>
          </a:stretch>
        </p:blipFill>
        <p:spPr>
          <a:xfrm>
            <a:off x="10352052" y="4770343"/>
            <a:ext cx="1435161" cy="1358896"/>
          </a:xfrm>
          <a:prstGeom prst="rect">
            <a:avLst/>
          </a:prstGeom>
        </p:spPr>
      </p:pic>
      <p:pic>
        <p:nvPicPr>
          <p:cNvPr id="10" name="Picture 9" descr="Harta_statii_seismice_iunie_2014">
            <a:extLst>
              <a:ext uri="{FF2B5EF4-FFF2-40B4-BE49-F238E27FC236}">
                <a16:creationId xmlns:a16="http://schemas.microsoft.com/office/drawing/2014/main" id="{6D801B7D-504C-4A1A-8351-57BF665E6B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3490" y="877345"/>
            <a:ext cx="1903577" cy="1358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eopontica_hor_v2.jpg">
            <a:extLst>
              <a:ext uri="{FF2B5EF4-FFF2-40B4-BE49-F238E27FC236}">
                <a16:creationId xmlns:a16="http://schemas.microsoft.com/office/drawing/2014/main" id="{3B15BAD2-5EA6-4E0D-AA42-DFA17830231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007" y="2555863"/>
            <a:ext cx="1168299" cy="174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495B438-B1FB-4FD6-AD17-2B96F7B8EA6A}"/>
              </a:ext>
            </a:extLst>
          </p:cNvPr>
          <p:cNvPicPr>
            <a:picLocks noChangeAspect="1"/>
          </p:cNvPicPr>
          <p:nvPr/>
        </p:nvPicPr>
        <p:blipFill>
          <a:blip r:embed="rId10"/>
          <a:stretch>
            <a:fillRect/>
          </a:stretch>
        </p:blipFill>
        <p:spPr>
          <a:xfrm>
            <a:off x="213379" y="839313"/>
            <a:ext cx="1168300" cy="1372752"/>
          </a:xfrm>
          <a:prstGeom prst="rect">
            <a:avLst/>
          </a:prstGeom>
        </p:spPr>
      </p:pic>
      <p:pic>
        <p:nvPicPr>
          <p:cNvPr id="13" name="Picture 12">
            <a:extLst>
              <a:ext uri="{FF2B5EF4-FFF2-40B4-BE49-F238E27FC236}">
                <a16:creationId xmlns:a16="http://schemas.microsoft.com/office/drawing/2014/main" id="{2DCED6CA-DD4B-4E75-A4DB-11702448673B}"/>
              </a:ext>
            </a:extLst>
          </p:cNvPr>
          <p:cNvPicPr>
            <a:picLocks noChangeAspect="1"/>
          </p:cNvPicPr>
          <p:nvPr/>
        </p:nvPicPr>
        <p:blipFill>
          <a:blip r:embed="rId11"/>
          <a:stretch>
            <a:fillRect/>
          </a:stretch>
        </p:blipFill>
        <p:spPr>
          <a:xfrm>
            <a:off x="9751299" y="2762941"/>
            <a:ext cx="2035914" cy="1422950"/>
          </a:xfrm>
          <a:prstGeom prst="rect">
            <a:avLst/>
          </a:prstGeom>
        </p:spPr>
      </p:pic>
      <p:pic>
        <p:nvPicPr>
          <p:cNvPr id="14" name="Picture 13">
            <a:extLst>
              <a:ext uri="{FF2B5EF4-FFF2-40B4-BE49-F238E27FC236}">
                <a16:creationId xmlns:a16="http://schemas.microsoft.com/office/drawing/2014/main" id="{5568F91B-4C48-4055-B9E7-FE1B19D5C0B1}"/>
              </a:ext>
            </a:extLst>
          </p:cNvPr>
          <p:cNvPicPr>
            <a:picLocks noChangeAspect="1"/>
          </p:cNvPicPr>
          <p:nvPr/>
        </p:nvPicPr>
        <p:blipFill>
          <a:blip r:embed="rId12"/>
          <a:stretch>
            <a:fillRect/>
          </a:stretch>
        </p:blipFill>
        <p:spPr>
          <a:xfrm>
            <a:off x="165712" y="5106246"/>
            <a:ext cx="1747681" cy="1248344"/>
          </a:xfrm>
          <a:prstGeom prst="rect">
            <a:avLst/>
          </a:prstGeom>
        </p:spPr>
      </p:pic>
    </p:spTree>
    <p:extLst>
      <p:ext uri="{BB962C8B-B14F-4D97-AF65-F5344CB8AC3E}">
        <p14:creationId xmlns:p14="http://schemas.microsoft.com/office/powerpoint/2010/main" val="258821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9334DD-D114-4743-88C8-F31C6DF48654}"/>
              </a:ext>
            </a:extLst>
          </p:cNvPr>
          <p:cNvPicPr>
            <a:picLocks noChangeAspect="1"/>
          </p:cNvPicPr>
          <p:nvPr/>
        </p:nvPicPr>
        <p:blipFill>
          <a:blip r:embed="rId2"/>
          <a:stretch>
            <a:fillRect/>
          </a:stretch>
        </p:blipFill>
        <p:spPr>
          <a:xfrm>
            <a:off x="2304081" y="881083"/>
            <a:ext cx="8771356" cy="2547917"/>
          </a:xfrm>
          <a:prstGeom prst="rect">
            <a:avLst/>
          </a:prstGeom>
        </p:spPr>
      </p:pic>
      <p:pic>
        <p:nvPicPr>
          <p:cNvPr id="15" name="Picture 14">
            <a:extLst>
              <a:ext uri="{FF2B5EF4-FFF2-40B4-BE49-F238E27FC236}">
                <a16:creationId xmlns:a16="http://schemas.microsoft.com/office/drawing/2014/main" id="{683B3F6A-2D32-452E-B70C-53CB08CE3675}"/>
              </a:ext>
            </a:extLst>
          </p:cNvPr>
          <p:cNvPicPr>
            <a:picLocks noChangeAspect="1"/>
          </p:cNvPicPr>
          <p:nvPr/>
        </p:nvPicPr>
        <p:blipFill>
          <a:blip r:embed="rId3"/>
          <a:stretch>
            <a:fillRect/>
          </a:stretch>
        </p:blipFill>
        <p:spPr>
          <a:xfrm>
            <a:off x="735103" y="1422685"/>
            <a:ext cx="1461442" cy="1464711"/>
          </a:xfrm>
          <a:prstGeom prst="rect">
            <a:avLst/>
          </a:prstGeom>
        </p:spPr>
      </p:pic>
      <p:pic>
        <p:nvPicPr>
          <p:cNvPr id="24" name="Picture 23">
            <a:extLst>
              <a:ext uri="{FF2B5EF4-FFF2-40B4-BE49-F238E27FC236}">
                <a16:creationId xmlns:a16="http://schemas.microsoft.com/office/drawing/2014/main" id="{EB8D7F4F-AF85-4C0C-AC8F-15BE2720294E}"/>
              </a:ext>
            </a:extLst>
          </p:cNvPr>
          <p:cNvPicPr>
            <a:picLocks noChangeAspect="1"/>
          </p:cNvPicPr>
          <p:nvPr/>
        </p:nvPicPr>
        <p:blipFill>
          <a:blip r:embed="rId4"/>
          <a:stretch>
            <a:fillRect/>
          </a:stretch>
        </p:blipFill>
        <p:spPr>
          <a:xfrm>
            <a:off x="837223" y="3849715"/>
            <a:ext cx="10349601" cy="2036043"/>
          </a:xfrm>
          <a:prstGeom prst="rect">
            <a:avLst/>
          </a:prstGeom>
        </p:spPr>
      </p:pic>
    </p:spTree>
    <p:extLst>
      <p:ext uri="{BB962C8B-B14F-4D97-AF65-F5344CB8AC3E}">
        <p14:creationId xmlns:p14="http://schemas.microsoft.com/office/powerpoint/2010/main" val="1690051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8B1152-BC59-4C2F-97CF-F8081B936A9C}"/>
              </a:ext>
            </a:extLst>
          </p:cNvPr>
          <p:cNvPicPr>
            <a:picLocks noChangeAspect="1"/>
          </p:cNvPicPr>
          <p:nvPr/>
        </p:nvPicPr>
        <p:blipFill>
          <a:blip r:embed="rId2"/>
          <a:stretch>
            <a:fillRect/>
          </a:stretch>
        </p:blipFill>
        <p:spPr>
          <a:xfrm>
            <a:off x="1455576" y="3831596"/>
            <a:ext cx="10241902" cy="1977446"/>
          </a:xfrm>
          <a:prstGeom prst="rect">
            <a:avLst/>
          </a:prstGeom>
        </p:spPr>
      </p:pic>
      <p:pic>
        <p:nvPicPr>
          <p:cNvPr id="8" name="Picture 7">
            <a:extLst>
              <a:ext uri="{FF2B5EF4-FFF2-40B4-BE49-F238E27FC236}">
                <a16:creationId xmlns:a16="http://schemas.microsoft.com/office/drawing/2014/main" id="{F72636AF-8ECC-4FCA-8D26-9B2D9497B68E}"/>
              </a:ext>
            </a:extLst>
          </p:cNvPr>
          <p:cNvPicPr>
            <a:picLocks noChangeAspect="1"/>
          </p:cNvPicPr>
          <p:nvPr/>
        </p:nvPicPr>
        <p:blipFill>
          <a:blip r:embed="rId3"/>
          <a:stretch>
            <a:fillRect/>
          </a:stretch>
        </p:blipFill>
        <p:spPr>
          <a:xfrm>
            <a:off x="491059" y="1140987"/>
            <a:ext cx="10345809" cy="1993565"/>
          </a:xfrm>
          <a:prstGeom prst="rect">
            <a:avLst/>
          </a:prstGeom>
        </p:spPr>
      </p:pic>
    </p:spTree>
    <p:extLst>
      <p:ext uri="{BB962C8B-B14F-4D97-AF65-F5344CB8AC3E}">
        <p14:creationId xmlns:p14="http://schemas.microsoft.com/office/powerpoint/2010/main" val="299821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BFE9E8-BBFD-4A37-9359-F95240230B82}"/>
              </a:ext>
            </a:extLst>
          </p:cNvPr>
          <p:cNvPicPr>
            <a:picLocks noChangeAspect="1"/>
          </p:cNvPicPr>
          <p:nvPr/>
        </p:nvPicPr>
        <p:blipFill>
          <a:blip r:embed="rId2"/>
          <a:stretch>
            <a:fillRect/>
          </a:stretch>
        </p:blipFill>
        <p:spPr>
          <a:xfrm>
            <a:off x="345231" y="2135720"/>
            <a:ext cx="10139265" cy="1959550"/>
          </a:xfrm>
          <a:prstGeom prst="rect">
            <a:avLst/>
          </a:prstGeom>
        </p:spPr>
      </p:pic>
      <p:pic>
        <p:nvPicPr>
          <p:cNvPr id="11" name="Picture 10">
            <a:extLst>
              <a:ext uri="{FF2B5EF4-FFF2-40B4-BE49-F238E27FC236}">
                <a16:creationId xmlns:a16="http://schemas.microsoft.com/office/drawing/2014/main" id="{530C03FA-D76D-4FAC-8C4B-CF8552526FA1}"/>
              </a:ext>
            </a:extLst>
          </p:cNvPr>
          <p:cNvPicPr>
            <a:picLocks noChangeAspect="1"/>
          </p:cNvPicPr>
          <p:nvPr/>
        </p:nvPicPr>
        <p:blipFill>
          <a:blip r:embed="rId3"/>
          <a:stretch>
            <a:fillRect/>
          </a:stretch>
        </p:blipFill>
        <p:spPr>
          <a:xfrm>
            <a:off x="786679" y="4358693"/>
            <a:ext cx="10973205" cy="2125586"/>
          </a:xfrm>
          <a:prstGeom prst="rect">
            <a:avLst/>
          </a:prstGeom>
        </p:spPr>
      </p:pic>
      <p:pic>
        <p:nvPicPr>
          <p:cNvPr id="12" name="Picture 11">
            <a:extLst>
              <a:ext uri="{FF2B5EF4-FFF2-40B4-BE49-F238E27FC236}">
                <a16:creationId xmlns:a16="http://schemas.microsoft.com/office/drawing/2014/main" id="{D039BA65-E41E-4CBA-9B08-7C9D8B45974B}"/>
              </a:ext>
            </a:extLst>
          </p:cNvPr>
          <p:cNvPicPr>
            <a:picLocks noChangeAspect="1"/>
          </p:cNvPicPr>
          <p:nvPr/>
        </p:nvPicPr>
        <p:blipFill>
          <a:blip r:embed="rId4"/>
          <a:stretch>
            <a:fillRect/>
          </a:stretch>
        </p:blipFill>
        <p:spPr>
          <a:xfrm>
            <a:off x="1806580" y="198828"/>
            <a:ext cx="10065272" cy="1936892"/>
          </a:xfrm>
          <a:prstGeom prst="rect">
            <a:avLst/>
          </a:prstGeom>
        </p:spPr>
      </p:pic>
    </p:spTree>
    <p:extLst>
      <p:ext uri="{BB962C8B-B14F-4D97-AF65-F5344CB8AC3E}">
        <p14:creationId xmlns:p14="http://schemas.microsoft.com/office/powerpoint/2010/main" val="110982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3">
            <a:extLst>
              <a:ext uri="{FF2B5EF4-FFF2-40B4-BE49-F238E27FC236}">
                <a16:creationId xmlns:a16="http://schemas.microsoft.com/office/drawing/2014/main" id="{C39C57A2-8385-4F91-A200-C87BA091B4B8}"/>
              </a:ext>
            </a:extLst>
          </p:cNvPr>
          <p:cNvSpPr txBox="1"/>
          <p:nvPr/>
        </p:nvSpPr>
        <p:spPr>
          <a:xfrm>
            <a:off x="1522634" y="661830"/>
            <a:ext cx="5281926"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Now Display Condensed Bold"/>
                <a:ea typeface="+mn-ea"/>
                <a:cs typeface="+mn-cs"/>
              </a:rPr>
              <a:t>Integrated thematic services in the field of Earth observation - a national platform for innovation (SETTING) 2021-2023</a:t>
            </a:r>
          </a:p>
        </p:txBody>
      </p:sp>
      <p:pic>
        <p:nvPicPr>
          <p:cNvPr id="5" name="Picture 4">
            <a:extLst>
              <a:ext uri="{FF2B5EF4-FFF2-40B4-BE49-F238E27FC236}">
                <a16:creationId xmlns:a16="http://schemas.microsoft.com/office/drawing/2014/main" id="{0AB1BAFA-8037-4099-8EEF-BBF35A203B17}"/>
              </a:ext>
            </a:extLst>
          </p:cNvPr>
          <p:cNvPicPr>
            <a:picLocks noChangeAspect="1"/>
          </p:cNvPicPr>
          <p:nvPr/>
        </p:nvPicPr>
        <p:blipFill>
          <a:blip r:embed="rId2"/>
          <a:stretch>
            <a:fillRect/>
          </a:stretch>
        </p:blipFill>
        <p:spPr>
          <a:xfrm>
            <a:off x="8440463" y="2948048"/>
            <a:ext cx="3225064" cy="3060457"/>
          </a:xfrm>
          <a:prstGeom prst="rect">
            <a:avLst/>
          </a:prstGeom>
        </p:spPr>
      </p:pic>
      <p:sp>
        <p:nvSpPr>
          <p:cNvPr id="6" name="TextBox 78">
            <a:extLst>
              <a:ext uri="{FF2B5EF4-FFF2-40B4-BE49-F238E27FC236}">
                <a16:creationId xmlns:a16="http://schemas.microsoft.com/office/drawing/2014/main" id="{85FBC1C7-A558-4E7E-926E-CBD57C542B20}"/>
              </a:ext>
            </a:extLst>
          </p:cNvPr>
          <p:cNvSpPr txBox="1"/>
          <p:nvPr/>
        </p:nvSpPr>
        <p:spPr>
          <a:xfrm>
            <a:off x="804176" y="1962460"/>
            <a:ext cx="4373465" cy="7386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ow Condensed"/>
                <a:ea typeface="+mn-ea"/>
                <a:cs typeface="+mn-cs"/>
              </a:rPr>
              <a:t>Strengthen research and innovation in Earth Sciences and increase participation in European research in this field by:</a:t>
            </a:r>
          </a:p>
        </p:txBody>
      </p:sp>
      <p:pic>
        <p:nvPicPr>
          <p:cNvPr id="7" name="Picture 6">
            <a:extLst>
              <a:ext uri="{FF2B5EF4-FFF2-40B4-BE49-F238E27FC236}">
                <a16:creationId xmlns:a16="http://schemas.microsoft.com/office/drawing/2014/main" id="{2C40D049-7A81-4F76-AA6F-F362C80BE39D}"/>
              </a:ext>
            </a:extLst>
          </p:cNvPr>
          <p:cNvPicPr>
            <a:picLocks noChangeAspect="1"/>
          </p:cNvPicPr>
          <p:nvPr/>
        </p:nvPicPr>
        <p:blipFill>
          <a:blip r:embed="rId3"/>
          <a:stretch>
            <a:fillRect/>
          </a:stretch>
        </p:blipFill>
        <p:spPr>
          <a:xfrm>
            <a:off x="685423" y="3128706"/>
            <a:ext cx="648000" cy="648000"/>
          </a:xfrm>
          <a:prstGeom prst="rect">
            <a:avLst/>
          </a:prstGeom>
        </p:spPr>
      </p:pic>
      <p:pic>
        <p:nvPicPr>
          <p:cNvPr id="8" name="Picture 7">
            <a:extLst>
              <a:ext uri="{FF2B5EF4-FFF2-40B4-BE49-F238E27FC236}">
                <a16:creationId xmlns:a16="http://schemas.microsoft.com/office/drawing/2014/main" id="{914B08B2-9AA4-434E-B4DB-657FAD01835D}"/>
              </a:ext>
            </a:extLst>
          </p:cNvPr>
          <p:cNvPicPr>
            <a:picLocks noChangeAspect="1"/>
          </p:cNvPicPr>
          <p:nvPr/>
        </p:nvPicPr>
        <p:blipFill>
          <a:blip r:embed="rId4"/>
          <a:stretch>
            <a:fillRect/>
          </a:stretch>
        </p:blipFill>
        <p:spPr>
          <a:xfrm>
            <a:off x="685423" y="4030439"/>
            <a:ext cx="644166" cy="648000"/>
          </a:xfrm>
          <a:prstGeom prst="rect">
            <a:avLst/>
          </a:prstGeom>
        </p:spPr>
      </p:pic>
      <p:pic>
        <p:nvPicPr>
          <p:cNvPr id="9" name="Picture 8">
            <a:extLst>
              <a:ext uri="{FF2B5EF4-FFF2-40B4-BE49-F238E27FC236}">
                <a16:creationId xmlns:a16="http://schemas.microsoft.com/office/drawing/2014/main" id="{CB2DC34C-CB49-4817-9A56-C851715D9424}"/>
              </a:ext>
            </a:extLst>
          </p:cNvPr>
          <p:cNvPicPr>
            <a:picLocks noChangeAspect="1"/>
          </p:cNvPicPr>
          <p:nvPr/>
        </p:nvPicPr>
        <p:blipFill>
          <a:blip r:embed="rId5"/>
          <a:stretch>
            <a:fillRect/>
          </a:stretch>
        </p:blipFill>
        <p:spPr>
          <a:xfrm>
            <a:off x="689683" y="5003424"/>
            <a:ext cx="648000" cy="648000"/>
          </a:xfrm>
          <a:prstGeom prst="rect">
            <a:avLst/>
          </a:prstGeom>
        </p:spPr>
      </p:pic>
      <p:sp>
        <p:nvSpPr>
          <p:cNvPr id="10" name="TextBox 77">
            <a:extLst>
              <a:ext uri="{FF2B5EF4-FFF2-40B4-BE49-F238E27FC236}">
                <a16:creationId xmlns:a16="http://schemas.microsoft.com/office/drawing/2014/main" id="{AB906FD0-402E-4BA7-A1B0-965943EE4228}"/>
              </a:ext>
            </a:extLst>
          </p:cNvPr>
          <p:cNvSpPr txBox="1"/>
          <p:nvPr/>
        </p:nvSpPr>
        <p:spPr>
          <a:xfrm>
            <a:off x="1971767" y="3187457"/>
            <a:ext cx="5485937" cy="236988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Helvetica Neue LT Pro 1"/>
                <a:ea typeface="+mn-ea"/>
                <a:cs typeface="+mn-cs"/>
              </a:rPr>
              <a:t>Ensuring visibility and access to interoperable multi-disciplinary data available at the national and international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Helvetica Neue LT Pro 1"/>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Helvetica Neue LT Pro 1"/>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Helvetica Neue LT Pro 1"/>
                <a:ea typeface="+mn-ea"/>
                <a:cs typeface="+mn-cs"/>
              </a:rPr>
              <a:t>Coordinating and operating a distributed infrastructure capable of providing services, facilitating new research, and generating new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Helvetica Neue LT Pro 1"/>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000000"/>
              </a:solidFill>
              <a:effectLst/>
              <a:uLnTx/>
              <a:uFillTx/>
              <a:latin typeface="Helvetica Neue LT Pro 1"/>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Helvetica Neue LT Pro 1"/>
                <a:ea typeface="+mn-ea"/>
                <a:cs typeface="+mn-cs"/>
              </a:rPr>
              <a:t>Developing and implementing modern IT tools to facilitate standardization, integration, and access to large volumes of data</a:t>
            </a:r>
          </a:p>
        </p:txBody>
      </p:sp>
      <p:pic>
        <p:nvPicPr>
          <p:cNvPr id="11" name="Picture 10">
            <a:extLst>
              <a:ext uri="{FF2B5EF4-FFF2-40B4-BE49-F238E27FC236}">
                <a16:creationId xmlns:a16="http://schemas.microsoft.com/office/drawing/2014/main" id="{C6B72B05-D1FD-4F7C-B73C-FFC36B37D5A7}"/>
              </a:ext>
            </a:extLst>
          </p:cNvPr>
          <p:cNvPicPr>
            <a:picLocks noChangeAspect="1"/>
          </p:cNvPicPr>
          <p:nvPr/>
        </p:nvPicPr>
        <p:blipFill>
          <a:blip r:embed="rId6"/>
          <a:stretch>
            <a:fillRect/>
          </a:stretch>
        </p:blipFill>
        <p:spPr>
          <a:xfrm>
            <a:off x="7516660" y="362062"/>
            <a:ext cx="4148867" cy="1074852"/>
          </a:xfrm>
          <a:prstGeom prst="rect">
            <a:avLst/>
          </a:prstGeom>
        </p:spPr>
      </p:pic>
    </p:spTree>
    <p:extLst>
      <p:ext uri="{BB962C8B-B14F-4D97-AF65-F5344CB8AC3E}">
        <p14:creationId xmlns:p14="http://schemas.microsoft.com/office/powerpoint/2010/main" val="2117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a:extLst>
              <a:ext uri="{FF2B5EF4-FFF2-40B4-BE49-F238E27FC236}">
                <a16:creationId xmlns:a16="http://schemas.microsoft.com/office/drawing/2014/main" id="{C9CE53C8-5553-40F0-A0D7-88E06FECD21E}"/>
              </a:ext>
            </a:extLst>
          </p:cNvPr>
          <p:cNvSpPr/>
          <p:nvPr/>
        </p:nvSpPr>
        <p:spPr>
          <a:xfrm>
            <a:off x="0" y="0"/>
            <a:ext cx="2149433" cy="6751122"/>
          </a:xfrm>
          <a:custGeom>
            <a:avLst/>
            <a:gdLst/>
            <a:ahLst/>
            <a:cxnLst/>
            <a:rect l="l" t="t" r="r" b="b"/>
            <a:pathLst>
              <a:path w="3057057" h="10287000">
                <a:moveTo>
                  <a:pt x="0" y="0"/>
                </a:moveTo>
                <a:lnTo>
                  <a:pt x="3057057" y="0"/>
                </a:lnTo>
                <a:lnTo>
                  <a:pt x="3057057" y="10287000"/>
                </a:lnTo>
                <a:lnTo>
                  <a:pt x="0" y="10287000"/>
                </a:lnTo>
                <a:lnTo>
                  <a:pt x="0" y="0"/>
                </a:lnTo>
                <a:close/>
              </a:path>
            </a:pathLst>
          </a:custGeom>
          <a:blipFill>
            <a:blip r:embed="rId2">
              <a:alphaModFix amt="89000"/>
            </a:blip>
            <a:stretch>
              <a:fillRect l="-927077" r="-550267"/>
            </a:stretch>
          </a:blipFill>
        </p:spPr>
      </p:sp>
      <p:grpSp>
        <p:nvGrpSpPr>
          <p:cNvPr id="5" name="Group 14">
            <a:extLst>
              <a:ext uri="{FF2B5EF4-FFF2-40B4-BE49-F238E27FC236}">
                <a16:creationId xmlns:a16="http://schemas.microsoft.com/office/drawing/2014/main" id="{C641FD8F-0CEE-447D-974F-73D497A9CB2F}"/>
              </a:ext>
            </a:extLst>
          </p:cNvPr>
          <p:cNvGrpSpPr/>
          <p:nvPr/>
        </p:nvGrpSpPr>
        <p:grpSpPr>
          <a:xfrm>
            <a:off x="0" y="4047091"/>
            <a:ext cx="2149433" cy="1302744"/>
            <a:chOff x="0" y="0"/>
            <a:chExt cx="678345" cy="598772"/>
          </a:xfrm>
        </p:grpSpPr>
        <p:sp>
          <p:nvSpPr>
            <p:cNvPr id="6" name="Freeform 15">
              <a:extLst>
                <a:ext uri="{FF2B5EF4-FFF2-40B4-BE49-F238E27FC236}">
                  <a16:creationId xmlns:a16="http://schemas.microsoft.com/office/drawing/2014/main" id="{EB29F0A9-9829-41F9-B671-9F2C3D7AD0F8}"/>
                </a:ext>
              </a:extLst>
            </p:cNvPr>
            <p:cNvSpPr/>
            <p:nvPr/>
          </p:nvSpPr>
          <p:spPr>
            <a:xfrm>
              <a:off x="0" y="0"/>
              <a:ext cx="678344" cy="598772"/>
            </a:xfrm>
            <a:custGeom>
              <a:avLst/>
              <a:gdLst/>
              <a:ahLst/>
              <a:cxnLst/>
              <a:rect l="l" t="t" r="r" b="b"/>
              <a:pathLst>
                <a:path w="678344" h="598772">
                  <a:moveTo>
                    <a:pt x="0" y="0"/>
                  </a:moveTo>
                  <a:lnTo>
                    <a:pt x="678344" y="0"/>
                  </a:lnTo>
                  <a:lnTo>
                    <a:pt x="678344" y="598772"/>
                  </a:lnTo>
                  <a:lnTo>
                    <a:pt x="0" y="598772"/>
                  </a:lnTo>
                  <a:close/>
                </a:path>
              </a:pathLst>
            </a:custGeom>
            <a:solidFill>
              <a:srgbClr val="FFFFFF"/>
            </a:solidFill>
          </p:spPr>
        </p:sp>
        <p:sp>
          <p:nvSpPr>
            <p:cNvPr id="7" name="TextBox 16">
              <a:extLst>
                <a:ext uri="{FF2B5EF4-FFF2-40B4-BE49-F238E27FC236}">
                  <a16:creationId xmlns:a16="http://schemas.microsoft.com/office/drawing/2014/main" id="{5EA6F55A-4396-45FE-8AC5-ED9D300BA612}"/>
                </a:ext>
              </a:extLst>
            </p:cNvPr>
            <p:cNvSpPr txBox="1"/>
            <p:nvPr/>
          </p:nvSpPr>
          <p:spPr>
            <a:xfrm>
              <a:off x="0" y="-161925"/>
              <a:ext cx="678345" cy="760697"/>
            </a:xfrm>
            <a:prstGeom prst="rect">
              <a:avLst/>
            </a:prstGeom>
          </p:spPr>
          <p:txBody>
            <a:bodyPr lIns="48876" tIns="48876" rIns="48876" bIns="48876" rtlCol="0" anchor="ctr"/>
            <a:lstStyle/>
            <a:p>
              <a:pPr marL="0" marR="0" lvl="0" indent="0" algn="ctr" defTabSz="914400" rtl="0" eaLnBrk="1" fontAlgn="auto" latinLnBrk="0" hangingPunct="1">
                <a:lnSpc>
                  <a:spcPts val="312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D2A3EC80-88C8-4ECE-AB22-F649E0EA4B6D}"/>
              </a:ext>
            </a:extLst>
          </p:cNvPr>
          <p:cNvPicPr>
            <a:picLocks noChangeAspect="1"/>
          </p:cNvPicPr>
          <p:nvPr/>
        </p:nvPicPr>
        <p:blipFill>
          <a:blip r:embed="rId3"/>
          <a:stretch>
            <a:fillRect/>
          </a:stretch>
        </p:blipFill>
        <p:spPr>
          <a:xfrm>
            <a:off x="230564" y="4298867"/>
            <a:ext cx="1688297" cy="552204"/>
          </a:xfrm>
          <a:prstGeom prst="rect">
            <a:avLst/>
          </a:prstGeom>
        </p:spPr>
      </p:pic>
      <p:pic>
        <p:nvPicPr>
          <p:cNvPr id="9" name="Picture 8">
            <a:extLst>
              <a:ext uri="{FF2B5EF4-FFF2-40B4-BE49-F238E27FC236}">
                <a16:creationId xmlns:a16="http://schemas.microsoft.com/office/drawing/2014/main" id="{F3D9B83A-C1F3-45A1-80B2-0894D69438AC}"/>
              </a:ext>
            </a:extLst>
          </p:cNvPr>
          <p:cNvPicPr>
            <a:picLocks noChangeAspect="1"/>
          </p:cNvPicPr>
          <p:nvPr/>
        </p:nvPicPr>
        <p:blipFill>
          <a:blip r:embed="rId4"/>
          <a:stretch>
            <a:fillRect/>
          </a:stretch>
        </p:blipFill>
        <p:spPr>
          <a:xfrm>
            <a:off x="174223" y="4962218"/>
            <a:ext cx="1800981" cy="173860"/>
          </a:xfrm>
          <a:prstGeom prst="rect">
            <a:avLst/>
          </a:prstGeom>
        </p:spPr>
      </p:pic>
      <p:sp>
        <p:nvSpPr>
          <p:cNvPr id="13" name="TextBox 12">
            <a:extLst>
              <a:ext uri="{FF2B5EF4-FFF2-40B4-BE49-F238E27FC236}">
                <a16:creationId xmlns:a16="http://schemas.microsoft.com/office/drawing/2014/main" id="{84B78A41-EAA4-45EF-BAEA-6D346878A941}"/>
              </a:ext>
            </a:extLst>
          </p:cNvPr>
          <p:cNvSpPr txBox="1"/>
          <p:nvPr/>
        </p:nvSpPr>
        <p:spPr>
          <a:xfrm>
            <a:off x="2392533" y="754493"/>
            <a:ext cx="581059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4354"/>
                </a:solidFill>
                <a:effectLst/>
                <a:uLnTx/>
                <a:uFillTx/>
                <a:latin typeface="Helvetica Now Condensed Italics"/>
                <a:ea typeface="+mn-ea"/>
                <a:cs typeface="+mn-cs"/>
              </a:rPr>
              <a:t>Case studies resulting from multidisciplinary measurement campaigns will be presented. The data collected and the products generated were integrated into the SETTING platform and opened by publication in scientific articles to the scientific community for reuse.</a:t>
            </a:r>
          </a:p>
        </p:txBody>
      </p:sp>
      <p:sp>
        <p:nvSpPr>
          <p:cNvPr id="24" name="Freeform 8">
            <a:extLst>
              <a:ext uri="{FF2B5EF4-FFF2-40B4-BE49-F238E27FC236}">
                <a16:creationId xmlns:a16="http://schemas.microsoft.com/office/drawing/2014/main" id="{36525A46-EDF3-4C46-B93E-5DE1904D65C9}"/>
              </a:ext>
            </a:extLst>
          </p:cNvPr>
          <p:cNvSpPr/>
          <p:nvPr/>
        </p:nvSpPr>
        <p:spPr>
          <a:xfrm>
            <a:off x="2495012" y="5089500"/>
            <a:ext cx="576533" cy="536001"/>
          </a:xfrm>
          <a:custGeom>
            <a:avLst/>
            <a:gdLst/>
            <a:ahLst/>
            <a:cxnLst/>
            <a:rect l="l" t="t" r="r" b="b"/>
            <a:pathLst>
              <a:path w="786577" h="786577">
                <a:moveTo>
                  <a:pt x="0" y="0"/>
                </a:moveTo>
                <a:lnTo>
                  <a:pt x="786577" y="0"/>
                </a:lnTo>
                <a:lnTo>
                  <a:pt x="786577" y="786577"/>
                </a:lnTo>
                <a:lnTo>
                  <a:pt x="0" y="786577"/>
                </a:lnTo>
                <a:lnTo>
                  <a:pt x="0" y="0"/>
                </a:lnTo>
                <a:close/>
              </a:path>
            </a:pathLst>
          </a:custGeom>
          <a:blipFill>
            <a:blip r:embed="rId5"/>
            <a:stretch>
              <a:fillRect l="-3924" t="-3924" r="-3924" b="-3924"/>
            </a:stretch>
          </a:blipFill>
        </p:spPr>
      </p:sp>
      <p:sp>
        <p:nvSpPr>
          <p:cNvPr id="25" name="Freeform 9">
            <a:extLst>
              <a:ext uri="{FF2B5EF4-FFF2-40B4-BE49-F238E27FC236}">
                <a16:creationId xmlns:a16="http://schemas.microsoft.com/office/drawing/2014/main" id="{F807FCEF-2266-4381-866B-34D59BD21EBA}"/>
              </a:ext>
            </a:extLst>
          </p:cNvPr>
          <p:cNvSpPr/>
          <p:nvPr/>
        </p:nvSpPr>
        <p:spPr>
          <a:xfrm>
            <a:off x="2519500" y="5971742"/>
            <a:ext cx="574614" cy="534217"/>
          </a:xfrm>
          <a:custGeom>
            <a:avLst/>
            <a:gdLst/>
            <a:ahLst/>
            <a:cxnLst/>
            <a:rect l="l" t="t" r="r" b="b"/>
            <a:pathLst>
              <a:path w="783959" h="783959">
                <a:moveTo>
                  <a:pt x="0" y="0"/>
                </a:moveTo>
                <a:lnTo>
                  <a:pt x="783960" y="0"/>
                </a:lnTo>
                <a:lnTo>
                  <a:pt x="783960" y="783959"/>
                </a:lnTo>
                <a:lnTo>
                  <a:pt x="0" y="783959"/>
                </a:lnTo>
                <a:lnTo>
                  <a:pt x="0" y="0"/>
                </a:lnTo>
                <a:close/>
              </a:path>
            </a:pathLst>
          </a:custGeom>
          <a:blipFill>
            <a:blip r:embed="rId6"/>
            <a:stretch>
              <a:fillRect l="-3924" t="-3924" r="-3924" b="-3924"/>
            </a:stretch>
          </a:blipFill>
        </p:spPr>
      </p:sp>
      <p:sp>
        <p:nvSpPr>
          <p:cNvPr id="26" name="Freeform 10">
            <a:extLst>
              <a:ext uri="{FF2B5EF4-FFF2-40B4-BE49-F238E27FC236}">
                <a16:creationId xmlns:a16="http://schemas.microsoft.com/office/drawing/2014/main" id="{F38BC35D-3510-4B14-B78C-29F0E20A37C2}"/>
              </a:ext>
            </a:extLst>
          </p:cNvPr>
          <p:cNvSpPr/>
          <p:nvPr/>
        </p:nvSpPr>
        <p:spPr>
          <a:xfrm>
            <a:off x="2530859" y="4093968"/>
            <a:ext cx="574614" cy="534201"/>
          </a:xfrm>
          <a:custGeom>
            <a:avLst/>
            <a:gdLst/>
            <a:ahLst/>
            <a:cxnLst/>
            <a:rect l="l" t="t" r="r" b="b"/>
            <a:pathLst>
              <a:path w="783959" h="783936">
                <a:moveTo>
                  <a:pt x="0" y="0"/>
                </a:moveTo>
                <a:lnTo>
                  <a:pt x="783959" y="0"/>
                </a:lnTo>
                <a:lnTo>
                  <a:pt x="783959" y="783936"/>
                </a:lnTo>
                <a:lnTo>
                  <a:pt x="0" y="783936"/>
                </a:lnTo>
                <a:lnTo>
                  <a:pt x="0" y="0"/>
                </a:lnTo>
                <a:close/>
              </a:path>
            </a:pathLst>
          </a:custGeom>
          <a:blipFill>
            <a:blip r:embed="rId7"/>
            <a:stretch>
              <a:fillRect l="-3924" t="-3927" r="-3924" b="-3924"/>
            </a:stretch>
          </a:blipFill>
        </p:spPr>
      </p:sp>
      <p:sp>
        <p:nvSpPr>
          <p:cNvPr id="27" name="Freeform 11">
            <a:extLst>
              <a:ext uri="{FF2B5EF4-FFF2-40B4-BE49-F238E27FC236}">
                <a16:creationId xmlns:a16="http://schemas.microsoft.com/office/drawing/2014/main" id="{F0AC1962-6026-4700-8C93-9776F0506CBC}"/>
              </a:ext>
            </a:extLst>
          </p:cNvPr>
          <p:cNvSpPr/>
          <p:nvPr/>
        </p:nvSpPr>
        <p:spPr>
          <a:xfrm>
            <a:off x="2514890" y="3098437"/>
            <a:ext cx="574614" cy="534201"/>
          </a:xfrm>
          <a:custGeom>
            <a:avLst/>
            <a:gdLst/>
            <a:ahLst/>
            <a:cxnLst/>
            <a:rect l="l" t="t" r="r" b="b"/>
            <a:pathLst>
              <a:path w="783959" h="783936">
                <a:moveTo>
                  <a:pt x="0" y="0"/>
                </a:moveTo>
                <a:lnTo>
                  <a:pt x="783959" y="0"/>
                </a:lnTo>
                <a:lnTo>
                  <a:pt x="783959" y="783936"/>
                </a:lnTo>
                <a:lnTo>
                  <a:pt x="0" y="783936"/>
                </a:lnTo>
                <a:lnTo>
                  <a:pt x="0" y="0"/>
                </a:lnTo>
                <a:close/>
              </a:path>
            </a:pathLst>
          </a:custGeom>
          <a:blipFill>
            <a:blip r:embed="rId8"/>
            <a:stretch>
              <a:fillRect l="-3924" t="-3927" r="-3924" b="-3924"/>
            </a:stretch>
          </a:blipFill>
          <a:ln cap="sq">
            <a:noFill/>
            <a:prstDash val="solid"/>
            <a:miter/>
          </a:ln>
        </p:spPr>
      </p:sp>
      <p:sp>
        <p:nvSpPr>
          <p:cNvPr id="28" name="Freeform 12">
            <a:extLst>
              <a:ext uri="{FF2B5EF4-FFF2-40B4-BE49-F238E27FC236}">
                <a16:creationId xmlns:a16="http://schemas.microsoft.com/office/drawing/2014/main" id="{7317EB28-1615-4F3D-83DF-B5926170CE0F}"/>
              </a:ext>
            </a:extLst>
          </p:cNvPr>
          <p:cNvSpPr/>
          <p:nvPr/>
        </p:nvSpPr>
        <p:spPr>
          <a:xfrm>
            <a:off x="2530859" y="2321076"/>
            <a:ext cx="574614" cy="534217"/>
          </a:xfrm>
          <a:custGeom>
            <a:avLst/>
            <a:gdLst/>
            <a:ahLst/>
            <a:cxnLst/>
            <a:rect l="l" t="t" r="r" b="b"/>
            <a:pathLst>
              <a:path w="783959" h="783959">
                <a:moveTo>
                  <a:pt x="0" y="0"/>
                </a:moveTo>
                <a:lnTo>
                  <a:pt x="783959" y="0"/>
                </a:lnTo>
                <a:lnTo>
                  <a:pt x="783959" y="783960"/>
                </a:lnTo>
                <a:lnTo>
                  <a:pt x="0" y="783960"/>
                </a:lnTo>
                <a:lnTo>
                  <a:pt x="0" y="0"/>
                </a:lnTo>
                <a:close/>
              </a:path>
            </a:pathLst>
          </a:custGeom>
          <a:blipFill>
            <a:blip r:embed="rId9"/>
            <a:stretch>
              <a:fillRect l="-3924" t="-3924" r="-3924" b="-3924"/>
            </a:stretch>
          </a:blipFill>
        </p:spPr>
      </p:sp>
      <p:pic>
        <p:nvPicPr>
          <p:cNvPr id="29" name="Picture 28">
            <a:extLst>
              <a:ext uri="{FF2B5EF4-FFF2-40B4-BE49-F238E27FC236}">
                <a16:creationId xmlns:a16="http://schemas.microsoft.com/office/drawing/2014/main" id="{1BB1CF88-90F7-4D06-8115-6455F656D3B9}"/>
              </a:ext>
            </a:extLst>
          </p:cNvPr>
          <p:cNvPicPr>
            <a:picLocks noChangeAspect="1"/>
          </p:cNvPicPr>
          <p:nvPr/>
        </p:nvPicPr>
        <p:blipFill>
          <a:blip r:embed="rId10"/>
          <a:stretch>
            <a:fillRect/>
          </a:stretch>
        </p:blipFill>
        <p:spPr>
          <a:xfrm>
            <a:off x="8422200" y="9740"/>
            <a:ext cx="3769800" cy="6628566"/>
          </a:xfrm>
          <a:prstGeom prst="rect">
            <a:avLst/>
          </a:prstGeom>
        </p:spPr>
      </p:pic>
      <p:sp>
        <p:nvSpPr>
          <p:cNvPr id="30" name="TextBox 23">
            <a:extLst>
              <a:ext uri="{FF2B5EF4-FFF2-40B4-BE49-F238E27FC236}">
                <a16:creationId xmlns:a16="http://schemas.microsoft.com/office/drawing/2014/main" id="{58D44FC9-B4A8-43BA-AF0A-D7D7E497799B}"/>
              </a:ext>
            </a:extLst>
          </p:cNvPr>
          <p:cNvSpPr txBox="1"/>
          <p:nvPr/>
        </p:nvSpPr>
        <p:spPr>
          <a:xfrm>
            <a:off x="3464181" y="2321076"/>
            <a:ext cx="4784973" cy="43088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A Compact Mobile Seismic Network Using Wireless Seismic Units for Various Geophysical Investigations</a:t>
            </a:r>
          </a:p>
        </p:txBody>
      </p:sp>
      <p:sp>
        <p:nvSpPr>
          <p:cNvPr id="31" name="TextBox 24">
            <a:extLst>
              <a:ext uri="{FF2B5EF4-FFF2-40B4-BE49-F238E27FC236}">
                <a16:creationId xmlns:a16="http://schemas.microsoft.com/office/drawing/2014/main" id="{42C9E4F7-D4E8-4E7F-AD09-F0BCAA5FF93E}"/>
              </a:ext>
            </a:extLst>
          </p:cNvPr>
          <p:cNvSpPr txBox="1"/>
          <p:nvPr/>
        </p:nvSpPr>
        <p:spPr>
          <a:xfrm>
            <a:off x="3454102" y="3031802"/>
            <a:ext cx="4805133"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Unconventional sensors and new technology integration in SETTING framework for the monitoring of active tectonics and geodynamics of the Romanian territory</a:t>
            </a:r>
          </a:p>
        </p:txBody>
      </p:sp>
      <p:sp>
        <p:nvSpPr>
          <p:cNvPr id="33" name="TextBox 32">
            <a:extLst>
              <a:ext uri="{FF2B5EF4-FFF2-40B4-BE49-F238E27FC236}">
                <a16:creationId xmlns:a16="http://schemas.microsoft.com/office/drawing/2014/main" id="{4A43D0CF-AC53-4887-B96C-994D291624B6}"/>
              </a:ext>
            </a:extLst>
          </p:cNvPr>
          <p:cNvSpPr txBox="1"/>
          <p:nvPr/>
        </p:nvSpPr>
        <p:spPr>
          <a:xfrm>
            <a:off x="3304341" y="4100676"/>
            <a:ext cx="4898791"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Multi-Data Integration in Near-Surface Geophysics and Close Range Remote Sensing Applied to Cultural Heritage, </a:t>
            </a:r>
            <a:r>
              <a:rPr kumimoji="0" lang="en-US" sz="1400" b="0" i="0" u="none" strike="noStrike" kern="1200" cap="none" spc="0" normalizeH="0" baseline="0" noProof="0" dirty="0" err="1">
                <a:ln>
                  <a:noFill/>
                </a:ln>
                <a:solidFill>
                  <a:srgbClr val="024354"/>
                </a:solidFill>
                <a:effectLst/>
                <a:uLnTx/>
                <a:uFillTx/>
                <a:latin typeface="Helvetica Now Condensed"/>
                <a:ea typeface="+mn-ea"/>
                <a:cs typeface="+mn-cs"/>
              </a:rPr>
              <a:t>Chiajna</a:t>
            </a: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 monastery study case </a:t>
            </a:r>
          </a:p>
        </p:txBody>
      </p:sp>
      <p:sp>
        <p:nvSpPr>
          <p:cNvPr id="34" name="TextBox 20">
            <a:extLst>
              <a:ext uri="{FF2B5EF4-FFF2-40B4-BE49-F238E27FC236}">
                <a16:creationId xmlns:a16="http://schemas.microsoft.com/office/drawing/2014/main" id="{996A8FA5-81DB-4791-BFAD-1C869E9D5D1E}"/>
              </a:ext>
            </a:extLst>
          </p:cNvPr>
          <p:cNvSpPr txBox="1"/>
          <p:nvPr/>
        </p:nvSpPr>
        <p:spPr>
          <a:xfrm>
            <a:off x="3381907" y="5058551"/>
            <a:ext cx="4866064" cy="6463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Broadband characteristics of the quarry blasts at </a:t>
            </a:r>
            <a:r>
              <a:rPr kumimoji="0" lang="en-US" sz="1400" b="0" i="0" u="none" strike="noStrike" kern="1200" cap="none" spc="0" normalizeH="0" baseline="0" noProof="0" dirty="0" err="1">
                <a:ln>
                  <a:noFill/>
                </a:ln>
                <a:solidFill>
                  <a:srgbClr val="024354"/>
                </a:solidFill>
                <a:effectLst/>
                <a:uLnTx/>
                <a:uFillTx/>
                <a:latin typeface="Helvetica Now Condensed"/>
                <a:ea typeface="+mn-ea"/>
                <a:cs typeface="+mn-cs"/>
              </a:rPr>
              <a:t>Suseni</a:t>
            </a: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 (Romania) exploitation site from temporary and permanent seismic stations’ recordings</a:t>
            </a:r>
          </a:p>
        </p:txBody>
      </p:sp>
      <p:sp>
        <p:nvSpPr>
          <p:cNvPr id="35" name="TextBox 21">
            <a:extLst>
              <a:ext uri="{FF2B5EF4-FFF2-40B4-BE49-F238E27FC236}">
                <a16:creationId xmlns:a16="http://schemas.microsoft.com/office/drawing/2014/main" id="{E565D134-3A2F-48E7-841A-5CCB5112D09A}"/>
              </a:ext>
            </a:extLst>
          </p:cNvPr>
          <p:cNvSpPr txBox="1"/>
          <p:nvPr/>
        </p:nvSpPr>
        <p:spPr>
          <a:xfrm>
            <a:off x="3381907" y="6023406"/>
            <a:ext cx="4866064" cy="43088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An investigation of vertical response spectra of ground motions from </a:t>
            </a:r>
            <a:r>
              <a:rPr kumimoji="0" lang="en-US" sz="1400" b="0" i="0" u="none" strike="noStrike" kern="1200" cap="none" spc="0" normalizeH="0" baseline="0" noProof="0" dirty="0" err="1">
                <a:ln>
                  <a:noFill/>
                </a:ln>
                <a:solidFill>
                  <a:srgbClr val="024354"/>
                </a:solidFill>
                <a:effectLst/>
                <a:uLnTx/>
                <a:uFillTx/>
                <a:latin typeface="Helvetica Now Condensed"/>
                <a:ea typeface="+mn-ea"/>
                <a:cs typeface="+mn-cs"/>
              </a:rPr>
              <a:t>Vrancea</a:t>
            </a:r>
            <a:r>
              <a:rPr kumimoji="0" lang="en-US" sz="1400" b="0" i="0" u="none" strike="noStrike" kern="1200" cap="none" spc="0" normalizeH="0" baseline="0" noProof="0" dirty="0">
                <a:ln>
                  <a:noFill/>
                </a:ln>
                <a:solidFill>
                  <a:srgbClr val="024354"/>
                </a:solidFill>
                <a:effectLst/>
                <a:uLnTx/>
                <a:uFillTx/>
                <a:latin typeface="Helvetica Now Condensed"/>
                <a:ea typeface="+mn-ea"/>
                <a:cs typeface="+mn-cs"/>
              </a:rPr>
              <a:t> seismic source</a:t>
            </a:r>
          </a:p>
        </p:txBody>
      </p:sp>
      <p:sp>
        <p:nvSpPr>
          <p:cNvPr id="36" name="TextBox 25">
            <a:extLst>
              <a:ext uri="{FF2B5EF4-FFF2-40B4-BE49-F238E27FC236}">
                <a16:creationId xmlns:a16="http://schemas.microsoft.com/office/drawing/2014/main" id="{3739DAA5-BB36-4264-B693-7790A5B0C72A}"/>
              </a:ext>
            </a:extLst>
          </p:cNvPr>
          <p:cNvSpPr txBox="1"/>
          <p:nvPr/>
        </p:nvSpPr>
        <p:spPr>
          <a:xfrm>
            <a:off x="2303104" y="-54587"/>
            <a:ext cx="10190447" cy="618291"/>
          </a:xfrm>
          <a:prstGeom prst="rect">
            <a:avLst/>
          </a:prstGeom>
        </p:spPr>
        <p:txBody>
          <a:bodyPr lIns="0" tIns="0" rIns="0" bIns="0" rtlCol="0" anchor="t">
            <a:spAutoFit/>
          </a:bodyPr>
          <a:lstStyle/>
          <a:p>
            <a:pPr marL="0" marR="0" lvl="0" indent="0" algn="l" defTabSz="914400" rtl="0" eaLnBrk="1" fontAlgn="auto" latinLnBrk="0" hangingPunct="1">
              <a:lnSpc>
                <a:spcPts val="5694"/>
              </a:lnSpc>
              <a:spcBef>
                <a:spcPts val="0"/>
              </a:spcBef>
              <a:spcAft>
                <a:spcPts val="0"/>
              </a:spcAft>
              <a:buClrTx/>
              <a:buSzTx/>
              <a:buFontTx/>
              <a:buNone/>
              <a:tabLst/>
              <a:defRPr/>
            </a:pPr>
            <a:r>
              <a:rPr kumimoji="0" lang="en-US" sz="2400" b="0" i="0" u="none" strike="noStrike" kern="1200" cap="none" spc="-12" normalizeH="0" baseline="0" noProof="0" dirty="0">
                <a:ln>
                  <a:noFill/>
                </a:ln>
                <a:solidFill>
                  <a:srgbClr val="000000"/>
                </a:solidFill>
                <a:effectLst/>
                <a:uLnTx/>
                <a:uFillTx/>
                <a:latin typeface="Helvetica Now Condensed Bold"/>
                <a:ea typeface="+mn-ea"/>
                <a:cs typeface="+mn-cs"/>
              </a:rPr>
              <a:t>Research study cases integrated into the SET</a:t>
            </a:r>
            <a:r>
              <a:rPr kumimoji="0" lang="en-US" sz="2400" b="0" i="0" u="none" strike="noStrike" kern="1200" cap="none" spc="-12" normalizeH="0" baseline="0" noProof="0" dirty="0">
                <a:ln>
                  <a:noFill/>
                </a:ln>
                <a:solidFill>
                  <a:prstClr val="white"/>
                </a:solidFill>
                <a:effectLst/>
                <a:uLnTx/>
                <a:uFillTx/>
                <a:latin typeface="Helvetica Now Condensed Bold"/>
                <a:ea typeface="+mn-ea"/>
                <a:cs typeface="+mn-cs"/>
              </a:rPr>
              <a:t>TING</a:t>
            </a:r>
            <a:r>
              <a:rPr kumimoji="0" lang="en-US" sz="2400" b="0" i="0" u="none" strike="noStrike" kern="1200" cap="none" spc="-12" normalizeH="0" baseline="0" noProof="0" dirty="0">
                <a:ln>
                  <a:noFill/>
                </a:ln>
                <a:solidFill>
                  <a:srgbClr val="000000"/>
                </a:solidFill>
                <a:effectLst/>
                <a:uLnTx/>
                <a:uFillTx/>
                <a:latin typeface="Helvetica Now Condensed Bold"/>
                <a:ea typeface="+mn-ea"/>
                <a:cs typeface="+mn-cs"/>
              </a:rPr>
              <a:t> </a:t>
            </a:r>
            <a:r>
              <a:rPr kumimoji="0" lang="en-US" sz="2400" b="0" i="0" u="none" strike="noStrike" kern="1200" cap="none" spc="-12" normalizeH="0" baseline="0" noProof="0" dirty="0">
                <a:ln>
                  <a:noFill/>
                </a:ln>
                <a:solidFill>
                  <a:prstClr val="white"/>
                </a:solidFill>
                <a:effectLst/>
                <a:uLnTx/>
                <a:uFillTx/>
                <a:latin typeface="Helvetica Now Condensed Bold"/>
                <a:ea typeface="+mn-ea"/>
                <a:cs typeface="+mn-cs"/>
              </a:rPr>
              <a:t>portal</a:t>
            </a:r>
          </a:p>
        </p:txBody>
      </p:sp>
    </p:spTree>
    <p:extLst>
      <p:ext uri="{BB962C8B-B14F-4D97-AF65-F5344CB8AC3E}">
        <p14:creationId xmlns:p14="http://schemas.microsoft.com/office/powerpoint/2010/main" val="4216650717"/>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OS_Presentation_template_2023_july" id="{49BA37EF-9699-E040-9EB7-F0FF2F546B67}" vid="{636534C0-F136-A541-A717-E0CCC80CE2A4}"/>
    </a:ext>
  </a:extLst>
</a:theme>
</file>

<file path=docProps/app.xml><?xml version="1.0" encoding="utf-8"?>
<Properties xmlns="http://schemas.openxmlformats.org/officeDocument/2006/extended-properties" xmlns:vt="http://schemas.openxmlformats.org/officeDocument/2006/docPropsVTypes">
  <TotalTime>0</TotalTime>
  <Words>420</Words>
  <Application>Microsoft Macintosh PowerPoint</Application>
  <PresentationFormat>Widescreen</PresentationFormat>
  <Paragraphs>48</Paragraphs>
  <Slides>10</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10</vt:i4>
      </vt:variant>
    </vt:vector>
  </HeadingPairs>
  <TitlesOfParts>
    <vt:vector size="24" baseType="lpstr">
      <vt:lpstr>Arial</vt:lpstr>
      <vt:lpstr>Calibri</vt:lpstr>
      <vt:lpstr>Calibri Light</vt:lpstr>
      <vt:lpstr>Helvetica Neue LT Pro 1</vt:lpstr>
      <vt:lpstr>Helvetica Neue LT Pro 7</vt:lpstr>
      <vt:lpstr>Helvetica Now Condensed</vt:lpstr>
      <vt:lpstr>Helvetica Now Condensed Bold</vt:lpstr>
      <vt:lpstr>Helvetica Now Condensed Italics</vt:lpstr>
      <vt:lpstr>Helvetica Now Display Condensed Bold</vt:lpstr>
      <vt:lpstr>Open Sans</vt:lpstr>
      <vt:lpstr>Tahoma</vt:lpstr>
      <vt:lpstr>Times New Roman</vt:lpstr>
      <vt:lpstr>Wingdings</vt:lpstr>
      <vt:lpstr>1_Tema di Office</vt:lpstr>
      <vt:lpstr>EPOS-RO  a multidisciplinary National Research Infrastructure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2025-03-27T14:40:17Z</dcterms:created>
  <dcterms:modified xsi:type="dcterms:W3CDTF">2025-03-27T14:40:41Z</dcterms:modified>
</cp:coreProperties>
</file>