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1232" r:id="rId2"/>
    <p:sldId id="311" r:id="rId3"/>
    <p:sldId id="310" r:id="rId4"/>
    <p:sldId id="354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7"/>
  </p:normalViewPr>
  <p:slideViewPr>
    <p:cSldViewPr snapToGrid="0">
      <p:cViewPr varScale="1">
        <p:scale>
          <a:sx n="104" d="100"/>
          <a:sy n="104" d="100"/>
        </p:scale>
        <p:origin x="89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Diapositive de titre">
    <p:bg>
      <p:bgPr>
        <a:blipFill>
          <a:blip r:embed="rId2">
            <a:lum/>
          </a:blip>
          <a:srcRect t="1923" b="1923"/>
          <a:stretch/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fr-FR"/>
              <a:t>Titre de la présentation</a:t>
            </a:r>
            <a:endParaRPr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fr-FR"/>
              <a:t>Sous-titre de la présentation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>
            <a:off x="1703672" y="6356350"/>
            <a:ext cx="1877728" cy="365125"/>
          </a:xfrm>
        </p:spPr>
        <p:txBody>
          <a:bodyPr/>
          <a:lstStyle/>
          <a:p>
            <a:pPr>
              <a:defRPr/>
            </a:pPr>
            <a:r>
              <a:rPr lang="fr-FR"/>
              <a:t>25 mai 2025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E1F3B67-85DE-5148-A595-A8E552EAF1B3}" type="slidenum">
              <a:rPr lang="fr-FR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94371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re et contenu">
    <p:bg>
      <p:bgPr>
        <a:blipFill>
          <a:blip r:embed="rId2">
            <a:lum/>
          </a:blip>
          <a:srcRect t="1923" b="1923"/>
          <a:stretch/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1023550" y="840259"/>
            <a:ext cx="10789507" cy="985366"/>
          </a:xfrm>
        </p:spPr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1023551" y="1915318"/>
            <a:ext cx="10789508" cy="4351338"/>
          </a:xfrm>
        </p:spPr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25 mai 2025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E1F3B67-85DE-5148-A595-A8E552EAF1B3}" type="slidenum">
              <a:rPr lang="fr-FR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1280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Titre de section">
    <p:bg>
      <p:bgPr>
        <a:blipFill>
          <a:blip r:embed="rId2">
            <a:lum/>
          </a:blip>
          <a:srcRect t="1923" b="1923"/>
          <a:stretch/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1212850" y="1304795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1212850" y="449925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25 mai 2025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E1F3B67-85DE-5148-A595-A8E552EAF1B3}" type="slidenum">
              <a:rPr lang="fr-FR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1818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Deux contenus">
    <p:bg>
      <p:bgPr>
        <a:blipFill>
          <a:blip r:embed="rId2">
            <a:lum/>
          </a:blip>
          <a:srcRect t="1923" b="1923"/>
          <a:stretch/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1048264" y="881813"/>
            <a:ext cx="10801866" cy="887499"/>
          </a:xfrm>
        </p:spPr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 bwMode="auto">
          <a:xfrm>
            <a:off x="1048264" y="1915318"/>
            <a:ext cx="5181599" cy="4351338"/>
          </a:xfrm>
        </p:spPr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6487297" y="1915318"/>
            <a:ext cx="5362833" cy="4351338"/>
          </a:xfrm>
        </p:spPr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auto">
          <a:xfrm>
            <a:off x="1684420" y="6356350"/>
            <a:ext cx="1896979" cy="365125"/>
          </a:xfrm>
        </p:spPr>
        <p:txBody>
          <a:bodyPr/>
          <a:lstStyle/>
          <a:p>
            <a:pPr>
              <a:defRPr/>
            </a:pPr>
            <a:r>
              <a:rPr lang="fr-FR"/>
              <a:t>25 mai 2025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E1F3B67-85DE-5148-A595-A8E552EAF1B3}" type="slidenum">
              <a:rPr lang="fr-FR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4539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Titre seul">
    <p:bg>
      <p:bgPr>
        <a:blipFill>
          <a:blip r:embed="rId2">
            <a:lum/>
          </a:blip>
          <a:srcRect t="1923" b="1923"/>
          <a:stretch/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1035908" y="859395"/>
            <a:ext cx="10789508" cy="1325563"/>
          </a:xfrm>
        </p:spPr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25 mai 2025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E1F3B67-85DE-5148-A595-A8E552EAF1B3}" type="slidenum">
              <a:rPr lang="fr-FR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736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Vide">
    <p:bg>
      <p:bgPr>
        <a:blipFill>
          <a:blip r:embed="rId2">
            <a:lum/>
          </a:blip>
          <a:srcRect t="1923" b="1923"/>
          <a:stretch/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25 mai 2025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E1F3B67-85DE-5148-A595-A8E552EAF1B3}" type="slidenum">
              <a:rPr lang="fr-FR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3921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Contenu avec légende">
    <p:bg>
      <p:bgPr>
        <a:blipFill>
          <a:blip r:embed="rId2">
            <a:lum/>
          </a:blip>
          <a:srcRect t="1923" b="1923"/>
          <a:stretch/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1045369" y="864973"/>
            <a:ext cx="4114800" cy="1192427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5474042" y="864973"/>
            <a:ext cx="6351373" cy="531340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1045369" y="2162904"/>
            <a:ext cx="4114800" cy="401547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25 mai 2025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E1F3B67-85DE-5148-A595-A8E552EAF1B3}" type="slidenum">
              <a:rPr lang="fr-FR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3195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9">
            <a:lum/>
          </a:blip>
          <a:srcRect t="1923" b="1923"/>
          <a:stretch/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1025612" y="942888"/>
            <a:ext cx="10824518" cy="10168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1025612" y="2211859"/>
            <a:ext cx="10824518" cy="38923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auto">
          <a:xfrm>
            <a:off x="1722922" y="6356350"/>
            <a:ext cx="18584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fr-FR"/>
              <a:t>25 mai 2025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E1F3B67-85DE-5148-A595-A8E552EAF1B3}" type="slidenum">
              <a:rPr lang="fr-FR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2932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hf sldNum="0" hdr="0"/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accent2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accent3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accent4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accent5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 bwMode="auto">
          <a:xfrm>
            <a:off x="1524000" y="2204863"/>
            <a:ext cx="9144000" cy="130509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fr-FR" sz="8000" dirty="0"/>
              <a:t>Epos-France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64C155E-F504-6D2E-CFEB-A0C1C63A5870}"/>
              </a:ext>
            </a:extLst>
          </p:cNvPr>
          <p:cNvSpPr txBox="1"/>
          <p:nvPr/>
        </p:nvSpPr>
        <p:spPr>
          <a:xfrm>
            <a:off x="3359696" y="3873242"/>
            <a:ext cx="56166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Arial"/>
              </a:rPr>
              <a:t>Engagement with the funders: a case study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FC3975-00A7-4643-8CF5-16AF6837F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432" y="836712"/>
            <a:ext cx="10789507" cy="576064"/>
          </a:xfrm>
        </p:spPr>
        <p:txBody>
          <a:bodyPr>
            <a:noAutofit/>
          </a:bodyPr>
          <a:lstStyle/>
          <a:p>
            <a:r>
              <a:rPr lang="en-US" sz="3200" dirty="0"/>
              <a:t>Roadmap of RI’s of the French Ministry for Research</a:t>
            </a:r>
            <a:endParaRPr lang="fr-FR" sz="3200" dirty="0"/>
          </a:p>
        </p:txBody>
      </p:sp>
      <p:pic>
        <p:nvPicPr>
          <p:cNvPr id="7" name="Google Shape;243;p9">
            <a:extLst>
              <a:ext uri="{FF2B5EF4-FFF2-40B4-BE49-F238E27FC236}">
                <a16:creationId xmlns:a16="http://schemas.microsoft.com/office/drawing/2014/main" id="{D10CC145-DA2A-496E-A5D9-EBBFAC7807EA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l="2285" t="2988" b="926"/>
          <a:stretch/>
        </p:blipFill>
        <p:spPr>
          <a:xfrm>
            <a:off x="1266346" y="1628800"/>
            <a:ext cx="9793670" cy="4632534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244;p9">
            <a:extLst>
              <a:ext uri="{FF2B5EF4-FFF2-40B4-BE49-F238E27FC236}">
                <a16:creationId xmlns:a16="http://schemas.microsoft.com/office/drawing/2014/main" id="{D4B64385-6D9F-4D59-B3BC-6C8BB0636CE5}"/>
              </a:ext>
            </a:extLst>
          </p:cNvPr>
          <p:cNvSpPr/>
          <p:nvPr/>
        </p:nvSpPr>
        <p:spPr>
          <a:xfrm>
            <a:off x="5037725" y="2634514"/>
            <a:ext cx="323700" cy="3495600"/>
          </a:xfrm>
          <a:prstGeom prst="rect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pic>
        <p:nvPicPr>
          <p:cNvPr id="9" name="Google Shape;247;p9">
            <a:extLst>
              <a:ext uri="{FF2B5EF4-FFF2-40B4-BE49-F238E27FC236}">
                <a16:creationId xmlns:a16="http://schemas.microsoft.com/office/drawing/2014/main" id="{9B9FBA7A-564F-436B-AC8A-6CC90054C5FD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39415" y="6276613"/>
            <a:ext cx="11089233" cy="5429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24294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9A0751-AF29-4F4E-BDD1-4F4D55303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9576" y="908720"/>
            <a:ext cx="8045078" cy="625326"/>
          </a:xfrm>
        </p:spPr>
        <p:txBody>
          <a:bodyPr>
            <a:noAutofit/>
          </a:bodyPr>
          <a:lstStyle/>
          <a:p>
            <a:r>
              <a:rPr lang="en-US" sz="3600" dirty="0"/>
              <a:t>Epos-France was launched in Nov. 2023</a:t>
            </a:r>
            <a:endParaRPr lang="fr-FR" sz="3600" dirty="0"/>
          </a:p>
        </p:txBody>
      </p:sp>
      <p:pic>
        <p:nvPicPr>
          <p:cNvPr id="6" name="Google Shape;232;p1">
            <a:extLst>
              <a:ext uri="{FF2B5EF4-FFF2-40B4-BE49-F238E27FC236}">
                <a16:creationId xmlns:a16="http://schemas.microsoft.com/office/drawing/2014/main" id="{7818895B-9C28-42DA-8DCD-5E7BC6B10612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l="352" t="21874" r="1891" b="3070"/>
          <a:stretch/>
        </p:blipFill>
        <p:spPr>
          <a:xfrm>
            <a:off x="1127448" y="1556792"/>
            <a:ext cx="10657184" cy="46085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77538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4904C1B-6127-4E18-80AF-BB50C9BFFB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2291" y="980728"/>
            <a:ext cx="10724349" cy="1762597"/>
          </a:xfrm>
        </p:spPr>
        <p:txBody>
          <a:bodyPr>
            <a:normAutofit/>
          </a:bodyPr>
          <a:lstStyle/>
          <a:p>
            <a:r>
              <a:rPr lang="fr-FR" dirty="0" err="1"/>
              <a:t>Coordinator</a:t>
            </a:r>
            <a:r>
              <a:rPr lang="fr-FR" dirty="0"/>
              <a:t> of Epos-France </a:t>
            </a:r>
            <a:r>
              <a:rPr lang="fr-FR" dirty="0" err="1"/>
              <a:t>is</a:t>
            </a:r>
            <a:r>
              <a:rPr lang="fr-FR" dirty="0"/>
              <a:t> CNRS-INSU</a:t>
            </a:r>
          </a:p>
          <a:p>
            <a:r>
              <a:rPr lang="fr-FR" dirty="0"/>
              <a:t>Consortium of 19 </a:t>
            </a:r>
            <a:r>
              <a:rPr lang="fr-FR" dirty="0" err="1"/>
              <a:t>organisms</a:t>
            </a:r>
            <a:r>
              <a:rPr lang="fr-FR" dirty="0"/>
              <a:t>: 9 </a:t>
            </a:r>
            <a:r>
              <a:rPr lang="fr-FR" dirty="0" err="1"/>
              <a:t>universities</a:t>
            </a:r>
            <a:r>
              <a:rPr lang="fr-FR" dirty="0"/>
              <a:t>, 2 </a:t>
            </a:r>
            <a:r>
              <a:rPr lang="fr-FR" dirty="0" err="1"/>
              <a:t>observatories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special</a:t>
            </a:r>
            <a:r>
              <a:rPr lang="fr-FR" dirty="0"/>
              <a:t> </a:t>
            </a:r>
            <a:r>
              <a:rPr lang="fr-FR" dirty="0" err="1"/>
              <a:t>status</a:t>
            </a:r>
            <a:r>
              <a:rPr lang="fr-FR" dirty="0"/>
              <a:t> (IPGP, OCA) and 8 public </a:t>
            </a:r>
            <a:r>
              <a:rPr lang="fr-FR" dirty="0" err="1"/>
              <a:t>organisms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commercial </a:t>
            </a:r>
            <a:r>
              <a:rPr lang="fr-FR" dirty="0" err="1"/>
              <a:t>interest</a:t>
            </a:r>
            <a:r>
              <a:rPr lang="fr-FR" dirty="0"/>
              <a:t> (BRGM, CEA, </a:t>
            </a:r>
            <a:r>
              <a:rPr lang="fr-FR" dirty="0" err="1"/>
              <a:t>Cerema</a:t>
            </a:r>
            <a:r>
              <a:rPr lang="fr-FR" dirty="0"/>
              <a:t>, </a:t>
            </a:r>
            <a:r>
              <a:rPr lang="fr-FR" dirty="0" err="1"/>
              <a:t>Cnes</a:t>
            </a:r>
            <a:r>
              <a:rPr lang="fr-FR" dirty="0"/>
              <a:t>, Ifremer, IGN, IRD, IRSN)</a:t>
            </a:r>
          </a:p>
          <a:p>
            <a:endParaRPr lang="fr-FR" sz="2000" dirty="0"/>
          </a:p>
        </p:txBody>
      </p:sp>
      <p:pic>
        <p:nvPicPr>
          <p:cNvPr id="6" name="Google Shape;232;p1">
            <a:extLst>
              <a:ext uri="{FF2B5EF4-FFF2-40B4-BE49-F238E27FC236}">
                <a16:creationId xmlns:a16="http://schemas.microsoft.com/office/drawing/2014/main" id="{7818895B-9C28-42DA-8DCD-5E7BC6B10612}"/>
              </a:ext>
            </a:extLst>
          </p:cNvPr>
          <p:cNvPicPr preferRelativeResize="0">
            <a:picLocks noChangeAspect="1"/>
          </p:cNvPicPr>
          <p:nvPr/>
        </p:nvPicPr>
        <p:blipFill rotWithShape="1">
          <a:blip r:embed="rId2">
            <a:alphaModFix/>
          </a:blip>
          <a:srcRect l="1613" t="14476" r="67815" b="79025"/>
          <a:stretch/>
        </p:blipFill>
        <p:spPr>
          <a:xfrm>
            <a:off x="1603814" y="2924944"/>
            <a:ext cx="10036802" cy="115212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232;p1">
            <a:extLst>
              <a:ext uri="{FF2B5EF4-FFF2-40B4-BE49-F238E27FC236}">
                <a16:creationId xmlns:a16="http://schemas.microsoft.com/office/drawing/2014/main" id="{23FBF495-D445-389F-AD32-1E5130ABF8FF}"/>
              </a:ext>
            </a:extLst>
          </p:cNvPr>
          <p:cNvPicPr preferRelativeResize="0">
            <a:picLocks noChangeAspect="1"/>
          </p:cNvPicPr>
          <p:nvPr/>
        </p:nvPicPr>
        <p:blipFill rotWithShape="1">
          <a:blip r:embed="rId2">
            <a:alphaModFix/>
          </a:blip>
          <a:srcRect l="32259" t="14564" r="35900" b="79237"/>
          <a:stretch/>
        </p:blipFill>
        <p:spPr>
          <a:xfrm>
            <a:off x="1772371" y="4199359"/>
            <a:ext cx="9796237" cy="1029841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232;p1">
            <a:extLst>
              <a:ext uri="{FF2B5EF4-FFF2-40B4-BE49-F238E27FC236}">
                <a16:creationId xmlns:a16="http://schemas.microsoft.com/office/drawing/2014/main" id="{504E10A7-BE79-E318-153D-56177CC61253}"/>
              </a:ext>
            </a:extLst>
          </p:cNvPr>
          <p:cNvPicPr preferRelativeResize="0">
            <a:picLocks noChangeAspect="1"/>
          </p:cNvPicPr>
          <p:nvPr/>
        </p:nvPicPr>
        <p:blipFill rotWithShape="1">
          <a:blip r:embed="rId2">
            <a:alphaModFix/>
          </a:blip>
          <a:srcRect l="64026" t="14564" r="2184" b="79237"/>
          <a:stretch/>
        </p:blipFill>
        <p:spPr>
          <a:xfrm>
            <a:off x="1775520" y="5229200"/>
            <a:ext cx="9669038" cy="9578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8964881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Epos-France">
      <a:dk1>
        <a:srgbClr val="000000"/>
      </a:dk1>
      <a:lt1>
        <a:srgbClr val="FFFFFF"/>
      </a:lt1>
      <a:dk2>
        <a:srgbClr val="44546A"/>
      </a:dk2>
      <a:lt2>
        <a:srgbClr val="1A3E27"/>
      </a:lt2>
      <a:accent1>
        <a:srgbClr val="193D27"/>
      </a:accent1>
      <a:accent2>
        <a:srgbClr val="E5952B"/>
      </a:accent2>
      <a:accent3>
        <a:srgbClr val="E1665B"/>
      </a:accent3>
      <a:accent4>
        <a:srgbClr val="996D1D"/>
      </a:accent4>
      <a:accent5>
        <a:srgbClr val="7C933A"/>
      </a:accent5>
      <a:accent6>
        <a:srgbClr val="E2665B"/>
      </a:accent6>
      <a:hlink>
        <a:srgbClr val="006E76"/>
      </a:hlink>
      <a:folHlink>
        <a:srgbClr val="006E76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</Words>
  <Application>Microsoft Macintosh PowerPoint</Application>
  <PresentationFormat>Widescreen</PresentationFormat>
  <Paragraphs>6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Twentieth Century</vt:lpstr>
      <vt:lpstr>Thème Office</vt:lpstr>
      <vt:lpstr>Epos-France</vt:lpstr>
      <vt:lpstr>Roadmap of RI’s of the French Ministry for Research</vt:lpstr>
      <vt:lpstr>Epos-France was launched in Nov. 2023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Karl_EPOS ERIC </dc:creator>
  <cp:lastModifiedBy>Karl_EPOS ERIC </cp:lastModifiedBy>
  <cp:revision>1</cp:revision>
  <dcterms:created xsi:type="dcterms:W3CDTF">2025-03-27T14:39:47Z</dcterms:created>
  <dcterms:modified xsi:type="dcterms:W3CDTF">2025-03-27T14:40:01Z</dcterms:modified>
</cp:coreProperties>
</file>