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8"/>
  </p:notesMasterIdLst>
  <p:sldIdLst>
    <p:sldId id="1243" r:id="rId5"/>
    <p:sldId id="1244" r:id="rId6"/>
    <p:sldId id="1245" r:id="rId7"/>
    <p:sldId id="1246" r:id="rId8"/>
    <p:sldId id="1247" r:id="rId9"/>
    <p:sldId id="1248" r:id="rId10"/>
    <p:sldId id="1249" r:id="rId11"/>
    <p:sldId id="809" r:id="rId12"/>
    <p:sldId id="813" r:id="rId13"/>
    <p:sldId id="810" r:id="rId14"/>
    <p:sldId id="308" r:id="rId15"/>
    <p:sldId id="811" r:id="rId16"/>
    <p:sldId id="125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8B27-CD87-E546-8674-24A2E35B2570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CF167-0A97-0546-95E8-5A8FE2ECBF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0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FAD9-E9A4-4F89-BC7B-BAE665B2BBB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0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FAD9-E9A4-4F89-BC7B-BAE665B2BBB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3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85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54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71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9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47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0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18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5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56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0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802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96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01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10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255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434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0342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41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736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814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55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766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862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39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28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260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3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71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4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61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4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2210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26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13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13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55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46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72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89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03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105C8-0B9F-47B1-9383-1C7F7361A629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53DAB-B21E-4491-AB55-EA425A77677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42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E15555B-E5B6-4307-A030-5B20312AB3D0}" type="datetimeFigureOut">
              <a:rPr lang="pl-PL" smtClean="0">
                <a:solidFill>
                  <a:srgbClr val="C6E7FC"/>
                </a:solidFill>
              </a:rPr>
              <a:pPr/>
              <a:t>27.03.2025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61270F2-6684-48E0-8A08-2C473DB4FD52}" type="slidenum">
              <a:rPr lang="pl-PL" smtClean="0">
                <a:solidFill>
                  <a:srgbClr val="C6E7FC"/>
                </a:solidFill>
              </a:rPr>
              <a:pPr/>
              <a:t>‹N›</a:t>
            </a:fld>
            <a:endParaRPr lang="pl-PL">
              <a:solidFill>
                <a:srgbClr val="C6E7F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20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06819-DCD6-4F95-A57F-CE3A3E828D33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1E4F-E64E-4940-B769-6E6F94868D2D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250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6A7F-43ED-47AF-B100-C44ADB3612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692A-3BB7-4DFD-935A-92D6CDCAD1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253" y="451084"/>
            <a:ext cx="10785567" cy="137771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Lato" panose="020F0502020204030203" pitchFamily="34" charset="-18"/>
              </a:rPr>
              <a:t>The European Plate Observing System</a:t>
            </a:r>
            <a:br>
              <a:rPr lang="pl-PL" sz="3600" dirty="0">
                <a:latin typeface="Lato" panose="020F0502020204030203" pitchFamily="34" charset="-18"/>
              </a:rPr>
            </a:br>
            <a:r>
              <a:rPr lang="pl-PL" sz="3600" b="1" dirty="0">
                <a:latin typeface="Lato" panose="020F0502020204030203" pitchFamily="34" charset="-18"/>
              </a:rPr>
              <a:t>EPOS</a:t>
            </a:r>
            <a:br>
              <a:rPr lang="pl-PL" sz="3600" b="1" dirty="0">
                <a:latin typeface="Lato" panose="020F0502020204030203" pitchFamily="34" charset="-18"/>
              </a:rPr>
            </a:br>
            <a:endParaRPr lang="pl-PL" sz="1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63038" y="2133599"/>
            <a:ext cx="9144000" cy="3910149"/>
          </a:xfrm>
        </p:spPr>
        <p:txBody>
          <a:bodyPr>
            <a:noAutofit/>
          </a:bodyPr>
          <a:lstStyle/>
          <a:p>
            <a:endParaRPr lang="pl-PL" sz="1600" dirty="0">
              <a:latin typeface="Lato" panose="020F0502020204030203" pitchFamily="34" charset="-18"/>
            </a:endParaRPr>
          </a:p>
          <a:p>
            <a:r>
              <a:rPr lang="pl-PL" b="1" dirty="0">
                <a:latin typeface="Lato" panose="020F0502020204030203" pitchFamily="34" charset="-18"/>
              </a:rPr>
              <a:t>EPOS-PL: </a:t>
            </a:r>
            <a:r>
              <a:rPr lang="pl-PL" b="1" dirty="0" err="1">
                <a:latin typeface="Lato" panose="020F0502020204030203" pitchFamily="34" charset="-18"/>
              </a:rPr>
              <a:t>infrastructure</a:t>
            </a:r>
            <a:r>
              <a:rPr lang="pl-PL" b="1" dirty="0">
                <a:latin typeface="Lato" panose="020F0502020204030203" pitchFamily="34" charset="-18"/>
              </a:rPr>
              <a:t>, </a:t>
            </a:r>
            <a:r>
              <a:rPr lang="pl-PL" b="1" dirty="0" err="1">
                <a:latin typeface="Lato" panose="020F0502020204030203" pitchFamily="34" charset="-18"/>
              </a:rPr>
              <a:t>achievements</a:t>
            </a:r>
            <a:r>
              <a:rPr lang="pl-PL" b="1" dirty="0">
                <a:latin typeface="Lato" panose="020F0502020204030203" pitchFamily="34" charset="-18"/>
              </a:rPr>
              <a:t> and </a:t>
            </a:r>
            <a:r>
              <a:rPr lang="pl-PL" b="1" dirty="0" err="1">
                <a:latin typeface="Lato" panose="020F0502020204030203" pitchFamily="34" charset="-18"/>
              </a:rPr>
              <a:t>prospects</a:t>
            </a:r>
            <a:endParaRPr lang="pl-PL" b="1" dirty="0">
              <a:latin typeface="Lato" panose="020F0502020204030203" pitchFamily="34" charset="-18"/>
            </a:endParaRPr>
          </a:p>
          <a:p>
            <a:endParaRPr lang="pl-PL" sz="1600" dirty="0">
              <a:latin typeface="Lato" panose="020F0502020204030203" pitchFamily="34" charset="-18"/>
            </a:endParaRPr>
          </a:p>
          <a:p>
            <a:r>
              <a:rPr lang="pl-PL" sz="1600" dirty="0">
                <a:latin typeface="Lato" panose="020F0502020204030203" pitchFamily="34" charset="-18"/>
              </a:rPr>
              <a:t>Presentation </a:t>
            </a:r>
            <a:r>
              <a:rPr lang="pl-PL" sz="1600" dirty="0" err="1">
                <a:latin typeface="Lato" panose="020F0502020204030203" pitchFamily="34" charset="-18"/>
              </a:rPr>
              <a:t>based</a:t>
            </a:r>
            <a:r>
              <a:rPr lang="pl-PL" sz="1600" dirty="0">
                <a:latin typeface="Lato" panose="020F0502020204030203" pitchFamily="34" charset="-18"/>
              </a:rPr>
              <a:t> on:</a:t>
            </a:r>
          </a:p>
          <a:p>
            <a:r>
              <a:rPr lang="pl-PL" sz="1600" b="1" i="1" dirty="0" err="1">
                <a:latin typeface="Lato" panose="020F0502020204030203" pitchFamily="34" charset="-18"/>
              </a:rPr>
              <a:t>Polish</a:t>
            </a:r>
            <a:r>
              <a:rPr lang="pl-PL" sz="1600" b="1" i="1" dirty="0">
                <a:latin typeface="Lato" panose="020F0502020204030203" pitchFamily="34" charset="-18"/>
              </a:rPr>
              <a:t> </a:t>
            </a:r>
            <a:r>
              <a:rPr lang="pl-PL" sz="1600" b="1" i="1" dirty="0" err="1">
                <a:latin typeface="Lato" panose="020F0502020204030203" pitchFamily="34" charset="-18"/>
              </a:rPr>
              <a:t>Research</a:t>
            </a:r>
            <a:r>
              <a:rPr lang="pl-PL" sz="1600" b="1" i="1" dirty="0">
                <a:latin typeface="Lato" panose="020F0502020204030203" pitchFamily="34" charset="-18"/>
              </a:rPr>
              <a:t> </a:t>
            </a:r>
            <a:r>
              <a:rPr lang="pl-PL" sz="1600" b="1" i="1" dirty="0" err="1">
                <a:latin typeface="Lato" panose="020F0502020204030203" pitchFamily="34" charset="-18"/>
              </a:rPr>
              <a:t>Infrastructure</a:t>
            </a:r>
            <a:r>
              <a:rPr lang="pl-PL" sz="1600" b="1" i="1" dirty="0">
                <a:latin typeface="Lato" panose="020F0502020204030203" pitchFamily="34" charset="-18"/>
              </a:rPr>
              <a:t> </a:t>
            </a:r>
            <a:r>
              <a:rPr lang="pl-PL" sz="1600" b="1" i="1" dirty="0" err="1">
                <a:latin typeface="Lato" panose="020F0502020204030203" pitchFamily="34" charset="-18"/>
              </a:rPr>
              <a:t>Roadmap</a:t>
            </a:r>
            <a:r>
              <a:rPr lang="pl-PL" sz="1600" b="1" i="1" dirty="0">
                <a:latin typeface="Lato" panose="020F0502020204030203" pitchFamily="34" charset="-18"/>
              </a:rPr>
              <a:t> : EPOS 2020-24</a:t>
            </a:r>
          </a:p>
          <a:p>
            <a:r>
              <a:rPr lang="pl-PL" sz="1600" dirty="0" err="1">
                <a:latin typeface="Lato" panose="020F0502020204030203" pitchFamily="34" charset="-18"/>
              </a:rPr>
              <a:t>Overview</a:t>
            </a:r>
            <a:r>
              <a:rPr lang="pl-PL" sz="1600" dirty="0">
                <a:latin typeface="Lato" panose="020F0502020204030203" pitchFamily="34" charset="-18"/>
              </a:rPr>
              <a:t> for the </a:t>
            </a:r>
            <a:r>
              <a:rPr lang="pl-PL" sz="1600" dirty="0" err="1">
                <a:latin typeface="Lato" panose="020F0502020204030203" pitchFamily="34" charset="-18"/>
              </a:rPr>
              <a:t>Ministry</a:t>
            </a:r>
            <a:r>
              <a:rPr lang="pl-PL" sz="1600" dirty="0">
                <a:latin typeface="Lato" panose="020F0502020204030203" pitchFamily="34" charset="-18"/>
              </a:rPr>
              <a:t> of Science and </a:t>
            </a:r>
            <a:r>
              <a:rPr lang="pl-PL" sz="1600" dirty="0" err="1">
                <a:latin typeface="Lato" panose="020F0502020204030203" pitchFamily="34" charset="-18"/>
              </a:rPr>
              <a:t>Higher</a:t>
            </a:r>
            <a:r>
              <a:rPr lang="pl-PL" sz="1600" dirty="0">
                <a:latin typeface="Lato" panose="020F0502020204030203" pitchFamily="34" charset="-18"/>
              </a:rPr>
              <a:t> </a:t>
            </a:r>
            <a:r>
              <a:rPr lang="pl-PL" sz="1600" dirty="0" err="1">
                <a:latin typeface="Lato" panose="020F0502020204030203" pitchFamily="34" charset="-18"/>
              </a:rPr>
              <a:t>Education</a:t>
            </a:r>
            <a:r>
              <a:rPr lang="pl-PL" sz="1600" dirty="0">
                <a:latin typeface="Lato" panose="020F0502020204030203" pitchFamily="34" charset="-18"/>
              </a:rPr>
              <a:t>, Jan. 21</a:t>
            </a:r>
            <a:r>
              <a:rPr lang="pl-PL" sz="1600" baseline="30000" dirty="0">
                <a:latin typeface="Lato" panose="020F0502020204030203" pitchFamily="34" charset="-18"/>
              </a:rPr>
              <a:t>st </a:t>
            </a:r>
            <a:r>
              <a:rPr lang="pl-PL" sz="1600" dirty="0">
                <a:latin typeface="Lato" panose="020F0502020204030203" pitchFamily="34" charset="-18"/>
              </a:rPr>
              <a:t>2025</a:t>
            </a:r>
          </a:p>
          <a:p>
            <a:endParaRPr lang="pl-PL" sz="1600" b="1" dirty="0">
              <a:latin typeface="Lato" panose="020F0502020204030203" pitchFamily="34" charset="-18"/>
            </a:endParaRPr>
          </a:p>
          <a:p>
            <a:r>
              <a:rPr lang="pl-PL" sz="1800" b="1" dirty="0">
                <a:latin typeface="Lato" panose="020F0502020204030203" pitchFamily="34" charset="-18"/>
              </a:rPr>
              <a:t>Marek Lewandowski</a:t>
            </a:r>
          </a:p>
          <a:p>
            <a:r>
              <a:rPr lang="pl-PL" sz="1800" dirty="0">
                <a:latin typeface="Lato" panose="020F0502020204030203" pitchFamily="34" charset="-18"/>
              </a:rPr>
              <a:t>EPOS </a:t>
            </a:r>
            <a:r>
              <a:rPr lang="pl-PL" sz="1800" dirty="0" err="1">
                <a:latin typeface="Lato" panose="020F0502020204030203" pitchFamily="34" charset="-18"/>
              </a:rPr>
              <a:t>National</a:t>
            </a:r>
            <a:r>
              <a:rPr lang="pl-PL" sz="1800" dirty="0">
                <a:latin typeface="Lato" panose="020F0502020204030203" pitchFamily="34" charset="-18"/>
              </a:rPr>
              <a:t> </a:t>
            </a:r>
            <a:r>
              <a:rPr lang="pl-PL" sz="1800" dirty="0" err="1">
                <a:latin typeface="Lato" panose="020F0502020204030203" pitchFamily="34" charset="-18"/>
              </a:rPr>
              <a:t>Node</a:t>
            </a:r>
            <a:r>
              <a:rPr lang="pl-PL" sz="1800" dirty="0">
                <a:latin typeface="Lato" panose="020F0502020204030203" pitchFamily="34" charset="-18"/>
              </a:rPr>
              <a:t> (</a:t>
            </a:r>
            <a:r>
              <a:rPr lang="pl-PL" sz="1800" dirty="0" err="1">
                <a:latin typeface="Lato" panose="020F0502020204030203" pitchFamily="34" charset="-18"/>
              </a:rPr>
              <a:t>since</a:t>
            </a:r>
            <a:r>
              <a:rPr lang="pl-PL" sz="1800" dirty="0">
                <a:latin typeface="Lato" panose="020F0502020204030203" pitchFamily="34" charset="-18"/>
              </a:rPr>
              <a:t> Dec. 16</a:t>
            </a:r>
            <a:r>
              <a:rPr lang="pl-PL" sz="1800" baseline="30000" dirty="0">
                <a:latin typeface="Lato" panose="020F0502020204030203" pitchFamily="34" charset="-18"/>
              </a:rPr>
              <a:t>th</a:t>
            </a:r>
            <a:r>
              <a:rPr lang="pl-PL" sz="1800" dirty="0">
                <a:latin typeface="Lato" panose="020F0502020204030203" pitchFamily="34" charset="-18"/>
              </a:rPr>
              <a:t>, 2024, VEC)</a:t>
            </a:r>
          </a:p>
          <a:p>
            <a:endParaRPr lang="pl-PL" sz="1600" dirty="0">
              <a:latin typeface="Lato" panose="020F0502020204030203" pitchFamily="34" charset="-18"/>
            </a:endParaRPr>
          </a:p>
          <a:p>
            <a:r>
              <a:rPr lang="pl-PL" sz="1600" dirty="0">
                <a:latin typeface="Lato" panose="020F0502020204030203" pitchFamily="34" charset="-18"/>
              </a:rPr>
              <a:t>EPOS </a:t>
            </a:r>
            <a:r>
              <a:rPr lang="pl-PL" sz="1600" dirty="0" err="1">
                <a:latin typeface="Lato" panose="020F0502020204030203" pitchFamily="34" charset="-18"/>
              </a:rPr>
              <a:t>Days</a:t>
            </a:r>
            <a:endParaRPr lang="pl-PL" sz="1600" dirty="0">
              <a:latin typeface="Lato" panose="020F0502020204030203" pitchFamily="34" charset="-18"/>
            </a:endParaRPr>
          </a:p>
          <a:p>
            <a:r>
              <a:rPr lang="pl-PL" sz="1600" dirty="0">
                <a:latin typeface="Lato" panose="020F0502020204030203" pitchFamily="34" charset="-18"/>
              </a:rPr>
              <a:t>Perugia, March 2025</a:t>
            </a:r>
          </a:p>
        </p:txBody>
      </p:sp>
      <p:cxnSp>
        <p:nvCxnSpPr>
          <p:cNvPr id="4" name="Łącznik prosty 3"/>
          <p:cNvCxnSpPr/>
          <p:nvPr/>
        </p:nvCxnSpPr>
        <p:spPr>
          <a:xfrm flipV="1">
            <a:off x="228597" y="1955073"/>
            <a:ext cx="11612880" cy="522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58489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0858" y="365125"/>
            <a:ext cx="10515600" cy="1325563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0858" y="1825625"/>
            <a:ext cx="10515600" cy="4351338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6">
            <a:extLst>
              <a:ext uri="{FF2B5EF4-FFF2-40B4-BE49-F238E27FC236}">
                <a16:creationId xmlns:a16="http://schemas.microsoft.com/office/drawing/2014/main" id="{E5079A70-BEE8-44BA-8BCA-E85235F4A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" y="3794125"/>
            <a:ext cx="12192000" cy="4777346"/>
          </a:xfrm>
          <a:prstGeom prst="rect">
            <a:avLst/>
          </a:prstGeom>
        </p:spPr>
      </p:pic>
      <p:pic>
        <p:nvPicPr>
          <p:cNvPr id="5" name="Obraz 4" descr="IMG_20220128_1040273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" y="-2856706"/>
            <a:ext cx="1219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88175D7-22A8-4262-7997-0603A0725445}"/>
              </a:ext>
            </a:extLst>
          </p:cNvPr>
          <p:cNvSpPr/>
          <p:nvPr/>
        </p:nvSpPr>
        <p:spPr>
          <a:xfrm>
            <a:off x="0" y="3513762"/>
            <a:ext cx="12192000" cy="6224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7357324-1384-E619-77A9-419FF32135C4}"/>
              </a:ext>
            </a:extLst>
          </p:cNvPr>
          <p:cNvSpPr txBox="1"/>
          <p:nvPr/>
        </p:nvSpPr>
        <p:spPr>
          <a:xfrm>
            <a:off x="119613" y="3532515"/>
            <a:ext cx="12070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Similarities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Mars: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geomorpholgy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44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WnsLY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wYdEK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4gAAABEBAACqLgAAUCM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7127" y="103782"/>
            <a:ext cx="7442200" cy="5567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WnsLY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xAQAADAAAABAAAABvTei4KoAUQP/dWUkH/xF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3yIAAMYYAAAmNwAAfik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827502" y="1222395"/>
            <a:ext cx="4038571" cy="33298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235"/>
            <a:ext cx="1368152" cy="1272201"/>
          </a:xfrm>
          <a:prstGeom prst="rect">
            <a:avLst/>
          </a:prstGeom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1193981" y="4182881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48126" y="210131"/>
            <a:ext cx="4091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Nanometrics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broadband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396698" y="4746943"/>
            <a:ext cx="306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Centaur 001506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recorder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037116" y="4182881"/>
            <a:ext cx="281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Trillium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seismometer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093808" y="963134"/>
            <a:ext cx="2091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Battery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loaded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471461" y="4926854"/>
            <a:ext cx="244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Concrete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pedestal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776652" y="2702638"/>
            <a:ext cx="1835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Recorder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99EC63-0E57-4E76-8FC2-15729016B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104" y="5670827"/>
            <a:ext cx="1028138" cy="101796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827502" y="254524"/>
            <a:ext cx="4038571" cy="42976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rzałka w prawo 7"/>
          <p:cNvSpPr/>
          <p:nvPr/>
        </p:nvSpPr>
        <p:spPr>
          <a:xfrm>
            <a:off x="6127424" y="2502740"/>
            <a:ext cx="1700078" cy="253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EC26A79-90CB-4EA6-A314-8AD7D9C30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821" y="5690672"/>
            <a:ext cx="1179179" cy="11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odgląd obrazu">
            <a:extLst>
              <a:ext uri="{FF2B5EF4-FFF2-40B4-BE49-F238E27FC236}">
                <a16:creationId xmlns:a16="http://schemas.microsoft.com/office/drawing/2014/main" id="{B982562D-ADFD-E051-5220-49084AE1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336"/>
            <a:ext cx="12192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E5F0304-C0B5-82AB-8FE7-F70BDB898235}"/>
              </a:ext>
            </a:extLst>
          </p:cNvPr>
          <p:cNvSpPr txBox="1"/>
          <p:nvPr/>
        </p:nvSpPr>
        <p:spPr>
          <a:xfrm>
            <a:off x="255871" y="388865"/>
            <a:ext cx="3401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</a:t>
            </a: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M 6.5 -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Kermadec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Islands region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Time 2022-01-29 02:46:39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Location  29.564°S 176.722°W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Depth       8.0 km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DC4ED54-3BF9-2EA5-1E25-7DF6B0B29469}"/>
              </a:ext>
            </a:extLst>
          </p:cNvPr>
          <p:cNvSpPr txBox="1"/>
          <p:nvPr/>
        </p:nvSpPr>
        <p:spPr>
          <a:xfrm>
            <a:off x="122307" y="5085188"/>
            <a:ext cx="4514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islands are volcanic arc, formed at the convergent boundary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where the Pacific Plate subducts under the Indo-Australian Plate. 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4" descr="No caption">
            <a:extLst>
              <a:ext uri="{FF2B5EF4-FFF2-40B4-BE49-F238E27FC236}">
                <a16:creationId xmlns:a16="http://schemas.microsoft.com/office/drawing/2014/main" id="{695F0F10-5532-0C8C-1111-1320E70F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02" y="541265"/>
            <a:ext cx="9213651" cy="57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A877221-2A4A-FE8B-BEF0-50DB856B3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821" y="5682807"/>
            <a:ext cx="1179179" cy="1167328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FAC72A15-531C-3C81-04AB-C2B87DD8D27C}"/>
              </a:ext>
            </a:extLst>
          </p:cNvPr>
          <p:cNvGrpSpPr/>
          <p:nvPr/>
        </p:nvGrpSpPr>
        <p:grpSpPr>
          <a:xfrm>
            <a:off x="4770102" y="560397"/>
            <a:ext cx="2956064" cy="2941479"/>
            <a:chOff x="4770102" y="560397"/>
            <a:chExt cx="2956064" cy="2941479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71BFDACE-150A-EB31-FCEC-4983951F278F}"/>
                </a:ext>
              </a:extLst>
            </p:cNvPr>
            <p:cNvGrpSpPr/>
            <p:nvPr/>
          </p:nvGrpSpPr>
          <p:grpSpPr>
            <a:xfrm>
              <a:off x="4770102" y="576978"/>
              <a:ext cx="2857500" cy="2924898"/>
              <a:chOff x="4770102" y="576978"/>
              <a:chExt cx="2857500" cy="2924898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BD60D1E5-10CF-34CE-4FA3-0012E8149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0102" y="576978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wal 17">
                <a:extLst>
                  <a:ext uri="{FF2B5EF4-FFF2-40B4-BE49-F238E27FC236}">
                    <a16:creationId xmlns:a16="http://schemas.microsoft.com/office/drawing/2014/main" id="{F4857BBC-8FA4-A7DD-B1B7-890BF74FECE0}"/>
                  </a:ext>
                </a:extLst>
              </p:cNvPr>
              <p:cNvSpPr/>
              <p:nvPr/>
            </p:nvSpPr>
            <p:spPr>
              <a:xfrm>
                <a:off x="5930997" y="3234021"/>
                <a:ext cx="267855" cy="267855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wal 18">
                <a:extLst>
                  <a:ext uri="{FF2B5EF4-FFF2-40B4-BE49-F238E27FC236}">
                    <a16:creationId xmlns:a16="http://schemas.microsoft.com/office/drawing/2014/main" id="{550195E0-ACD0-004F-7EA2-CD5460A5A463}"/>
                  </a:ext>
                </a:extLst>
              </p:cNvPr>
              <p:cNvSpPr/>
              <p:nvPr/>
            </p:nvSpPr>
            <p:spPr>
              <a:xfrm>
                <a:off x="6459131" y="1948213"/>
                <a:ext cx="267855" cy="267855"/>
              </a:xfrm>
              <a:prstGeom prst="ellipse">
                <a:avLst/>
              </a:prstGeom>
              <a:noFill/>
              <a:ln w="571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E14C4C74-2F87-C0F6-65E3-E01F40D3B8D4}"/>
                </a:ext>
              </a:extLst>
            </p:cNvPr>
            <p:cNvSpPr/>
            <p:nvPr/>
          </p:nvSpPr>
          <p:spPr>
            <a:xfrm>
              <a:off x="4770102" y="560397"/>
              <a:ext cx="2956064" cy="2941479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7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15278" y="4900139"/>
            <a:ext cx="7637604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atin typeface="Lato" panose="020F0502020204030203" pitchFamily="34" charset="-18"/>
              </a:rPr>
              <a:t>EPOS-PL </a:t>
            </a:r>
            <a:r>
              <a:rPr lang="pl-PL" sz="3200" dirty="0" err="1">
                <a:latin typeface="Lato" panose="020F0502020204030203" pitchFamily="34" charset="-18"/>
              </a:rPr>
              <a:t>thank</a:t>
            </a:r>
            <a:r>
              <a:rPr lang="pl-PL" sz="3200" dirty="0">
                <a:latin typeface="Lato" panose="020F0502020204030203" pitchFamily="34" charset="-18"/>
              </a:rPr>
              <a:t> </a:t>
            </a:r>
            <a:r>
              <a:rPr lang="pl-PL" sz="3200" dirty="0" err="1">
                <a:latin typeface="Lato" panose="020F0502020204030203" pitchFamily="34" charset="-18"/>
              </a:rPr>
              <a:t>you</a:t>
            </a:r>
            <a:r>
              <a:rPr lang="pl-PL" sz="3200" dirty="0">
                <a:latin typeface="Lato" panose="020F0502020204030203" pitchFamily="34" charset="-18"/>
              </a:rPr>
              <a:t> for </a:t>
            </a:r>
            <a:r>
              <a:rPr lang="pl-PL" sz="3200" dirty="0" err="1">
                <a:latin typeface="Lato" panose="020F0502020204030203" pitchFamily="34" charset="-18"/>
              </a:rPr>
              <a:t>your</a:t>
            </a:r>
            <a:r>
              <a:rPr lang="pl-PL" sz="3200" dirty="0">
                <a:latin typeface="Lato" panose="020F0502020204030203" pitchFamily="34" charset="-18"/>
              </a:rPr>
              <a:t> </a:t>
            </a:r>
            <a:r>
              <a:rPr lang="pl-PL" sz="3200" dirty="0" err="1">
                <a:latin typeface="Lato" panose="020F0502020204030203" pitchFamily="34" charset="-18"/>
              </a:rPr>
              <a:t>attention</a:t>
            </a:r>
            <a:endParaRPr lang="pl-PL" sz="3200" dirty="0">
              <a:latin typeface="Lato" panose="020F0502020204030203" pitchFamily="34" charset="-1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DB4AAED-9ED6-47A4-9054-1A610CB94BBA}"/>
              </a:ext>
            </a:extLst>
          </p:cNvPr>
          <p:cNvSpPr txBox="1"/>
          <p:nvPr/>
        </p:nvSpPr>
        <p:spPr>
          <a:xfrm>
            <a:off x="1968775" y="2363541"/>
            <a:ext cx="8254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Interested in conducting scientific research?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Establish the necessary infrastructure.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3C4CE5-BA15-49DE-8CBA-D1076C986D15}"/>
              </a:ext>
            </a:extLst>
          </p:cNvPr>
          <p:cNvSpPr txBox="1"/>
          <p:nvPr/>
        </p:nvSpPr>
        <p:spPr>
          <a:xfrm>
            <a:off x="968089" y="564891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182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924656" y="666417"/>
            <a:ext cx="89141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 type of poem,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focusing on the tales of national heroes and their histories.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07" y="2579562"/>
            <a:ext cx="2283084" cy="2283084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7" name="pole tekstowe 6"/>
          <p:cNvSpPr txBox="1"/>
          <p:nvPr/>
        </p:nvSpPr>
        <p:spPr>
          <a:xfrm>
            <a:off x="5106881" y="5257800"/>
            <a:ext cx="2634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Homer,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Father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Epos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Iliad and Odyssey</a:t>
            </a:r>
          </a:p>
        </p:txBody>
      </p:sp>
    </p:spTree>
    <p:extLst>
      <p:ext uri="{BB962C8B-B14F-4D97-AF65-F5344CB8AC3E}">
        <p14:creationId xmlns:p14="http://schemas.microsoft.com/office/powerpoint/2010/main" val="509047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38138 -0.37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18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3359" y="2907105"/>
            <a:ext cx="119576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EPOS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is the biggest European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infrastructural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programme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in solid Earth sciences.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goal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of EPOS is to organize an open exchange of scientific and monitoring data for joint analysis and interpretation within the framework of European scientific cooperation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for the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better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understanding of geological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and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environmental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processes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occurring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within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the European plate.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In the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future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,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EPOS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is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going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to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expand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globally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,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becoming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rather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an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European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System for the Earth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Observation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ESEO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)</a:t>
            </a: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777237" y="629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Lato" panose="020F0502020204030203" pitchFamily="34" charset="-18"/>
              </a:rPr>
              <a:t>EPOS - </a:t>
            </a:r>
            <a:r>
              <a:rPr lang="pl-PL" sz="3600" dirty="0" err="1">
                <a:latin typeface="Lato" panose="020F0502020204030203" pitchFamily="34" charset="-18"/>
              </a:rPr>
              <a:t>what</a:t>
            </a:r>
            <a:r>
              <a:rPr lang="pl-PL" sz="3600" dirty="0">
                <a:latin typeface="Lato" panose="020F0502020204030203" pitchFamily="34" charset="-18"/>
              </a:rPr>
              <a:t> </a:t>
            </a:r>
            <a:r>
              <a:rPr lang="pl-PL" sz="3600" dirty="0" err="1">
                <a:latin typeface="Lato" panose="020F0502020204030203" pitchFamily="34" charset="-18"/>
              </a:rPr>
              <a:t>does</a:t>
            </a:r>
            <a:r>
              <a:rPr lang="pl-PL" sz="3600" dirty="0">
                <a:latin typeface="Lato" panose="020F0502020204030203" pitchFamily="34" charset="-18"/>
              </a:rPr>
              <a:t> </a:t>
            </a:r>
            <a:r>
              <a:rPr lang="pl-PL" sz="3600" dirty="0" err="1">
                <a:latin typeface="Lato" panose="020F0502020204030203" pitchFamily="34" charset="-18"/>
              </a:rPr>
              <a:t>it</a:t>
            </a:r>
            <a:r>
              <a:rPr lang="pl-PL" sz="3600" dirty="0">
                <a:latin typeface="Lato" panose="020F0502020204030203" pitchFamily="34" charset="-18"/>
              </a:rPr>
              <a:t> </a:t>
            </a:r>
            <a:r>
              <a:rPr lang="pl-PL" sz="3600" dirty="0" err="1">
                <a:latin typeface="Lato" panose="020F0502020204030203" pitchFamily="34" charset="-18"/>
              </a:rPr>
              <a:t>mean</a:t>
            </a:r>
            <a:r>
              <a:rPr lang="pl-PL" sz="3600" dirty="0">
                <a:latin typeface="Lato" panose="020F0502020204030203" pitchFamily="34" charset="-18"/>
              </a:rPr>
              <a:t> </a:t>
            </a:r>
            <a:r>
              <a:rPr lang="pl-PL" sz="3600" dirty="0" err="1">
                <a:latin typeface="Lato" panose="020F0502020204030203" pitchFamily="34" charset="-18"/>
              </a:rPr>
              <a:t>today</a:t>
            </a:r>
            <a:r>
              <a:rPr lang="pl-PL" sz="3600" dirty="0">
                <a:latin typeface="Lato" panose="020F0502020204030203" pitchFamily="34" charset="-18"/>
              </a:rPr>
              <a:t> for me?</a:t>
            </a:r>
            <a:r>
              <a:rPr lang="en-US" sz="3600" dirty="0">
                <a:latin typeface="Lato" panose="020F0502020204030203" pitchFamily="34" charset="-18"/>
              </a:rPr>
              <a:t> </a:t>
            </a:r>
            <a:endParaRPr lang="pl-PL" sz="3600" dirty="0">
              <a:latin typeface="Lato" panose="020F0502020204030203" pitchFamily="34" charset="-18"/>
            </a:endParaRPr>
          </a:p>
        </p:txBody>
      </p:sp>
      <p:cxnSp>
        <p:nvCxnSpPr>
          <p:cNvPr id="8" name="Łącznik prosty 7"/>
          <p:cNvCxnSpPr/>
          <p:nvPr/>
        </p:nvCxnSpPr>
        <p:spPr>
          <a:xfrm flipV="1">
            <a:off x="228597" y="1955073"/>
            <a:ext cx="11612880" cy="522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4231903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46909" y="2349073"/>
            <a:ext cx="1051560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The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infrastructure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EPOS-PL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supported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by the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following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members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the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EPOS-PL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consortium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: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Academic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Computer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Centre </a:t>
            </a:r>
            <a:r>
              <a:rPr kumimoji="0" lang="pl-PL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Cyfronet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AGH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CYFRONET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Central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Mining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Institute-National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Research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Institute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GIG-PIB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Institute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Geodesy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and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Cartography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IGiK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Institute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Geological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Sciences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PAS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ING PAS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Institute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Geophysics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PAS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IG PAS,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consortium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leader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Military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Technical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Academy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WAT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Space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Research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Center, PAS 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CBK PAS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Wrocław University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Environmental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and Life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Sciences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UPWr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846909" y="2877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Lato" panose="020F0502020204030203" pitchFamily="34" charset="-18"/>
              </a:rPr>
              <a:t>EPOS-PL </a:t>
            </a:r>
            <a:r>
              <a:rPr lang="pl-PL" b="1" dirty="0" err="1">
                <a:latin typeface="Lato" panose="020F0502020204030203" pitchFamily="34" charset="-18"/>
              </a:rPr>
              <a:t>infrastructure</a:t>
            </a:r>
            <a:r>
              <a:rPr lang="pl-PL" dirty="0">
                <a:latin typeface="Lato" panose="020F0502020204030203" pitchFamily="34" charset="-18"/>
              </a:rPr>
              <a:t> </a:t>
            </a:r>
            <a:endParaRPr lang="pl-PL" sz="3600" dirty="0">
              <a:latin typeface="Lato" panose="020F0502020204030203" pitchFamily="34" charset="-18"/>
            </a:endParaRPr>
          </a:p>
        </p:txBody>
      </p:sp>
      <p:cxnSp>
        <p:nvCxnSpPr>
          <p:cNvPr id="12" name="Łącznik prosty 11"/>
          <p:cNvCxnSpPr/>
          <p:nvPr/>
        </p:nvCxnSpPr>
        <p:spPr>
          <a:xfrm flipV="1">
            <a:off x="292205" y="1955073"/>
            <a:ext cx="11612880" cy="522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138826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C2E7B4-9B8A-48D1-A8D7-5D225329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89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Lato" panose="020F0502020204030203" pitchFamily="34" charset="-18"/>
              </a:rPr>
              <a:t>EPOS-PL</a:t>
            </a:r>
            <a:r>
              <a:rPr lang="pl-PL" dirty="0">
                <a:latin typeface="Lato" panose="020F0502020204030203" pitchFamily="34" charset="-18"/>
              </a:rPr>
              <a:t> </a:t>
            </a:r>
            <a:r>
              <a:rPr lang="pl-PL" dirty="0" err="1">
                <a:latin typeface="Lato" panose="020F0502020204030203" pitchFamily="34" charset="-18"/>
              </a:rPr>
              <a:t>Research</a:t>
            </a:r>
            <a:r>
              <a:rPr lang="pl-PL" dirty="0">
                <a:latin typeface="Lato" panose="020F0502020204030203" pitchFamily="34" charset="-18"/>
              </a:rPr>
              <a:t> </a:t>
            </a:r>
            <a:r>
              <a:rPr lang="pl-PL" dirty="0" err="1">
                <a:latin typeface="Lato" panose="020F0502020204030203" pitchFamily="34" charset="-18"/>
              </a:rPr>
              <a:t>Infrastructure</a:t>
            </a:r>
            <a:r>
              <a:rPr lang="pl-PL" dirty="0">
                <a:latin typeface="Lato" panose="020F0502020204030203" pitchFamily="34" charset="-18"/>
              </a:rPr>
              <a:t> </a:t>
            </a:r>
            <a:r>
              <a:rPr lang="pl-PL" dirty="0" err="1">
                <a:latin typeface="Lato" panose="020F0502020204030203" pitchFamily="34" charset="-18"/>
              </a:rPr>
              <a:t>Centers</a:t>
            </a:r>
            <a:endParaRPr lang="pl-PL" dirty="0">
              <a:latin typeface="Lato" panose="020F0502020204030203" pitchFamily="34" charset="-18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2CFA86-A14C-409F-923B-595061012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36" y="1562852"/>
            <a:ext cx="11896927" cy="486700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CBK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PAS+UPWr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+WAT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GNSS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repository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CBK PAS: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atomic time calibration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CYFRONET: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point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TCS AH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data,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 services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computing and programming support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GIG-PIB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RICs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seismic episodes data repository for the Upper Silesian mining area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PAS+IGS PAS: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multi-scale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analytical laboratories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paleomag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Warsaw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geochemistry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Cracow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PAS: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geomagetic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magnetotelluric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repository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PAS: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induced seismicity, anthropogenic hazard (TCS AH)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PAS: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lithospheric seismic data repository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IGiK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gravimetric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repository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19F967-A71E-4693-B06F-28D57C767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9292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53840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Lato" panose="020F0502020204030203" pitchFamily="34" charset="-18"/>
              </a:rPr>
              <a:t>EPOS-PL</a:t>
            </a:r>
            <a:r>
              <a:rPr lang="pl-PL" dirty="0">
                <a:latin typeface="Lato" panose="020F0502020204030203" pitchFamily="34" charset="-18"/>
              </a:rPr>
              <a:t> </a:t>
            </a:r>
            <a:r>
              <a:rPr lang="pl-PL" dirty="0" err="1">
                <a:latin typeface="Lato" panose="020F0502020204030203" pitchFamily="34" charset="-18"/>
              </a:rPr>
              <a:t>achievements</a:t>
            </a:r>
            <a:r>
              <a:rPr lang="pl-PL" dirty="0">
                <a:latin typeface="Lato" panose="020F0502020204030203" pitchFamily="34" charset="-18"/>
              </a:rPr>
              <a:t> 2020-2024</a:t>
            </a:r>
          </a:p>
        </p:txBody>
      </p:sp>
      <p:sp>
        <p:nvSpPr>
          <p:cNvPr id="4" name="Prostokąt 3"/>
          <p:cNvSpPr/>
          <p:nvPr/>
        </p:nvSpPr>
        <p:spPr>
          <a:xfrm>
            <a:off x="508363" y="1790699"/>
            <a:ext cx="109532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Bibliometric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research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articles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based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on the EPOS-PL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database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,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published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in JCR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journals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= 97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positively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concluded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PhD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dissertations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based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on the EPOS-PL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database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= 14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Financial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resources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amounts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30+ Ma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Purchased scientific instruments, computers and software =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5+ Ma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Multilateral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international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cooperation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Societal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values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increasing safety in the exploitation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natural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resources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reinforcing reference satellite geodetic network and spatial reference systems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-18"/>
              <a:ea typeface="Lato" panose="020F0502020204030203" pitchFamily="34" charset="-18"/>
              <a:cs typeface="Lato" panose="020F0502020204030203" pitchFamily="3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public access to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many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-18"/>
                <a:ea typeface="Lato" panose="020F0502020204030203" pitchFamily="34" charset="-18"/>
                <a:cs typeface="Lato" panose="020F0502020204030203" pitchFamily="34" charset="-18"/>
              </a:rPr>
              <a:t>observational data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5" name="Łącznik prosty 4"/>
          <p:cNvCxnSpPr/>
          <p:nvPr/>
        </p:nvCxnSpPr>
        <p:spPr>
          <a:xfrm flipV="1">
            <a:off x="178526" y="1567993"/>
            <a:ext cx="11612880" cy="522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165395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126741"/>
            <a:ext cx="10515600" cy="1325563"/>
          </a:xfrm>
        </p:spPr>
        <p:txBody>
          <a:bodyPr/>
          <a:lstStyle/>
          <a:p>
            <a:pPr algn="ctr"/>
            <a:r>
              <a:rPr lang="pl-PL" dirty="0">
                <a:latin typeface="Lato" panose="020F0502020204030203" pitchFamily="34" charset="-18"/>
              </a:rPr>
              <a:t>EPOS-PL</a:t>
            </a:r>
            <a:br>
              <a:rPr lang="pl-PL" dirty="0">
                <a:latin typeface="Lato" panose="020F0502020204030203" pitchFamily="34" charset="-18"/>
              </a:rPr>
            </a:br>
            <a:r>
              <a:rPr lang="pl-PL" sz="3600" dirty="0">
                <a:latin typeface="Lato" panose="020F0502020204030203" pitchFamily="34" charset="-18"/>
              </a:rPr>
              <a:t>a </a:t>
            </a:r>
            <a:r>
              <a:rPr lang="pl-PL" sz="3600" dirty="0" err="1">
                <a:latin typeface="Lato" panose="020F0502020204030203" pitchFamily="34" charset="-18"/>
              </a:rPr>
              <a:t>new</a:t>
            </a:r>
            <a:r>
              <a:rPr lang="pl-PL" sz="3600" dirty="0">
                <a:latin typeface="Lato" panose="020F0502020204030203" pitchFamily="34" charset="-18"/>
              </a:rPr>
              <a:t> </a:t>
            </a:r>
            <a:r>
              <a:rPr lang="pl-PL" sz="3600" dirty="0" err="1">
                <a:latin typeface="Lato" panose="020F0502020204030203" pitchFamily="34" charset="-18"/>
              </a:rPr>
              <a:t>edition</a:t>
            </a:r>
            <a:r>
              <a:rPr lang="pl-PL" sz="3600" dirty="0">
                <a:latin typeface="Lato" panose="020F0502020204030203" pitchFamily="34" charset="-18"/>
              </a:rPr>
              <a:t> from 2025 </a:t>
            </a:r>
            <a:r>
              <a:rPr lang="pl-PL" sz="3600" dirty="0" err="1">
                <a:latin typeface="Lato" panose="020F0502020204030203" pitchFamily="34" charset="-18"/>
              </a:rPr>
              <a:t>onward</a:t>
            </a:r>
            <a:endParaRPr lang="pl-PL" sz="3600" dirty="0">
              <a:latin typeface="Lato" panose="020F0502020204030203" pitchFamily="34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9555" y="1971176"/>
            <a:ext cx="11841477" cy="464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Solid earth geophysics: from the crust down to the earth’s core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Geohazard induced by the anthropogenic and natural seismicity (raw material mining, landslide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s,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fault-related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methane emissions, glaciers dynamics)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GNSS and satellite imaging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the earth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environmental sciences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Data science in geo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sciences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: big data acquisition, storage and mining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Contribution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toward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creation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a TCS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gravimetry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Multiscale laboratories: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from radiogenic elements and magnetic domains to environmental change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geotectonics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Development of autonomic and automatic geophysical instruments for remote areas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263904" y="1521913"/>
            <a:ext cx="11612880" cy="522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7975996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57165E3-D5C8-FB74-3C04-74F24129A87E}"/>
              </a:ext>
            </a:extLst>
          </p:cNvPr>
          <p:cNvSpPr txBox="1"/>
          <p:nvPr/>
        </p:nvSpPr>
        <p:spPr>
          <a:xfrm>
            <a:off x="387269" y="458510"/>
            <a:ext cx="11265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Extraterrestial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research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Before we embark 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astrobiological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research,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let us practice in the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remote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rocky oases of Antarctica,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which serve as geological analogues for early Mars,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well as the most underexplored continent on Earth.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F19A871-8D55-C213-8E8F-41A79DFC1959}"/>
              </a:ext>
            </a:extLst>
          </p:cNvPr>
          <p:cNvSpPr txBox="1"/>
          <p:nvPr/>
        </p:nvSpPr>
        <p:spPr>
          <a:xfrm>
            <a:off x="1407560" y="3429000"/>
            <a:ext cx="10150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Rocky oases are regions devoid of human interference, serving as ideal testing grounds for autonomous scientific instruments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e.g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Bunger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Hills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East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Antarctica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1F85B6E-FF83-007A-F884-394578C3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3658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6BDE-DEE3-A992-0543-94D834E2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FDCE3B4-23F1-0082-DBAF-91C7F1D51E0A}"/>
              </a:ext>
            </a:extLst>
          </p:cNvPr>
          <p:cNvSpPr txBox="1"/>
          <p:nvPr/>
        </p:nvSpPr>
        <p:spPr>
          <a:xfrm>
            <a:off x="463193" y="2044005"/>
            <a:ext cx="112656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During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the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expedition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2021/2022 to the Bunger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Hills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performed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test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measurements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the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fields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of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meteorology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ionosphere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dynamics,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geomagnetism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magnetotelluric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seismology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next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slides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D5B1FD-322F-F088-984F-C323B3DE6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732" y="126741"/>
            <a:ext cx="876300" cy="8763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5910614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Macintosh PowerPoint</Application>
  <PresentationFormat>Widescreen</PresentationFormat>
  <Paragraphs>99</Paragraphs>
  <Slides>13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Lato</vt:lpstr>
      <vt:lpstr>Symbol</vt:lpstr>
      <vt:lpstr>Times New Roman</vt:lpstr>
      <vt:lpstr>Motyw pakietu Office</vt:lpstr>
      <vt:lpstr>2_Kształt fali</vt:lpstr>
      <vt:lpstr>1_Motyw pakietu Office</vt:lpstr>
      <vt:lpstr>2_Motyw pakietu Office</vt:lpstr>
      <vt:lpstr>The European Plate Observing System EPOS </vt:lpstr>
      <vt:lpstr>Presentazione standard di PowerPoint</vt:lpstr>
      <vt:lpstr>EPOS - what does it mean today for me? </vt:lpstr>
      <vt:lpstr>EPOS-PL infrastructure </vt:lpstr>
      <vt:lpstr>EPOS-PL Research Infrastructure Centers</vt:lpstr>
      <vt:lpstr>EPOS-PL achievements 2020-2024</vt:lpstr>
      <vt:lpstr>EPOS-PL a new edition from 2025 onward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EPOS-PL 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2025-03-27T14:39:12Z</dcterms:created>
  <dcterms:modified xsi:type="dcterms:W3CDTF">2025-03-27T14:39:31Z</dcterms:modified>
</cp:coreProperties>
</file>