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1190" r:id="rId3"/>
    <p:sldId id="1201" r:id="rId4"/>
    <p:sldId id="1192" r:id="rId5"/>
    <p:sldId id="1193" r:id="rId6"/>
    <p:sldId id="1194" r:id="rId7"/>
    <p:sldId id="1195" r:id="rId8"/>
    <p:sldId id="1196" r:id="rId9"/>
    <p:sldId id="1197" r:id="rId10"/>
    <p:sldId id="1199" r:id="rId11"/>
    <p:sldId id="1200" r:id="rId12"/>
    <p:sldId id="1202" r:id="rId13"/>
    <p:sldId id="1198" r:id="rId14"/>
    <p:sldId id="1203"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4E1AE-A1C6-C343-8079-B2FB8F1E40B1}" type="datetimeFigureOut">
              <a:rPr lang="it-IT" smtClean="0"/>
              <a:t>27/03/25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92FE8-DC87-0D49-AE9C-BB31492D0DB6}" type="slidenum">
              <a:rPr lang="it-IT" smtClean="0"/>
              <a:t>‹N›</a:t>
            </a:fld>
            <a:endParaRPr lang="it-IT"/>
          </a:p>
        </p:txBody>
      </p:sp>
    </p:spTree>
    <p:extLst>
      <p:ext uri="{BB962C8B-B14F-4D97-AF65-F5344CB8AC3E}">
        <p14:creationId xmlns:p14="http://schemas.microsoft.com/office/powerpoint/2010/main" val="351282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409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250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762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8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952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490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923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929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191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657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783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24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slides describing the background of EPOS, explaining importance of open science. Research supported by public funds should be made available to public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994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471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15948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36635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10976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1B0A3-4B74-854E-AA21-B9320E015255}"/>
              </a:ext>
            </a:extLst>
          </p:cNvPr>
          <p:cNvSpPr>
            <a:spLocks noGrp="1"/>
          </p:cNvSpPr>
          <p:nvPr>
            <p:ph type="title"/>
          </p:nvPr>
        </p:nvSpPr>
        <p:spPr>
          <a:xfrm>
            <a:off x="831850" y="795339"/>
            <a:ext cx="10515600" cy="2852737"/>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E0748E1-417D-D444-A649-115A7A57A587}"/>
              </a:ext>
            </a:extLst>
          </p:cNvPr>
          <p:cNvSpPr>
            <a:spLocks noGrp="1"/>
          </p:cNvSpPr>
          <p:nvPr>
            <p:ph type="body" idx="1"/>
          </p:nvPr>
        </p:nvSpPr>
        <p:spPr>
          <a:xfrm>
            <a:off x="831850" y="3829610"/>
            <a:ext cx="10515600" cy="22330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2C4902-302F-DD40-B41A-CB3B0BBF3881}"/>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27/03/25</a:t>
            </a:fld>
            <a:endParaRPr lang="it-IT" dirty="0"/>
          </a:p>
        </p:txBody>
      </p:sp>
      <p:sp>
        <p:nvSpPr>
          <p:cNvPr id="5" name="Segnaposto piè di pagina 4">
            <a:extLst>
              <a:ext uri="{FF2B5EF4-FFF2-40B4-BE49-F238E27FC236}">
                <a16:creationId xmlns:a16="http://schemas.microsoft.com/office/drawing/2014/main" id="{2BEDF8F6-2478-A345-86CE-263C92F87593}"/>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6" name="Segnaposto numero diapositiva 5">
            <a:extLst>
              <a:ext uri="{FF2B5EF4-FFF2-40B4-BE49-F238E27FC236}">
                <a16:creationId xmlns:a16="http://schemas.microsoft.com/office/drawing/2014/main" id="{7CD24A09-0147-EF4D-BF73-1E65F278CE8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‹N›</a:t>
            </a:fld>
            <a:endParaRPr lang="it-IT"/>
          </a:p>
        </p:txBody>
      </p:sp>
    </p:spTree>
    <p:extLst>
      <p:ext uri="{BB962C8B-B14F-4D97-AF65-F5344CB8AC3E}">
        <p14:creationId xmlns:p14="http://schemas.microsoft.com/office/powerpoint/2010/main" val="63438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23311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76812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87196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254960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349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7428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503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01704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epos-eu.org/on" TargetMode="External"/><Relationship Id="rId2" Type="http://schemas.openxmlformats.org/officeDocument/2006/relationships/slideLayout" Target="../slideLayouts/slideLayout2.xml"/><Relationship Id="rId16" Type="http://schemas.openxmlformats.org/officeDocument/2006/relationships/hyperlink" Target="mailto:info@epos-eric.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109792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epos-ip.zrc-sazu.si/ri-si-epo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epos-ip.zrc-sazu.si/slo-karst-nf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i.org/10.7914/7w0j-ge89"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arcg.is/1SbLqG" TargetMode="External"/><Relationship Id="rId4" Type="http://schemas.openxmlformats.org/officeDocument/2006/relationships/hyperlink" Target="https://epos-ip.zrc-sazu.s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hyperlink" Target="https://www.epos-eu.org/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si/assets/ministrstva/MVZI/Znanost/do-2020-Strategije-predpisi-in-drugi-dokumenti/Nacrt-razvoja-raziskovalnih-infrastruktur-2011-do-2020-revizija-2016.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os-ip.zrc-sazu.s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pos-ip.zrc-sazu.s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zrkp.zrc-sazu.si/sl/programi-in-projekti/sofinanciranje-izvajanja-mednarodnega-infrastrukturnega-projekta-epo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zrkp.zrc-sazu.si/en/programi-in-projekti/co-financing-of-international-infrastructure-project-epo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potresi.arso.gov.si/" TargetMode="External"/><Relationship Id="rId3" Type="http://schemas.openxmlformats.org/officeDocument/2006/relationships/hyperlink" Target="https://metadata.izrk.zrc-sazu.si/" TargetMode="External"/><Relationship Id="rId7" Type="http://schemas.openxmlformats.org/officeDocument/2006/relationships/hyperlink" Target="https://glvn.geo-zs.si/e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geologija.si/geonetwork/srv/eng/catalog.search#/home" TargetMode="External"/><Relationship Id="rId5" Type="http://schemas.openxmlformats.org/officeDocument/2006/relationships/hyperlink" Target="https://fridge.ingv.it/" TargetMode="External"/><Relationship Id="rId4" Type="http://schemas.openxmlformats.org/officeDocument/2006/relationships/hyperlink" Target="https://karstdb.izrk.zrc-sazu.si/" TargetMode="External"/><Relationship Id="rId9" Type="http://schemas.openxmlformats.org/officeDocument/2006/relationships/hyperlink" Target="https://gu-signal.si/gn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08337-0AF8-ECA1-6B23-AF02CCFD068A}"/>
              </a:ext>
            </a:extLst>
          </p:cNvPr>
          <p:cNvSpPr>
            <a:spLocks noGrp="1"/>
          </p:cNvSpPr>
          <p:nvPr>
            <p:ph type="ctrTitle"/>
          </p:nvPr>
        </p:nvSpPr>
        <p:spPr>
          <a:xfrm>
            <a:off x="838200" y="1915886"/>
            <a:ext cx="10515600" cy="1936364"/>
          </a:xfrm>
        </p:spPr>
        <p:txBody>
          <a:bodyPr/>
          <a:lstStyle/>
          <a:p>
            <a:pPr>
              <a:buSzPts val="2800"/>
            </a:pPr>
            <a:r>
              <a:rPr lang="sl-SI" sz="3600" dirty="0"/>
              <a:t>EPOS-SI </a:t>
            </a:r>
            <a:r>
              <a:rPr lang="sl-SI" sz="3600" dirty="0" err="1"/>
              <a:t>consortium</a:t>
            </a:r>
            <a:r>
              <a:rPr lang="sl-SI" sz="3600" dirty="0"/>
              <a:t> </a:t>
            </a:r>
            <a:r>
              <a:rPr lang="sl-SI" sz="3600" dirty="0" err="1"/>
              <a:t>and</a:t>
            </a:r>
            <a:r>
              <a:rPr lang="sl-SI" sz="3600" dirty="0"/>
              <a:t> </a:t>
            </a:r>
            <a:r>
              <a:rPr lang="sl-SI" sz="3600" dirty="0" err="1"/>
              <a:t>Slovenian</a:t>
            </a:r>
            <a:r>
              <a:rPr lang="sl-SI" sz="3600" dirty="0"/>
              <a:t> </a:t>
            </a:r>
            <a:r>
              <a:rPr lang="sl-SI" sz="3600" dirty="0" err="1"/>
              <a:t>Research</a:t>
            </a:r>
            <a:r>
              <a:rPr lang="sl-SI" sz="3600" dirty="0"/>
              <a:t> </a:t>
            </a:r>
            <a:r>
              <a:rPr lang="sl-SI" sz="3600" dirty="0" err="1"/>
              <a:t>and</a:t>
            </a:r>
            <a:r>
              <a:rPr lang="sl-SI" sz="3600" dirty="0"/>
              <a:t> </a:t>
            </a:r>
            <a:r>
              <a:rPr lang="sl-SI" sz="3600" dirty="0" err="1"/>
              <a:t>Innovation</a:t>
            </a:r>
            <a:r>
              <a:rPr lang="sl-SI" sz="3600" dirty="0"/>
              <a:t> </a:t>
            </a:r>
            <a:r>
              <a:rPr lang="sl-SI" sz="3600" dirty="0" err="1"/>
              <a:t>Agency</a:t>
            </a:r>
            <a:br>
              <a:rPr lang="sl-SI" sz="3600" dirty="0"/>
            </a:br>
            <a:br>
              <a:rPr lang="sl-SI" dirty="0">
                <a:solidFill>
                  <a:schemeClr val="dk1"/>
                </a:solidFill>
                <a:latin typeface="Calibri"/>
                <a:cs typeface="Calibri"/>
              </a:rPr>
            </a:br>
            <a:r>
              <a:rPr lang="sl-SI" sz="1800" dirty="0" err="1">
                <a:solidFill>
                  <a:schemeClr val="accent2">
                    <a:lumMod val="60000"/>
                    <a:lumOff val="40000"/>
                  </a:schemeClr>
                </a:solidFill>
                <a:latin typeface="Calibri"/>
                <a:cs typeface="Calibri"/>
              </a:rPr>
              <a:t>March</a:t>
            </a:r>
            <a:r>
              <a:rPr lang="sl-SI" sz="1800" dirty="0">
                <a:solidFill>
                  <a:schemeClr val="accent2">
                    <a:lumMod val="60000"/>
                    <a:lumOff val="40000"/>
                  </a:schemeClr>
                </a:solidFill>
                <a:latin typeface="Calibri"/>
                <a:cs typeface="Calibri"/>
              </a:rPr>
              <a:t> </a:t>
            </a:r>
            <a:r>
              <a:rPr lang="sl-SI" sz="1800" dirty="0">
                <a:solidFill>
                  <a:schemeClr val="accent2">
                    <a:lumMod val="60000"/>
                    <a:lumOff val="40000"/>
                  </a:schemeClr>
                </a:solidFill>
                <a:cs typeface="Calibri"/>
              </a:rPr>
              <a:t>19,</a:t>
            </a:r>
            <a:r>
              <a:rPr lang="sl-SI" sz="1800" dirty="0">
                <a:solidFill>
                  <a:schemeClr val="accent2">
                    <a:lumMod val="60000"/>
                    <a:lumOff val="40000"/>
                  </a:schemeClr>
                </a:solidFill>
                <a:latin typeface="Calibri"/>
                <a:cs typeface="Calibri"/>
              </a:rPr>
              <a:t> 2025 – </a:t>
            </a:r>
            <a:r>
              <a:rPr lang="sl-SI" sz="1800" dirty="0" err="1">
                <a:solidFill>
                  <a:schemeClr val="accent2">
                    <a:lumMod val="60000"/>
                    <a:lumOff val="40000"/>
                  </a:schemeClr>
                </a:solidFill>
                <a:latin typeface="Calibri"/>
                <a:cs typeface="Calibri"/>
              </a:rPr>
              <a:t>National</a:t>
            </a:r>
            <a:r>
              <a:rPr lang="sl-SI" sz="1800" dirty="0">
                <a:solidFill>
                  <a:schemeClr val="accent2">
                    <a:lumMod val="60000"/>
                    <a:lumOff val="40000"/>
                  </a:schemeClr>
                </a:solidFill>
                <a:latin typeface="Calibri"/>
                <a:cs typeface="Calibri"/>
              </a:rPr>
              <a:t> </a:t>
            </a:r>
            <a:r>
              <a:rPr lang="sl-SI" sz="1800" dirty="0" err="1">
                <a:solidFill>
                  <a:schemeClr val="accent2">
                    <a:lumMod val="60000"/>
                    <a:lumOff val="40000"/>
                  </a:schemeClr>
                </a:solidFill>
                <a:latin typeface="Calibri"/>
                <a:cs typeface="Calibri"/>
              </a:rPr>
              <a:t>Nodes</a:t>
            </a:r>
            <a:r>
              <a:rPr lang="sl-SI" sz="1800" dirty="0">
                <a:solidFill>
                  <a:schemeClr val="accent2">
                    <a:lumMod val="60000"/>
                    <a:lumOff val="40000"/>
                  </a:schemeClr>
                </a:solidFill>
                <a:latin typeface="Calibri"/>
                <a:cs typeface="Calibri"/>
              </a:rPr>
              <a:t> </a:t>
            </a:r>
            <a:r>
              <a:rPr lang="sl-SI" sz="1800" dirty="0" err="1">
                <a:solidFill>
                  <a:schemeClr val="accent2">
                    <a:lumMod val="60000"/>
                    <a:lumOff val="40000"/>
                  </a:schemeClr>
                </a:solidFill>
                <a:latin typeface="Calibri"/>
                <a:cs typeface="Calibri"/>
              </a:rPr>
              <a:t>and</a:t>
            </a:r>
            <a:r>
              <a:rPr lang="sl-SI" sz="1800" dirty="0">
                <a:solidFill>
                  <a:schemeClr val="accent2">
                    <a:lumMod val="60000"/>
                    <a:lumOff val="40000"/>
                  </a:schemeClr>
                </a:solidFill>
                <a:latin typeface="Calibri"/>
                <a:cs typeface="Calibri"/>
              </a:rPr>
              <a:t> </a:t>
            </a:r>
            <a:r>
              <a:rPr lang="sl-SI" sz="1800" dirty="0" err="1">
                <a:solidFill>
                  <a:schemeClr val="accent2">
                    <a:lumMod val="60000"/>
                    <a:lumOff val="40000"/>
                  </a:schemeClr>
                </a:solidFill>
                <a:latin typeface="Calibri"/>
                <a:cs typeface="Calibri"/>
              </a:rPr>
              <a:t>Consortia</a:t>
            </a:r>
            <a:r>
              <a:rPr lang="sl-SI" sz="1800" dirty="0">
                <a:solidFill>
                  <a:schemeClr val="accent2">
                    <a:lumMod val="60000"/>
                    <a:lumOff val="40000"/>
                  </a:schemeClr>
                </a:solidFill>
                <a:latin typeface="Calibri"/>
                <a:cs typeface="Calibri"/>
              </a:rPr>
              <a:t> (</a:t>
            </a:r>
            <a:r>
              <a:rPr lang="sl-SI" sz="1800" dirty="0" err="1">
                <a:solidFill>
                  <a:schemeClr val="accent2">
                    <a:lumMod val="60000"/>
                    <a:lumOff val="40000"/>
                  </a:schemeClr>
                </a:solidFill>
                <a:latin typeface="Calibri"/>
                <a:cs typeface="Calibri"/>
              </a:rPr>
              <a:t>Case</a:t>
            </a:r>
            <a:r>
              <a:rPr lang="sl-SI" sz="1800" dirty="0">
                <a:solidFill>
                  <a:schemeClr val="accent2">
                    <a:lumMod val="60000"/>
                    <a:lumOff val="40000"/>
                  </a:schemeClr>
                </a:solidFill>
                <a:latin typeface="Calibri"/>
                <a:cs typeface="Calibri"/>
              </a:rPr>
              <a:t> </a:t>
            </a:r>
            <a:r>
              <a:rPr lang="sl-SI" sz="1800" dirty="0" err="1">
                <a:solidFill>
                  <a:schemeClr val="accent2">
                    <a:lumMod val="60000"/>
                    <a:lumOff val="40000"/>
                  </a:schemeClr>
                </a:solidFill>
                <a:latin typeface="Calibri"/>
                <a:cs typeface="Calibri"/>
              </a:rPr>
              <a:t>Histories</a:t>
            </a:r>
            <a:r>
              <a:rPr lang="sl-SI" sz="1800" dirty="0">
                <a:solidFill>
                  <a:schemeClr val="accent2">
                    <a:lumMod val="60000"/>
                    <a:lumOff val="40000"/>
                  </a:schemeClr>
                </a:solidFill>
                <a:latin typeface="Calibri"/>
                <a:cs typeface="Calibri"/>
              </a:rPr>
              <a:t>)</a:t>
            </a:r>
            <a:endParaRPr lang="en-GB" sz="1800" dirty="0">
              <a:solidFill>
                <a:schemeClr val="accent2">
                  <a:lumMod val="60000"/>
                  <a:lumOff val="40000"/>
                </a:schemeClr>
              </a:solidFill>
              <a:latin typeface="Calibri"/>
              <a:cs typeface="Calibri"/>
            </a:endParaRP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1"/>
          </p:nvPr>
        </p:nvSpPr>
        <p:spPr>
          <a:xfrm>
            <a:off x="807923" y="4185065"/>
            <a:ext cx="10515600" cy="944562"/>
          </a:xfrm>
        </p:spPr>
        <p:txBody>
          <a:bodyPr>
            <a:normAutofit fontScale="25000" lnSpcReduction="20000"/>
          </a:bodyPr>
          <a:lstStyle/>
          <a:p>
            <a:pPr lvl="0">
              <a:buClr>
                <a:srgbClr val="000000"/>
              </a:buClr>
              <a:buSzPts val="2800"/>
            </a:pPr>
            <a:r>
              <a:rPr lang="sl-SI" sz="5600" b="1" dirty="0" err="1">
                <a:solidFill>
                  <a:schemeClr val="accent6">
                    <a:lumMod val="75000"/>
                  </a:schemeClr>
                </a:solidFill>
                <a:sym typeface="Arial"/>
              </a:rPr>
              <a:t>Authors</a:t>
            </a:r>
            <a:r>
              <a:rPr lang="sl-SI" sz="5600" b="1" dirty="0">
                <a:solidFill>
                  <a:schemeClr val="accent6">
                    <a:lumMod val="75000"/>
                  </a:schemeClr>
                </a:solidFill>
                <a:sym typeface="Arial"/>
              </a:rPr>
              <a:t>: Stanka Šebela, Uroš Novak </a:t>
            </a:r>
            <a:r>
              <a:rPr lang="sl-SI" sz="5600" b="1" dirty="0" err="1">
                <a:solidFill>
                  <a:schemeClr val="accent6">
                    <a:lumMod val="75000"/>
                  </a:schemeClr>
                </a:solidFill>
                <a:sym typeface="Arial"/>
              </a:rPr>
              <a:t>and</a:t>
            </a:r>
            <a:r>
              <a:rPr lang="sl-SI" sz="5600" b="1" dirty="0">
                <a:solidFill>
                  <a:schemeClr val="accent6">
                    <a:lumMod val="75000"/>
                  </a:schemeClr>
                </a:solidFill>
                <a:sym typeface="Arial"/>
              </a:rPr>
              <a:t> Magdalena</a:t>
            </a:r>
            <a:r>
              <a:rPr lang="sl-SI" sz="5600" b="1" dirty="0">
                <a:solidFill>
                  <a:schemeClr val="accent6">
                    <a:lumMod val="75000"/>
                  </a:schemeClr>
                </a:solidFill>
              </a:rPr>
              <a:t> </a:t>
            </a:r>
            <a:r>
              <a:rPr lang="sl-SI" sz="5600" b="1" dirty="0" err="1">
                <a:solidFill>
                  <a:schemeClr val="accent6">
                    <a:lumMod val="75000"/>
                  </a:schemeClr>
                </a:solidFill>
              </a:rPr>
              <a:t>Năpăruş</a:t>
            </a:r>
            <a:r>
              <a:rPr lang="sl-SI" sz="5600" b="1" dirty="0">
                <a:solidFill>
                  <a:schemeClr val="accent6">
                    <a:lumMod val="75000"/>
                  </a:schemeClr>
                </a:solidFill>
              </a:rPr>
              <a:t>-Aljančič</a:t>
            </a:r>
          </a:p>
          <a:p>
            <a:pPr lvl="0">
              <a:buClr>
                <a:srgbClr val="000000"/>
              </a:buClr>
              <a:buSzPts val="2800"/>
            </a:pPr>
            <a:endParaRPr lang="sl-SI" sz="5600" b="1" dirty="0">
              <a:solidFill>
                <a:schemeClr val="accent6">
                  <a:lumMod val="75000"/>
                </a:schemeClr>
              </a:solidFill>
              <a:sym typeface="Arial"/>
            </a:endParaRPr>
          </a:p>
          <a:p>
            <a:pPr lvl="0">
              <a:buClr>
                <a:srgbClr val="000000"/>
              </a:buClr>
              <a:buSzPts val="2800"/>
            </a:pPr>
            <a:r>
              <a:rPr lang="sl-SI" sz="5600" b="1" dirty="0">
                <a:solidFill>
                  <a:schemeClr val="accent6">
                    <a:lumMod val="75000"/>
                  </a:schemeClr>
                </a:solidFill>
                <a:sym typeface="Arial"/>
              </a:rPr>
              <a:t>ZRC SAZU, </a:t>
            </a:r>
            <a:r>
              <a:rPr lang="sl-SI" sz="5600" b="1" dirty="0" err="1">
                <a:solidFill>
                  <a:schemeClr val="accent6">
                    <a:lumMod val="75000"/>
                  </a:schemeClr>
                </a:solidFill>
                <a:sym typeface="Arial"/>
              </a:rPr>
              <a:t>Karst</a:t>
            </a:r>
            <a:r>
              <a:rPr lang="sl-SI" sz="5600" b="1" dirty="0">
                <a:solidFill>
                  <a:schemeClr val="accent6">
                    <a:lumMod val="75000"/>
                  </a:schemeClr>
                </a:solidFill>
                <a:sym typeface="Arial"/>
              </a:rPr>
              <a:t> </a:t>
            </a:r>
            <a:r>
              <a:rPr lang="sl-SI" sz="5600" b="1" dirty="0" err="1">
                <a:solidFill>
                  <a:schemeClr val="accent6">
                    <a:lumMod val="75000"/>
                  </a:schemeClr>
                </a:solidFill>
                <a:sym typeface="Arial"/>
              </a:rPr>
              <a:t>Research</a:t>
            </a:r>
            <a:r>
              <a:rPr lang="sl-SI" sz="5600" b="1" dirty="0">
                <a:solidFill>
                  <a:schemeClr val="accent6">
                    <a:lumMod val="75000"/>
                  </a:schemeClr>
                </a:solidFill>
                <a:sym typeface="Arial"/>
              </a:rPr>
              <a:t> Institute, Postojna, </a:t>
            </a:r>
            <a:r>
              <a:rPr lang="sl-SI" sz="5600" b="1" dirty="0" err="1">
                <a:solidFill>
                  <a:schemeClr val="accent6">
                    <a:lumMod val="75000"/>
                  </a:schemeClr>
                </a:solidFill>
                <a:sym typeface="Arial"/>
              </a:rPr>
              <a:t>Slovenia</a:t>
            </a:r>
            <a:r>
              <a:rPr lang="sl-SI" sz="5600" b="1" dirty="0">
                <a:solidFill>
                  <a:schemeClr val="accent6">
                    <a:lumMod val="75000"/>
                  </a:schemeClr>
                </a:solidFill>
                <a:sym typeface="Arial"/>
              </a:rPr>
              <a:t>   </a:t>
            </a:r>
            <a:endParaRPr lang="sl-SI" sz="5600" b="1" dirty="0">
              <a:solidFill>
                <a:schemeClr val="accent6">
                  <a:lumMod val="75000"/>
                </a:schemeClr>
              </a:solidFill>
              <a:ea typeface="Calibri"/>
              <a:sym typeface="Calibri"/>
            </a:endParaRPr>
          </a:p>
          <a:p>
            <a:r>
              <a:rPr lang="sl-SI" sz="5600" dirty="0"/>
              <a:t>EPOS DAYS, </a:t>
            </a:r>
            <a:r>
              <a:rPr lang="sl-SI" sz="5600" dirty="0" err="1"/>
              <a:t>March</a:t>
            </a:r>
            <a:r>
              <a:rPr lang="sl-SI" sz="5600" dirty="0"/>
              <a:t> 17-21, 2025, Perugia, </a:t>
            </a:r>
            <a:r>
              <a:rPr lang="sl-SI" sz="5600" dirty="0" err="1"/>
              <a:t>Italy</a:t>
            </a:r>
            <a:endParaRPr lang="sl-SI" sz="5600" dirty="0"/>
          </a:p>
          <a:p>
            <a:endParaRPr lang="en-GB" dirty="0"/>
          </a:p>
        </p:txBody>
      </p:sp>
      <p:pic>
        <p:nvPicPr>
          <p:cNvPr id="4" name="Slika 3">
            <a:extLst>
              <a:ext uri="{FF2B5EF4-FFF2-40B4-BE49-F238E27FC236}">
                <a16:creationId xmlns:a16="http://schemas.microsoft.com/office/drawing/2014/main" id="{BA645244-C084-4979-AA86-35D011BF8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697" y="399373"/>
            <a:ext cx="2305655" cy="650620"/>
          </a:xfrm>
          <a:prstGeom prst="rect">
            <a:avLst/>
          </a:prstGeom>
        </p:spPr>
      </p:pic>
      <p:pic>
        <p:nvPicPr>
          <p:cNvPr id="6" name="Slika 5">
            <a:extLst>
              <a:ext uri="{FF2B5EF4-FFF2-40B4-BE49-F238E27FC236}">
                <a16:creationId xmlns:a16="http://schemas.microsoft.com/office/drawing/2014/main" id="{7516BDFE-4D19-4FFD-9751-F00476276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524" y="1181924"/>
            <a:ext cx="2053999" cy="733962"/>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92B10AE0-8471-4A56-8396-1C800107EC7B}"/>
              </a:ext>
            </a:extLst>
          </p:cNvPr>
          <p:cNvSpPr/>
          <p:nvPr/>
        </p:nvSpPr>
        <p:spPr>
          <a:xfrm>
            <a:off x="88298" y="1747230"/>
            <a:ext cx="6096000" cy="175432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1" normalizeH="0" baseline="0" noProof="0" dirty="0">
                <a:ln>
                  <a:noFill/>
                </a:ln>
                <a:solidFill>
                  <a:srgbClr val="275E48">
                    <a:lumMod val="50000"/>
                  </a:srgbClr>
                </a:solidFill>
                <a:effectLst/>
                <a:uLnTx/>
                <a:uFillTx/>
                <a:latin typeface="Calibri"/>
                <a:ea typeface="+mn-ea"/>
                <a:cs typeface="+mn-cs"/>
              </a:rPr>
              <a:t>2019</a:t>
            </a:r>
            <a:r>
              <a:rPr kumimoji="0" lang="en-US" sz="1800" b="1" i="0" u="none" strike="noStrike" kern="1200" cap="none" spc="-1" normalizeH="0" baseline="0" noProof="0" dirty="0">
                <a:ln>
                  <a:noFill/>
                </a:ln>
                <a:solidFill>
                  <a:srgbClr val="000000"/>
                </a:solidFill>
                <a:effectLst/>
                <a:uLnTx/>
                <a:uFillTx/>
                <a:latin typeface="Calibri"/>
                <a:ea typeface="+mn-ea"/>
                <a:cs typeface="+mn-cs"/>
              </a:rPr>
              <a:t>: </a:t>
            </a:r>
            <a:r>
              <a:rPr kumimoji="0" lang="en-US" sz="1800" b="0" i="0" u="none" strike="noStrike" kern="1200" cap="none" spc="-1" normalizeH="0" baseline="0" noProof="0" dirty="0">
                <a:ln>
                  <a:noFill/>
                </a:ln>
                <a:solidFill>
                  <a:srgbClr val="000000"/>
                </a:solidFill>
                <a:effectLst/>
                <a:uLnTx/>
                <a:uFillTx/>
                <a:latin typeface="Calibri"/>
                <a:ea typeface="+mn-ea"/>
                <a:cs typeface="+mn-cs"/>
              </a:rPr>
              <a:t>July 1st, start of the project </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funded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by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0" normalizeH="0" baseline="0" noProof="0" dirty="0" err="1">
                <a:ln>
                  <a:noFill/>
                </a:ln>
                <a:solidFill>
                  <a:srgbClr val="000000"/>
                </a:solidFill>
                <a:effectLst/>
                <a:uLnTx/>
                <a:uFillTx/>
                <a:latin typeface="Aptos" panose="02110004020202020204"/>
                <a:ea typeface="+mn-ea"/>
                <a:cs typeface="+mn-cs"/>
              </a:rPr>
              <a:t>European</a:t>
            </a:r>
            <a:r>
              <a:rPr kumimoji="0" lang="sl-SI" sz="18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1" i="0" u="none" strike="noStrike" kern="1200" cap="none" spc="0" normalizeH="0" baseline="0" noProof="0" dirty="0" err="1">
                <a:ln>
                  <a:noFill/>
                </a:ln>
                <a:solidFill>
                  <a:srgbClr val="000000"/>
                </a:solidFill>
                <a:effectLst/>
                <a:uLnTx/>
                <a:uFillTx/>
                <a:latin typeface="Aptos" panose="02110004020202020204"/>
                <a:ea typeface="+mn-ea"/>
                <a:cs typeface="+mn-cs"/>
              </a:rPr>
              <a:t>Regional</a:t>
            </a:r>
            <a:r>
              <a:rPr kumimoji="0" lang="sl-SI" sz="18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1" i="0" u="none" strike="noStrike" kern="1200" cap="none" spc="0" normalizeH="0" baseline="0" noProof="0" dirty="0" err="1">
                <a:ln>
                  <a:noFill/>
                </a:ln>
                <a:solidFill>
                  <a:srgbClr val="000000"/>
                </a:solidFill>
                <a:effectLst/>
                <a:uLnTx/>
                <a:uFillTx/>
                <a:latin typeface="Aptos" panose="02110004020202020204"/>
                <a:ea typeface="+mn-ea"/>
                <a:cs typeface="+mn-cs"/>
              </a:rPr>
              <a:t>Development</a:t>
            </a:r>
            <a:r>
              <a:rPr kumimoji="0" lang="sl-SI" sz="1800" b="1" i="0" u="none" strike="noStrike" kern="1200" cap="none" spc="0" normalizeH="0" baseline="0" noProof="0" dirty="0">
                <a:ln>
                  <a:noFill/>
                </a:ln>
                <a:solidFill>
                  <a:srgbClr val="000000"/>
                </a:solidFill>
                <a:effectLst/>
                <a:uLnTx/>
                <a:uFillTx/>
                <a:latin typeface="Aptos" panose="02110004020202020204"/>
                <a:ea typeface="+mn-ea"/>
                <a:cs typeface="+mn-cs"/>
              </a:rPr>
              <a:t> Fund) </a:t>
            </a:r>
            <a:r>
              <a:rPr kumimoji="0" lang="en-US" sz="1800" b="0" i="1" u="none" strike="noStrike" kern="1200" cap="none" spc="-1" normalizeH="0" baseline="0" noProof="0" dirty="0">
                <a:ln>
                  <a:noFill/>
                </a:ln>
                <a:solidFill>
                  <a:srgbClr val="000000"/>
                </a:solidFill>
                <a:effectLst/>
                <a:uLnTx/>
                <a:uFillTx/>
                <a:latin typeface="Calibri"/>
                <a:ea typeface="+mn-ea"/>
                <a:cs typeface="+mn-cs"/>
              </a:rPr>
              <a:t>Development of Research Infrastructure for the International Competitiveness of the Slovenian Development of Research Infrastructure Space</a:t>
            </a:r>
            <a:r>
              <a:rPr kumimoji="0" lang="en-US" sz="1800" b="0" i="0" u="none" strike="noStrike" kern="1200" cap="none" spc="-1" normalizeH="0" baseline="0" noProof="0" dirty="0">
                <a:ln>
                  <a:noFill/>
                </a:ln>
                <a:solidFill>
                  <a:srgbClr val="000000"/>
                </a:solidFill>
                <a:effectLst/>
                <a:uLnTx/>
                <a:uFillTx/>
                <a:latin typeface="Calibri"/>
                <a:ea typeface="+mn-ea"/>
                <a:cs typeface="+mn-cs"/>
              </a:rPr>
              <a:t> (</a:t>
            </a:r>
            <a:r>
              <a:rPr kumimoji="0" lang="en-US" sz="1800" b="0" i="0" u="sng" strike="noStrike" kern="1200" cap="none" spc="-1" normalizeH="0" baseline="0" noProof="0" dirty="0">
                <a:ln>
                  <a:noFill/>
                </a:ln>
                <a:solidFill>
                  <a:srgbClr val="000000"/>
                </a:solidFill>
                <a:effectLst/>
                <a:uLnTx/>
                <a:uFillTx/>
                <a:latin typeface="Calibri"/>
                <a:ea typeface="+mn-ea"/>
                <a:cs typeface="+mn-cs"/>
                <a:hlinkClick r:id="rId3"/>
              </a:rPr>
              <a:t>RI-SI-EPOS</a:t>
            </a:r>
            <a:r>
              <a:rPr kumimoji="0" lang="en-US" sz="1800" b="0" i="0" u="none" strike="noStrike" kern="1200" cap="none" spc="-1" normalizeH="0" baseline="0" noProof="0" dirty="0">
                <a:ln>
                  <a:noFill/>
                </a:ln>
                <a:solidFill>
                  <a:srgbClr val="000000"/>
                </a:solidFill>
                <a:effectLst/>
                <a:uLnTx/>
                <a:uFillTx/>
                <a:latin typeface="Calibri"/>
                <a:ea typeface="+mn-ea"/>
                <a:cs typeface="+mn-cs"/>
              </a:rPr>
              <a:t>). </a:t>
            </a:r>
            <a:r>
              <a:rPr kumimoji="0" lang="en-US" sz="1800" b="1" i="0" u="none" strike="noStrike" kern="1200" cap="none" spc="-1" normalizeH="0" baseline="0" noProof="0" dirty="0">
                <a:ln>
                  <a:noFill/>
                </a:ln>
                <a:solidFill>
                  <a:srgbClr val="275E48">
                    <a:lumMod val="50000"/>
                  </a:srgbClr>
                </a:solidFill>
                <a:effectLst/>
                <a:uLnTx/>
                <a:uFillTx/>
                <a:latin typeface="Calibri"/>
                <a:ea typeface="+mn-ea"/>
                <a:cs typeface="+mn-cs"/>
              </a:rPr>
              <a:t>Project was completed in August 2021.</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4" name="Slika 2">
            <a:extLst>
              <a:ext uri="{FF2B5EF4-FFF2-40B4-BE49-F238E27FC236}">
                <a16:creationId xmlns:a16="http://schemas.microsoft.com/office/drawing/2014/main" id="{8FBCC1A2-F7F4-4969-8015-D6E32EEEA943}"/>
              </a:ext>
            </a:extLst>
          </p:cNvPr>
          <p:cNvPicPr/>
          <p:nvPr/>
        </p:nvPicPr>
        <p:blipFill>
          <a:blip r:embed="rId4"/>
          <a:stretch/>
        </p:blipFill>
        <p:spPr>
          <a:xfrm>
            <a:off x="6139222" y="776576"/>
            <a:ext cx="5964480" cy="3827520"/>
          </a:xfrm>
          <a:prstGeom prst="rect">
            <a:avLst/>
          </a:prstGeom>
          <a:ln w="0">
            <a:noFill/>
          </a:ln>
        </p:spPr>
      </p:pic>
      <p:pic>
        <p:nvPicPr>
          <p:cNvPr id="11" name="Slika 10">
            <a:extLst>
              <a:ext uri="{FF2B5EF4-FFF2-40B4-BE49-F238E27FC236}">
                <a16:creationId xmlns:a16="http://schemas.microsoft.com/office/drawing/2014/main" id="{22E044C8-5D04-445C-BDCA-1678C29605B0}"/>
              </a:ext>
            </a:extLst>
          </p:cNvPr>
          <p:cNvPicPr>
            <a:picLocks noChangeAspect="1"/>
          </p:cNvPicPr>
          <p:nvPr/>
        </p:nvPicPr>
        <p:blipFill>
          <a:blip r:embed="rId5"/>
          <a:stretch>
            <a:fillRect/>
          </a:stretch>
        </p:blipFill>
        <p:spPr>
          <a:xfrm>
            <a:off x="423494" y="3319574"/>
            <a:ext cx="1823786" cy="2741033"/>
          </a:xfrm>
          <a:prstGeom prst="rect">
            <a:avLst/>
          </a:prstGeom>
        </p:spPr>
      </p:pic>
      <p:sp>
        <p:nvSpPr>
          <p:cNvPr id="12" name="PoljeZBesedilom 11">
            <a:extLst>
              <a:ext uri="{FF2B5EF4-FFF2-40B4-BE49-F238E27FC236}">
                <a16:creationId xmlns:a16="http://schemas.microsoft.com/office/drawing/2014/main" id="{47AA882B-1B33-4A43-84CE-3C33584ED875}"/>
              </a:ext>
            </a:extLst>
          </p:cNvPr>
          <p:cNvSpPr txBox="1"/>
          <p:nvPr/>
        </p:nvSpPr>
        <p:spPr>
          <a:xfrm>
            <a:off x="2764868" y="3614264"/>
            <a:ext cx="26088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Out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of</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1.826.964,08 EUR,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project</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realization</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was</a:t>
            </a:r>
            <a:endPar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1.527.596,94 EUR,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mostly</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for</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scientific</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equipment</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and</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10%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for</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l-SI" sz="1800" b="0" i="0" u="none" strike="noStrike" kern="1200" cap="none" spc="0" normalizeH="0" baseline="0" noProof="0" dirty="0" err="1">
                <a:ln>
                  <a:noFill/>
                </a:ln>
                <a:solidFill>
                  <a:srgbClr val="000000"/>
                </a:solidFill>
                <a:effectLst/>
                <a:uLnTx/>
                <a:uFillTx/>
                <a:latin typeface="Aptos" panose="02110004020202020204"/>
                <a:ea typeface="+mn-ea"/>
                <a:cs typeface="+mn-cs"/>
              </a:rPr>
              <a:t>employment</a:t>
            </a:r>
            <a:r>
              <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001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92B10AE0-8471-4A56-8396-1C800107EC7B}"/>
              </a:ext>
            </a:extLst>
          </p:cNvPr>
          <p:cNvSpPr/>
          <p:nvPr/>
        </p:nvSpPr>
        <p:spPr>
          <a:xfrm>
            <a:off x="0" y="1459756"/>
            <a:ext cx="6096000" cy="1754326"/>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1" i="0" u="none" strike="noStrike" kern="1200" cap="none" spc="-1" normalizeH="0" baseline="0" noProof="0" dirty="0">
                <a:ln>
                  <a:noFill/>
                </a:ln>
                <a:solidFill>
                  <a:srgbClr val="275E48">
                    <a:lumMod val="50000"/>
                  </a:srgbClr>
                </a:solidFill>
                <a:effectLst/>
                <a:uLnTx/>
                <a:uFillTx/>
                <a:latin typeface="Calibri"/>
                <a:ea typeface="+mn-ea"/>
                <a:cs typeface="+mn-cs"/>
              </a:rPr>
              <a:t>2021 </a:t>
            </a:r>
            <a:r>
              <a:rPr kumimoji="0" lang="sl-SI" sz="1800" b="0" i="0" u="none" strike="noStrike" kern="1200" cap="none" spc="-1" normalizeH="0" baseline="0" noProof="0" dirty="0">
                <a:ln>
                  <a:noFill/>
                </a:ln>
                <a:solidFill>
                  <a:srgbClr val="275E48">
                    <a:lumMod val="50000"/>
                  </a:srgbClr>
                </a:solidFill>
                <a:effectLst/>
                <a:uLnTx/>
                <a:uFillTx/>
                <a:latin typeface="Calibri"/>
                <a:ea typeface="+mn-ea"/>
                <a:cs typeface="+mn-cs"/>
              </a:rPr>
              <a:t>-</a:t>
            </a:r>
            <a:r>
              <a:rPr kumimoji="0" lang="sl-SI" sz="1800" b="1"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June</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3"/>
              </a:rPr>
              <a:t>SLO KARST NFO</a:t>
            </a:r>
            <a:r>
              <a:rPr kumimoji="0" lang="sl-SI" sz="1800" b="1" i="0" u="none" strike="noStrike" kern="1200" cap="none" spc="-1" normalizeH="0" baseline="0" noProof="0" dirty="0">
                <a:ln>
                  <a:noFill/>
                </a:ln>
                <a:solidFill>
                  <a:srgbClr val="37761D"/>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managed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by</a:t>
            </a:r>
            <a:r>
              <a:rPr kumimoji="0" lang="sl-SI" sz="1800" b="0" i="0" u="none" strike="noStrike" kern="1200" cap="none" spc="-1" normalizeH="0" baseline="0" noProof="0" dirty="0">
                <a:ln>
                  <a:noFill/>
                </a:ln>
                <a:solidFill>
                  <a:srgbClr val="000000"/>
                </a:solidFill>
                <a:effectLst/>
                <a:uLnTx/>
                <a:uFillTx/>
                <a:latin typeface="Calibri"/>
                <a:ea typeface="+mn-ea"/>
                <a:cs typeface="+mn-cs"/>
              </a:rPr>
              <a:t> ZRC SAZU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was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accepted</a:t>
            </a:r>
            <a:r>
              <a:rPr kumimoji="0" lang="sl-SI" sz="1800" b="0" i="0" u="none" strike="noStrike" kern="1200" cap="none" spc="-1" normalizeH="0" baseline="0" noProof="0" dirty="0">
                <a:ln>
                  <a:noFill/>
                </a:ln>
                <a:solidFill>
                  <a:srgbClr val="000000"/>
                </a:solidFill>
                <a:effectLst/>
                <a:uLnTx/>
                <a:uFillTx/>
                <a:latin typeface="Calibri"/>
                <a:ea typeface="+mn-ea"/>
                <a:cs typeface="+mn-cs"/>
              </a:rPr>
              <a:t> as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observer</a:t>
            </a:r>
            <a:r>
              <a:rPr kumimoji="0" lang="sl-SI" sz="1800" b="0" i="0" u="none" strike="noStrike" kern="1200" cap="none" spc="-1" normalizeH="0" baseline="0" noProof="0" dirty="0">
                <a:ln>
                  <a:noFill/>
                </a:ln>
                <a:solidFill>
                  <a:srgbClr val="000000"/>
                </a:solidFill>
                <a:effectLst/>
                <a:uLnTx/>
                <a:uFillTx/>
                <a:latin typeface="Calibri"/>
                <a:ea typeface="+mn-ea"/>
                <a:cs typeface="+mn-cs"/>
              </a:rPr>
              <a:t> in EPOS NFO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community</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2024</a:t>
            </a:r>
            <a:r>
              <a:rPr kumimoji="0" lang="sl-SI" sz="1800" b="0" i="0" u="none" strike="noStrike" kern="1200" cap="none" spc="-1" normalizeH="0" baseline="0" noProof="0" dirty="0">
                <a:ln>
                  <a:noFill/>
                </a:ln>
                <a:solidFill>
                  <a:srgbClr val="000000"/>
                </a:solidFill>
                <a:effectLst/>
                <a:uLnTx/>
                <a:uFillTx/>
                <a:latin typeface="Calibri"/>
                <a:ea typeface="+mn-ea"/>
                <a:cs typeface="+mn-cs"/>
              </a:rPr>
              <a:t> - ZRC SAZU is a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member</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EPOS ON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TRANSFORM</a:t>
            </a:r>
            <a:r>
              <a:rPr kumimoji="0" lang="sl-SI" sz="1800" b="0" i="0" u="none" strike="noStrike" kern="1200" cap="none" spc="-1" normalizeH="0" baseline="30000" noProof="0" dirty="0">
                <a:ln>
                  <a:noFill/>
                </a:ln>
                <a:solidFill>
                  <a:srgbClr val="000000"/>
                </a:solidFill>
                <a:effectLst/>
                <a:uLnTx/>
                <a:uFillTx/>
                <a:latin typeface="Calibri"/>
                <a:ea typeface="+mn-ea"/>
                <a:cs typeface="+mn-cs"/>
              </a:rPr>
              <a:t>2</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projects</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4" name="Slika 3">
            <a:extLst>
              <a:ext uri="{FF2B5EF4-FFF2-40B4-BE49-F238E27FC236}">
                <a16:creationId xmlns:a16="http://schemas.microsoft.com/office/drawing/2014/main" id="{DC55602E-B4BC-4912-AAB9-699A4DB46AD7}"/>
              </a:ext>
            </a:extLst>
          </p:cNvPr>
          <p:cNvPicPr/>
          <p:nvPr/>
        </p:nvPicPr>
        <p:blipFill>
          <a:blip r:embed="rId4"/>
          <a:stretch/>
        </p:blipFill>
        <p:spPr>
          <a:xfrm>
            <a:off x="5572518" y="2456121"/>
            <a:ext cx="6619481" cy="3811851"/>
          </a:xfrm>
          <a:prstGeom prst="rect">
            <a:avLst/>
          </a:prstGeom>
          <a:ln w="0">
            <a:noFill/>
          </a:ln>
          <a:effectLst>
            <a:outerShdw blurRad="190440" algn="tl" rotWithShape="0">
              <a:srgbClr val="000000">
                <a:alpha val="70000"/>
              </a:srgbClr>
            </a:outerShdw>
          </a:effectLst>
        </p:spPr>
      </p:pic>
      <p:sp>
        <p:nvSpPr>
          <p:cNvPr id="2" name="Pravokotnik 1">
            <a:extLst>
              <a:ext uri="{FF2B5EF4-FFF2-40B4-BE49-F238E27FC236}">
                <a16:creationId xmlns:a16="http://schemas.microsoft.com/office/drawing/2014/main" id="{149C4723-90D0-45B2-B2DA-596D43C9078A}"/>
              </a:ext>
            </a:extLst>
          </p:cNvPr>
          <p:cNvSpPr/>
          <p:nvPr/>
        </p:nvSpPr>
        <p:spPr>
          <a:xfrm>
            <a:off x="210041" y="3920916"/>
            <a:ext cx="5107347"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000000"/>
                </a:solidFill>
                <a:effectLst/>
                <a:uLnTx/>
                <a:uFillTx/>
                <a:latin typeface="Calibri"/>
                <a:ea typeface="+mn-ea"/>
                <a:cs typeface="+mn-cs"/>
              </a:rPr>
              <a:t>Research</a:t>
            </a:r>
            <a:r>
              <a:rPr kumimoji="0" lang="sl-SI" sz="1800" b="0" i="0" u="none" strike="noStrike" kern="1200" cap="none" spc="-1" normalizeH="0" baseline="0" noProof="0" dirty="0">
                <a:ln>
                  <a:noFill/>
                </a:ln>
                <a:solidFill>
                  <a:srgbClr val="000000"/>
                </a:solidFill>
                <a:effectLst/>
                <a:uLnTx/>
                <a:uFillTx/>
                <a:latin typeface="Calibri"/>
                <a:ea typeface="+mn-ea"/>
                <a:cs typeface="+mn-cs"/>
              </a:rPr>
              <a:t> Centre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Academy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Sciences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Arts</a:t>
            </a:r>
            <a:r>
              <a:rPr kumimoji="0" lang="sl-SI" sz="1800" b="0" i="0" u="none" strike="noStrike" kern="1200" cap="none" spc="-1" normalizeH="0" baseline="0" noProof="0" dirty="0">
                <a:ln>
                  <a:noFill/>
                </a:ln>
                <a:solidFill>
                  <a:srgbClr val="000000"/>
                </a:solidFill>
                <a:effectLst/>
                <a:uLnTx/>
                <a:uFillTx/>
                <a:latin typeface="Calibri"/>
                <a:ea typeface="+mn-ea"/>
                <a:cs typeface="+mn-cs"/>
              </a:rPr>
              <a:t>, &amp;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Environment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Agency</a:t>
            </a:r>
            <a:r>
              <a:rPr kumimoji="0" lang="sl-SI" sz="1800" b="0" i="0" u="none" strike="noStrike" kern="1200" cap="none" spc="-1" normalizeH="0" baseline="0" noProof="0" dirty="0">
                <a:ln>
                  <a:noFill/>
                </a:ln>
                <a:solidFill>
                  <a:srgbClr val="000000"/>
                </a:solidFill>
                <a:effectLst/>
                <a:uLnTx/>
                <a:uFillTx/>
                <a:latin typeface="Calibri"/>
                <a:ea typeface="+mn-ea"/>
                <a:cs typeface="+mn-cs"/>
              </a:rPr>
              <a:t> (2020):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Karst</a:t>
            </a:r>
            <a:r>
              <a:rPr kumimoji="0" lang="sl-SI" sz="1800" b="0" i="0" u="none" strike="noStrike" kern="1200" cap="none" spc="-1" normalizeH="0" baseline="0" noProof="0" dirty="0">
                <a:ln>
                  <a:noFill/>
                </a:ln>
                <a:solidFill>
                  <a:srgbClr val="000000"/>
                </a:solidFill>
                <a:effectLst/>
                <a:uLnTx/>
                <a:uFillTx/>
                <a:latin typeface="Calibri"/>
                <a:ea typeface="+mn-ea"/>
                <a:cs typeface="+mn-cs"/>
              </a:rPr>
              <a:t> NFO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Network</a:t>
            </a:r>
            <a:r>
              <a:rPr kumimoji="0" lang="sl-SI" sz="1800" b="0" i="0" u="none" strike="noStrike" kern="1200" cap="none" spc="-1" normalizeH="0" baseline="0" noProof="0" dirty="0">
                <a:ln>
                  <a:noFill/>
                </a:ln>
                <a:solidFill>
                  <a:srgbClr val="000000"/>
                </a:solidFill>
                <a:effectLst/>
                <a:uLnTx/>
                <a:uFillTx/>
                <a:latin typeface="Calibri"/>
                <a:ea typeface="+mn-ea"/>
                <a:cs typeface="+mn-cs"/>
              </a:rPr>
              <a:t>. ZRC SAZU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Environmental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Agency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Dataset</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Seismic</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Network</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sng" strike="noStrike" kern="1200" cap="none" spc="-1" normalizeH="0" baseline="0" noProof="0" dirty="0">
                <a:ln>
                  <a:noFill/>
                </a:ln>
                <a:solidFill>
                  <a:srgbClr val="0563C1"/>
                </a:solidFill>
                <a:effectLst/>
                <a:uLnTx/>
                <a:uFillTx/>
                <a:latin typeface="Calibri"/>
                <a:ea typeface="+mn-ea"/>
                <a:cs typeface="+mn-cs"/>
                <a:hlinkClick r:id="rId5"/>
              </a:rPr>
              <a:t>https://doi.org/10.7914/7w0j-ge89</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4643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92B10AE0-8471-4A56-8396-1C800107EC7B}"/>
              </a:ext>
            </a:extLst>
          </p:cNvPr>
          <p:cNvSpPr/>
          <p:nvPr/>
        </p:nvSpPr>
        <p:spPr>
          <a:xfrm>
            <a:off x="3048000" y="1673071"/>
            <a:ext cx="6096000" cy="2585323"/>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ZRC SAZU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was</a:t>
            </a:r>
            <a:r>
              <a:rPr kumimoji="0" lang="sl-SI" sz="1800" b="0" i="0" u="none" strike="noStrike" kern="1200" cap="none" spc="-1" normalizeH="0" baseline="0" noProof="0" dirty="0">
                <a:ln>
                  <a:noFill/>
                </a:ln>
                <a:solidFill>
                  <a:srgbClr val="000000"/>
                </a:solidFill>
                <a:effectLst/>
                <a:uLnTx/>
                <a:uFillTx/>
                <a:latin typeface="Calibri"/>
                <a:ea typeface="+mn-ea"/>
                <a:cs typeface="+mn-cs"/>
              </a:rPr>
              <a:t>/is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member</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EU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projects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EPOS 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EPOS 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EPOS 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EPOS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TRANSFORM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5649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60858E8-5B15-4E64-81C9-CF7392FDA8C4}"/>
              </a:ext>
            </a:extLst>
          </p:cNvPr>
          <p:cNvPicPr/>
          <p:nvPr/>
        </p:nvPicPr>
        <p:blipFill>
          <a:blip r:embed="rId3"/>
          <a:stretch/>
        </p:blipFill>
        <p:spPr>
          <a:xfrm>
            <a:off x="5264280" y="808074"/>
            <a:ext cx="6577200" cy="5332806"/>
          </a:xfrm>
          <a:prstGeom prst="rect">
            <a:avLst/>
          </a:prstGeom>
          <a:ln w="0">
            <a:noFill/>
          </a:ln>
        </p:spPr>
      </p:pic>
      <p:sp>
        <p:nvSpPr>
          <p:cNvPr id="4" name="PoljeZBesedilom 3">
            <a:extLst>
              <a:ext uri="{FF2B5EF4-FFF2-40B4-BE49-F238E27FC236}">
                <a16:creationId xmlns:a16="http://schemas.microsoft.com/office/drawing/2014/main" id="{0CF0E7ED-35BE-45F4-9384-470B658D13FC}"/>
              </a:ext>
            </a:extLst>
          </p:cNvPr>
          <p:cNvSpPr txBox="1"/>
          <p:nvPr/>
        </p:nvSpPr>
        <p:spPr>
          <a:xfrm>
            <a:off x="1828800" y="2127822"/>
            <a:ext cx="3653266" cy="286232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1" normalizeH="0" baseline="0" noProof="0" dirty="0">
                <a:ln>
                  <a:noFill/>
                </a:ln>
                <a:solidFill>
                  <a:srgbClr val="275536"/>
                </a:solidFill>
                <a:effectLst/>
                <a:uLnTx/>
                <a:uFillTx/>
                <a:latin typeface="Calibri"/>
                <a:ea typeface="+mn-ea"/>
                <a:cs typeface="+mn-cs"/>
              </a:rPr>
              <a:t>EPOS  </a:t>
            </a:r>
            <a:r>
              <a:rPr kumimoji="0" lang="sl-SI" sz="1800" b="1" i="0" u="none" strike="noStrike" kern="1200" cap="none" spc="-1" normalizeH="0" baseline="0" noProof="0" dirty="0" err="1">
                <a:ln>
                  <a:noFill/>
                </a:ln>
                <a:solidFill>
                  <a:srgbClr val="275536"/>
                </a:solidFill>
                <a:effectLst/>
                <a:uLnTx/>
                <a:uFillTx/>
                <a:latin typeface="Calibri"/>
                <a:ea typeface="+mn-ea"/>
                <a:cs typeface="+mn-cs"/>
              </a:rPr>
              <a:t>Slovenia</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1" normalizeH="0" baseline="0" noProof="0" dirty="0">
                <a:ln>
                  <a:noFill/>
                </a:ln>
                <a:solidFill>
                  <a:srgbClr val="275536"/>
                </a:solidFill>
                <a:effectLst/>
                <a:uLnTx/>
                <a:uFillTx/>
                <a:latin typeface="Calibri"/>
                <a:ea typeface="+mn-ea"/>
                <a:cs typeface="+mn-cs"/>
              </a:rPr>
              <a:t>Stanka Šebela, </a:t>
            </a:r>
            <a:r>
              <a:rPr kumimoji="0" lang="sl-SI" sz="1800" b="1" i="0" u="none" strike="noStrike" kern="1200" cap="none" spc="-1" normalizeH="0" baseline="0" noProof="0" dirty="0" err="1">
                <a:ln>
                  <a:noFill/>
                </a:ln>
                <a:solidFill>
                  <a:srgbClr val="275536"/>
                </a:solidFill>
                <a:effectLst/>
                <a:uLnTx/>
                <a:uFillTx/>
                <a:latin typeface="Calibri"/>
                <a:ea typeface="+mn-ea"/>
                <a:cs typeface="+mn-cs"/>
              </a:rPr>
              <a:t>PhD</a:t>
            </a:r>
            <a:r>
              <a:rPr kumimoji="0" lang="sl-SI" sz="1800" b="1" i="0" u="none" strike="noStrike" kern="1200" cap="none" spc="-1" normalizeH="0" baseline="0" noProof="0" dirty="0">
                <a:ln>
                  <a:noFill/>
                </a:ln>
                <a:solidFill>
                  <a:srgbClr val="275536"/>
                </a:solidFill>
                <a:effectLst/>
                <a:uLnTx/>
                <a:uFillTx/>
                <a:latin typeface="Calibri"/>
                <a:ea typeface="+mn-ea"/>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275536"/>
                </a:solidFill>
                <a:effectLst/>
                <a:uLnTx/>
                <a:uFillTx/>
                <a:latin typeface="Calibri"/>
                <a:ea typeface="+mn-ea"/>
                <a:cs typeface="+mn-cs"/>
              </a:rPr>
              <a:t>National</a:t>
            </a:r>
            <a:r>
              <a:rPr kumimoji="0" lang="sl-SI" sz="1800" b="0" i="0" u="none" strike="noStrike" kern="1200" cap="none" spc="-1" normalizeH="0" baseline="0" noProof="0" dirty="0">
                <a:ln>
                  <a:noFill/>
                </a:ln>
                <a:solidFill>
                  <a:srgbClr val="275536"/>
                </a:solidFill>
                <a:effectLst/>
                <a:uLnTx/>
                <a:uFillTx/>
                <a:latin typeface="Calibri"/>
                <a:ea typeface="+mn-ea"/>
                <a:cs typeface="+mn-cs"/>
              </a:rPr>
              <a:t> </a:t>
            </a:r>
            <a:r>
              <a:rPr kumimoji="0" lang="sl-SI" sz="1800" b="0" i="0" u="none" strike="noStrike" kern="1200" cap="none" spc="-1" normalizeH="0" baseline="0" noProof="0" dirty="0" err="1">
                <a:ln>
                  <a:noFill/>
                </a:ln>
                <a:solidFill>
                  <a:srgbClr val="275536"/>
                </a:solidFill>
                <a:effectLst/>
                <a:uLnTx/>
                <a:uFillTx/>
                <a:latin typeface="Calibri"/>
                <a:ea typeface="+mn-ea"/>
                <a:cs typeface="+mn-cs"/>
              </a:rPr>
              <a:t>representative</a:t>
            </a:r>
            <a:r>
              <a:rPr kumimoji="0" lang="sl-SI" sz="1800" b="0" i="0" u="none" strike="noStrike" kern="1200" cap="none" spc="-1" normalizeH="0" baseline="0" noProof="0" dirty="0">
                <a:ln>
                  <a:noFill/>
                </a:ln>
                <a:solidFill>
                  <a:srgbClr val="275536"/>
                </a:solidFill>
                <a:effectLst/>
                <a:uLnTx/>
                <a:uFillTx/>
                <a:latin typeface="Calibri"/>
                <a:ea typeface="+mn-ea"/>
                <a:cs typeface="+mn-cs"/>
              </a:rPr>
              <a:t> </a:t>
            </a:r>
            <a:r>
              <a:rPr kumimoji="0" lang="sl-SI" sz="1800" b="0" i="0" u="none" strike="noStrike" kern="1200" cap="none" spc="-1" normalizeH="0" baseline="0" noProof="0" dirty="0" err="1">
                <a:ln>
                  <a:noFill/>
                </a:ln>
                <a:solidFill>
                  <a:srgbClr val="275536"/>
                </a:solidFill>
                <a:effectLst/>
                <a:uLnTx/>
                <a:uFillTx/>
                <a:latin typeface="Calibri"/>
                <a:ea typeface="+mn-ea"/>
                <a:cs typeface="+mn-cs"/>
              </a:rPr>
              <a:t>for</a:t>
            </a:r>
            <a:r>
              <a:rPr kumimoji="0" lang="sl-SI" sz="1800" b="0" i="0" u="none" strike="noStrike" kern="1200" cap="none" spc="-1" normalizeH="0" baseline="0" noProof="0" dirty="0">
                <a:ln>
                  <a:noFill/>
                </a:ln>
                <a:solidFill>
                  <a:srgbClr val="275536"/>
                </a:solidFill>
                <a:effectLst/>
                <a:uLnTx/>
                <a:uFillTx/>
                <a:latin typeface="Calibri"/>
                <a:ea typeface="+mn-ea"/>
                <a:cs typeface="+mn-cs"/>
              </a:rPr>
              <a:t> EPOS </a:t>
            </a:r>
            <a:r>
              <a:rPr kumimoji="0" lang="sl-SI" sz="1800" b="0" i="0" u="none" strike="noStrike" kern="1200" cap="none" spc="-1" normalizeH="0" baseline="0" noProof="0" dirty="0" err="1">
                <a:ln>
                  <a:noFill/>
                </a:ln>
                <a:solidFill>
                  <a:srgbClr val="275536"/>
                </a:solidFill>
                <a:effectLst/>
                <a:uLnTx/>
                <a:uFillTx/>
                <a:latin typeface="Calibri"/>
                <a:ea typeface="+mn-ea"/>
                <a:cs typeface="+mn-cs"/>
              </a:rPr>
              <a:t>Slovenia</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275536"/>
                </a:solidFill>
                <a:effectLst/>
                <a:uLnTx/>
                <a:uFillTx/>
                <a:latin typeface="Calibri"/>
                <a:ea typeface="+mn-ea"/>
                <a:cs typeface="+mn-cs"/>
              </a:rPr>
              <a:t>Karst</a:t>
            </a:r>
            <a:r>
              <a:rPr kumimoji="0" lang="sl-SI" sz="1800" b="1" i="0" u="none" strike="noStrike" kern="1200" cap="none" spc="-1" normalizeH="0" baseline="0" noProof="0" dirty="0">
                <a:ln>
                  <a:noFill/>
                </a:ln>
                <a:solidFill>
                  <a:srgbClr val="275536"/>
                </a:solidFill>
                <a:effectLst/>
                <a:uLnTx/>
                <a:uFillTx/>
                <a:latin typeface="Calibri"/>
                <a:ea typeface="+mn-ea"/>
                <a:cs typeface="+mn-cs"/>
              </a:rPr>
              <a:t> </a:t>
            </a:r>
            <a:r>
              <a:rPr kumimoji="0" lang="sl-SI" sz="1800" b="1" i="0" u="none" strike="noStrike" kern="1200" cap="none" spc="-1" normalizeH="0" baseline="0" noProof="0" dirty="0" err="1">
                <a:ln>
                  <a:noFill/>
                </a:ln>
                <a:solidFill>
                  <a:srgbClr val="275536"/>
                </a:solidFill>
                <a:effectLst/>
                <a:uLnTx/>
                <a:uFillTx/>
                <a:latin typeface="Calibri"/>
                <a:ea typeface="+mn-ea"/>
                <a:cs typeface="+mn-cs"/>
              </a:rPr>
              <a:t>Research</a:t>
            </a:r>
            <a:r>
              <a:rPr kumimoji="0" lang="sl-SI" sz="1800" b="1" i="0" u="none" strike="noStrike" kern="1200" cap="none" spc="-1" normalizeH="0" baseline="0" noProof="0" dirty="0">
                <a:ln>
                  <a:noFill/>
                </a:ln>
                <a:solidFill>
                  <a:srgbClr val="275536"/>
                </a:solidFill>
                <a:effectLst/>
                <a:uLnTx/>
                <a:uFillTx/>
                <a:latin typeface="Calibri"/>
                <a:ea typeface="+mn-ea"/>
                <a:cs typeface="+mn-cs"/>
              </a:rPr>
              <a:t> Institute ZRC SAZU</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385724"/>
                </a:solidFill>
                <a:effectLst/>
                <a:uLnTx/>
                <a:uFillTx/>
                <a:latin typeface="Calibri"/>
                <a:ea typeface="+mn-ea"/>
                <a:cs typeface="+mn-cs"/>
              </a:rPr>
              <a:t>Web</a:t>
            </a:r>
            <a:r>
              <a:rPr kumimoji="0" lang="sl-SI" sz="1800" b="0" i="0" u="none" strike="noStrike" kern="1200" cap="none" spc="-1" normalizeH="0" baseline="0" noProof="0" dirty="0">
                <a:ln>
                  <a:noFill/>
                </a:ln>
                <a:solidFill>
                  <a:srgbClr val="275536"/>
                </a:solidFill>
                <a:effectLst/>
                <a:uLnTx/>
                <a:uFillTx/>
                <a:latin typeface="Calibri"/>
                <a:ea typeface="+mn-ea"/>
                <a:cs typeface="+mn-cs"/>
              </a:rPr>
              <a:t>: </a:t>
            </a:r>
            <a:r>
              <a:rPr kumimoji="0" lang="sl-SI" sz="1800" b="0" i="0" u="sng" strike="noStrike" kern="1200" cap="none" spc="-1" normalizeH="0" baseline="0" noProof="0" dirty="0">
                <a:ln>
                  <a:noFill/>
                </a:ln>
                <a:solidFill>
                  <a:srgbClr val="0563C1"/>
                </a:solidFill>
                <a:effectLst/>
                <a:uLnTx/>
                <a:uFillTx/>
                <a:latin typeface="Calibri"/>
                <a:ea typeface="+mn-ea"/>
                <a:cs typeface="+mn-cs"/>
                <a:hlinkClick r:id="rId4"/>
              </a:rPr>
              <a:t>https://epos-ip.zrc-sazu.si</a:t>
            </a:r>
            <a:r>
              <a:rPr kumimoji="0" lang="sl-SI" sz="1800" b="0" i="0" u="none" strike="noStrike" kern="1200" cap="none" spc="-1" normalizeH="0" baseline="0" noProof="0" dirty="0">
                <a:ln>
                  <a:noFill/>
                </a:ln>
                <a:solidFill>
                  <a:srgbClr val="275536"/>
                </a:solidFill>
                <a:effectLst/>
                <a:uLnTx/>
                <a:uFillTx/>
                <a:latin typeface="Calibri"/>
                <a:ea typeface="+mn-ea"/>
                <a:cs typeface="+mn-cs"/>
              </a:rPr>
              <a:t> </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a:ln>
                  <a:noFill/>
                </a:ln>
                <a:solidFill>
                  <a:srgbClr val="275536"/>
                </a:solidFill>
                <a:effectLst/>
                <a:uLnTx/>
                <a:uFillTx/>
                <a:latin typeface="Calibri"/>
                <a:ea typeface="+mn-ea"/>
                <a:cs typeface="+mn-cs"/>
              </a:rPr>
              <a:t>E-mail: sebela@zrc-sazu.si</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275536"/>
                </a:solidFill>
                <a:effectLst/>
                <a:uLnTx/>
                <a:uFillTx/>
                <a:latin typeface="Calibri"/>
                <a:ea typeface="+mn-ea"/>
                <a:cs typeface="+mn-cs"/>
              </a:rPr>
              <a:t>Twitter</a:t>
            </a:r>
            <a:r>
              <a:rPr kumimoji="0" lang="sl-SI" sz="1800" b="0" i="0" u="none" strike="noStrike" kern="1200" cap="none" spc="-1" normalizeH="0" baseline="0" noProof="0" dirty="0">
                <a:ln>
                  <a:noFill/>
                </a:ln>
                <a:solidFill>
                  <a:srgbClr val="275536"/>
                </a:solidFill>
                <a:effectLst/>
                <a:uLnTx/>
                <a:uFillTx/>
                <a:latin typeface="Calibri"/>
                <a:ea typeface="+mn-ea"/>
                <a:cs typeface="+mn-cs"/>
              </a:rPr>
              <a:t>: @</a:t>
            </a:r>
            <a:r>
              <a:rPr kumimoji="0" lang="sl-SI" sz="1800" b="0" i="0" u="none" strike="noStrike" kern="1200" cap="none" spc="-1" normalizeH="0" baseline="0" noProof="0" dirty="0" err="1">
                <a:ln>
                  <a:noFill/>
                </a:ln>
                <a:solidFill>
                  <a:srgbClr val="275536"/>
                </a:solidFill>
                <a:effectLst/>
                <a:uLnTx/>
                <a:uFillTx/>
                <a:latin typeface="Calibri"/>
                <a:ea typeface="+mn-ea"/>
                <a:cs typeface="+mn-cs"/>
              </a:rPr>
              <a:t>EPOS_Slovenia</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sng" strike="noStrike" kern="1200" cap="none" spc="-1" normalizeH="0" baseline="0" noProof="0" dirty="0">
                <a:ln>
                  <a:noFill/>
                </a:ln>
                <a:solidFill>
                  <a:srgbClr val="0563C1"/>
                </a:solidFill>
                <a:effectLst/>
                <a:uLnTx/>
                <a:uFillTx/>
                <a:latin typeface="Calibri"/>
                <a:ea typeface="+mn-ea"/>
                <a:cs typeface="+mn-cs"/>
                <a:hlinkClick r:id="rId5"/>
              </a:rPr>
              <a:t>EPOS </a:t>
            </a:r>
            <a:r>
              <a:rPr kumimoji="0" lang="sl-SI" sz="1800" b="0" i="0" u="sng" strike="noStrike" kern="1200" cap="none" spc="-1" normalizeH="0" baseline="0" noProof="0" dirty="0" err="1">
                <a:ln>
                  <a:noFill/>
                </a:ln>
                <a:solidFill>
                  <a:srgbClr val="0563C1"/>
                </a:solidFill>
                <a:effectLst/>
                <a:uLnTx/>
                <a:uFillTx/>
                <a:latin typeface="Calibri"/>
                <a:ea typeface="+mn-ea"/>
                <a:cs typeface="+mn-cs"/>
                <a:hlinkClick r:id="rId5"/>
              </a:rPr>
              <a:t>Slovenia</a:t>
            </a:r>
            <a:r>
              <a:rPr kumimoji="0" lang="sl-SI" sz="1800" b="0" i="0" u="sng" strike="noStrike" kern="1200" cap="none" spc="-1" normalizeH="0" baseline="0" noProof="0" dirty="0">
                <a:ln>
                  <a:noFill/>
                </a:ln>
                <a:solidFill>
                  <a:srgbClr val="0563C1"/>
                </a:solidFill>
                <a:effectLst/>
                <a:uLnTx/>
                <a:uFillTx/>
                <a:latin typeface="Calibri"/>
                <a:ea typeface="+mn-ea"/>
                <a:cs typeface="+mn-cs"/>
                <a:hlinkClick r:id="rId5"/>
              </a:rPr>
              <a:t> Data &amp; </a:t>
            </a:r>
            <a:r>
              <a:rPr kumimoji="0" lang="sl-SI" sz="1800" b="0" i="0" u="sng" strike="noStrike" kern="1200" cap="none" spc="-1" normalizeH="0" baseline="0" noProof="0" dirty="0" err="1">
                <a:ln>
                  <a:noFill/>
                </a:ln>
                <a:solidFill>
                  <a:srgbClr val="0563C1"/>
                </a:solidFill>
                <a:effectLst/>
                <a:uLnTx/>
                <a:uFillTx/>
                <a:latin typeface="Calibri"/>
                <a:ea typeface="+mn-ea"/>
                <a:cs typeface="+mn-cs"/>
                <a:hlinkClick r:id="rId5"/>
              </a:rPr>
              <a:t>Sites</a:t>
            </a:r>
            <a:endPar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060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4157331" y="187298"/>
            <a:ext cx="9058939"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2913321" y="1107373"/>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l-SI" sz="2400" b="0" i="0" u="none" strike="noStrike" kern="1200" cap="none" spc="0" normalizeH="0" baseline="0" noProof="0" dirty="0">
                <a:ln>
                  <a:noFill/>
                </a:ln>
                <a:solidFill>
                  <a:srgbClr val="EBA900"/>
                </a:solidFill>
                <a:effectLst/>
                <a:uLnTx/>
                <a:uFillTx/>
                <a:latin typeface="Calibri" panose="020F0502020204030204" pitchFamily="34" charset="0"/>
                <a:ea typeface="+mj-ea"/>
                <a:cs typeface="Calibri" panose="020F0502020204030204" pitchFamily="34" charset="0"/>
              </a:rPr>
              <a:t>sebela@zrc-sazu.si</a:t>
            </a:r>
            <a:endParaRPr kumimoji="0" lang="en-GB" sz="2400" b="0" i="0" u="none" strike="noStrike" kern="1200" cap="none" spc="0" normalizeH="0" baseline="0" noProof="0" dirty="0">
              <a:ln>
                <a:noFill/>
              </a:ln>
              <a:solidFill>
                <a:srgbClr val="EBA900"/>
              </a:solidFill>
              <a:effectLst/>
              <a:uLnTx/>
              <a:uFillTx/>
              <a:latin typeface="Calibri" panose="020F0502020204030204" pitchFamily="34" charset="0"/>
              <a:ea typeface="+mj-ea"/>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148856" y="6100651"/>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hlinkClick r:id="rId4">
                  <a:extLst>
                    <a:ext uri="{A12FA001-AC4F-418D-AE19-62706E023703}">
                      <ahyp:hlinkClr xmlns:ahyp="http://schemas.microsoft.com/office/drawing/2018/hyperlinkcolor" val="tx"/>
                    </a:ext>
                  </a:extLst>
                </a:hlinkClick>
              </a:rPr>
              <a:t>www.epos-eu.org/on</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a:t>
            </a:r>
            <a:r>
              <a:rPr kumimoji="0" lang="en-GB" sz="2000" b="0" i="0" u="none" strike="noStrike" kern="1200" cap="none" spc="0" normalizeH="0" baseline="0" noProof="0" dirty="0">
                <a:ln>
                  <a:noFill/>
                </a:ln>
                <a:solidFill>
                  <a:srgbClr val="EBA900"/>
                </a:solidFill>
                <a:effectLst/>
                <a:uLnTx/>
                <a:uFillTx/>
                <a:latin typeface="Aptos Display" panose="02110004020202020204"/>
                <a:ea typeface="+mj-ea"/>
                <a:cs typeface="+mj-cs"/>
              </a:rPr>
              <a:t>|</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social media </a:t>
            </a:r>
            <a:r>
              <a:rPr kumimoji="0" lang="en-GB" sz="2000" b="0" i="0" u="none" strike="noStrike" kern="1200" cap="none" spc="0" normalizeH="0" baseline="0" noProof="0" dirty="0">
                <a:ln>
                  <a:noFill/>
                </a:ln>
                <a:solidFill>
                  <a:srgbClr val="E5A113"/>
                </a:solidFill>
                <a:effectLst/>
                <a:uLnTx/>
                <a:uFillTx/>
                <a:latin typeface="Aptos Display" panose="02110004020202020204"/>
                <a:ea typeface="+mj-ea"/>
                <a:cs typeface="+mj-cs"/>
              </a:rPr>
              <a:t>#</a:t>
            </a:r>
            <a:r>
              <a:rPr kumimoji="0" lang="en-GB" sz="2000" b="0" i="0" u="none" strike="noStrike" kern="1200" cap="none" spc="0" normalizeH="0" baseline="0" noProof="0" dirty="0" err="1">
                <a:ln>
                  <a:noFill/>
                </a:ln>
                <a:solidFill>
                  <a:srgbClr val="000000"/>
                </a:solidFill>
                <a:effectLst/>
                <a:uLnTx/>
                <a:uFillTx/>
                <a:latin typeface="Aptos Display" panose="02110004020202020204"/>
                <a:ea typeface="+mj-ea"/>
                <a:cs typeface="+mj-cs"/>
              </a:rPr>
              <a:t>EPOSon</a:t>
            </a:r>
            <a:endPar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endParaRPr>
          </a:p>
        </p:txBody>
      </p:sp>
      <p:pic>
        <p:nvPicPr>
          <p:cNvPr id="3" name="Slika 2">
            <a:extLst>
              <a:ext uri="{FF2B5EF4-FFF2-40B4-BE49-F238E27FC236}">
                <a16:creationId xmlns:a16="http://schemas.microsoft.com/office/drawing/2014/main" id="{8AF9B31B-5350-42DD-A610-94DB399CA084}"/>
              </a:ext>
            </a:extLst>
          </p:cNvPr>
          <p:cNvPicPr>
            <a:picLocks noChangeAspect="1"/>
          </p:cNvPicPr>
          <p:nvPr/>
        </p:nvPicPr>
        <p:blipFill>
          <a:blip r:embed="rId5"/>
          <a:stretch>
            <a:fillRect/>
          </a:stretch>
        </p:blipFill>
        <p:spPr>
          <a:xfrm rot="10800000">
            <a:off x="1438937" y="1933865"/>
            <a:ext cx="9259521" cy="4166785"/>
          </a:xfrm>
          <a:prstGeom prst="rect">
            <a:avLst/>
          </a:prstGeom>
        </p:spPr>
      </p:pic>
      <p:sp>
        <p:nvSpPr>
          <p:cNvPr id="8" name="PoljeZBesedilom 7">
            <a:extLst>
              <a:ext uri="{FF2B5EF4-FFF2-40B4-BE49-F238E27FC236}">
                <a16:creationId xmlns:a16="http://schemas.microsoft.com/office/drawing/2014/main" id="{C79A5ED1-4B90-4809-93AC-03AD8C9B6D93}"/>
              </a:ext>
            </a:extLst>
          </p:cNvPr>
          <p:cNvSpPr txBox="1"/>
          <p:nvPr/>
        </p:nvSpPr>
        <p:spPr>
          <a:xfrm>
            <a:off x="1617919" y="5491901"/>
            <a:ext cx="25908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FFFFFF"/>
                </a:solidFill>
                <a:effectLst/>
                <a:uLnTx/>
                <a:uFillTx/>
                <a:latin typeface="Aptos" panose="02110004020202020204"/>
                <a:ea typeface="+mn-ea"/>
                <a:cs typeface="+mn-cs"/>
              </a:rPr>
              <a:t>Postojna </a:t>
            </a:r>
            <a:r>
              <a:rPr kumimoji="0" lang="sl-SI" sz="1800" b="0" i="0" u="none" strike="noStrike" kern="1200" cap="none" spc="0" normalizeH="0" baseline="0" noProof="0" dirty="0" err="1">
                <a:ln>
                  <a:noFill/>
                </a:ln>
                <a:solidFill>
                  <a:srgbClr val="FFFFFF"/>
                </a:solidFill>
                <a:effectLst/>
                <a:uLnTx/>
                <a:uFillTx/>
                <a:latin typeface="Aptos" panose="02110004020202020204"/>
                <a:ea typeface="+mn-ea"/>
                <a:cs typeface="+mn-cs"/>
              </a:rPr>
              <a:t>Cave</a:t>
            </a:r>
            <a:endParaRPr kumimoji="0" lang="sl-SI"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057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198;p15">
            <a:extLst>
              <a:ext uri="{FF2B5EF4-FFF2-40B4-BE49-F238E27FC236}">
                <a16:creationId xmlns:a16="http://schemas.microsoft.com/office/drawing/2014/main" id="{757C1DAF-6765-42E1-9171-F1610D3C0C49}"/>
              </a:ext>
            </a:extLst>
          </p:cNvPr>
          <p:cNvGraphicFramePr/>
          <p:nvPr/>
        </p:nvGraphicFramePr>
        <p:xfrm>
          <a:off x="216057" y="1583062"/>
          <a:ext cx="11923939" cy="4511060"/>
        </p:xfrm>
        <a:graphic>
          <a:graphicData uri="http://schemas.openxmlformats.org/drawingml/2006/table">
            <a:tbl>
              <a:tblPr>
                <a:noFill/>
              </a:tblPr>
              <a:tblGrid>
                <a:gridCol w="5532598">
                  <a:extLst>
                    <a:ext uri="{9D8B030D-6E8A-4147-A177-3AD203B41FA5}">
                      <a16:colId xmlns:a16="http://schemas.microsoft.com/office/drawing/2014/main" val="20000"/>
                    </a:ext>
                  </a:extLst>
                </a:gridCol>
                <a:gridCol w="6391341">
                  <a:extLst>
                    <a:ext uri="{9D8B030D-6E8A-4147-A177-3AD203B41FA5}">
                      <a16:colId xmlns:a16="http://schemas.microsoft.com/office/drawing/2014/main" val="20001"/>
                    </a:ext>
                  </a:extLst>
                </a:gridCol>
              </a:tblGrid>
              <a:tr h="400050">
                <a:tc>
                  <a:txBody>
                    <a:bodyPr/>
                    <a:lstStyle/>
                    <a:p>
                      <a:pPr marL="0" marR="0" lvl="0" indent="0" algn="l" rtl="0">
                        <a:lnSpc>
                          <a:spcPct val="100000"/>
                        </a:lnSpc>
                        <a:spcBef>
                          <a:spcPts val="0"/>
                        </a:spcBef>
                        <a:spcAft>
                          <a:spcPts val="0"/>
                        </a:spcAft>
                        <a:buClr>
                          <a:srgbClr val="000000"/>
                        </a:buClr>
                        <a:buSzPts val="2100"/>
                        <a:buFont typeface="Arial"/>
                        <a:buNone/>
                      </a:pPr>
                      <a:r>
                        <a:rPr lang="sl-SI" sz="2400" b="1" u="none" strike="noStrike" cap="none" noProof="0" dirty="0">
                          <a:latin typeface="Calibri" panose="020F0502020204030204" pitchFamily="34" charset="0"/>
                          <a:ea typeface="Calibri"/>
                          <a:cs typeface="Calibri" panose="020F0502020204030204" pitchFamily="34" charset="0"/>
                          <a:sym typeface="Calibri"/>
                        </a:rPr>
                        <a:t>EPOS </a:t>
                      </a:r>
                      <a:r>
                        <a:rPr lang="sl-SI" sz="2400" b="1" u="none" strike="noStrike" cap="none" noProof="0" dirty="0" err="1">
                          <a:latin typeface="Calibri" panose="020F0502020204030204" pitchFamily="34" charset="0"/>
                          <a:ea typeface="Calibri"/>
                          <a:cs typeface="Calibri" panose="020F0502020204030204" pitchFamily="34" charset="0"/>
                          <a:sym typeface="Calibri"/>
                        </a:rPr>
                        <a:t>Slovenia</a:t>
                      </a: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04975">
                <a:tc>
                  <a:txBody>
                    <a:bodyPr/>
                    <a:lstStyle/>
                    <a:p>
                      <a:pPr marL="141288" marR="0" lvl="0" indent="-131763" algn="l" rtl="0">
                        <a:lnSpc>
                          <a:spcPct val="100000"/>
                        </a:lnSpc>
                        <a:spcBef>
                          <a:spcPts val="0"/>
                        </a:spcBef>
                        <a:spcAft>
                          <a:spcPts val="0"/>
                        </a:spcAft>
                        <a:buClr>
                          <a:srgbClr val="222222"/>
                        </a:buClr>
                        <a:buSzPts val="1400"/>
                        <a:buFont typeface="Wingdings" pitchFamily="2" charset="2"/>
                        <a:buChar char="§"/>
                        <a:tabLst/>
                      </a:pPr>
                      <a:r>
                        <a:rPr lang="sl-SI" sz="2000" u="none" strike="noStrike" cap="none" noProof="0" dirty="0">
                          <a:latin typeface="Calibri" panose="020F0502020204030204" pitchFamily="34" charset="0"/>
                          <a:cs typeface="Calibri" panose="020F0502020204030204" pitchFamily="34" charset="0"/>
                        </a:rPr>
                        <a:t>In </a:t>
                      </a:r>
                      <a:r>
                        <a:rPr lang="sl-SI" sz="2000" b="1" u="sng" strike="noStrike" cap="none" noProof="0" dirty="0">
                          <a:latin typeface="Calibri" panose="020F0502020204030204" pitchFamily="34" charset="0"/>
                          <a:cs typeface="Calibri" panose="020F0502020204030204" pitchFamily="34" charset="0"/>
                        </a:rPr>
                        <a:t>2011</a:t>
                      </a:r>
                      <a:r>
                        <a:rPr lang="sl-SI" sz="2000" u="none" strike="noStrike" cap="none" noProof="0" dirty="0">
                          <a:latin typeface="Calibri" panose="020F0502020204030204" pitchFamily="34" charset="0"/>
                          <a:cs typeface="Calibri" panose="020F0502020204030204" pitchFamily="34" charset="0"/>
                        </a:rPr>
                        <a:t> EPOS </a:t>
                      </a:r>
                      <a:r>
                        <a:rPr lang="sl-SI" sz="2000" u="none" strike="noStrike" cap="none" noProof="0" dirty="0" err="1">
                          <a:latin typeface="Calibri" panose="020F0502020204030204" pitchFamily="34" charset="0"/>
                          <a:cs typeface="Calibri" panose="020F0502020204030204" pitchFamily="34" charset="0"/>
                        </a:rPr>
                        <a:t>was</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included</a:t>
                      </a:r>
                      <a:r>
                        <a:rPr lang="sl-SI" sz="2000" u="none" strike="noStrike" cap="none" noProof="0" dirty="0">
                          <a:latin typeface="Calibri" panose="020F0502020204030204" pitchFamily="34" charset="0"/>
                          <a:cs typeface="Calibri" panose="020F0502020204030204" pitchFamily="34" charset="0"/>
                        </a:rPr>
                        <a:t> in </a:t>
                      </a:r>
                      <a:r>
                        <a:rPr lang="sl-SI" sz="2000" u="none" strike="noStrike" cap="none" noProof="0" dirty="0" err="1">
                          <a:latin typeface="Calibri" panose="020F0502020204030204" pitchFamily="34" charset="0"/>
                          <a:cs typeface="Calibri" panose="020F0502020204030204" pitchFamily="34" charset="0"/>
                        </a:rPr>
                        <a:t>the</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Slovene</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national</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roadmap</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for</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the</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development</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of</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research</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infrastructure</a:t>
                      </a:r>
                      <a:r>
                        <a:rPr lang="sl-SI" sz="2000" u="none" strike="noStrike" cap="none" noProof="0" dirty="0">
                          <a:latin typeface="Calibri" panose="020F0502020204030204" pitchFamily="34" charset="0"/>
                          <a:cs typeface="Calibri" panose="020F0502020204030204" pitchFamily="34" charset="0"/>
                        </a:rPr>
                        <a:t> (NRRI, </a:t>
                      </a:r>
                      <a:r>
                        <a:rPr lang="sl-SI" sz="2000" u="none" strike="noStrike" cap="none" noProof="0" dirty="0" err="1">
                          <a:latin typeface="Calibri" panose="020F0502020204030204" pitchFamily="34" charset="0"/>
                          <a:cs typeface="Calibri" panose="020F0502020204030204" pitchFamily="34" charset="0"/>
                        </a:rPr>
                        <a:t>Ministry</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of</a:t>
                      </a:r>
                      <a:r>
                        <a:rPr lang="sl-SI" sz="2000" u="none" strike="noStrike" cap="none" noProof="0" dirty="0">
                          <a:latin typeface="Calibri" panose="020F0502020204030204" pitchFamily="34" charset="0"/>
                          <a:cs typeface="Calibri" panose="020F0502020204030204" pitchFamily="34" charset="0"/>
                        </a:rPr>
                        <a:t> Science, </a:t>
                      </a:r>
                      <a:r>
                        <a:rPr lang="sl-SI" sz="2000" u="none" strike="noStrike" cap="none" noProof="0" dirty="0" err="1">
                          <a:latin typeface="Calibri" panose="020F0502020204030204" pitchFamily="34" charset="0"/>
                          <a:cs typeface="Calibri" panose="020F0502020204030204" pitchFamily="34" charset="0"/>
                        </a:rPr>
                        <a:t>Republic</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of</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Slovenia</a:t>
                      </a:r>
                      <a:r>
                        <a:rPr lang="sl-SI" sz="2000" u="none" strike="noStrike" cap="none" noProof="0" dirty="0">
                          <a:latin typeface="Calibri" panose="020F0502020204030204" pitchFamily="34" charset="0"/>
                          <a:cs typeface="Calibri" panose="020F0502020204030204" pitchFamily="34" charset="0"/>
                        </a:rPr>
                        <a:t>, 2011 – 2020) </a:t>
                      </a:r>
                      <a:r>
                        <a:rPr lang="sl-SI" sz="2000" u="none" strike="noStrike" cap="none" noProof="0" dirty="0" err="1">
                          <a:latin typeface="Calibri" panose="020F0502020204030204" pitchFamily="34" charset="0"/>
                          <a:cs typeface="Calibri" panose="020F0502020204030204" pitchFamily="34" charset="0"/>
                        </a:rPr>
                        <a:t>with</a:t>
                      </a:r>
                      <a:r>
                        <a:rPr lang="sl-SI" sz="2000" u="none" strike="noStrike" cap="none" noProof="0" dirty="0">
                          <a:latin typeface="Calibri" panose="020F0502020204030204" pitchFamily="34" charset="0"/>
                          <a:cs typeface="Calibri" panose="020F0502020204030204" pitchFamily="34" charset="0"/>
                        </a:rPr>
                        <a:t> status as future </a:t>
                      </a:r>
                      <a:r>
                        <a:rPr lang="sl-SI" sz="2000" u="none" strike="noStrike" cap="none" noProof="0" dirty="0" err="1">
                          <a:latin typeface="Calibri" panose="020F0502020204030204" pitchFamily="34" charset="0"/>
                          <a:cs typeface="Calibri" panose="020F0502020204030204" pitchFamily="34" charset="0"/>
                        </a:rPr>
                        <a:t>extension</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project</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a:latin typeface="Calibri" panose="020F0502020204030204" pitchFamily="34" charset="0"/>
                          <a:cs typeface="Calibri" panose="020F0502020204030204" pitchFamily="34" charset="0"/>
                          <a:hlinkClick r:id="rId3"/>
                        </a:rPr>
                        <a:t>https://www.gov.si/assets/ministrstva/MVZI/Znanost/do-2020-Strategije-predpisi-in-drugi-dokumenti/Nacrt-razvoja-raziskovalnih-infrastruktur-2011-do-2020-revizija-2016.pdf</a:t>
                      </a:r>
                      <a:r>
                        <a:rPr lang="sl-SI" sz="2000" u="none" strike="noStrike" cap="none" noProof="0" dirty="0">
                          <a:latin typeface="Calibri" panose="020F0502020204030204" pitchFamily="34" charset="0"/>
                          <a:cs typeface="Calibri" panose="020F0502020204030204" pitchFamily="34" charset="0"/>
                        </a:rPr>
                        <a:t>.</a:t>
                      </a:r>
                    </a:p>
                    <a:p>
                      <a:pPr marL="141288" marR="0" lvl="0" indent="-131763" algn="l" rtl="0">
                        <a:lnSpc>
                          <a:spcPct val="100000"/>
                        </a:lnSpc>
                        <a:spcBef>
                          <a:spcPts val="0"/>
                        </a:spcBef>
                        <a:spcAft>
                          <a:spcPts val="0"/>
                        </a:spcAft>
                        <a:buClr>
                          <a:srgbClr val="222222"/>
                        </a:buClr>
                        <a:buSzPts val="1400"/>
                        <a:buFont typeface="Wingdings" pitchFamily="2" charset="2"/>
                        <a:buChar char="§"/>
                        <a:tabLst/>
                      </a:pPr>
                      <a:r>
                        <a:rPr lang="sl-SI" sz="2000" u="none" strike="noStrike" cap="none" noProof="0" dirty="0">
                          <a:latin typeface="Calibri" panose="020F0502020204030204" pitchFamily="34" charset="0"/>
                          <a:cs typeface="Calibri" panose="020F0502020204030204" pitchFamily="34" charset="0"/>
                        </a:rPr>
                        <a:t>In </a:t>
                      </a:r>
                      <a:r>
                        <a:rPr lang="sl-SI" sz="2000" b="1" u="sng" strike="noStrike" cap="none" noProof="0" dirty="0">
                          <a:latin typeface="Calibri" panose="020F0502020204030204" pitchFamily="34" charset="0"/>
                          <a:cs typeface="Calibri" panose="020F0502020204030204" pitchFamily="34" charset="0"/>
                        </a:rPr>
                        <a:t>2016</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after</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the</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review</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of</a:t>
                      </a:r>
                      <a:r>
                        <a:rPr lang="sl-SI" sz="2000" u="none" strike="noStrike" cap="none" noProof="0" dirty="0">
                          <a:latin typeface="Calibri" panose="020F0502020204030204" pitchFamily="34" charset="0"/>
                          <a:cs typeface="Calibri" panose="020F0502020204030204" pitchFamily="34" charset="0"/>
                        </a:rPr>
                        <a:t> NRRI, EPOS </a:t>
                      </a:r>
                      <a:r>
                        <a:rPr lang="sl-SI" sz="2000" u="none" strike="noStrike" cap="none" noProof="0" dirty="0" err="1">
                          <a:latin typeface="Calibri" panose="020F0502020204030204" pitchFamily="34" charset="0"/>
                          <a:cs typeface="Calibri" panose="020F0502020204030204" pitchFamily="34" charset="0"/>
                        </a:rPr>
                        <a:t>become</a:t>
                      </a:r>
                      <a:r>
                        <a:rPr lang="sl-SI" sz="2000" u="none" strike="noStrike" cap="none" noProof="0" dirty="0">
                          <a:latin typeface="Calibri" panose="020F0502020204030204" pitchFamily="34" charset="0"/>
                          <a:cs typeface="Calibri" panose="020F0502020204030204" pitchFamily="34" charset="0"/>
                        </a:rPr>
                        <a:t> a </a:t>
                      </a:r>
                      <a:r>
                        <a:rPr lang="sl-SI" sz="2000" u="none" strike="noStrike" cap="none" noProof="0" dirty="0" err="1">
                          <a:latin typeface="Calibri" panose="020F0502020204030204" pitchFamily="34" charset="0"/>
                          <a:cs typeface="Calibri" panose="020F0502020204030204" pitchFamily="34" charset="0"/>
                        </a:rPr>
                        <a:t>full</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member</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project</a:t>
                      </a:r>
                      <a:r>
                        <a:rPr lang="sl-SI" sz="2000" u="none" strike="noStrike" cap="none" noProof="0" dirty="0">
                          <a:latin typeface="Calibri" panose="020F0502020204030204" pitchFamily="34" charset="0"/>
                          <a:cs typeface="Calibri" panose="020F0502020204030204" pitchFamily="34" charset="0"/>
                        </a:rPr>
                        <a:t> </a:t>
                      </a:r>
                      <a:r>
                        <a:rPr lang="sl-SI" sz="2000" u="none" strike="noStrike" cap="none" noProof="0" dirty="0" err="1">
                          <a:latin typeface="Calibri" panose="020F0502020204030204" pitchFamily="34" charset="0"/>
                          <a:cs typeface="Calibri" panose="020F0502020204030204" pitchFamily="34" charset="0"/>
                        </a:rPr>
                        <a:t>of</a:t>
                      </a:r>
                      <a:r>
                        <a:rPr lang="sl-SI" sz="2000" u="none" strike="noStrike" cap="none" noProof="0" dirty="0">
                          <a:latin typeface="Calibri" panose="020F0502020204030204" pitchFamily="34" charset="0"/>
                          <a:cs typeface="Calibri" panose="020F0502020204030204" pitchFamily="34" charset="0"/>
                        </a:rPr>
                        <a:t> NRRI</a:t>
                      </a:r>
                    </a:p>
                    <a:p>
                      <a:pPr marL="9525" marR="0" lvl="0" indent="0" algn="l" rtl="0">
                        <a:lnSpc>
                          <a:spcPct val="100000"/>
                        </a:lnSpc>
                        <a:spcBef>
                          <a:spcPts val="0"/>
                        </a:spcBef>
                        <a:spcAft>
                          <a:spcPts val="0"/>
                        </a:spcAft>
                        <a:buClr>
                          <a:srgbClr val="222222"/>
                        </a:buClr>
                        <a:buSzPts val="1400"/>
                        <a:buFontTx/>
                        <a:buNone/>
                        <a:tabLst/>
                      </a:pPr>
                      <a:r>
                        <a:rPr lang="sl-SI" sz="2000" u="none" strike="noStrike" cap="none" noProof="0" dirty="0">
                          <a:latin typeface="Calibri" panose="020F0502020204030204" pitchFamily="34" charset="0"/>
                          <a:cs typeface="Calibri" panose="020F0502020204030204" pitchFamily="34" charset="0"/>
                        </a:rPr>
                        <a:t> </a:t>
                      </a:r>
                    </a:p>
                    <a:p>
                      <a:pPr marL="9525" marR="0" lvl="0" indent="0" algn="l" rtl="0">
                        <a:lnSpc>
                          <a:spcPct val="100000"/>
                        </a:lnSpc>
                        <a:spcBef>
                          <a:spcPts val="0"/>
                        </a:spcBef>
                        <a:spcAft>
                          <a:spcPts val="0"/>
                        </a:spcAft>
                        <a:buClr>
                          <a:srgbClr val="222222"/>
                        </a:buClr>
                        <a:buSzPts val="1400"/>
                        <a:buFontTx/>
                        <a:buNone/>
                        <a:tabLst/>
                      </a:pPr>
                      <a:endParaRPr lang="en-GB" sz="20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285840" indent="-285840" defTabSz="914400">
                        <a:lnSpc>
                          <a:spcPct val="100000"/>
                        </a:lnSpc>
                        <a:buClr>
                          <a:srgbClr val="385623"/>
                        </a:buClr>
                        <a:buFont typeface="Arial"/>
                        <a:buChar char="•"/>
                      </a:pPr>
                      <a:r>
                        <a:rPr lang="sl-SI" sz="2000" b="0" strike="noStrike" spc="-1" dirty="0">
                          <a:solidFill>
                            <a:schemeClr val="accent6">
                              <a:lumMod val="50000"/>
                            </a:schemeClr>
                          </a:solidFill>
                          <a:latin typeface="Calibri"/>
                        </a:rPr>
                        <a:t>In</a:t>
                      </a:r>
                      <a:r>
                        <a:rPr lang="sl-SI" sz="2000" b="1" strike="noStrike" spc="-1" dirty="0">
                          <a:solidFill>
                            <a:schemeClr val="accent6">
                              <a:lumMod val="50000"/>
                            </a:schemeClr>
                          </a:solidFill>
                          <a:latin typeface="Calibri"/>
                        </a:rPr>
                        <a:t> </a:t>
                      </a:r>
                      <a:r>
                        <a:rPr lang="en-US" sz="2000" b="1" u="sng" strike="noStrike" spc="-1" dirty="0">
                          <a:solidFill>
                            <a:schemeClr val="accent6">
                              <a:lumMod val="50000"/>
                            </a:schemeClr>
                          </a:solidFill>
                          <a:latin typeface="Calibri"/>
                        </a:rPr>
                        <a:t>2013</a:t>
                      </a:r>
                      <a:r>
                        <a:rPr lang="en-US" sz="2000" b="0" strike="noStrike" spc="-1" dirty="0">
                          <a:solidFill>
                            <a:schemeClr val="dk1"/>
                          </a:solidFill>
                          <a:latin typeface="Calibri"/>
                        </a:rPr>
                        <a:t> October 23</a:t>
                      </a:r>
                      <a:r>
                        <a:rPr lang="en-US" sz="2000" b="0" strike="noStrike" spc="-1" baseline="30000" dirty="0">
                          <a:solidFill>
                            <a:schemeClr val="dk1"/>
                          </a:solidFill>
                          <a:latin typeface="Calibri"/>
                        </a:rPr>
                        <a:t>th</a:t>
                      </a:r>
                      <a:r>
                        <a:rPr lang="en-US" sz="2000" b="0" strike="noStrike" spc="-1" dirty="0">
                          <a:solidFill>
                            <a:schemeClr val="dk1"/>
                          </a:solidFill>
                          <a:latin typeface="Calibri"/>
                        </a:rPr>
                        <a:t>, Slovenian Ministry of Education, Science and Sports signed the </a:t>
                      </a:r>
                      <a:r>
                        <a:rPr lang="en-US" sz="2000" b="0" i="1" strike="noStrike" spc="-1" dirty="0">
                          <a:solidFill>
                            <a:schemeClr val="dk1"/>
                          </a:solidFill>
                          <a:latin typeface="Calibri"/>
                        </a:rPr>
                        <a:t>Letter</a:t>
                      </a:r>
                      <a:r>
                        <a:rPr lang="en-US" sz="2000" b="0" strike="noStrike" spc="-1" dirty="0">
                          <a:solidFill>
                            <a:schemeClr val="dk1"/>
                          </a:solidFill>
                          <a:latin typeface="Calibri"/>
                        </a:rPr>
                        <a:t> </a:t>
                      </a:r>
                      <a:r>
                        <a:rPr lang="en-US" sz="2000" b="0" i="1" strike="noStrike" spc="-1" dirty="0">
                          <a:solidFill>
                            <a:schemeClr val="dk1"/>
                          </a:solidFill>
                          <a:latin typeface="Calibri"/>
                        </a:rPr>
                        <a:t>of</a:t>
                      </a:r>
                      <a:r>
                        <a:rPr lang="en-US" sz="2000" b="0" strike="noStrike" spc="-1" dirty="0">
                          <a:solidFill>
                            <a:schemeClr val="dk1"/>
                          </a:solidFill>
                          <a:latin typeface="Calibri"/>
                        </a:rPr>
                        <a:t> </a:t>
                      </a:r>
                      <a:r>
                        <a:rPr lang="en-US" sz="2000" b="0" i="1" strike="noStrike" spc="-1" dirty="0">
                          <a:solidFill>
                            <a:schemeClr val="dk1"/>
                          </a:solidFill>
                          <a:latin typeface="Calibri"/>
                        </a:rPr>
                        <a:t>Intent</a:t>
                      </a:r>
                      <a:r>
                        <a:rPr lang="en-US" sz="2000" b="0" strike="noStrike" spc="-1" dirty="0">
                          <a:solidFill>
                            <a:schemeClr val="dk1"/>
                          </a:solidFill>
                          <a:latin typeface="Calibri"/>
                        </a:rPr>
                        <a:t> for Slovenia‘ cooperation in EPOS consortium.</a:t>
                      </a:r>
                      <a:endParaRPr lang="sl-SI" sz="2000" b="0" strike="noStrike" spc="-1" dirty="0">
                        <a:solidFill>
                          <a:srgbClr val="000000"/>
                        </a:solidFill>
                        <a:latin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380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D40020B6-5AB7-4576-9A90-DBD3D9F10744}"/>
              </a:ext>
            </a:extLst>
          </p:cNvPr>
          <p:cNvSpPr/>
          <p:nvPr/>
        </p:nvSpPr>
        <p:spPr>
          <a:xfrm>
            <a:off x="4336675" y="540138"/>
            <a:ext cx="7730487"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EPOS </a:t>
            </a:r>
            <a:r>
              <a:rPr kumimoji="0" lang="sl-SI" sz="1800" b="1" i="0" u="none" strike="noStrike" kern="1200" cap="none" spc="-1" normalizeH="0" baseline="0" noProof="0" dirty="0" err="1">
                <a:ln>
                  <a:noFill/>
                </a:ln>
                <a:solidFill>
                  <a:srgbClr val="275E48">
                    <a:lumMod val="50000"/>
                  </a:srgbClr>
                </a:solidFill>
                <a:effectLst/>
                <a:uLnTx/>
                <a:uFillTx/>
                <a:latin typeface="Calibri"/>
                <a:ea typeface="DejaVu Sans"/>
                <a:cs typeface="+mn-cs"/>
              </a:rPr>
              <a:t>Slovenia</a:t>
            </a: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 </a:t>
            </a:r>
            <a:r>
              <a:rPr kumimoji="0" lang="sl-SI" sz="1800" b="1" i="0" u="none" strike="noStrike" kern="1200" cap="none" spc="-1" normalizeH="0" baseline="0" noProof="0" dirty="0" err="1">
                <a:ln>
                  <a:noFill/>
                </a:ln>
                <a:solidFill>
                  <a:srgbClr val="275E48">
                    <a:lumMod val="50000"/>
                  </a:srgbClr>
                </a:solidFill>
                <a:effectLst/>
                <a:uLnTx/>
                <a:uFillTx/>
                <a:latin typeface="Calibri"/>
                <a:ea typeface="DejaVu Sans"/>
                <a:cs typeface="+mn-cs"/>
              </a:rPr>
              <a:t>consortium</a:t>
            </a: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 (</a:t>
            </a:r>
            <a:r>
              <a:rPr kumimoji="0" lang="sl-SI" sz="1800" b="0" i="0" u="sng" strike="noStrike" kern="1200" cap="none" spc="-1" normalizeH="0" baseline="0" noProof="0" dirty="0">
                <a:ln>
                  <a:noFill/>
                </a:ln>
                <a:solidFill>
                  <a:srgbClr val="275E48">
                    <a:lumMod val="50000"/>
                  </a:srgbClr>
                </a:solidFill>
                <a:effectLst/>
                <a:uLnTx/>
                <a:uFillTx/>
                <a:latin typeface="Calibri"/>
                <a:ea typeface="DejaVu Sans"/>
                <a:cs typeface="+mn-cs"/>
                <a:hlinkClick r:id="rId3"/>
              </a:rPr>
              <a:t>https://epos-ip.zrc-sazu.si/</a:t>
            </a: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a:t>
            </a:r>
            <a:r>
              <a:rPr kumimoji="0" lang="sl-SI" sz="1800" b="0" i="0" u="none" strike="noStrike" kern="1200" cap="none" spc="-1" normalizeH="0" baseline="0" noProof="0" dirty="0">
                <a:ln>
                  <a:noFill/>
                </a:ln>
                <a:solidFill>
                  <a:srgbClr val="275E48">
                    <a:lumMod val="50000"/>
                  </a:srgbClr>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Karst</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Research</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Institute </a:t>
            </a:r>
            <a:r>
              <a:rPr kumimoji="0" lang="sl-SI" sz="1800" b="1" i="0" u="none" strike="noStrike" kern="1200" cap="none" spc="-1" normalizeH="0" baseline="0" noProof="0" dirty="0">
                <a:ln>
                  <a:noFill/>
                </a:ln>
                <a:solidFill>
                  <a:srgbClr val="000000"/>
                </a:solidFill>
                <a:effectLst/>
                <a:uLnTx/>
                <a:uFillTx/>
                <a:latin typeface="Calibri"/>
                <a:ea typeface="DejaVu Sans"/>
                <a:cs typeface="+mn-cs"/>
              </a:rPr>
              <a:t>ZRC SAZU </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leading</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partner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and</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national</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coordinator</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Geological</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Survey</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Slovenia</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1" i="0" u="none" strike="noStrike" kern="1200" cap="none" spc="-1" normalizeH="0" baseline="0" noProof="0" dirty="0">
                <a:ln>
                  <a:noFill/>
                </a:ln>
                <a:solidFill>
                  <a:srgbClr val="000000"/>
                </a:solidFill>
                <a:effectLst/>
                <a:uLnTx/>
                <a:uFillTx/>
                <a:latin typeface="Calibri"/>
                <a:ea typeface="DejaVu Sans"/>
                <a:cs typeface="+mn-cs"/>
              </a:rPr>
              <a:t>GeoZS</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mn-cs"/>
              </a:rPr>
              <a:t>University of Ljubljana  (Faculty of Civil and Geodetic Engineering</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1" i="0" u="none" strike="noStrike" kern="1200" cap="none" spc="-1" normalizeH="0" baseline="0" noProof="0" dirty="0">
                <a:ln>
                  <a:noFill/>
                </a:ln>
                <a:solidFill>
                  <a:srgbClr val="000000"/>
                </a:solidFill>
                <a:effectLst/>
                <a:uLnTx/>
                <a:uFillTx/>
                <a:latin typeface="Calibri"/>
                <a:ea typeface="DejaVu Sans"/>
                <a:cs typeface="+mn-cs"/>
              </a:rPr>
              <a:t>UL-FGG</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0" i="0" u="none" strike="noStrike" kern="1200" cap="none" spc="-1" normalizeH="0" baseline="0" noProof="0" dirty="0">
                <a:ln>
                  <a:noFill/>
                </a:ln>
                <a:solidFill>
                  <a:srgbClr val="000000"/>
                </a:solidFill>
                <a:effectLst/>
                <a:uLnTx/>
                <a:uFillTx/>
                <a:latin typeface="Calibri"/>
                <a:ea typeface="DejaVu Sans"/>
                <a:cs typeface="+mn-cs"/>
              </a:rPr>
              <a:t>Jožef Stefan Institute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Slovenia</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sl-SI" sz="1800" b="1" i="0" u="none" strike="noStrike" kern="1200" cap="none" spc="-1" normalizeH="0" baseline="0" noProof="0" dirty="0">
                <a:ln>
                  <a:noFill/>
                </a:ln>
                <a:solidFill>
                  <a:srgbClr val="000000"/>
                </a:solidFill>
                <a:effectLst/>
                <a:uLnTx/>
                <a:uFillTx/>
                <a:latin typeface="Calibri"/>
                <a:ea typeface="DejaVu Sans"/>
                <a:cs typeface="+mn-cs"/>
              </a:rPr>
              <a:t>IJS</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en-US" sz="1800" b="0" i="0" u="none" strike="noStrike" kern="1200" cap="none" spc="-1" normalizeH="0" baseline="0" noProof="0" dirty="0">
                <a:ln>
                  <a:noFill/>
                </a:ln>
                <a:solidFill>
                  <a:srgbClr val="000000"/>
                </a:solidFill>
                <a:effectLst/>
                <a:uLnTx/>
                <a:uFillTx/>
                <a:latin typeface="Calibri"/>
                <a:ea typeface="DejaVu Sans"/>
                <a:cs typeface="+mn-cs"/>
              </a:rPr>
              <a:t>Ministry of the Environment and Spatial Planning, Slovenian Environment Agency, Seismology office (</a:t>
            </a:r>
            <a:r>
              <a:rPr kumimoji="0" lang="en-US" sz="1800" b="1" i="0" u="none" strike="noStrike" kern="1200" cap="none" spc="-1" normalizeH="0" baseline="0" noProof="0" dirty="0">
                <a:ln>
                  <a:noFill/>
                </a:ln>
                <a:solidFill>
                  <a:srgbClr val="000000"/>
                </a:solidFill>
                <a:effectLst/>
                <a:uLnTx/>
                <a:uFillTx/>
                <a:latin typeface="Calibri"/>
                <a:ea typeface="DejaVu Sans"/>
                <a:cs typeface="+mn-cs"/>
              </a:rPr>
              <a:t>ARSO</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Dr. Albin Kralj</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Member of the </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EPOS</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 ERIC General Assembly.</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He works at the Slovenian Ministry of Higher Education, Science and Innovation</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and is a national delegate in ESFRI</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l-SI" sz="1800" b="1" i="0" u="none" strike="noStrike" kern="1200" cap="none" spc="-1" normalizeH="0" baseline="0" noProof="0" dirty="0">
                <a:ln>
                  <a:noFill/>
                </a:ln>
                <a:solidFill>
                  <a:srgbClr val="275E48">
                    <a:lumMod val="50000"/>
                  </a:srgbClr>
                </a:solidFill>
                <a:effectLst/>
                <a:uLnTx/>
                <a:uFillTx/>
                <a:latin typeface="Calibri"/>
                <a:ea typeface="DejaVu Sans"/>
                <a:cs typeface="+mn-cs"/>
              </a:rPr>
              <a:t>Dr. Stanka Šebela</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the coordinator of the </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EPOS</a:t>
            </a:r>
            <a:r>
              <a:rPr kumimoji="0" lang="en-US" sz="1800" b="0" i="0" u="none" strike="noStrike" kern="1200" cap="none" spc="-1" normalizeH="0" baseline="0" noProof="0" dirty="0">
                <a:ln>
                  <a:noFill/>
                </a:ln>
                <a:solidFill>
                  <a:srgbClr val="000000"/>
                </a:solidFill>
                <a:effectLst/>
                <a:uLnTx/>
                <a:uFillTx/>
                <a:latin typeface="Calibri"/>
                <a:ea typeface="DejaVu Sans"/>
                <a:cs typeface="+mn-cs"/>
              </a:rPr>
              <a:t> Slovenia National </a:t>
            </a:r>
            <a:r>
              <a:rPr kumimoji="0" lang="sl-SI" sz="1800" b="0" i="0" u="none" strike="noStrike" kern="1200" cap="none" spc="-1" normalizeH="0" baseline="0" noProof="0" dirty="0" err="1">
                <a:ln>
                  <a:noFill/>
                </a:ln>
                <a:solidFill>
                  <a:srgbClr val="000000"/>
                </a:solidFill>
                <a:effectLst/>
                <a:uLnTx/>
                <a:uFillTx/>
                <a:latin typeface="Calibri"/>
                <a:ea typeface="DejaVu Sans"/>
                <a:cs typeface="+mn-cs"/>
              </a:rPr>
              <a:t>coordinator</a:t>
            </a:r>
            <a:r>
              <a:rPr kumimoji="0" lang="sl-SI" sz="1800" b="0" i="0" u="none" strike="noStrike" kern="1200" cap="none" spc="-1" normalizeH="0" baseline="0" noProof="0" dirty="0">
                <a:ln>
                  <a:noFill/>
                </a:ln>
                <a:solidFill>
                  <a:srgbClr val="000000"/>
                </a:solidFill>
                <a:effectLst/>
                <a:uLnTx/>
                <a:uFillTx/>
                <a:latin typeface="Calibri"/>
                <a:ea typeface="DejaVu Sans"/>
                <a:cs typeface="+mn-cs"/>
              </a:rPr>
              <a:t>.</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a:ln>
                  <a:noFill/>
                </a:ln>
                <a:solidFill>
                  <a:srgbClr val="000000"/>
                </a:solidFill>
                <a:effectLst/>
                <a:uLnTx/>
                <a:uFillTx/>
                <a:latin typeface="Calibri"/>
                <a:ea typeface="DejaVu Sans"/>
                <a:cs typeface="+mn-cs"/>
              </a:rPr>
              <a:t> </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p:txBody>
      </p:sp>
      <p:sp>
        <p:nvSpPr>
          <p:cNvPr id="4" name="PoljeZBesedilom 3">
            <a:extLst>
              <a:ext uri="{FF2B5EF4-FFF2-40B4-BE49-F238E27FC236}">
                <a16:creationId xmlns:a16="http://schemas.microsoft.com/office/drawing/2014/main" id="{828E0F88-736C-4F4C-9601-E1F9D41F7677}"/>
              </a:ext>
            </a:extLst>
          </p:cNvPr>
          <p:cNvSpPr txBox="1"/>
          <p:nvPr/>
        </p:nvSpPr>
        <p:spPr>
          <a:xfrm>
            <a:off x="619712" y="1551446"/>
            <a:ext cx="30118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In </a:t>
            </a:r>
            <a:r>
              <a:rPr kumimoji="0" lang="en-US" sz="1800" b="1" i="0" u="sng" strike="noStrike" kern="1200" cap="none" spc="-1" normalizeH="0" baseline="0" noProof="0" dirty="0">
                <a:ln>
                  <a:noFill/>
                </a:ln>
                <a:solidFill>
                  <a:srgbClr val="000000"/>
                </a:solidFill>
                <a:effectLst/>
                <a:uLnTx/>
                <a:uFillTx/>
                <a:latin typeface="Calibri"/>
                <a:ea typeface="+mn-ea"/>
                <a:cs typeface="+mn-cs"/>
              </a:rPr>
              <a:t>2016</a:t>
            </a:r>
            <a:r>
              <a:rPr kumimoji="0" lang="en-US" sz="1800" b="0" i="0" u="none" strike="noStrike" kern="1200" cap="none" spc="-1" normalizeH="0" baseline="0" noProof="0" dirty="0">
                <a:ln>
                  <a:noFill/>
                </a:ln>
                <a:solidFill>
                  <a:srgbClr val="000000"/>
                </a:solidFill>
                <a:effectLst/>
                <a:uLnTx/>
                <a:uFillTx/>
                <a:latin typeface="Calibri"/>
                <a:ea typeface="+mn-ea"/>
                <a:cs typeface="+mn-cs"/>
              </a:rPr>
              <a:t> May 4</a:t>
            </a:r>
            <a:r>
              <a:rPr kumimoji="0" lang="en-US" sz="1800" b="0" i="0" u="none" strike="noStrike" kern="1200" cap="none" spc="-1" normalizeH="0" baseline="30000" noProof="0" dirty="0">
                <a:ln>
                  <a:noFill/>
                </a:ln>
                <a:solidFill>
                  <a:srgbClr val="000000"/>
                </a:solidFill>
                <a:effectLst/>
                <a:uLnTx/>
                <a:uFillTx/>
                <a:latin typeface="Calibri"/>
                <a:ea typeface="+mn-ea"/>
                <a:cs typeface="+mn-cs"/>
              </a:rPr>
              <a:t>th</a:t>
            </a:r>
            <a:r>
              <a:rPr kumimoji="0" lang="sl-SI" sz="1800" b="0" i="0" u="none" strike="noStrike" kern="1200" cap="none" spc="-1" normalizeH="0" baseline="3000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r>
              <a:rPr kumimoji="0" lang="en-US" sz="1800" b="0" i="0" u="none" strike="noStrike" kern="1200" cap="none" spc="-1" normalizeH="0" baseline="0" noProof="0" dirty="0">
                <a:ln>
                  <a:noFill/>
                </a:ln>
                <a:solidFill>
                  <a:srgbClr val="000000"/>
                </a:solidFill>
                <a:effectLst/>
                <a:uLnTx/>
                <a:uFillTx/>
                <a:latin typeface="Calibri"/>
                <a:ea typeface="+mn-ea"/>
                <a:cs typeface="+mn-cs"/>
              </a:rPr>
              <a:t> the national consortium EPOS-SI  was established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pic>
        <p:nvPicPr>
          <p:cNvPr id="7" name="Slika 6">
            <a:extLst>
              <a:ext uri="{FF2B5EF4-FFF2-40B4-BE49-F238E27FC236}">
                <a16:creationId xmlns:a16="http://schemas.microsoft.com/office/drawing/2014/main" id="{93914979-1619-4C11-AC05-977D6BB47553}"/>
              </a:ext>
            </a:extLst>
          </p:cNvPr>
          <p:cNvPicPr/>
          <p:nvPr/>
        </p:nvPicPr>
        <p:blipFill>
          <a:blip r:embed="rId4"/>
          <a:srcRect l="9539" r="6123"/>
          <a:stretch/>
        </p:blipFill>
        <p:spPr>
          <a:xfrm>
            <a:off x="0" y="3289239"/>
            <a:ext cx="4095298" cy="2255233"/>
          </a:xfrm>
          <a:prstGeom prst="rect">
            <a:avLst/>
          </a:prstGeom>
          <a:ln w="0">
            <a:noFill/>
          </a:ln>
        </p:spPr>
      </p:pic>
    </p:spTree>
    <p:extLst>
      <p:ext uri="{BB962C8B-B14F-4D97-AF65-F5344CB8AC3E}">
        <p14:creationId xmlns:p14="http://schemas.microsoft.com/office/powerpoint/2010/main" val="8773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1BC52EB8-85B2-4712-8DD4-020549A1A894}"/>
              </a:ext>
            </a:extLst>
          </p:cNvPr>
          <p:cNvGraphicFramePr>
            <a:graphicFrameLocks noGrp="1"/>
          </p:cNvGraphicFramePr>
          <p:nvPr/>
        </p:nvGraphicFramePr>
        <p:xfrm>
          <a:off x="838200" y="1825625"/>
          <a:ext cx="5532598" cy="3474740"/>
        </p:xfrm>
        <a:graphic>
          <a:graphicData uri="http://schemas.openxmlformats.org/drawingml/2006/table">
            <a:tbl>
              <a:tblPr>
                <a:noFill/>
              </a:tblPr>
              <a:tblGrid>
                <a:gridCol w="5532598">
                  <a:extLst>
                    <a:ext uri="{9D8B030D-6E8A-4147-A177-3AD203B41FA5}">
                      <a16:colId xmlns:a16="http://schemas.microsoft.com/office/drawing/2014/main" val="2020515511"/>
                    </a:ext>
                  </a:extLst>
                </a:gridCol>
              </a:tblGrid>
              <a:tr h="400050">
                <a:tc>
                  <a:txBody>
                    <a:bodyPr/>
                    <a:lstStyle/>
                    <a:p>
                      <a:pPr marL="0" marR="0" lvl="0" indent="0" algn="l" rtl="0">
                        <a:lnSpc>
                          <a:spcPct val="100000"/>
                        </a:lnSpc>
                        <a:spcBef>
                          <a:spcPts val="0"/>
                        </a:spcBef>
                        <a:spcAft>
                          <a:spcPts val="0"/>
                        </a:spcAft>
                        <a:buClr>
                          <a:srgbClr val="000000"/>
                        </a:buClr>
                        <a:buSzPts val="2100"/>
                        <a:buFont typeface="Arial"/>
                        <a:buNone/>
                      </a:pPr>
                      <a:r>
                        <a:rPr lang="sl-SI" sz="2400" b="1" u="none" strike="noStrike" cap="none" noProof="0" dirty="0">
                          <a:latin typeface="Calibri" panose="020F0502020204030204" pitchFamily="34" charset="0"/>
                          <a:ea typeface="Calibri"/>
                          <a:cs typeface="Calibri" panose="020F0502020204030204" pitchFamily="34" charset="0"/>
                          <a:sym typeface="Calibri"/>
                        </a:rPr>
                        <a:t>EPOS </a:t>
                      </a:r>
                      <a:r>
                        <a:rPr lang="sl-SI" sz="2400" b="1" u="none" strike="noStrike" cap="none" noProof="0" dirty="0" err="1">
                          <a:latin typeface="Calibri" panose="020F0502020204030204" pitchFamily="34" charset="0"/>
                          <a:ea typeface="Calibri"/>
                          <a:cs typeface="Calibri" panose="020F0502020204030204" pitchFamily="34" charset="0"/>
                          <a:sym typeface="Calibri"/>
                        </a:rPr>
                        <a:t>Slovenia</a:t>
                      </a: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968265673"/>
                  </a:ext>
                </a:extLst>
              </a:tr>
              <a:tr h="1704975">
                <a:tc>
                  <a:txBody>
                    <a:bodyPr/>
                    <a:lstStyle/>
                    <a:p>
                      <a:pPr marL="0" marR="0" lvl="0" indent="0" algn="l" defTabSz="914400" rtl="0" eaLnBrk="1" fontAlgn="auto" latinLnBrk="0" hangingPunct="1">
                        <a:lnSpc>
                          <a:spcPct val="100000"/>
                        </a:lnSpc>
                        <a:spcBef>
                          <a:spcPts val="0"/>
                        </a:spcBef>
                        <a:spcAft>
                          <a:spcPts val="0"/>
                        </a:spcAft>
                        <a:buClr>
                          <a:srgbClr val="222222"/>
                        </a:buClr>
                        <a:buSzPts val="1400"/>
                        <a:buFontTx/>
                        <a:buNone/>
                        <a:tabLst/>
                        <a:defRPr/>
                      </a:pPr>
                      <a:r>
                        <a:rPr lang="sl-SI" sz="2400" u="none" strike="noStrike" cap="none" noProof="0" dirty="0">
                          <a:latin typeface="Calibri" panose="020F0502020204030204" pitchFamily="34" charset="0"/>
                          <a:cs typeface="Calibri" panose="020F0502020204030204" pitchFamily="34" charset="0"/>
                        </a:rPr>
                        <a:t>In </a:t>
                      </a:r>
                      <a:r>
                        <a:rPr lang="en-US" sz="2400" b="1" u="sng" strike="noStrike" spc="-1" dirty="0">
                          <a:solidFill>
                            <a:schemeClr val="accent6">
                              <a:lumMod val="50000"/>
                            </a:schemeClr>
                          </a:solidFill>
                          <a:latin typeface="Calibri"/>
                        </a:rPr>
                        <a:t>2018</a:t>
                      </a:r>
                      <a:r>
                        <a:rPr lang="en-US" sz="2400" b="1" strike="noStrike" spc="-1" dirty="0">
                          <a:solidFill>
                            <a:schemeClr val="dk1"/>
                          </a:solidFill>
                          <a:latin typeface="Calibri"/>
                        </a:rPr>
                        <a:t> </a:t>
                      </a:r>
                      <a:r>
                        <a:rPr lang="en-US" sz="2400" b="0" strike="noStrike" spc="-1" dirty="0">
                          <a:solidFill>
                            <a:schemeClr val="dk1"/>
                          </a:solidFill>
                          <a:latin typeface="Calibri"/>
                        </a:rPr>
                        <a:t>October 30</a:t>
                      </a:r>
                      <a:r>
                        <a:rPr lang="en-US" sz="2400" b="0" strike="noStrike" spc="-1" baseline="30000" dirty="0">
                          <a:solidFill>
                            <a:schemeClr val="dk1"/>
                          </a:solidFill>
                          <a:latin typeface="Calibri"/>
                        </a:rPr>
                        <a:t>th</a:t>
                      </a:r>
                      <a:r>
                        <a:rPr lang="en-US" sz="2400" b="0" strike="noStrike" spc="-1" dirty="0">
                          <a:solidFill>
                            <a:schemeClr val="dk1"/>
                          </a:solidFill>
                          <a:latin typeface="Calibri"/>
                        </a:rPr>
                        <a:t>, the European Commission granted the legal status of European Research Infrastructure Consortium (ERIC) to EPOS. </a:t>
                      </a:r>
                      <a:r>
                        <a:rPr lang="en-US" sz="2400" b="1" strike="noStrike" spc="-1" dirty="0">
                          <a:solidFill>
                            <a:schemeClr val="accent6">
                              <a:lumMod val="50000"/>
                            </a:schemeClr>
                          </a:solidFill>
                          <a:latin typeface="Calibri"/>
                        </a:rPr>
                        <a:t>Slovenia</a:t>
                      </a:r>
                      <a:r>
                        <a:rPr lang="en-US" sz="2400" b="0" strike="noStrike" spc="-1" dirty="0">
                          <a:solidFill>
                            <a:schemeClr val="accent6">
                              <a:lumMod val="50000"/>
                            </a:schemeClr>
                          </a:solidFill>
                          <a:latin typeface="Calibri"/>
                        </a:rPr>
                        <a:t> </a:t>
                      </a:r>
                      <a:r>
                        <a:rPr lang="en-US" sz="2400" b="1" strike="noStrike" spc="-1" dirty="0">
                          <a:solidFill>
                            <a:schemeClr val="accent6">
                              <a:lumMod val="50000"/>
                            </a:schemeClr>
                          </a:solidFill>
                          <a:latin typeface="Calibri"/>
                        </a:rPr>
                        <a:t>is one of the countries in establishment</a:t>
                      </a:r>
                      <a:r>
                        <a:rPr lang="en-US" sz="2400" b="0" strike="noStrike" spc="-1" dirty="0">
                          <a:solidFill>
                            <a:schemeClr val="accent6">
                              <a:lumMod val="50000"/>
                            </a:schemeClr>
                          </a:solidFill>
                          <a:latin typeface="Calibri"/>
                        </a:rPr>
                        <a:t> </a:t>
                      </a:r>
                      <a:r>
                        <a:rPr lang="en-US" sz="2400" b="1" strike="noStrike" spc="-1" dirty="0">
                          <a:solidFill>
                            <a:schemeClr val="accent6">
                              <a:lumMod val="50000"/>
                            </a:schemeClr>
                          </a:solidFill>
                          <a:latin typeface="Calibri"/>
                        </a:rPr>
                        <a:t>of EPOS-ERIC starting </a:t>
                      </a:r>
                      <a:r>
                        <a:rPr lang="sl-SI" sz="2400" b="1" strike="noStrike" spc="-1" dirty="0" err="1">
                          <a:solidFill>
                            <a:schemeClr val="accent6">
                              <a:lumMod val="50000"/>
                            </a:schemeClr>
                          </a:solidFill>
                          <a:latin typeface="Calibri"/>
                        </a:rPr>
                        <a:t>from</a:t>
                      </a:r>
                      <a:r>
                        <a:rPr lang="en-US" sz="2400" b="1" strike="noStrike" spc="-1" dirty="0">
                          <a:solidFill>
                            <a:schemeClr val="accent6">
                              <a:lumMod val="50000"/>
                            </a:schemeClr>
                          </a:solidFill>
                          <a:latin typeface="Calibri"/>
                        </a:rPr>
                        <a:t> 1st November 2018.</a:t>
                      </a:r>
                      <a:endParaRPr lang="sl-SI" sz="2400" b="0" strike="noStrike" spc="-1" dirty="0">
                        <a:solidFill>
                          <a:srgbClr val="000000"/>
                        </a:solidFill>
                        <a:latin typeface="Calibri"/>
                      </a:endParaRPr>
                    </a:p>
                    <a:p>
                      <a:pPr marL="9525" marR="0" lvl="0" indent="0" algn="l" rtl="0">
                        <a:lnSpc>
                          <a:spcPct val="100000"/>
                        </a:lnSpc>
                        <a:spcBef>
                          <a:spcPts val="0"/>
                        </a:spcBef>
                        <a:spcAft>
                          <a:spcPts val="0"/>
                        </a:spcAft>
                        <a:buClr>
                          <a:srgbClr val="222222"/>
                        </a:buClr>
                        <a:buSzPts val="1400"/>
                        <a:buFontTx/>
                        <a:buNone/>
                        <a:tabLst/>
                      </a:pPr>
                      <a:endParaRPr lang="sl-SI" sz="2400" u="none" strike="noStrike" cap="none" noProof="0" dirty="0">
                        <a:latin typeface="Calibri" panose="020F0502020204030204" pitchFamily="34" charset="0"/>
                        <a:cs typeface="Calibri" panose="020F0502020204030204" pitchFamily="34" charset="0"/>
                      </a:endParaRPr>
                    </a:p>
                    <a:p>
                      <a:pPr marL="9525" marR="0" lvl="0" indent="0" algn="l" rtl="0">
                        <a:lnSpc>
                          <a:spcPct val="100000"/>
                        </a:lnSpc>
                        <a:spcBef>
                          <a:spcPts val="0"/>
                        </a:spcBef>
                        <a:spcAft>
                          <a:spcPts val="0"/>
                        </a:spcAft>
                        <a:buClr>
                          <a:srgbClr val="222222"/>
                        </a:buClr>
                        <a:buSzPts val="1400"/>
                        <a:buFontTx/>
                        <a:buNone/>
                        <a:tabLst/>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2662293460"/>
                  </a:ext>
                </a:extLst>
              </a:tr>
            </a:tbl>
          </a:graphicData>
        </a:graphic>
      </p:graphicFrame>
    </p:spTree>
    <p:extLst>
      <p:ext uri="{BB962C8B-B14F-4D97-AF65-F5344CB8AC3E}">
        <p14:creationId xmlns:p14="http://schemas.microsoft.com/office/powerpoint/2010/main" val="141395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98;p15">
            <a:extLst>
              <a:ext uri="{FF2B5EF4-FFF2-40B4-BE49-F238E27FC236}">
                <a16:creationId xmlns:a16="http://schemas.microsoft.com/office/drawing/2014/main" id="{A58A7603-06CE-46C5-9993-E76497CD6001}"/>
              </a:ext>
            </a:extLst>
          </p:cNvPr>
          <p:cNvGraphicFramePr/>
          <p:nvPr/>
        </p:nvGraphicFramePr>
        <p:xfrm>
          <a:off x="134030" y="1608442"/>
          <a:ext cx="11923939" cy="4206260"/>
        </p:xfrm>
        <a:graphic>
          <a:graphicData uri="http://schemas.openxmlformats.org/drawingml/2006/table">
            <a:tbl>
              <a:tblPr>
                <a:noFill/>
              </a:tblPr>
              <a:tblGrid>
                <a:gridCol w="5532598">
                  <a:extLst>
                    <a:ext uri="{9D8B030D-6E8A-4147-A177-3AD203B41FA5}">
                      <a16:colId xmlns:a16="http://schemas.microsoft.com/office/drawing/2014/main" val="20000"/>
                    </a:ext>
                  </a:extLst>
                </a:gridCol>
                <a:gridCol w="6391341">
                  <a:extLst>
                    <a:ext uri="{9D8B030D-6E8A-4147-A177-3AD203B41FA5}">
                      <a16:colId xmlns:a16="http://schemas.microsoft.com/office/drawing/2014/main" val="20001"/>
                    </a:ext>
                  </a:extLst>
                </a:gridCol>
              </a:tblGrid>
              <a:tr h="400050">
                <a:tc>
                  <a:txBody>
                    <a:bodyPr/>
                    <a:lstStyle/>
                    <a:p>
                      <a:pPr marL="0" marR="0" lvl="0" indent="0" algn="l" rtl="0">
                        <a:lnSpc>
                          <a:spcPct val="100000"/>
                        </a:lnSpc>
                        <a:spcBef>
                          <a:spcPts val="0"/>
                        </a:spcBef>
                        <a:spcAft>
                          <a:spcPts val="0"/>
                        </a:spcAft>
                        <a:buClr>
                          <a:srgbClr val="000000"/>
                        </a:buClr>
                        <a:buSzPts val="2100"/>
                        <a:buFont typeface="Arial"/>
                        <a:buNone/>
                      </a:pPr>
                      <a:r>
                        <a:rPr lang="sl-SI" sz="2400" b="1" u="none" strike="noStrike" cap="none" noProof="0" dirty="0">
                          <a:latin typeface="Calibri" panose="020F0502020204030204" pitchFamily="34" charset="0"/>
                          <a:ea typeface="Calibri"/>
                          <a:cs typeface="Calibri" panose="020F0502020204030204" pitchFamily="34" charset="0"/>
                          <a:sym typeface="Calibri"/>
                        </a:rPr>
                        <a:t>EPOS </a:t>
                      </a:r>
                      <a:r>
                        <a:rPr lang="sl-SI" sz="2400" b="1" u="none" strike="noStrike" cap="none" noProof="0" dirty="0" err="1">
                          <a:latin typeface="Calibri" panose="020F0502020204030204" pitchFamily="34" charset="0"/>
                          <a:ea typeface="Calibri"/>
                          <a:cs typeface="Calibri" panose="020F0502020204030204" pitchFamily="34" charset="0"/>
                          <a:sym typeface="Calibri"/>
                        </a:rPr>
                        <a:t>Slovenia</a:t>
                      </a: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04975">
                <a:tc>
                  <a:txBody>
                    <a:bodyPr/>
                    <a:lstStyle/>
                    <a:p>
                      <a:pPr marL="0" marR="0" lvl="0" indent="0" algn="l" defTabSz="914400" rtl="0" eaLnBrk="1" fontAlgn="auto" latinLnBrk="0" hangingPunct="1">
                        <a:lnSpc>
                          <a:spcPct val="100000"/>
                        </a:lnSpc>
                        <a:spcBef>
                          <a:spcPts val="0"/>
                        </a:spcBef>
                        <a:spcAft>
                          <a:spcPts val="0"/>
                        </a:spcAft>
                        <a:buClr>
                          <a:srgbClr val="222222"/>
                        </a:buClr>
                        <a:buSzPts val="1400"/>
                        <a:buFontTx/>
                        <a:buNone/>
                        <a:tabLst/>
                        <a:defRPr/>
                      </a:pPr>
                      <a:r>
                        <a:rPr lang="sl-SI" sz="2400" u="none" strike="noStrike" cap="none" noProof="0" dirty="0" err="1">
                          <a:latin typeface="Calibri" panose="020F0502020204030204" pitchFamily="34" charset="0"/>
                          <a:cs typeface="Calibri" panose="020F0502020204030204" pitchFamily="34" charset="0"/>
                        </a:rPr>
                        <a:t>Since</a:t>
                      </a:r>
                      <a:r>
                        <a:rPr lang="sl-SI" sz="2400" u="none" strike="noStrike" cap="none" noProof="0" dirty="0">
                          <a:latin typeface="Calibri" panose="020F0502020204030204" pitchFamily="34" charset="0"/>
                          <a:cs typeface="Calibri" panose="020F0502020204030204" pitchFamily="34" charset="0"/>
                        </a:rPr>
                        <a:t> </a:t>
                      </a:r>
                      <a:r>
                        <a:rPr lang="sl-SI" sz="2400" b="1" u="sng" strike="noStrike" cap="none" noProof="0" dirty="0">
                          <a:latin typeface="Calibri" panose="020F0502020204030204" pitchFamily="34" charset="0"/>
                          <a:cs typeface="Calibri" panose="020F0502020204030204" pitchFamily="34" charset="0"/>
                        </a:rPr>
                        <a:t>2015</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Slovenian</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Research</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and</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Innovation</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Agency</a:t>
                      </a:r>
                      <a:r>
                        <a:rPr lang="sl-SI" sz="2400" u="none" strike="noStrike" cap="none" noProof="0" dirty="0">
                          <a:latin typeface="Calibri" panose="020F0502020204030204" pitchFamily="34" charset="0"/>
                          <a:cs typeface="Calibri" panose="020F0502020204030204" pitchFamily="34" charset="0"/>
                        </a:rPr>
                        <a:t> is </a:t>
                      </a:r>
                      <a:r>
                        <a:rPr lang="sl-SI" sz="2400" u="none" strike="noStrike" cap="none" noProof="0" dirty="0" err="1">
                          <a:latin typeface="Calibri" panose="020F0502020204030204" pitchFamily="34" charset="0"/>
                          <a:cs typeface="Calibri" panose="020F0502020204030204" pitchFamily="34" charset="0"/>
                        </a:rPr>
                        <a:t>annually</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funding</a:t>
                      </a:r>
                      <a:r>
                        <a:rPr lang="sl-SI" sz="2400" u="none" strike="noStrike" cap="none" noProof="0" dirty="0">
                          <a:latin typeface="Calibri" panose="020F0502020204030204" pitchFamily="34" charset="0"/>
                          <a:cs typeface="Calibri" panose="020F0502020204030204" pitchFamily="34" charset="0"/>
                        </a:rPr>
                        <a:t> EPOS </a:t>
                      </a:r>
                      <a:r>
                        <a:rPr lang="sl-SI" sz="2400" u="none" strike="noStrike" cap="none" noProof="0" dirty="0" err="1">
                          <a:latin typeface="Calibri" panose="020F0502020204030204" pitchFamily="34" charset="0"/>
                          <a:cs typeface="Calibri" panose="020F0502020204030204" pitchFamily="34" charset="0"/>
                        </a:rPr>
                        <a:t>Slovenia</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Research</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Infrastructure</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project</a:t>
                      </a:r>
                      <a:r>
                        <a:rPr lang="sl-SI" sz="2400" u="none" strike="noStrike" cap="none" noProof="0" dirty="0">
                          <a:latin typeface="Calibri" panose="020F0502020204030204" pitchFamily="34" charset="0"/>
                          <a:cs typeface="Calibri" panose="020F0502020204030204" pitchFamily="34" charset="0"/>
                        </a:rPr>
                        <a:t> (in 2015 – 2021 </a:t>
                      </a:r>
                      <a:r>
                        <a:rPr lang="sl-SI" sz="2400" u="none" strike="noStrike" cap="none" noProof="0" dirty="0" err="1">
                          <a:latin typeface="Calibri" panose="020F0502020204030204" pitchFamily="34" charset="0"/>
                          <a:cs typeface="Calibri" panose="020F0502020204030204" pitchFamily="34" charset="0"/>
                        </a:rPr>
                        <a:t>directly</a:t>
                      </a:r>
                      <a:r>
                        <a:rPr lang="sl-SI" sz="2400" u="none" strike="noStrike" cap="none" noProof="0" dirty="0">
                          <a:latin typeface="Calibri" panose="020F0502020204030204" pitchFamily="34" charset="0"/>
                          <a:cs typeface="Calibri" panose="020F0502020204030204" pitchFamily="34" charset="0"/>
                        </a:rPr>
                        <a:t> to ZRC SAZU). </a:t>
                      </a:r>
                      <a:r>
                        <a:rPr lang="sl-SI" sz="2400" u="none" strike="noStrike" cap="none" noProof="0" dirty="0" err="1">
                          <a:latin typeface="Calibri" panose="020F0502020204030204" pitchFamily="34" charset="0"/>
                          <a:cs typeface="Calibri" panose="020F0502020204030204" pitchFamily="34" charset="0"/>
                        </a:rPr>
                        <a:t>From</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this</a:t>
                      </a:r>
                      <a:r>
                        <a:rPr lang="sl-SI" sz="2400" u="none" strike="noStrike" cap="none" noProof="0" dirty="0">
                          <a:latin typeface="Calibri" panose="020F0502020204030204" pitchFamily="34" charset="0"/>
                          <a:cs typeface="Calibri" panose="020F0502020204030204" pitchFamily="34" charset="0"/>
                        </a:rPr>
                        <a:t> sum in </a:t>
                      </a:r>
                      <a:r>
                        <a:rPr lang="sl-SI" sz="2400" b="1" u="none" strike="noStrike" cap="none" noProof="0" dirty="0">
                          <a:latin typeface="Calibri" panose="020F0502020204030204" pitchFamily="34" charset="0"/>
                          <a:cs typeface="Calibri" panose="020F0502020204030204" pitchFamily="34" charset="0"/>
                        </a:rPr>
                        <a:t>2021</a:t>
                      </a:r>
                      <a:r>
                        <a:rPr lang="sl-SI" sz="2400" u="none" strike="noStrike" cap="none" noProof="0" dirty="0">
                          <a:latin typeface="Calibri" panose="020F0502020204030204" pitchFamily="34" charset="0"/>
                          <a:cs typeface="Calibri" panose="020F0502020204030204" pitchFamily="34" charset="0"/>
                        </a:rPr>
                        <a:t> to 4 EPOS SI </a:t>
                      </a:r>
                      <a:r>
                        <a:rPr lang="sl-SI" sz="2400" u="none" strike="noStrike" cap="none" noProof="0" dirty="0" err="1">
                          <a:latin typeface="Calibri" panose="020F0502020204030204" pitchFamily="34" charset="0"/>
                          <a:cs typeface="Calibri" panose="020F0502020204030204" pitchFamily="34" charset="0"/>
                        </a:rPr>
                        <a:t>partners</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financial</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support</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was</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granted</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for</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participation</a:t>
                      </a:r>
                      <a:r>
                        <a:rPr lang="sl-SI" sz="2400" u="none" strike="noStrike" cap="none" noProof="0" dirty="0">
                          <a:latin typeface="Calibri" panose="020F0502020204030204" pitchFamily="34" charset="0"/>
                          <a:cs typeface="Calibri" panose="020F0502020204030204" pitchFamily="34" charset="0"/>
                        </a:rPr>
                        <a:t> at </a:t>
                      </a:r>
                      <a:r>
                        <a:rPr lang="sl-SI" sz="2400" u="none" strike="noStrike" cap="none" noProof="0" dirty="0" err="1">
                          <a:latin typeface="Calibri" panose="020F0502020204030204" pitchFamily="34" charset="0"/>
                          <a:cs typeface="Calibri" panose="020F0502020204030204" pitchFamily="34" charset="0"/>
                        </a:rPr>
                        <a:t>www</a:t>
                      </a:r>
                      <a:r>
                        <a:rPr lang="sl-SI" sz="2400" u="none" strike="noStrike" cap="none" noProof="0" dirty="0">
                          <a:latin typeface="Calibri" panose="020F0502020204030204" pitchFamily="34" charset="0"/>
                          <a:cs typeface="Calibri" panose="020F0502020204030204" pitchFamily="34" charset="0"/>
                        </a:rPr>
                        <a:t> site (</a:t>
                      </a:r>
                      <a:r>
                        <a:rPr lang="sl-SI" sz="2400" u="none" strike="noStrike" cap="none" noProof="0" dirty="0">
                          <a:latin typeface="Calibri" panose="020F0502020204030204" pitchFamily="34" charset="0"/>
                          <a:cs typeface="Calibri" panose="020F0502020204030204" pitchFamily="34" charset="0"/>
                          <a:hlinkClick r:id="rId3"/>
                        </a:rPr>
                        <a:t>https://epos-ip.zrc-sazu.si/</a:t>
                      </a:r>
                      <a:r>
                        <a:rPr lang="sl-SI" sz="2400" u="none" strike="noStrike" cap="none" noProof="0" dirty="0">
                          <a:latin typeface="Calibri" panose="020F0502020204030204" pitchFamily="34" charset="0"/>
                          <a:cs typeface="Calibri" panose="020F0502020204030204" pitchFamily="34" charset="0"/>
                        </a:rPr>
                        <a:t>). </a:t>
                      </a:r>
                      <a:endParaRPr lang="sl-SI" sz="2400" b="0" strike="noStrike" spc="-1" dirty="0">
                        <a:solidFill>
                          <a:srgbClr val="000000"/>
                        </a:solidFill>
                        <a:latin typeface="Calibri"/>
                      </a:endParaRPr>
                    </a:p>
                    <a:p>
                      <a:pPr marL="9525" marR="0" lvl="0" indent="0" algn="l" rtl="0">
                        <a:lnSpc>
                          <a:spcPct val="100000"/>
                        </a:lnSpc>
                        <a:spcBef>
                          <a:spcPts val="0"/>
                        </a:spcBef>
                        <a:spcAft>
                          <a:spcPts val="0"/>
                        </a:spcAft>
                        <a:buClr>
                          <a:srgbClr val="222222"/>
                        </a:buClr>
                        <a:buSzPts val="1400"/>
                        <a:buFontTx/>
                        <a:buNone/>
                        <a:tabLst/>
                      </a:pPr>
                      <a:endParaRPr lang="sl-SI" sz="2400" u="none" strike="noStrike" cap="none" noProof="0" dirty="0">
                        <a:latin typeface="Calibri" panose="020F0502020204030204" pitchFamily="34" charset="0"/>
                        <a:cs typeface="Calibri" panose="020F0502020204030204" pitchFamily="34" charset="0"/>
                      </a:endParaRPr>
                    </a:p>
                    <a:p>
                      <a:pPr marL="9525" marR="0" lvl="0" indent="0" algn="l" rtl="0">
                        <a:lnSpc>
                          <a:spcPct val="100000"/>
                        </a:lnSpc>
                        <a:spcBef>
                          <a:spcPts val="0"/>
                        </a:spcBef>
                        <a:spcAft>
                          <a:spcPts val="0"/>
                        </a:spcAft>
                        <a:buClr>
                          <a:srgbClr val="222222"/>
                        </a:buClr>
                        <a:buSzPts val="1400"/>
                        <a:buFontTx/>
                        <a:buNone/>
                        <a:tabLst/>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indent="0" defTabSz="914400">
                        <a:lnSpc>
                          <a:spcPct val="100000"/>
                        </a:lnSpc>
                        <a:buClr>
                          <a:srgbClr val="385623"/>
                        </a:buClr>
                        <a:buFontTx/>
                        <a:buNone/>
                      </a:pPr>
                      <a:endParaRPr lang="sl-SI" sz="2400" b="0" strike="noStrike" spc="-1" dirty="0">
                        <a:solidFill>
                          <a:srgbClr val="000000"/>
                        </a:solidFill>
                        <a:latin typeface="Calibri"/>
                      </a:endParaRPr>
                    </a:p>
                    <a:p>
                      <a:pPr marL="0" indent="0" defTabSz="914400">
                        <a:lnSpc>
                          <a:spcPct val="100000"/>
                        </a:lnSpc>
                        <a:buClr>
                          <a:srgbClr val="385623"/>
                        </a:buClr>
                        <a:buFontTx/>
                        <a:buNone/>
                      </a:pPr>
                      <a:endParaRPr lang="sl-SI" sz="2400" b="0" strike="noStrike" spc="-1" dirty="0">
                        <a:solidFill>
                          <a:srgbClr val="000000"/>
                        </a:solidFill>
                        <a:latin typeface="Calibri"/>
                      </a:endParaRPr>
                    </a:p>
                    <a:p>
                      <a:pPr marL="0" indent="0" defTabSz="914400">
                        <a:lnSpc>
                          <a:spcPct val="100000"/>
                        </a:lnSpc>
                        <a:buClr>
                          <a:srgbClr val="385623"/>
                        </a:buClr>
                        <a:buFontTx/>
                        <a:buNone/>
                      </a:pPr>
                      <a:endParaRPr lang="sl-SI" sz="2400" b="0" strike="noStrike" spc="-1" dirty="0">
                        <a:solidFill>
                          <a:srgbClr val="000000"/>
                        </a:solidFill>
                        <a:latin typeface="Calibri"/>
                      </a:endParaRPr>
                    </a:p>
                    <a:p>
                      <a:pPr marL="0" indent="0" defTabSz="914400">
                        <a:lnSpc>
                          <a:spcPct val="100000"/>
                        </a:lnSpc>
                        <a:buClr>
                          <a:srgbClr val="385623"/>
                        </a:buClr>
                        <a:buFontTx/>
                        <a:buNone/>
                      </a:pPr>
                      <a:r>
                        <a:rPr lang="sl-SI" sz="2400" b="0" strike="noStrike" spc="-1" dirty="0">
                          <a:solidFill>
                            <a:srgbClr val="000000"/>
                          </a:solidFill>
                          <a:latin typeface="Calibri"/>
                        </a:rPr>
                        <a:t>http://www.aris-rs.si/sl/</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 name="Slika 3">
            <a:extLst>
              <a:ext uri="{FF2B5EF4-FFF2-40B4-BE49-F238E27FC236}">
                <a16:creationId xmlns:a16="http://schemas.microsoft.com/office/drawing/2014/main" id="{AE4DF3EA-60CE-4D77-8366-00A598D3AD60}"/>
              </a:ext>
            </a:extLst>
          </p:cNvPr>
          <p:cNvPicPr>
            <a:picLocks noChangeAspect="1"/>
          </p:cNvPicPr>
          <p:nvPr/>
        </p:nvPicPr>
        <p:blipFill>
          <a:blip r:embed="rId4"/>
          <a:stretch>
            <a:fillRect/>
          </a:stretch>
        </p:blipFill>
        <p:spPr>
          <a:xfrm>
            <a:off x="5715000" y="1387928"/>
            <a:ext cx="4734851" cy="979803"/>
          </a:xfrm>
          <a:prstGeom prst="rect">
            <a:avLst/>
          </a:prstGeom>
        </p:spPr>
      </p:pic>
    </p:spTree>
    <p:extLst>
      <p:ext uri="{BB962C8B-B14F-4D97-AF65-F5344CB8AC3E}">
        <p14:creationId xmlns:p14="http://schemas.microsoft.com/office/powerpoint/2010/main" val="403010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198;p15">
            <a:extLst>
              <a:ext uri="{FF2B5EF4-FFF2-40B4-BE49-F238E27FC236}">
                <a16:creationId xmlns:a16="http://schemas.microsoft.com/office/drawing/2014/main" id="{E6040737-2F08-49BF-B2BF-A6D51ADA13EE}"/>
              </a:ext>
            </a:extLst>
          </p:cNvPr>
          <p:cNvGraphicFramePr/>
          <p:nvPr/>
        </p:nvGraphicFramePr>
        <p:xfrm>
          <a:off x="894358" y="2570511"/>
          <a:ext cx="10832498" cy="2743220"/>
        </p:xfrm>
        <a:graphic>
          <a:graphicData uri="http://schemas.openxmlformats.org/drawingml/2006/table">
            <a:tbl>
              <a:tblPr>
                <a:noFill/>
              </a:tblPr>
              <a:tblGrid>
                <a:gridCol w="6041130">
                  <a:extLst>
                    <a:ext uri="{9D8B030D-6E8A-4147-A177-3AD203B41FA5}">
                      <a16:colId xmlns:a16="http://schemas.microsoft.com/office/drawing/2014/main" val="20000"/>
                    </a:ext>
                  </a:extLst>
                </a:gridCol>
                <a:gridCol w="4791368">
                  <a:extLst>
                    <a:ext uri="{9D8B030D-6E8A-4147-A177-3AD203B41FA5}">
                      <a16:colId xmlns:a16="http://schemas.microsoft.com/office/drawing/2014/main" val="20001"/>
                    </a:ext>
                  </a:extLst>
                </a:gridCol>
              </a:tblGrid>
              <a:tr h="400050">
                <a:tc>
                  <a:txBody>
                    <a:bodyPr/>
                    <a:lstStyle/>
                    <a:p>
                      <a:pPr marL="0" marR="0" lvl="0" indent="0" algn="l" rtl="0">
                        <a:lnSpc>
                          <a:spcPct val="100000"/>
                        </a:lnSpc>
                        <a:spcBef>
                          <a:spcPts val="0"/>
                        </a:spcBef>
                        <a:spcAft>
                          <a:spcPts val="0"/>
                        </a:spcAft>
                        <a:buClr>
                          <a:srgbClr val="000000"/>
                        </a:buClr>
                        <a:buSzPts val="2100"/>
                        <a:buFont typeface="Arial"/>
                        <a:buNone/>
                      </a:pPr>
                      <a:r>
                        <a:rPr lang="sl-SI" sz="2400" b="1" u="none" strike="noStrike" cap="none" noProof="0" dirty="0">
                          <a:latin typeface="Calibri" panose="020F0502020204030204" pitchFamily="34" charset="0"/>
                          <a:ea typeface="Calibri"/>
                          <a:cs typeface="Calibri" panose="020F0502020204030204" pitchFamily="34" charset="0"/>
                          <a:sym typeface="Calibri"/>
                        </a:rPr>
                        <a:t>EPOS </a:t>
                      </a:r>
                      <a:r>
                        <a:rPr lang="sl-SI" sz="2400" b="1" u="none" strike="noStrike" cap="none" noProof="0" dirty="0" err="1">
                          <a:latin typeface="Calibri" panose="020F0502020204030204" pitchFamily="34" charset="0"/>
                          <a:ea typeface="Calibri"/>
                          <a:cs typeface="Calibri" panose="020F0502020204030204" pitchFamily="34" charset="0"/>
                          <a:sym typeface="Calibri"/>
                        </a:rPr>
                        <a:t>Slovenia</a:t>
                      </a: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04975">
                <a:tc>
                  <a:txBody>
                    <a:bodyPr/>
                    <a:lstStyle/>
                    <a:p>
                      <a:pPr marL="0" marR="0" lvl="0" indent="0" algn="l" defTabSz="914400" rtl="0" eaLnBrk="1" fontAlgn="auto" latinLnBrk="0" hangingPunct="1">
                        <a:lnSpc>
                          <a:spcPct val="100000"/>
                        </a:lnSpc>
                        <a:spcBef>
                          <a:spcPts val="0"/>
                        </a:spcBef>
                        <a:spcAft>
                          <a:spcPts val="0"/>
                        </a:spcAft>
                        <a:buClr>
                          <a:srgbClr val="222222"/>
                        </a:buClr>
                        <a:buSzPts val="1400"/>
                        <a:buFontTx/>
                        <a:buNone/>
                        <a:tabLst/>
                        <a:defRPr/>
                      </a:pPr>
                      <a:r>
                        <a:rPr lang="sl-SI" sz="2400" u="none" strike="noStrike" cap="none" noProof="0" dirty="0">
                          <a:latin typeface="Calibri" panose="020F0502020204030204" pitchFamily="34" charset="0"/>
                          <a:cs typeface="Calibri" panose="020F0502020204030204" pitchFamily="34" charset="0"/>
                        </a:rPr>
                        <a:t>EPOS is </a:t>
                      </a:r>
                      <a:r>
                        <a:rPr lang="sl-SI" sz="2400" u="none" strike="noStrike" cap="none" noProof="0" dirty="0" err="1">
                          <a:latin typeface="Calibri" panose="020F0502020204030204" pitchFamily="34" charset="0"/>
                          <a:cs typeface="Calibri" panose="020F0502020204030204" pitchFamily="34" charset="0"/>
                        </a:rPr>
                        <a:t>full</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member</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project</a:t>
                      </a:r>
                      <a:r>
                        <a:rPr lang="sl-SI" sz="2400" u="none" strike="noStrike" cap="none" noProof="0" dirty="0">
                          <a:latin typeface="Calibri" panose="020F0502020204030204" pitchFamily="34" charset="0"/>
                          <a:cs typeface="Calibri" panose="020F0502020204030204" pitchFamily="34" charset="0"/>
                        </a:rPr>
                        <a:t> in </a:t>
                      </a:r>
                      <a:r>
                        <a:rPr lang="sl-SI" sz="2400" u="none" strike="noStrike" cap="none" noProof="0" dirty="0" err="1">
                          <a:latin typeface="Calibri" panose="020F0502020204030204" pitchFamily="34" charset="0"/>
                          <a:cs typeface="Calibri" panose="020F0502020204030204" pitchFamily="34" charset="0"/>
                        </a:rPr>
                        <a:t>the</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new</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Slovene</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national</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roadmap</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for</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research</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infrastructures</a:t>
                      </a:r>
                      <a:r>
                        <a:rPr lang="sl-SI" sz="2400" u="none" strike="noStrike" cap="none" noProof="0" dirty="0">
                          <a:latin typeface="Calibri" panose="020F0502020204030204" pitchFamily="34" charset="0"/>
                          <a:cs typeface="Calibri" panose="020F0502020204030204" pitchFamily="34" charset="0"/>
                        </a:rPr>
                        <a:t> NRRI (2020 – 2030) </a:t>
                      </a:r>
                      <a:r>
                        <a:rPr lang="sl-SI" sz="2400" u="none" strike="noStrike" cap="none" noProof="0" dirty="0" err="1">
                          <a:latin typeface="Calibri" panose="020F0502020204030204" pitchFamily="34" charset="0"/>
                          <a:cs typeface="Calibri" panose="020F0502020204030204" pitchFamily="34" charset="0"/>
                        </a:rPr>
                        <a:t>with</a:t>
                      </a:r>
                      <a:r>
                        <a:rPr lang="sl-SI" sz="2400" u="none" strike="noStrike" cap="none" noProof="0" dirty="0">
                          <a:latin typeface="Calibri" panose="020F0502020204030204" pitchFamily="34" charset="0"/>
                          <a:cs typeface="Calibri" panose="020F0502020204030204" pitchFamily="34" charset="0"/>
                        </a:rPr>
                        <a:t> ZRC SAZU as </a:t>
                      </a:r>
                      <a:r>
                        <a:rPr lang="sl-SI" sz="2400" u="none" strike="noStrike" cap="none" noProof="0" dirty="0" err="1">
                          <a:latin typeface="Calibri" panose="020F0502020204030204" pitchFamily="34" charset="0"/>
                          <a:cs typeface="Calibri" panose="020F0502020204030204" pitchFamily="34" charset="0"/>
                        </a:rPr>
                        <a:t>national</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coordinator</a:t>
                      </a:r>
                      <a:r>
                        <a:rPr lang="sl-SI" sz="2400" u="none" strike="noStrike" cap="none" noProof="0" dirty="0">
                          <a:latin typeface="Calibri" panose="020F0502020204030204" pitchFamily="34" charset="0"/>
                          <a:cs typeface="Calibri" panose="020F0502020204030204" pitchFamily="34" charset="0"/>
                        </a:rPr>
                        <a:t>.</a:t>
                      </a:r>
                      <a:endParaRPr lang="sl-SI" sz="2400" b="0" strike="noStrike" spc="-1" dirty="0">
                        <a:solidFill>
                          <a:srgbClr val="000000"/>
                        </a:solidFill>
                        <a:latin typeface="Calibri"/>
                      </a:endParaRPr>
                    </a:p>
                    <a:p>
                      <a:pPr marL="9525" marR="0" lvl="0" indent="0" algn="l" rtl="0">
                        <a:lnSpc>
                          <a:spcPct val="100000"/>
                        </a:lnSpc>
                        <a:spcBef>
                          <a:spcPts val="0"/>
                        </a:spcBef>
                        <a:spcAft>
                          <a:spcPts val="0"/>
                        </a:spcAft>
                        <a:buClr>
                          <a:srgbClr val="222222"/>
                        </a:buClr>
                        <a:buSzPts val="1400"/>
                        <a:buFontTx/>
                        <a:buNone/>
                        <a:tabLst/>
                      </a:pPr>
                      <a:endParaRPr lang="sl-SI" sz="2400" u="none" strike="noStrike" cap="none" noProof="0" dirty="0">
                        <a:latin typeface="Calibri" panose="020F0502020204030204" pitchFamily="34" charset="0"/>
                        <a:cs typeface="Calibri" panose="020F0502020204030204" pitchFamily="34" charset="0"/>
                      </a:endParaRPr>
                    </a:p>
                    <a:p>
                      <a:pPr marL="9525" marR="0" lvl="0" indent="0" algn="l" rtl="0">
                        <a:lnSpc>
                          <a:spcPct val="100000"/>
                        </a:lnSpc>
                        <a:spcBef>
                          <a:spcPts val="0"/>
                        </a:spcBef>
                        <a:spcAft>
                          <a:spcPts val="0"/>
                        </a:spcAft>
                        <a:buClr>
                          <a:srgbClr val="222222"/>
                        </a:buClr>
                        <a:buSzPts val="1400"/>
                        <a:buFontTx/>
                        <a:buNone/>
                        <a:tabLst/>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indent="0" defTabSz="914400">
                        <a:lnSpc>
                          <a:spcPct val="100000"/>
                        </a:lnSpc>
                        <a:buClr>
                          <a:srgbClr val="385623"/>
                        </a:buClr>
                        <a:buFontTx/>
                        <a:buNone/>
                      </a:pPr>
                      <a:endParaRPr lang="sl-SI" sz="2400" b="0" strike="noStrike" spc="-1" dirty="0">
                        <a:solidFill>
                          <a:srgbClr val="000000"/>
                        </a:solidFill>
                        <a:latin typeface="Calibri"/>
                      </a:endParaRPr>
                    </a:p>
                    <a:p>
                      <a:pPr marL="0" indent="0" defTabSz="914400">
                        <a:lnSpc>
                          <a:spcPct val="100000"/>
                        </a:lnSpc>
                        <a:buClr>
                          <a:srgbClr val="385623"/>
                        </a:buClr>
                        <a:buFontTx/>
                        <a:buNone/>
                      </a:pPr>
                      <a:endParaRPr lang="sl-SI" sz="2400" b="0" strike="noStrike" spc="-1" dirty="0">
                        <a:solidFill>
                          <a:srgbClr val="000000"/>
                        </a:solidFill>
                        <a:latin typeface="Calibri"/>
                      </a:endParaRPr>
                    </a:p>
                    <a:p>
                      <a:pPr marL="0" indent="0" defTabSz="914400">
                        <a:lnSpc>
                          <a:spcPct val="100000"/>
                        </a:lnSpc>
                        <a:buClr>
                          <a:srgbClr val="385623"/>
                        </a:buClr>
                        <a:buFontTx/>
                        <a:buNone/>
                      </a:pPr>
                      <a:endParaRPr lang="sl-SI" sz="2400" b="0" strike="noStrike" spc="-1" dirty="0">
                        <a:solidFill>
                          <a:srgbClr val="000000"/>
                        </a:solidFill>
                        <a:latin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829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98;p15">
            <a:extLst>
              <a:ext uri="{FF2B5EF4-FFF2-40B4-BE49-F238E27FC236}">
                <a16:creationId xmlns:a16="http://schemas.microsoft.com/office/drawing/2014/main" id="{C81B554F-1BBB-425B-8E5F-0FBC1A0F4147}"/>
              </a:ext>
            </a:extLst>
          </p:cNvPr>
          <p:cNvGraphicFramePr/>
          <p:nvPr/>
        </p:nvGraphicFramePr>
        <p:xfrm>
          <a:off x="404655" y="1530436"/>
          <a:ext cx="10845500" cy="4937780"/>
        </p:xfrm>
        <a:graphic>
          <a:graphicData uri="http://schemas.openxmlformats.org/drawingml/2006/table">
            <a:tbl>
              <a:tblPr>
                <a:noFill/>
              </a:tblPr>
              <a:tblGrid>
                <a:gridCol w="5032212">
                  <a:extLst>
                    <a:ext uri="{9D8B030D-6E8A-4147-A177-3AD203B41FA5}">
                      <a16:colId xmlns:a16="http://schemas.microsoft.com/office/drawing/2014/main" val="20000"/>
                    </a:ext>
                  </a:extLst>
                </a:gridCol>
                <a:gridCol w="5813288">
                  <a:extLst>
                    <a:ext uri="{9D8B030D-6E8A-4147-A177-3AD203B41FA5}">
                      <a16:colId xmlns:a16="http://schemas.microsoft.com/office/drawing/2014/main" val="20001"/>
                    </a:ext>
                  </a:extLst>
                </a:gridCol>
              </a:tblGrid>
              <a:tr h="400050">
                <a:tc>
                  <a:txBody>
                    <a:bodyPr/>
                    <a:lstStyle/>
                    <a:p>
                      <a:pPr marL="0" marR="0" lvl="0" indent="0" algn="l" rtl="0">
                        <a:lnSpc>
                          <a:spcPct val="100000"/>
                        </a:lnSpc>
                        <a:spcBef>
                          <a:spcPts val="0"/>
                        </a:spcBef>
                        <a:spcAft>
                          <a:spcPts val="0"/>
                        </a:spcAft>
                        <a:buClr>
                          <a:srgbClr val="000000"/>
                        </a:buClr>
                        <a:buSzPts val="2100"/>
                        <a:buFont typeface="Arial"/>
                        <a:buNone/>
                      </a:pPr>
                      <a:r>
                        <a:rPr lang="sl-SI" sz="2400" b="1" u="none" strike="noStrike" cap="none" noProof="0" dirty="0">
                          <a:latin typeface="Calibri" panose="020F0502020204030204" pitchFamily="34" charset="0"/>
                          <a:ea typeface="Calibri"/>
                          <a:cs typeface="Calibri" panose="020F0502020204030204" pitchFamily="34" charset="0"/>
                          <a:sym typeface="Calibri"/>
                        </a:rPr>
                        <a:t>EPOS </a:t>
                      </a:r>
                      <a:r>
                        <a:rPr lang="sl-SI" sz="2400" b="1" u="none" strike="noStrike" cap="none" noProof="0" dirty="0" err="1">
                          <a:latin typeface="Calibri" panose="020F0502020204030204" pitchFamily="34" charset="0"/>
                          <a:ea typeface="Calibri"/>
                          <a:cs typeface="Calibri" panose="020F0502020204030204" pitchFamily="34" charset="0"/>
                          <a:sym typeface="Calibri"/>
                        </a:rPr>
                        <a:t>Slovenia</a:t>
                      </a: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04975">
                <a:tc>
                  <a:txBody>
                    <a:bodyPr/>
                    <a:lstStyle/>
                    <a:p>
                      <a:pPr marL="0" marR="0" lvl="0" indent="0" algn="l" defTabSz="914400" rtl="0" eaLnBrk="1" fontAlgn="auto" latinLnBrk="0" hangingPunct="1">
                        <a:lnSpc>
                          <a:spcPct val="100000"/>
                        </a:lnSpc>
                        <a:spcBef>
                          <a:spcPts val="0"/>
                        </a:spcBef>
                        <a:spcAft>
                          <a:spcPts val="0"/>
                        </a:spcAft>
                        <a:buClr>
                          <a:srgbClr val="222222"/>
                        </a:buClr>
                        <a:buSzPts val="1400"/>
                        <a:buFontTx/>
                        <a:buNone/>
                        <a:tabLst/>
                        <a:defRPr/>
                      </a:pPr>
                      <a:r>
                        <a:rPr lang="sl-SI" sz="2400" u="none" strike="noStrike" cap="none" noProof="0" dirty="0" err="1">
                          <a:latin typeface="Calibri" panose="020F0502020204030204" pitchFamily="34" charset="0"/>
                          <a:cs typeface="Calibri" panose="020F0502020204030204" pitchFamily="34" charset="0"/>
                        </a:rPr>
                        <a:t>For</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the</a:t>
                      </a:r>
                      <a:r>
                        <a:rPr lang="sl-SI" sz="2400" u="none" strike="noStrike" cap="none" noProof="0" dirty="0">
                          <a:latin typeface="Calibri" panose="020F0502020204030204" pitchFamily="34" charset="0"/>
                          <a:cs typeface="Calibri" panose="020F0502020204030204" pitchFamily="34" charset="0"/>
                        </a:rPr>
                        <a:t> period </a:t>
                      </a:r>
                      <a:r>
                        <a:rPr lang="sl-SI" sz="2400" b="1" u="none" strike="noStrike" cap="none" noProof="0" dirty="0">
                          <a:latin typeface="Calibri" panose="020F0502020204030204" pitchFamily="34" charset="0"/>
                          <a:cs typeface="Calibri" panose="020F0502020204030204" pitchFamily="34" charset="0"/>
                        </a:rPr>
                        <a:t>2022 </a:t>
                      </a:r>
                      <a:r>
                        <a:rPr lang="sl-SI" sz="2400" b="0" u="none" strike="noStrike" cap="none" noProof="0" dirty="0">
                          <a:latin typeface="Calibri" panose="020F0502020204030204" pitchFamily="34" charset="0"/>
                          <a:cs typeface="Calibri" panose="020F0502020204030204" pitchFamily="34" charset="0"/>
                        </a:rPr>
                        <a:t>to</a:t>
                      </a:r>
                      <a:r>
                        <a:rPr lang="sl-SI" sz="2400" b="1" u="none" strike="noStrike" cap="none" noProof="0" dirty="0">
                          <a:latin typeface="Calibri" panose="020F0502020204030204" pitchFamily="34" charset="0"/>
                          <a:cs typeface="Calibri" panose="020F0502020204030204" pitchFamily="34" charset="0"/>
                        </a:rPr>
                        <a:t> 2027</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Slovenian</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Research</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and</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cs typeface="Calibri" panose="020F0502020204030204" pitchFamily="34" charset="0"/>
                        </a:rPr>
                        <a:t>Innovation</a:t>
                      </a:r>
                      <a:r>
                        <a:rPr lang="sl-SI" sz="2400" u="none" strike="noStrike" cap="none" noProof="0" dirty="0">
                          <a:latin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Agency</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granted</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to ZRC SAZU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and</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EPOS-SI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partners</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6-yr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long</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research</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infrastructure</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a:t>
                      </a:r>
                      <a:r>
                        <a:rPr lang="sl-SI" sz="2400" u="none" strike="noStrike" cap="none" noProof="0" dirty="0" err="1">
                          <a:latin typeface="Calibri" panose="020F0502020204030204" pitchFamily="34" charset="0"/>
                          <a:ea typeface="Calibri" panose="020F0502020204030204" pitchFamily="34" charset="0"/>
                          <a:cs typeface="Calibri" panose="020F0502020204030204" pitchFamily="34" charset="0"/>
                        </a:rPr>
                        <a:t>project</a:t>
                      </a:r>
                      <a:r>
                        <a:rPr lang="sl-SI" sz="2400" u="none" strike="noStrike" cap="none" noProof="0" dirty="0">
                          <a:latin typeface="Calibri" panose="020F0502020204030204" pitchFamily="34" charset="0"/>
                          <a:ea typeface="Calibri" panose="020F0502020204030204" pitchFamily="34" charset="0"/>
                          <a:cs typeface="Calibri" panose="020F0502020204030204" pitchFamily="34" charset="0"/>
                        </a:rPr>
                        <a:t> </a:t>
                      </a:r>
                      <a:r>
                        <a:rPr lang="sl-SI" sz="2400" dirty="0">
                          <a:latin typeface="Calibri" panose="020F0502020204030204" pitchFamily="34" charset="0"/>
                          <a:ea typeface="Calibri" panose="020F0502020204030204" pitchFamily="34" charset="0"/>
                          <a:cs typeface="Calibri" panose="020F0502020204030204" pitchFamily="34" charset="0"/>
                        </a:rPr>
                        <a:t>I0-E017 (Co-</a:t>
                      </a:r>
                      <a:r>
                        <a:rPr lang="sl-SI" sz="2400" dirty="0" err="1">
                          <a:latin typeface="Calibri" panose="020F0502020204030204" pitchFamily="34" charset="0"/>
                          <a:ea typeface="Calibri" panose="020F0502020204030204" pitchFamily="34" charset="0"/>
                          <a:cs typeface="Calibri" panose="020F0502020204030204" pitchFamily="34" charset="0"/>
                        </a:rPr>
                        <a:t>financing</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of</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the</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International</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Research</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Infrastructure</a:t>
                      </a:r>
                      <a:r>
                        <a:rPr lang="sl-SI" sz="2400" dirty="0">
                          <a:latin typeface="Calibri" panose="020F0502020204030204" pitchFamily="34" charset="0"/>
                          <a:ea typeface="Calibri" panose="020F0502020204030204" pitchFamily="34" charset="0"/>
                          <a:cs typeface="Calibri" panose="020F0502020204030204" pitchFamily="34" charset="0"/>
                        </a:rPr>
                        <a:t> </a:t>
                      </a:r>
                      <a:r>
                        <a:rPr lang="sl-SI" sz="2400" dirty="0" err="1">
                          <a:latin typeface="Calibri" panose="020F0502020204030204" pitchFamily="34" charset="0"/>
                          <a:ea typeface="Calibri" panose="020F0502020204030204" pitchFamily="34" charset="0"/>
                          <a:cs typeface="Calibri" panose="020F0502020204030204" pitchFamily="34" charset="0"/>
                        </a:rPr>
                        <a:t>project</a:t>
                      </a:r>
                      <a:r>
                        <a:rPr lang="sl-SI" sz="2400" dirty="0">
                          <a:latin typeface="Calibri" panose="020F0502020204030204" pitchFamily="34" charset="0"/>
                          <a:ea typeface="Calibri" panose="020F0502020204030204" pitchFamily="34" charset="0"/>
                          <a:cs typeface="Calibri" panose="020F0502020204030204" pitchFamily="34" charset="0"/>
                        </a:rPr>
                        <a:t> EPOS) </a:t>
                      </a:r>
                      <a:r>
                        <a:rPr lang="sl-SI" sz="2400" dirty="0">
                          <a:latin typeface="Calibri" panose="020F0502020204030204" pitchFamily="34" charset="0"/>
                          <a:ea typeface="Calibri" panose="020F0502020204030204" pitchFamily="34" charset="0"/>
                          <a:cs typeface="Calibri" panose="020F0502020204030204" pitchFamily="34" charset="0"/>
                          <a:hlinkClick r:id="rId3"/>
                        </a:rPr>
                        <a:t>https://izrkp.zrc-sazu.si/sl/programi-in-projekti/sofinanciranje-izvajanja-mednarodnega-infrastrukturnega-projekta-epos</a:t>
                      </a:r>
                      <a:r>
                        <a:rPr lang="sl-SI" sz="2400" dirty="0">
                          <a:latin typeface="Calibri" panose="020F0502020204030204" pitchFamily="34" charset="0"/>
                          <a:ea typeface="Calibri" panose="020F0502020204030204" pitchFamily="34" charset="0"/>
                          <a:cs typeface="Calibri" panose="020F0502020204030204" pitchFamily="34" charset="0"/>
                        </a:rPr>
                        <a:t>. </a:t>
                      </a:r>
                      <a:endParaRPr lang="sl-SI" sz="2400" u="none" strike="noStrike" cap="none" noProof="0" dirty="0">
                        <a:latin typeface="Calibri" panose="020F0502020204030204" pitchFamily="34" charset="0"/>
                        <a:cs typeface="Calibri" panose="020F0502020204030204" pitchFamily="34" charset="0"/>
                      </a:endParaRPr>
                    </a:p>
                    <a:p>
                      <a:pPr marL="9525" marR="0" lvl="0" indent="0" algn="l" rtl="0">
                        <a:lnSpc>
                          <a:spcPct val="100000"/>
                        </a:lnSpc>
                        <a:spcBef>
                          <a:spcPts val="0"/>
                        </a:spcBef>
                        <a:spcAft>
                          <a:spcPts val="0"/>
                        </a:spcAft>
                        <a:buClr>
                          <a:srgbClr val="222222"/>
                        </a:buClr>
                        <a:buSzPts val="1400"/>
                        <a:buFontTx/>
                        <a:buNone/>
                        <a:tabLst/>
                      </a:pPr>
                      <a:endParaRPr lang="en-GB" sz="2400" u="none" strike="noStrike" cap="none" noProof="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indent="0" defTabSz="914400">
                        <a:lnSpc>
                          <a:spcPct val="100000"/>
                        </a:lnSpc>
                        <a:buClr>
                          <a:srgbClr val="385623"/>
                        </a:buClr>
                        <a:buFontTx/>
                        <a:buNone/>
                      </a:pPr>
                      <a:r>
                        <a:rPr lang="sl-SI" sz="2400" b="0" strike="noStrike" spc="-1" dirty="0" err="1">
                          <a:solidFill>
                            <a:srgbClr val="000000"/>
                          </a:solidFill>
                          <a:latin typeface="Calibri"/>
                        </a:rPr>
                        <a:t>Finances</a:t>
                      </a:r>
                      <a:r>
                        <a:rPr lang="sl-SI" sz="2400" b="0" strike="noStrike" spc="-1" dirty="0">
                          <a:solidFill>
                            <a:srgbClr val="000000"/>
                          </a:solidFill>
                          <a:latin typeface="Calibri"/>
                        </a:rPr>
                        <a:t> are </a:t>
                      </a:r>
                      <a:r>
                        <a:rPr lang="sl-SI" sz="2400" b="0" strike="noStrike" spc="-1" dirty="0" err="1">
                          <a:solidFill>
                            <a:srgbClr val="000000"/>
                          </a:solidFill>
                          <a:latin typeface="Calibri"/>
                        </a:rPr>
                        <a:t>for</a:t>
                      </a:r>
                      <a:r>
                        <a:rPr lang="sl-SI" sz="2400" b="0" strike="noStrike" spc="-1" dirty="0">
                          <a:solidFill>
                            <a:srgbClr val="000000"/>
                          </a:solidFill>
                          <a:latin typeface="Calibri"/>
                        </a:rPr>
                        <a:t> </a:t>
                      </a:r>
                      <a:r>
                        <a:rPr lang="sl-SI" sz="2400" b="0" strike="noStrike" spc="-1" dirty="0" err="1">
                          <a:solidFill>
                            <a:srgbClr val="000000"/>
                          </a:solidFill>
                          <a:latin typeface="Calibri"/>
                        </a:rPr>
                        <a:t>employment</a:t>
                      </a:r>
                      <a:r>
                        <a:rPr lang="sl-SI" sz="2400" b="0" strike="noStrike" spc="-1" dirty="0">
                          <a:solidFill>
                            <a:srgbClr val="000000"/>
                          </a:solidFill>
                          <a:latin typeface="Calibri"/>
                        </a:rPr>
                        <a:t>, material </a:t>
                      </a:r>
                      <a:r>
                        <a:rPr lang="sl-SI" sz="2400" b="0" strike="noStrike" spc="-1" dirty="0" err="1">
                          <a:solidFill>
                            <a:srgbClr val="000000"/>
                          </a:solidFill>
                          <a:latin typeface="Calibri"/>
                        </a:rPr>
                        <a:t>costs</a:t>
                      </a:r>
                      <a:r>
                        <a:rPr lang="sl-SI" sz="2400" b="0" strike="noStrike" spc="-1" dirty="0">
                          <a:solidFill>
                            <a:srgbClr val="000000"/>
                          </a:solidFill>
                          <a:latin typeface="Calibri"/>
                        </a:rPr>
                        <a:t>, </a:t>
                      </a:r>
                      <a:r>
                        <a:rPr lang="sl-SI" sz="2400" b="0" strike="noStrike" spc="-1" dirty="0" err="1">
                          <a:solidFill>
                            <a:srgbClr val="000000"/>
                          </a:solidFill>
                          <a:latin typeface="Calibri"/>
                        </a:rPr>
                        <a:t>scientific</a:t>
                      </a:r>
                      <a:r>
                        <a:rPr lang="sl-SI" sz="2400" b="0" strike="noStrike" spc="-1" dirty="0">
                          <a:solidFill>
                            <a:srgbClr val="000000"/>
                          </a:solidFill>
                          <a:latin typeface="Calibri"/>
                        </a:rPr>
                        <a:t> </a:t>
                      </a:r>
                      <a:r>
                        <a:rPr lang="sl-SI" sz="2400" b="0" strike="noStrike" spc="-1" dirty="0" err="1">
                          <a:solidFill>
                            <a:srgbClr val="000000"/>
                          </a:solidFill>
                          <a:latin typeface="Calibri"/>
                        </a:rPr>
                        <a:t>equipoment</a:t>
                      </a:r>
                      <a:r>
                        <a:rPr lang="sl-SI" sz="2400" b="0" strike="noStrike" spc="-1" dirty="0">
                          <a:solidFill>
                            <a:srgbClr val="000000"/>
                          </a:solidFill>
                          <a:latin typeface="Calibri"/>
                        </a:rPr>
                        <a:t> </a:t>
                      </a:r>
                      <a:r>
                        <a:rPr lang="sl-SI" sz="2400" b="0" strike="noStrike" spc="-1" dirty="0" err="1">
                          <a:solidFill>
                            <a:srgbClr val="000000"/>
                          </a:solidFill>
                          <a:latin typeface="Calibri"/>
                        </a:rPr>
                        <a:t>and</a:t>
                      </a:r>
                      <a:r>
                        <a:rPr lang="sl-SI" sz="2400" b="0" strike="noStrike" spc="-1" dirty="0">
                          <a:solidFill>
                            <a:srgbClr val="000000"/>
                          </a:solidFill>
                          <a:latin typeface="Calibri"/>
                        </a:rPr>
                        <a:t> </a:t>
                      </a:r>
                      <a:r>
                        <a:rPr lang="sl-SI" sz="2400" b="0" strike="noStrike" spc="-1" dirty="0" err="1">
                          <a:solidFill>
                            <a:srgbClr val="000000"/>
                          </a:solidFill>
                          <a:latin typeface="Calibri"/>
                        </a:rPr>
                        <a:t>travel</a:t>
                      </a:r>
                      <a:r>
                        <a:rPr lang="sl-SI" sz="2400" b="0" strike="noStrike" spc="-1" dirty="0">
                          <a:solidFill>
                            <a:srgbClr val="000000"/>
                          </a:solidFill>
                          <a:latin typeface="Calibri"/>
                        </a:rPr>
                        <a:t> </a:t>
                      </a:r>
                      <a:r>
                        <a:rPr lang="sl-SI" sz="2400" b="0" strike="noStrike" spc="-1" dirty="0" err="1">
                          <a:solidFill>
                            <a:srgbClr val="000000"/>
                          </a:solidFill>
                          <a:latin typeface="Calibri"/>
                        </a:rPr>
                        <a:t>costs</a:t>
                      </a:r>
                      <a:r>
                        <a:rPr lang="sl-SI" sz="2400" b="0" strike="noStrike" spc="-1" dirty="0">
                          <a:solidFill>
                            <a:srgbClr val="000000"/>
                          </a:solidFill>
                          <a:latin typeface="Calibri"/>
                        </a:rPr>
                        <a:t>.</a:t>
                      </a:r>
                    </a:p>
                    <a:p>
                      <a:pPr marL="0" indent="0" defTabSz="914400">
                        <a:lnSpc>
                          <a:spcPct val="100000"/>
                        </a:lnSpc>
                        <a:buClr>
                          <a:srgbClr val="385623"/>
                        </a:buClr>
                        <a:buFontTx/>
                        <a:buNone/>
                      </a:pPr>
                      <a:endParaRPr lang="sl-SI" sz="2400" b="0" strike="noStrike" spc="-1" dirty="0">
                        <a:solidFill>
                          <a:srgbClr val="000000"/>
                        </a:solidFill>
                        <a:latin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774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85711E94-449E-48C2-A9ED-5AD907887711}"/>
              </a:ext>
            </a:extLst>
          </p:cNvPr>
          <p:cNvSpPr/>
          <p:nvPr/>
        </p:nvSpPr>
        <p:spPr>
          <a:xfrm>
            <a:off x="914399" y="1352542"/>
            <a:ext cx="10964133" cy="46006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1" normalizeH="0" baseline="0" noProof="0" dirty="0">
                <a:ln>
                  <a:noFill/>
                </a:ln>
                <a:solidFill>
                  <a:srgbClr val="385724"/>
                </a:solidFill>
                <a:effectLst/>
                <a:uLnTx/>
                <a:uFillTx/>
                <a:latin typeface="Calibri"/>
                <a:ea typeface="+mn-ea"/>
                <a:cs typeface="+mn-cs"/>
              </a:rPr>
              <a:t>Co-</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financing</a:t>
            </a:r>
            <a:r>
              <a:rPr kumimoji="0" lang="sl-SI" sz="2800" b="1" i="0" u="none" strike="noStrike" kern="1200" cap="none" spc="-1" normalizeH="0" baseline="0" noProof="0" dirty="0">
                <a:ln>
                  <a:noFill/>
                </a:ln>
                <a:solidFill>
                  <a:srgbClr val="385724"/>
                </a:solidFill>
                <a:effectLst/>
                <a:uLnTx/>
                <a:uFillTx/>
                <a:latin typeface="Calibri"/>
                <a:ea typeface="+mn-ea"/>
                <a:cs typeface="+mn-cs"/>
              </a:rPr>
              <a:t> </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of</a:t>
            </a:r>
            <a:r>
              <a:rPr kumimoji="0" lang="sl-SI" sz="2800" b="1" i="0" u="none" strike="noStrike" kern="1200" cap="none" spc="-1" normalizeH="0" baseline="0" noProof="0" dirty="0">
                <a:ln>
                  <a:noFill/>
                </a:ln>
                <a:solidFill>
                  <a:srgbClr val="385724"/>
                </a:solidFill>
                <a:effectLst/>
                <a:uLnTx/>
                <a:uFillTx/>
                <a:latin typeface="Calibri"/>
                <a:ea typeface="+mn-ea"/>
                <a:cs typeface="+mn-cs"/>
              </a:rPr>
              <a:t> </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the</a:t>
            </a:r>
            <a:r>
              <a:rPr kumimoji="0" lang="sl-SI" sz="2800" b="1" i="0" u="none" strike="noStrike" kern="1200" cap="none" spc="-1" normalizeH="0" baseline="0" noProof="0" dirty="0">
                <a:ln>
                  <a:noFill/>
                </a:ln>
                <a:solidFill>
                  <a:srgbClr val="385724"/>
                </a:solidFill>
                <a:effectLst/>
                <a:uLnTx/>
                <a:uFillTx/>
                <a:latin typeface="Calibri"/>
                <a:ea typeface="+mn-ea"/>
                <a:cs typeface="+mn-cs"/>
              </a:rPr>
              <a:t> </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International</a:t>
            </a:r>
            <a:r>
              <a:rPr kumimoji="0" lang="sl-SI" sz="2800" b="1" i="0" u="none" strike="noStrike" kern="1200" cap="none" spc="-1" normalizeH="0" baseline="0" noProof="0" dirty="0">
                <a:ln>
                  <a:noFill/>
                </a:ln>
                <a:solidFill>
                  <a:srgbClr val="385724"/>
                </a:solidFill>
                <a:effectLst/>
                <a:uLnTx/>
                <a:uFillTx/>
                <a:latin typeface="Calibri"/>
                <a:ea typeface="+mn-ea"/>
                <a:cs typeface="+mn-cs"/>
              </a:rPr>
              <a:t> </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Infrastructure</a:t>
            </a:r>
            <a:r>
              <a:rPr kumimoji="0" lang="sl-SI" sz="2800" b="1" i="0" u="none" strike="noStrike" kern="1200" cap="none" spc="-1" normalizeH="0" baseline="0" noProof="0" dirty="0">
                <a:ln>
                  <a:noFill/>
                </a:ln>
                <a:solidFill>
                  <a:srgbClr val="385724"/>
                </a:solidFill>
                <a:effectLst/>
                <a:uLnTx/>
                <a:uFillTx/>
                <a:latin typeface="Calibri"/>
                <a:ea typeface="+mn-ea"/>
                <a:cs typeface="+mn-cs"/>
              </a:rPr>
              <a:t> </a:t>
            </a:r>
            <a:r>
              <a:rPr kumimoji="0" lang="sl-SI" sz="2800" b="1" i="0" u="none" strike="noStrike" kern="1200" cap="none" spc="-1" normalizeH="0" baseline="0" noProof="0" dirty="0" err="1">
                <a:ln>
                  <a:noFill/>
                </a:ln>
                <a:solidFill>
                  <a:srgbClr val="385724"/>
                </a:solidFill>
                <a:effectLst/>
                <a:uLnTx/>
                <a:uFillTx/>
                <a:latin typeface="Calibri"/>
                <a:ea typeface="+mn-ea"/>
                <a:cs typeface="+mn-cs"/>
              </a:rPr>
              <a:t>project</a:t>
            </a:r>
            <a:r>
              <a:rPr kumimoji="0" lang="sl-SI" sz="2800" b="1" i="0" u="none" strike="noStrike" kern="1200" cap="none" spc="-1" normalizeH="0" baseline="0" noProof="0" dirty="0">
                <a:ln>
                  <a:noFill/>
                </a:ln>
                <a:solidFill>
                  <a:srgbClr val="385724"/>
                </a:solidFill>
                <a:effectLst/>
                <a:uLnTx/>
                <a:uFillTx/>
                <a:latin typeface="Calibri"/>
                <a:ea typeface="+mn-ea"/>
                <a:cs typeface="+mn-cs"/>
              </a:rPr>
              <a:t> EPOS </a:t>
            </a:r>
            <a:endParaRPr kumimoji="0" lang="sl-SI" sz="2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a:ln>
                  <a:noFill/>
                </a:ln>
                <a:solidFill>
                  <a:srgbClr val="000000"/>
                </a:solidFill>
                <a:effectLst/>
                <a:uLnTx/>
                <a:uFillTx/>
                <a:latin typeface="Calibri"/>
                <a:ea typeface="+mn-ea"/>
                <a:cs typeface="+mn-cs"/>
              </a:rPr>
              <a:t>(</a:t>
            </a:r>
            <a:r>
              <a:rPr kumimoji="0" lang="sl-SI" sz="1800" b="0" i="0" u="sng" strike="noStrike" kern="1200" cap="none" spc="-1" normalizeH="0" baseline="0" noProof="0" dirty="0">
                <a:ln>
                  <a:noFill/>
                </a:ln>
                <a:solidFill>
                  <a:srgbClr val="0563C1"/>
                </a:solidFill>
                <a:effectLst/>
                <a:uLnTx/>
                <a:uFillTx/>
                <a:latin typeface="Calibri"/>
                <a:ea typeface="+mn-ea"/>
                <a:cs typeface="+mn-cs"/>
                <a:hlinkClick r:id="rId3"/>
              </a:rPr>
              <a:t>https://izrkp.zrc-sazu.si/en/programi-in-projekti/co-financing-of-international-infrastructure-project-epos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000000"/>
                </a:solidFill>
                <a:effectLst/>
                <a:uLnTx/>
                <a:uFillTx/>
                <a:latin typeface="Calibri"/>
                <a:ea typeface="+mn-ea"/>
                <a:cs typeface="+mn-cs"/>
              </a:rPr>
              <a:t>Programme</a:t>
            </a:r>
            <a:r>
              <a:rPr kumimoji="0" lang="sl-SI" sz="1800" b="0" i="0" u="none" strike="noStrike" kern="1200" cap="none" spc="-1" normalizeH="0" baseline="0" noProof="0" dirty="0">
                <a:ln>
                  <a:noFill/>
                </a:ln>
                <a:solidFill>
                  <a:srgbClr val="000000"/>
                </a:solidFill>
                <a:effectLst/>
                <a:uLnTx/>
                <a:uFillTx/>
                <a:latin typeface="Calibri"/>
                <a:ea typeface="+mn-ea"/>
                <a:cs typeface="+mn-cs"/>
              </a:rPr>
              <a:t> ID I0-E017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Research</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Innovation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Agency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Ministry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Higher</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Education</a:t>
            </a:r>
            <a:r>
              <a:rPr kumimoji="0" lang="sl-SI" sz="1800" b="0" i="0" u="none" strike="noStrike" kern="1200" cap="none" spc="-1" normalizeH="0" baseline="0" noProof="0" dirty="0">
                <a:ln>
                  <a:noFill/>
                </a:ln>
                <a:solidFill>
                  <a:srgbClr val="000000"/>
                </a:solidFill>
                <a:effectLst/>
                <a:uLnTx/>
                <a:uFillTx/>
                <a:latin typeface="Calibri"/>
                <a:ea typeface="+mn-ea"/>
                <a:cs typeface="+mn-cs"/>
              </a:rPr>
              <a:t>, Science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Innovation</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1" normalizeH="0" baseline="0" noProof="0" dirty="0" err="1">
                <a:ln>
                  <a:noFill/>
                </a:ln>
                <a:solidFill>
                  <a:srgbClr val="000000"/>
                </a:solidFill>
                <a:effectLst/>
                <a:uLnTx/>
                <a:uFillTx/>
                <a:latin typeface="Calibri"/>
                <a:ea typeface="+mn-ea"/>
                <a:cs typeface="+mn-cs"/>
              </a:rPr>
              <a:t>Planned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activities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NRRI ESFRI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project</a:t>
            </a:r>
            <a:r>
              <a:rPr kumimoji="0" lang="sl-SI" sz="1800" b="0" i="0" u="none" strike="noStrike" kern="1200" cap="none" spc="-1" normalizeH="0" baseline="0" noProof="0" dirty="0">
                <a:ln>
                  <a:noFill/>
                </a:ln>
                <a:solidFill>
                  <a:srgbClr val="000000"/>
                </a:solidFill>
                <a:effectLst/>
                <a:uLnTx/>
                <a:uFillTx/>
                <a:latin typeface="Calibri"/>
                <a:ea typeface="+mn-ea"/>
                <a:cs typeface="+mn-cs"/>
              </a:rPr>
              <a:t> EPOS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for</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the</a:t>
            </a:r>
            <a:r>
              <a:rPr kumimoji="0" lang="sl-SI" sz="1800" b="0" i="0" u="none" strike="noStrike" kern="1200" cap="none" spc="-1" normalizeH="0" baseline="0" noProof="0" dirty="0">
                <a:ln>
                  <a:noFill/>
                </a:ln>
                <a:solidFill>
                  <a:srgbClr val="000000"/>
                </a:solidFill>
                <a:effectLst/>
                <a:uLnTx/>
                <a:uFillTx/>
                <a:latin typeface="Calibri"/>
                <a:ea typeface="+mn-ea"/>
                <a:cs typeface="+mn-cs"/>
              </a:rPr>
              <a:t> period 2022 to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385724"/>
                </a:solidFill>
                <a:effectLst/>
                <a:uLnTx/>
                <a:uFillTx/>
                <a:latin typeface="Calibri"/>
                <a:ea typeface="+mn-ea"/>
                <a:cs typeface="+mn-cs"/>
              </a:rPr>
              <a:t>Goal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1" normalizeH="0" baseline="0" noProof="0" dirty="0">
                <a:ln>
                  <a:noFill/>
                </a:ln>
                <a:solidFill>
                  <a:srgbClr val="385724"/>
                </a:solidFill>
                <a:effectLst/>
                <a:uLnTx/>
                <a:uFillTx/>
                <a:latin typeface="Calibri"/>
                <a:ea typeface="+mn-ea"/>
                <a:cs typeface="+mn-cs"/>
              </a:rPr>
              <a:t>1</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Development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research</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community</a:t>
            </a:r>
            <a:r>
              <a:rPr kumimoji="0" lang="sl-SI" sz="1800" b="0" i="0" u="none" strike="noStrike" kern="1200" cap="none" spc="-1" normalizeH="0" baseline="0" noProof="0" dirty="0">
                <a:ln>
                  <a:noFill/>
                </a:ln>
                <a:solidFill>
                  <a:srgbClr val="000000"/>
                </a:solidFill>
                <a:effectLst/>
                <a:uLnTx/>
                <a:uFillTx/>
                <a:latin typeface="Calibri"/>
                <a:ea typeface="+mn-ea"/>
                <a:cs typeface="+mn-cs"/>
              </a:rPr>
              <a:t> in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that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works</a:t>
            </a:r>
            <a:r>
              <a:rPr kumimoji="0" lang="sl-SI" sz="1800" b="0" i="0" u="none" strike="noStrike" kern="1200" cap="none" spc="-1" normalizeH="0" baseline="0" noProof="0" dirty="0">
                <a:ln>
                  <a:noFill/>
                </a:ln>
                <a:solidFill>
                  <a:srgbClr val="000000"/>
                </a:solidFill>
                <a:effectLst/>
                <a:uLnTx/>
                <a:uFillTx/>
                <a:latin typeface="Calibri"/>
                <a:ea typeface="+mn-ea"/>
                <a:cs typeface="+mn-cs"/>
              </a:rPr>
              <a:t> in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field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geosciences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385724"/>
                </a:solidFill>
                <a:effectLst/>
                <a:uLnTx/>
                <a:uFillTx/>
                <a:latin typeface="Calibri"/>
                <a:ea typeface="+mn-ea"/>
                <a:cs typeface="+mn-cs"/>
              </a:rPr>
              <a:t>Goal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1" normalizeH="0" baseline="0" noProof="0" dirty="0">
                <a:ln>
                  <a:noFill/>
                </a:ln>
                <a:solidFill>
                  <a:srgbClr val="385724"/>
                </a:solidFill>
                <a:effectLst/>
                <a:uLnTx/>
                <a:uFillTx/>
                <a:latin typeface="Calibri"/>
                <a:ea typeface="+mn-ea"/>
                <a:cs typeface="+mn-cs"/>
              </a:rPr>
              <a:t>2</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Maintainance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development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research</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infrastructure</a:t>
            </a:r>
            <a:r>
              <a:rPr kumimoji="0" lang="sl-SI" sz="1800" b="0" i="0" u="none" strike="noStrike" kern="1200" cap="none" spc="-1" normalizeH="0" baseline="0" noProof="0" dirty="0">
                <a:ln>
                  <a:noFill/>
                </a:ln>
                <a:solidFill>
                  <a:srgbClr val="000000"/>
                </a:solidFill>
                <a:effectLst/>
                <a:uLnTx/>
                <a:uFillTx/>
                <a:latin typeface="Calibri"/>
                <a:ea typeface="+mn-ea"/>
                <a:cs typeface="+mn-cs"/>
              </a:rPr>
              <a:t> in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Slovenia</a:t>
            </a:r>
            <a:r>
              <a:rPr kumimoji="0" lang="sl-SI" sz="1800" b="0" i="0" u="none" strike="noStrike" kern="1200" cap="none" spc="-1" normalizeH="0" baseline="0" noProof="0" dirty="0">
                <a:ln>
                  <a:noFill/>
                </a:ln>
                <a:solidFill>
                  <a:srgbClr val="000000"/>
                </a:solidFill>
                <a:effectLst/>
                <a:uLnTx/>
                <a:uFillTx/>
                <a:latin typeface="Calibri"/>
                <a:ea typeface="+mn-ea"/>
                <a:cs typeface="+mn-cs"/>
              </a:rPr>
              <a:t> in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field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geosciences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385724"/>
                </a:solidFill>
                <a:effectLst/>
                <a:uLnTx/>
                <a:uFillTx/>
                <a:latin typeface="Calibri"/>
                <a:ea typeface="+mn-ea"/>
                <a:cs typeface="+mn-cs"/>
              </a:rPr>
              <a:t>Goal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1" normalizeH="0" baseline="0" noProof="0" dirty="0">
                <a:ln>
                  <a:noFill/>
                </a:ln>
                <a:solidFill>
                  <a:srgbClr val="385724"/>
                </a:solidFill>
                <a:effectLst/>
                <a:uLnTx/>
                <a:uFillTx/>
                <a:latin typeface="Calibri"/>
                <a:ea typeface="+mn-ea"/>
                <a:cs typeface="+mn-cs"/>
              </a:rPr>
              <a:t>3</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Direct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cooperation</a:t>
            </a:r>
            <a:r>
              <a:rPr kumimoji="0" lang="sl-SI" sz="1800" b="0" i="0" u="none" strike="noStrike" kern="1200" cap="none" spc="-1" normalizeH="0" baseline="0" noProof="0" dirty="0">
                <a:ln>
                  <a:noFill/>
                </a:ln>
                <a:solidFill>
                  <a:srgbClr val="000000"/>
                </a:solidFill>
                <a:effectLst/>
                <a:uLnTx/>
                <a:uFillTx/>
                <a:latin typeface="Calibri"/>
                <a:ea typeface="+mn-ea"/>
                <a:cs typeface="+mn-cs"/>
              </a:rPr>
              <a:t> in EPOS-ERIC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activities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385724"/>
                </a:solidFill>
                <a:effectLst/>
                <a:uLnTx/>
                <a:uFillTx/>
                <a:latin typeface="Calibri"/>
                <a:ea typeface="+mn-ea"/>
                <a:cs typeface="+mn-cs"/>
              </a:rPr>
              <a:t>Goal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1" normalizeH="0" baseline="0" noProof="0" dirty="0">
                <a:ln>
                  <a:noFill/>
                </a:ln>
                <a:solidFill>
                  <a:srgbClr val="385724"/>
                </a:solidFill>
                <a:effectLst/>
                <a:uLnTx/>
                <a:uFillTx/>
                <a:latin typeface="Calibri"/>
                <a:ea typeface="+mn-ea"/>
                <a:cs typeface="+mn-cs"/>
              </a:rPr>
              <a:t>4</a:t>
            </a:r>
            <a:r>
              <a:rPr kumimoji="0" lang="sl-SI" sz="1800" b="0" i="0" u="none" strike="noStrike" kern="1200" cap="none" spc="-1" normalizeH="0" baseline="0" noProof="0" dirty="0">
                <a:ln>
                  <a:noFill/>
                </a:ln>
                <a:solidFill>
                  <a:srgbClr val="000000"/>
                </a:solidFill>
                <a:effectLst/>
                <a:uLnTx/>
                <a:uFillTx/>
                <a:latin typeface="Calibri"/>
                <a:ea typeface="+mn-ea"/>
                <a:cs typeface="+mn-cs"/>
              </a:rPr>
              <a:t>: To make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aware</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researchers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academic</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communities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wider</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public</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about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news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related</a:t>
            </a:r>
            <a:r>
              <a:rPr kumimoji="0" lang="sl-SI" sz="1800" b="0" i="0" u="none" strike="noStrike" kern="1200" cap="none" spc="-1" normalizeH="0" baseline="0" noProof="0" dirty="0">
                <a:ln>
                  <a:noFill/>
                </a:ln>
                <a:solidFill>
                  <a:srgbClr val="000000"/>
                </a:solidFill>
                <a:effectLst/>
                <a:uLnTx/>
                <a:uFillTx/>
                <a:latin typeface="Calibri"/>
                <a:ea typeface="+mn-ea"/>
                <a:cs typeface="+mn-cs"/>
              </a:rPr>
              <a:t> to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geosciences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sl-SI" sz="1800" b="1" i="0" u="none" strike="noStrike" kern="1200" cap="none" spc="-1" normalizeH="0" baseline="0" noProof="0" dirty="0" err="1">
                <a:ln>
                  <a:noFill/>
                </a:ln>
                <a:solidFill>
                  <a:srgbClr val="385724"/>
                </a:solidFill>
                <a:effectLst/>
                <a:uLnTx/>
                <a:uFillTx/>
                <a:latin typeface="Calibri"/>
                <a:ea typeface="+mn-ea"/>
                <a:cs typeface="+mn-cs"/>
              </a:rPr>
              <a:t>Goal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1" i="0" u="none" strike="noStrike" kern="1200" cap="none" spc="-1" normalizeH="0" baseline="0" noProof="0" dirty="0">
                <a:ln>
                  <a:noFill/>
                </a:ln>
                <a:solidFill>
                  <a:srgbClr val="000000"/>
                </a:solidFill>
                <a:effectLst/>
                <a:uLnTx/>
                <a:uFillTx/>
                <a:latin typeface="Calibri"/>
                <a:ea typeface="+mn-ea"/>
                <a:cs typeface="+mn-cs"/>
              </a:rPr>
              <a:t>5</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Participation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of</a:t>
            </a:r>
            <a:r>
              <a:rPr kumimoji="0" lang="sl-SI" sz="1800" b="0" i="0" u="none" strike="noStrike" kern="1200" cap="none" spc="-1" normalizeH="0" baseline="0" noProof="0" dirty="0">
                <a:ln>
                  <a:noFill/>
                </a:ln>
                <a:solidFill>
                  <a:srgbClr val="000000"/>
                </a:solidFill>
                <a:effectLst/>
                <a:uLnTx/>
                <a:uFillTx/>
                <a:latin typeface="Calibri"/>
                <a:ea typeface="+mn-ea"/>
                <a:cs typeface="+mn-cs"/>
              </a:rPr>
              <a:t> RI EPOS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activities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university</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studies</a:t>
            </a:r>
            <a:r>
              <a:rPr kumimoji="0" lang="sl-SI" sz="1800" b="0" i="0" u="none" strike="noStrike" kern="1200" cap="none" spc="-1" normalizeH="0" baseline="0" noProof="0" dirty="0">
                <a:ln>
                  <a:noFill/>
                </a:ln>
                <a:solidFill>
                  <a:srgbClr val="000000"/>
                </a:solidFill>
                <a:effectLst/>
                <a:uLnTx/>
                <a:uFillTx/>
                <a:latin typeface="Calibri"/>
                <a:ea typeface="+mn-ea"/>
                <a:cs typeface="+mn-cs"/>
              </a:rPr>
              <a:t>.</a:t>
            </a:r>
          </a:p>
        </p:txBody>
      </p:sp>
    </p:spTree>
    <p:extLst>
      <p:ext uri="{BB962C8B-B14F-4D97-AF65-F5344CB8AC3E}">
        <p14:creationId xmlns:p14="http://schemas.microsoft.com/office/powerpoint/2010/main" val="24782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92B10AE0-8471-4A56-8396-1C800107EC7B}"/>
              </a:ext>
            </a:extLst>
          </p:cNvPr>
          <p:cNvSpPr/>
          <p:nvPr/>
        </p:nvSpPr>
        <p:spPr>
          <a:xfrm>
            <a:off x="3048000" y="1673071"/>
            <a:ext cx="6096000" cy="392735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1" normalizeH="0" baseline="0" noProof="0" dirty="0" err="1">
                <a:ln>
                  <a:noFill/>
                </a:ln>
                <a:solidFill>
                  <a:srgbClr val="275536"/>
                </a:solidFill>
                <a:effectLst/>
                <a:uLnTx/>
                <a:uFillTx/>
                <a:latin typeface="Calibri"/>
                <a:ea typeface="+mn-ea"/>
                <a:cs typeface="+mn-cs"/>
              </a:rPr>
              <a:t>Current</a:t>
            </a:r>
            <a:r>
              <a:rPr kumimoji="0" lang="it-IT" sz="1800" b="1" i="0" u="none" strike="noStrike" kern="1200" cap="none" spc="-1" normalizeH="0" baseline="0" noProof="0" dirty="0">
                <a:ln>
                  <a:noFill/>
                </a:ln>
                <a:solidFill>
                  <a:srgbClr val="275536"/>
                </a:solidFill>
                <a:effectLst/>
                <a:uLnTx/>
                <a:uFillTx/>
                <a:latin typeface="Calibri"/>
                <a:ea typeface="+mn-ea"/>
                <a:cs typeface="+mn-cs"/>
              </a:rPr>
              <a:t> </a:t>
            </a:r>
            <a:r>
              <a:rPr kumimoji="0" lang="it-IT" sz="1800" b="1" i="0" u="none" strike="noStrike" kern="1200" cap="none" spc="-1" normalizeH="0" baseline="0" noProof="0" dirty="0" err="1">
                <a:ln>
                  <a:noFill/>
                </a:ln>
                <a:solidFill>
                  <a:srgbClr val="275536"/>
                </a:solidFill>
                <a:effectLst/>
                <a:uLnTx/>
                <a:uFillTx/>
                <a:latin typeface="Calibri"/>
                <a:ea typeface="+mn-ea"/>
                <a:cs typeface="+mn-cs"/>
              </a:rPr>
              <a:t>activities</a:t>
            </a: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1" normalizeH="0" baseline="0" noProof="0" dirty="0">
              <a:ln>
                <a:noFill/>
              </a:ln>
              <a:solidFill>
                <a:srgbClr val="000000"/>
              </a:solidFill>
              <a:effectLst/>
              <a:uLnTx/>
              <a:uFillTx/>
              <a:latin typeface="Calibri"/>
              <a:ea typeface="+mn-ea"/>
              <a:cs typeface="+mn-cs"/>
            </a:endParaRP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ZRC SAZU</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geological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seismological</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environmental</a:t>
            </a:r>
            <a:r>
              <a:rPr kumimoji="0" lang="sl-SI" sz="1800" b="0" i="0" u="none" strike="noStrike" kern="1200" cap="none" spc="-1" normalizeH="0" baseline="0" noProof="0" dirty="0">
                <a:ln>
                  <a:noFill/>
                </a:ln>
                <a:solidFill>
                  <a:srgbClr val="000000"/>
                </a:solidFill>
                <a:effectLst/>
                <a:uLnTx/>
                <a:uFillTx/>
                <a:latin typeface="Calibri"/>
                <a:ea typeface="+mn-ea"/>
                <a:cs typeface="+mn-cs"/>
              </a:rPr>
              <a:t> data, </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3"/>
              </a:rPr>
              <a:t>https://metadata.izrk.zrc-sazu.si</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sng" strike="noStrike" kern="1200" cap="none" spc="-1" normalizeH="0" baseline="0" noProof="0" dirty="0" err="1">
                <a:ln>
                  <a:noFill/>
                </a:ln>
                <a:solidFill>
                  <a:srgbClr val="000000"/>
                </a:solidFill>
                <a:effectLst/>
                <a:uLnTx/>
                <a:uFillTx/>
                <a:latin typeface="Calibri"/>
                <a:ea typeface="+mn-ea"/>
                <a:cs typeface="+mn-cs"/>
                <a:hlinkClick r:id="rId4"/>
              </a:rPr>
              <a:t>KarstDB</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through</a:t>
            </a:r>
            <a:r>
              <a:rPr kumimoji="0" lang="sl-SI" sz="1800" b="0" i="0" u="none" strike="noStrike" kern="1200" cap="none" spc="-1" normalizeH="0" baseline="0" noProof="0" dirty="0">
                <a:ln>
                  <a:noFill/>
                </a:ln>
                <a:solidFill>
                  <a:srgbClr val="000000"/>
                </a:solidFill>
                <a:effectLst/>
                <a:uLnTx/>
                <a:uFillTx/>
                <a:latin typeface="Calibri"/>
                <a:ea typeface="+mn-ea"/>
                <a:cs typeface="+mn-cs"/>
              </a:rPr>
              <a:t> EPOS ON (FRIDGE EPOS NFO </a:t>
            </a:r>
            <a:r>
              <a:rPr kumimoji="0" lang="sl-SI" sz="1800" b="0" i="0" u="none" strike="noStrike" kern="1200" cap="none" spc="-1" normalizeH="0" baseline="0" noProof="0" dirty="0">
                <a:ln>
                  <a:noFill/>
                </a:ln>
                <a:solidFill>
                  <a:srgbClr val="000000"/>
                </a:solidFill>
                <a:effectLst/>
                <a:uLnTx/>
                <a:uFillTx/>
                <a:latin typeface="Calibri"/>
                <a:ea typeface="+mn-ea"/>
                <a:cs typeface="+mn-cs"/>
                <a:hlinkClick r:id="rId5"/>
              </a:rPr>
              <a:t>https://fridge.ingv.it/</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GeoZS</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geological</a:t>
            </a:r>
            <a:r>
              <a:rPr kumimoji="0" lang="sl-SI" sz="1800" b="0" i="0" u="none" strike="noStrike" kern="1200" cap="none" spc="-1" normalizeH="0" baseline="0" noProof="0" dirty="0">
                <a:ln>
                  <a:noFill/>
                </a:ln>
                <a:solidFill>
                  <a:srgbClr val="000000"/>
                </a:solidFill>
                <a:effectLst/>
                <a:uLnTx/>
                <a:uFillTx/>
                <a:latin typeface="Calibri"/>
                <a:ea typeface="+mn-ea"/>
                <a:cs typeface="+mn-cs"/>
              </a:rPr>
              <a:t> data, </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6"/>
              </a:rPr>
              <a:t>https://egeologija.si/</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sng" strike="noStrike" kern="1200" cap="none" spc="-1" normalizeH="0" baseline="0" noProof="0" dirty="0" err="1">
                <a:ln>
                  <a:noFill/>
                </a:ln>
                <a:solidFill>
                  <a:srgbClr val="000000"/>
                </a:solidFill>
                <a:effectLst/>
                <a:uLnTx/>
                <a:uFillTx/>
                <a:latin typeface="Calibri"/>
                <a:ea typeface="+mn-ea"/>
                <a:cs typeface="+mn-cs"/>
                <a:hlinkClick r:id="rId7"/>
              </a:rPr>
              <a:t>Geological</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7"/>
              </a:rPr>
              <a:t> </a:t>
            </a:r>
            <a:r>
              <a:rPr kumimoji="0" lang="sl-SI" sz="1800" b="0" i="0" u="sng" strike="noStrike" kern="1200" cap="none" spc="-1" normalizeH="0" baseline="0" noProof="0" dirty="0" err="1">
                <a:ln>
                  <a:noFill/>
                </a:ln>
                <a:solidFill>
                  <a:srgbClr val="000000"/>
                </a:solidFill>
                <a:effectLst/>
                <a:uLnTx/>
                <a:uFillTx/>
                <a:latin typeface="Calibri"/>
                <a:ea typeface="+mn-ea"/>
                <a:cs typeface="+mn-cs"/>
                <a:hlinkClick r:id="rId7"/>
              </a:rPr>
              <a:t>field</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7"/>
              </a:rPr>
              <a:t> </a:t>
            </a:r>
            <a:r>
              <a:rPr kumimoji="0" lang="sl-SI" sz="1800" b="0" i="0" u="sng" strike="noStrike" kern="1200" cap="none" spc="-1" normalizeH="0" baseline="0" noProof="0" dirty="0" err="1">
                <a:ln>
                  <a:noFill/>
                </a:ln>
                <a:solidFill>
                  <a:srgbClr val="000000"/>
                </a:solidFill>
                <a:effectLst/>
                <a:uLnTx/>
                <a:uFillTx/>
                <a:latin typeface="Calibri"/>
                <a:ea typeface="+mn-ea"/>
                <a:cs typeface="+mn-cs"/>
                <a:hlinkClick r:id="rId7"/>
              </a:rPr>
              <a:t>observatories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ARSO</a:t>
            </a:r>
            <a:r>
              <a:rPr kumimoji="0" lang="sl-SI" sz="1800" b="0" i="0" u="none" strike="noStrike" kern="1200" cap="none" spc="-1" normalizeH="0" baseline="0" noProof="0" dirty="0">
                <a:ln>
                  <a:noFill/>
                </a:ln>
                <a:solidFill>
                  <a:srgbClr val="000000"/>
                </a:solidFill>
                <a:effectLst/>
                <a:uLnTx/>
                <a:uFillTx/>
                <a:latin typeface="Calibri"/>
                <a:ea typeface="+mn-ea"/>
                <a:cs typeface="+mn-cs"/>
              </a:rPr>
              <a:t> –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seismological</a:t>
            </a:r>
            <a:r>
              <a:rPr kumimoji="0" lang="sl-SI" sz="1800" b="0" i="0" u="none" strike="noStrike" kern="1200" cap="none" spc="-1" normalizeH="0" baseline="0" noProof="0" dirty="0">
                <a:ln>
                  <a:noFill/>
                </a:ln>
                <a:solidFill>
                  <a:srgbClr val="000000"/>
                </a:solidFill>
                <a:effectLst/>
                <a:uLnTx/>
                <a:uFillTx/>
                <a:latin typeface="Calibri"/>
                <a:ea typeface="+mn-ea"/>
                <a:cs typeface="+mn-cs"/>
              </a:rPr>
              <a:t> data, </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8"/>
              </a:rPr>
              <a:t>https://potresi.arso.gov.si/</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UL FGG</a:t>
            </a:r>
            <a:r>
              <a:rPr kumimoji="0" lang="sl-SI" sz="1800" b="0" i="0" u="none" strike="noStrike" kern="1200" cap="none" spc="-1" normalizeH="0" baseline="0" noProof="0" dirty="0">
                <a:ln>
                  <a:noFill/>
                </a:ln>
                <a:solidFill>
                  <a:srgbClr val="000000"/>
                </a:solidFill>
                <a:effectLst/>
                <a:uLnTx/>
                <a:uFillTx/>
                <a:latin typeface="Calibri"/>
                <a:ea typeface="+mn-ea"/>
                <a:cs typeface="+mn-cs"/>
              </a:rPr>
              <a:t> – GNSS data, </a:t>
            </a:r>
            <a:r>
              <a:rPr kumimoji="0" lang="sl-SI" sz="1800" b="0" i="0" u="sng" strike="noStrike" kern="1200" cap="none" spc="-1" normalizeH="0" baseline="0" noProof="0" dirty="0">
                <a:ln>
                  <a:noFill/>
                </a:ln>
                <a:solidFill>
                  <a:srgbClr val="000000"/>
                </a:solidFill>
                <a:effectLst/>
                <a:uLnTx/>
                <a:uFillTx/>
                <a:latin typeface="Calibri"/>
                <a:ea typeface="+mn-ea"/>
                <a:cs typeface="+mn-cs"/>
                <a:hlinkClick r:id="rId9"/>
              </a:rPr>
              <a:t>https://gu-signal.si/gnss/</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p>
          <a:p>
            <a:pPr marL="343080" marR="0" lvl="0" indent="-343080" algn="l" defTabSz="914400" rtl="0" eaLnBrk="1" fontAlgn="auto" latinLnBrk="0" hangingPunct="1">
              <a:lnSpc>
                <a:spcPct val="150000"/>
              </a:lnSpc>
              <a:spcBef>
                <a:spcPts val="0"/>
              </a:spcBef>
              <a:spcAft>
                <a:spcPts val="0"/>
              </a:spcAft>
              <a:buClr>
                <a:srgbClr val="000000"/>
              </a:buClr>
              <a:buSzTx/>
              <a:buFont typeface="Calibri Light"/>
              <a:buAutoNum type="arabicPeriod"/>
              <a:tabLst/>
              <a:defRPr/>
            </a:pPr>
            <a:r>
              <a:rPr kumimoji="0" lang="sl-SI" sz="1800" b="1" i="0" u="none" strike="noStrike" kern="1200" cap="none" spc="-1" normalizeH="0" baseline="0" noProof="0" dirty="0">
                <a:ln>
                  <a:noFill/>
                </a:ln>
                <a:solidFill>
                  <a:srgbClr val="000000"/>
                </a:solidFill>
                <a:effectLst/>
                <a:uLnTx/>
                <a:uFillTx/>
                <a:latin typeface="Calibri"/>
                <a:ea typeface="+mn-ea"/>
                <a:cs typeface="+mn-cs"/>
              </a:rPr>
              <a:t>IJS</a:t>
            </a:r>
            <a:r>
              <a:rPr kumimoji="0" lang="sl-SI" sz="1800" b="0" i="0" u="none" strike="noStrike" kern="1200" cap="none" spc="-1" normalizeH="0" baseline="0" noProof="0" dirty="0">
                <a:ln>
                  <a:noFill/>
                </a:ln>
                <a:solidFill>
                  <a:srgbClr val="000000"/>
                </a:solidFill>
                <a:effectLst/>
                <a:uLnTx/>
                <a:uFillTx/>
                <a:latin typeface="Calibri"/>
                <a:ea typeface="+mn-ea"/>
                <a:cs typeface="+mn-cs"/>
              </a:rPr>
              <a:t> – radon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and</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carbon</a:t>
            </a:r>
            <a:r>
              <a:rPr kumimoji="0" lang="sl-SI" sz="1800" b="0" i="0" u="none" strike="noStrike" kern="1200" cap="none" spc="-1" normalizeH="0" baseline="0" noProof="0" dirty="0">
                <a:ln>
                  <a:noFill/>
                </a:ln>
                <a:solidFill>
                  <a:srgbClr val="000000"/>
                </a:solidFill>
                <a:effectLst/>
                <a:uLnTx/>
                <a:uFillTx/>
                <a:latin typeface="Calibri"/>
                <a:ea typeface="+mn-ea"/>
                <a:cs typeface="+mn-cs"/>
              </a:rPr>
              <a:t> </a:t>
            </a:r>
            <a:r>
              <a:rPr kumimoji="0" lang="sl-SI" sz="1800" b="0" i="0" u="none" strike="noStrike" kern="1200" cap="none" spc="-1" normalizeH="0" baseline="0" noProof="0" dirty="0" err="1">
                <a:ln>
                  <a:noFill/>
                </a:ln>
                <a:solidFill>
                  <a:srgbClr val="000000"/>
                </a:solidFill>
                <a:effectLst/>
                <a:uLnTx/>
                <a:uFillTx/>
                <a:latin typeface="Calibri"/>
                <a:ea typeface="+mn-ea"/>
                <a:cs typeface="+mn-cs"/>
              </a:rPr>
              <a:t>dioxide</a:t>
            </a:r>
            <a:r>
              <a:rPr kumimoji="0" lang="sl-SI" sz="1800" b="0" i="0" u="none" strike="noStrike" kern="1200" cap="none" spc="-1" normalizeH="0" baseline="0" noProof="0" dirty="0">
                <a:ln>
                  <a:noFill/>
                </a:ln>
                <a:solidFill>
                  <a:srgbClr val="000000"/>
                </a:solidFill>
                <a:effectLst/>
                <a:uLnTx/>
                <a:uFillTx/>
                <a:latin typeface="Calibri"/>
                <a:ea typeface="+mn-ea"/>
                <a:cs typeface="+mn-cs"/>
              </a:rPr>
              <a:t> data</a:t>
            </a:r>
          </a:p>
        </p:txBody>
      </p:sp>
    </p:spTree>
    <p:extLst>
      <p:ext uri="{BB962C8B-B14F-4D97-AF65-F5344CB8AC3E}">
        <p14:creationId xmlns:p14="http://schemas.microsoft.com/office/powerpoint/2010/main" val="1409340908"/>
      </p:ext>
    </p:extLst>
  </p:cSld>
  <p:clrMapOvr>
    <a:masterClrMapping/>
  </p:clrMapOvr>
</p:sld>
</file>

<file path=ppt/theme/theme1.xml><?xml version="1.0" encoding="utf-8"?>
<a:theme xmlns:a="http://schemas.openxmlformats.org/drawingml/2006/main" name="2_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1273</Words>
  <Application>Microsoft Macintosh PowerPoint</Application>
  <PresentationFormat>Widescreen</PresentationFormat>
  <Paragraphs>107</Paragraphs>
  <Slides>14</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Aptos</vt:lpstr>
      <vt:lpstr>Aptos Display</vt:lpstr>
      <vt:lpstr>Arial</vt:lpstr>
      <vt:lpstr>Calibri</vt:lpstr>
      <vt:lpstr>Calibri Light</vt:lpstr>
      <vt:lpstr>Wingdings</vt:lpstr>
      <vt:lpstr>2_Office Theme</vt:lpstr>
      <vt:lpstr>EPOS-SI consortium and Slovenian Research and Innovation Agency  March 19, 2025 – National Nodes and Consortia (Case Histories)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Karl_EPOS ERIC </dc:creator>
  <cp:lastModifiedBy>Karl_EPOS ERIC </cp:lastModifiedBy>
  <cp:revision>1</cp:revision>
  <dcterms:created xsi:type="dcterms:W3CDTF">2025-03-27T14:38:24Z</dcterms:created>
  <dcterms:modified xsi:type="dcterms:W3CDTF">2025-03-27T14:38:49Z</dcterms:modified>
</cp:coreProperties>
</file>