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896" r:id="rId2"/>
    <p:sldId id="89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7"/>
  </p:normalViewPr>
  <p:slideViewPr>
    <p:cSldViewPr snapToGrid="0">
      <p:cViewPr varScale="1">
        <p:scale>
          <a:sx n="104" d="100"/>
          <a:sy n="104" d="100"/>
        </p:scale>
        <p:origin x="89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6DC29-079A-6C41-9F8B-516911E0DF38}" type="datetimeFigureOut">
              <a:rPr lang="it-IT" smtClean="0"/>
              <a:t>27/03/25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5326F-7AE3-7344-BE26-34940C703BFC}" type="slidenum">
              <a:rPr lang="it-IT" smtClean="0"/>
              <a:t>‹N›</a:t>
            </a:fld>
            <a:endParaRPr lang="it-IT"/>
          </a:p>
        </p:txBody>
      </p:sp>
    </p:spTree>
    <p:extLst>
      <p:ext uri="{BB962C8B-B14F-4D97-AF65-F5344CB8AC3E}">
        <p14:creationId xmlns:p14="http://schemas.microsoft.com/office/powerpoint/2010/main" val="2195759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0562" y="4785598"/>
            <a:ext cx="5444490" cy="3915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GeoLab addition:</a:t>
            </a:r>
            <a:endParaRPr/>
          </a:p>
          <a:p>
            <a:pPr marL="171450" lvl="0" indent="-171450" algn="l" rtl="0">
              <a:spcBef>
                <a:spcPts val="0"/>
              </a:spcBef>
              <a:spcAft>
                <a:spcPts val="0"/>
              </a:spcAft>
              <a:buClr>
                <a:schemeClr val="dk1"/>
              </a:buClr>
              <a:buSzPts val="1200"/>
              <a:buFont typeface="Calibri"/>
              <a:buChar char="-"/>
            </a:pPr>
            <a:r>
              <a:rPr lang="en-US"/>
              <a:t>PM Lab (investments and Facility Access)</a:t>
            </a:r>
            <a:endParaRPr/>
          </a:p>
          <a:p>
            <a:pPr marL="171450" lvl="0" indent="-171450" algn="l" rtl="0">
              <a:spcBef>
                <a:spcPts val="0"/>
              </a:spcBef>
              <a:spcAft>
                <a:spcPts val="0"/>
              </a:spcAft>
              <a:buClr>
                <a:schemeClr val="dk1"/>
              </a:buClr>
              <a:buSzPts val="1200"/>
              <a:buFont typeface="Calibri"/>
              <a:buChar char="-"/>
            </a:pPr>
            <a:r>
              <a:rPr lang="en-US"/>
              <a:t>NanoSIMS (Facility Access)</a:t>
            </a:r>
            <a:endParaRPr/>
          </a:p>
          <a:p>
            <a:pPr marL="171450" lvl="0" indent="-171450" algn="l" rtl="0">
              <a:spcBef>
                <a:spcPts val="0"/>
              </a:spcBef>
              <a:spcAft>
                <a:spcPts val="0"/>
              </a:spcAft>
              <a:buClr>
                <a:schemeClr val="dk1"/>
              </a:buClr>
              <a:buSzPts val="1200"/>
              <a:buFont typeface="Calibri"/>
              <a:buChar char="-"/>
            </a:pPr>
            <a:r>
              <a:rPr lang="en-US"/>
              <a:t>EPMA (Facility Access)</a:t>
            </a:r>
            <a:endParaRPr/>
          </a:p>
        </p:txBody>
      </p:sp>
      <p:sp>
        <p:nvSpPr>
          <p:cNvPr id="232" name="Google Shape;232;p10: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We will enable scientific breakthroughs in terms of:</a:t>
            </a:r>
            <a:endParaRPr/>
          </a:p>
          <a:p>
            <a:pPr marL="0" lvl="0" indent="0" algn="l" rtl="0">
              <a:spcBef>
                <a:spcPts val="0"/>
              </a:spcBef>
              <a:spcAft>
                <a:spcPts val="0"/>
              </a:spcAft>
              <a:buClr>
                <a:schemeClr val="dk1"/>
              </a:buClr>
              <a:buSzPts val="1200"/>
              <a:buFont typeface="Calibri"/>
              <a:buNone/>
            </a:pPr>
            <a:r>
              <a:rPr lang="en-US"/>
              <a:t>Say something about the individual facilities: </a:t>
            </a:r>
            <a:endParaRPr/>
          </a:p>
          <a:p>
            <a:pPr marL="0" lvl="0" indent="0" algn="l" rtl="0">
              <a:spcBef>
                <a:spcPts val="0"/>
              </a:spcBef>
              <a:spcAft>
                <a:spcPts val="0"/>
              </a:spcAft>
              <a:buClr>
                <a:schemeClr val="dk1"/>
              </a:buClr>
              <a:buSzPts val="1200"/>
              <a:buFont typeface="Calibri"/>
              <a:buNone/>
            </a:pPr>
            <a:r>
              <a:rPr lang="en-US"/>
              <a:t>	Earth Simulation Lab and the </a:t>
            </a:r>
            <a:r>
              <a:rPr lang="en-US" sz="1200" b="0" i="0" u="none" strike="noStrike">
                <a:solidFill>
                  <a:schemeClr val="dk1"/>
                </a:solidFill>
                <a:latin typeface="Calibri"/>
                <a:ea typeface="Calibri"/>
                <a:cs typeface="Calibri"/>
                <a:sym typeface="Calibri"/>
              </a:rPr>
              <a:t>Multi-scale Imaging and Tomography facility (MINT) </a:t>
            </a:r>
            <a:endParaRPr/>
          </a:p>
          <a:p>
            <a:pPr marL="0" lvl="0" indent="0" algn="l" rtl="0">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	</a:t>
            </a:r>
            <a:r>
              <a:rPr lang="en-US" sz="1200" b="0" i="0" u="none" strike="noStrike">
                <a:solidFill>
                  <a:schemeClr val="dk1"/>
                </a:solidFill>
                <a:latin typeface="Calibri"/>
                <a:ea typeface="Calibri"/>
                <a:cs typeface="Calibri"/>
                <a:sym typeface="Calibri"/>
              </a:rPr>
              <a:t>Rijswijk Centre for Sustainable Geo-energy (RCSG)</a:t>
            </a:r>
            <a:endParaRPr/>
          </a:p>
          <a:p>
            <a:pPr marL="0" lvl="0" indent="0" algn="l" rtl="0">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	Delft Subsurface Urban Energy Lab (DSUEL)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t>Data sharing is vital</a:t>
            </a:r>
            <a:endParaRPr/>
          </a:p>
        </p:txBody>
      </p:sp>
      <p:sp>
        <p:nvSpPr>
          <p:cNvPr id="267" name="Google Shape;26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We will enable scientific breakthroughs in terms of:</a:t>
            </a:r>
            <a:endParaRPr/>
          </a:p>
          <a:p>
            <a:pPr marL="0" lvl="0" indent="0" algn="l" rtl="0">
              <a:spcBef>
                <a:spcPts val="0"/>
              </a:spcBef>
              <a:spcAft>
                <a:spcPts val="0"/>
              </a:spcAft>
              <a:buClr>
                <a:schemeClr val="dk1"/>
              </a:buClr>
              <a:buSzPts val="1200"/>
              <a:buFont typeface="Calibri"/>
              <a:buNone/>
            </a:pPr>
            <a:r>
              <a:rPr lang="en-US"/>
              <a:t>Say something about the individual facilities: </a:t>
            </a:r>
            <a:endParaRPr/>
          </a:p>
          <a:p>
            <a:pPr marL="0" lvl="0" indent="0" algn="l" rtl="0">
              <a:spcBef>
                <a:spcPts val="0"/>
              </a:spcBef>
              <a:spcAft>
                <a:spcPts val="0"/>
              </a:spcAft>
              <a:buClr>
                <a:schemeClr val="dk1"/>
              </a:buClr>
              <a:buSzPts val="1200"/>
              <a:buFont typeface="Calibri"/>
              <a:buNone/>
            </a:pPr>
            <a:r>
              <a:rPr lang="en-US"/>
              <a:t>	Earth Simulation Lab and the </a:t>
            </a:r>
            <a:r>
              <a:rPr lang="en-US" sz="1200" b="0" i="0" u="none" strike="noStrike">
                <a:solidFill>
                  <a:schemeClr val="dk1"/>
                </a:solidFill>
                <a:latin typeface="Calibri"/>
                <a:ea typeface="Calibri"/>
                <a:cs typeface="Calibri"/>
                <a:sym typeface="Calibri"/>
              </a:rPr>
              <a:t>Multi-scale Imaging and Tomography facility (MINT) </a:t>
            </a:r>
            <a:endParaRPr/>
          </a:p>
          <a:p>
            <a:pPr marL="0" lvl="0" indent="0" algn="l" rtl="0">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	</a:t>
            </a:r>
            <a:r>
              <a:rPr lang="en-US" sz="1200" b="0" i="0" u="none" strike="noStrike">
                <a:solidFill>
                  <a:schemeClr val="dk1"/>
                </a:solidFill>
                <a:latin typeface="Calibri"/>
                <a:ea typeface="Calibri"/>
                <a:cs typeface="Calibri"/>
                <a:sym typeface="Calibri"/>
              </a:rPr>
              <a:t>Rijswijk Centre for Sustainable Geo-energy (RCSG)</a:t>
            </a:r>
            <a:endParaRPr/>
          </a:p>
          <a:p>
            <a:pPr marL="0" lvl="0" indent="0" algn="l" rtl="0">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	Delft Subsurface Urban Energy Lab (DSUEL)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t>Data sharing is vital</a:t>
            </a:r>
            <a:endParaRPr/>
          </a:p>
        </p:txBody>
      </p:sp>
      <p:sp>
        <p:nvSpPr>
          <p:cNvPr id="286" name="Google Shape;28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We will enable scientific breakthroughs in terms of:</a:t>
            </a:r>
            <a:endParaRPr/>
          </a:p>
          <a:p>
            <a:pPr marL="0" lvl="0" indent="0" algn="l" rtl="0">
              <a:spcBef>
                <a:spcPts val="0"/>
              </a:spcBef>
              <a:spcAft>
                <a:spcPts val="0"/>
              </a:spcAft>
              <a:buClr>
                <a:schemeClr val="dk1"/>
              </a:buClr>
              <a:buSzPts val="1200"/>
              <a:buFont typeface="Calibri"/>
              <a:buNone/>
            </a:pPr>
            <a:r>
              <a:rPr lang="en-US"/>
              <a:t>Say something about the individual facilities: </a:t>
            </a:r>
            <a:endParaRPr/>
          </a:p>
          <a:p>
            <a:pPr marL="0" lvl="0" indent="0" algn="l" rtl="0">
              <a:spcBef>
                <a:spcPts val="0"/>
              </a:spcBef>
              <a:spcAft>
                <a:spcPts val="0"/>
              </a:spcAft>
              <a:buClr>
                <a:schemeClr val="dk1"/>
              </a:buClr>
              <a:buSzPts val="1200"/>
              <a:buFont typeface="Calibri"/>
              <a:buNone/>
            </a:pPr>
            <a:r>
              <a:rPr lang="en-US"/>
              <a:t>	Earth Simulation Lab and the </a:t>
            </a:r>
            <a:r>
              <a:rPr lang="en-US" sz="1200" b="0" i="0" u="none" strike="noStrike">
                <a:solidFill>
                  <a:schemeClr val="dk1"/>
                </a:solidFill>
                <a:latin typeface="Calibri"/>
                <a:ea typeface="Calibri"/>
                <a:cs typeface="Calibri"/>
                <a:sym typeface="Calibri"/>
              </a:rPr>
              <a:t>Multi-scale Imaging and Tomography facility (MINT) </a:t>
            </a:r>
            <a:endParaRPr/>
          </a:p>
          <a:p>
            <a:pPr marL="0" lvl="0" indent="0" algn="l" rtl="0">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	</a:t>
            </a:r>
            <a:r>
              <a:rPr lang="en-US" sz="1200" b="0" i="0" u="none" strike="noStrike">
                <a:solidFill>
                  <a:schemeClr val="dk1"/>
                </a:solidFill>
                <a:latin typeface="Calibri"/>
                <a:ea typeface="Calibri"/>
                <a:cs typeface="Calibri"/>
                <a:sym typeface="Calibri"/>
              </a:rPr>
              <a:t>Rijswijk Centre for Sustainable Geo-energy (RCSG)</a:t>
            </a:r>
            <a:endParaRPr/>
          </a:p>
          <a:p>
            <a:pPr marL="0" lvl="0" indent="0" algn="l" rtl="0">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	Delft Subsurface Urban Energy Lab (DSUEL)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t>Data sharing is vital</a:t>
            </a:r>
            <a:endParaRPr/>
          </a:p>
        </p:txBody>
      </p:sp>
      <p:sp>
        <p:nvSpPr>
          <p:cNvPr id="302" name="Google Shape;30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4: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5: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5: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6: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33333"/>
              </a:buClr>
              <a:buSzPts val="1200"/>
              <a:buFont typeface="Roboto"/>
              <a:buNone/>
            </a:pPr>
            <a:r>
              <a:rPr lang="en-US" b="0" i="0">
                <a:solidFill>
                  <a:srgbClr val="333333"/>
                </a:solidFill>
                <a:latin typeface="Roboto"/>
                <a:ea typeface="Roboto"/>
                <a:cs typeface="Roboto"/>
                <a:sym typeface="Roboto"/>
              </a:rPr>
              <a:t>Thom and Goldsby 2019</a:t>
            </a:r>
            <a:br>
              <a:rPr lang="en-US" b="0" i="0">
                <a:solidFill>
                  <a:srgbClr val="333333"/>
                </a:solidFill>
                <a:latin typeface="Roboto"/>
                <a:ea typeface="Roboto"/>
                <a:cs typeface="Roboto"/>
                <a:sym typeface="Roboto"/>
              </a:rPr>
            </a:br>
            <a:r>
              <a:rPr lang="en-US"/>
              <a:t>Figure 6. Plot of indentation strain rate vs. hardness for a 3600-s test (derived from the data shown in Figures 4 and 5). The hardness and strain rate for the blue data are determined from the displacement data from the first 10 s of the test, a time scale too short for significant thermal drift. For the remainder of the test, the hardness and strain rate are determined from the contact stiffness, shown in red, which is independent of thermal drift </a:t>
            </a:r>
            <a:endParaRPr/>
          </a:p>
          <a:p>
            <a:pPr marL="0" lvl="0" indent="0" algn="l" rtl="0">
              <a:spcBef>
                <a:spcPts val="0"/>
              </a:spcBef>
              <a:spcAft>
                <a:spcPts val="0"/>
              </a:spcAft>
              <a:buNone/>
            </a:pPr>
            <a:endParaRPr/>
          </a:p>
        </p:txBody>
      </p:sp>
      <p:sp>
        <p:nvSpPr>
          <p:cNvPr id="343" name="Google Shape;343;p16: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7:notes"/>
          <p:cNvSpPr txBox="1">
            <a:spLocks noGrp="1"/>
          </p:cNvSpPr>
          <p:nvPr>
            <p:ph type="body" idx="1"/>
          </p:nvPr>
        </p:nvSpPr>
        <p:spPr>
          <a:xfrm>
            <a:off x="680562" y="4785598"/>
            <a:ext cx="5444490" cy="3915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7: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8: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8: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9: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19: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We will enable scientific breakthroughs in terms of:</a:t>
            </a:r>
            <a:endParaRPr/>
          </a:p>
          <a:p>
            <a:pPr marL="0" lvl="0" indent="0" algn="l" rtl="0">
              <a:spcBef>
                <a:spcPts val="0"/>
              </a:spcBef>
              <a:spcAft>
                <a:spcPts val="0"/>
              </a:spcAft>
              <a:buClr>
                <a:schemeClr val="dk1"/>
              </a:buClr>
              <a:buSzPts val="1200"/>
              <a:buFont typeface="Calibri"/>
              <a:buNone/>
            </a:pPr>
            <a:r>
              <a:rPr lang="en-US"/>
              <a:t>Say something about the individual facilities: </a:t>
            </a:r>
            <a:endParaRPr/>
          </a:p>
          <a:p>
            <a:pPr marL="0" lvl="0" indent="0" algn="l" rtl="0">
              <a:spcBef>
                <a:spcPts val="0"/>
              </a:spcBef>
              <a:spcAft>
                <a:spcPts val="0"/>
              </a:spcAft>
              <a:buClr>
                <a:schemeClr val="dk1"/>
              </a:buClr>
              <a:buSzPts val="1200"/>
              <a:buFont typeface="Calibri"/>
              <a:buNone/>
            </a:pPr>
            <a:r>
              <a:rPr lang="en-US"/>
              <a:t>	Earth Simulation Lab and the </a:t>
            </a:r>
            <a:r>
              <a:rPr lang="en-US" sz="1200" b="0" i="0" u="none" strike="noStrike">
                <a:solidFill>
                  <a:schemeClr val="dk1"/>
                </a:solidFill>
                <a:latin typeface="Calibri"/>
                <a:ea typeface="Calibri"/>
                <a:cs typeface="Calibri"/>
                <a:sym typeface="Calibri"/>
              </a:rPr>
              <a:t>Multi-scale Imaging and Tomography facility (MINT) </a:t>
            </a:r>
            <a:endParaRPr/>
          </a:p>
          <a:p>
            <a:pPr marL="0" lvl="0" indent="0" algn="l" rtl="0">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	</a:t>
            </a:r>
            <a:r>
              <a:rPr lang="en-US" sz="1200" b="0" i="0" u="none" strike="noStrike">
                <a:solidFill>
                  <a:schemeClr val="dk1"/>
                </a:solidFill>
                <a:latin typeface="Calibri"/>
                <a:ea typeface="Calibri"/>
                <a:cs typeface="Calibri"/>
                <a:sym typeface="Calibri"/>
              </a:rPr>
              <a:t>Rijswijk Centre for Sustainable Geo-energy (RCSG)</a:t>
            </a:r>
            <a:endParaRPr/>
          </a:p>
          <a:p>
            <a:pPr marL="0" lvl="0" indent="0" algn="l" rtl="0">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	Delft Subsurface Urban Energy Lab (DSUEL)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t>Data sharing is vital</a:t>
            </a:r>
            <a:endParaRPr/>
          </a:p>
        </p:txBody>
      </p:sp>
      <p:sp>
        <p:nvSpPr>
          <p:cNvPr id="397" name="Google Shape;39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We will enable scientific breakthroughs in terms of:</a:t>
            </a:r>
            <a:endParaRPr/>
          </a:p>
          <a:p>
            <a:pPr marL="0" lvl="0" indent="0" algn="l" rtl="0">
              <a:spcBef>
                <a:spcPts val="0"/>
              </a:spcBef>
              <a:spcAft>
                <a:spcPts val="0"/>
              </a:spcAft>
              <a:buClr>
                <a:schemeClr val="dk1"/>
              </a:buClr>
              <a:buSzPts val="1200"/>
              <a:buFont typeface="Calibri"/>
              <a:buNone/>
            </a:pPr>
            <a:r>
              <a:rPr lang="en-US"/>
              <a:t>Say something about the individual facilities: </a:t>
            </a:r>
            <a:endParaRPr/>
          </a:p>
          <a:p>
            <a:pPr marL="0" lvl="0" indent="0" algn="l" rtl="0">
              <a:spcBef>
                <a:spcPts val="0"/>
              </a:spcBef>
              <a:spcAft>
                <a:spcPts val="0"/>
              </a:spcAft>
              <a:buClr>
                <a:schemeClr val="dk1"/>
              </a:buClr>
              <a:buSzPts val="1200"/>
              <a:buFont typeface="Calibri"/>
              <a:buNone/>
            </a:pPr>
            <a:r>
              <a:rPr lang="en-US"/>
              <a:t>	Earth Simulation Lab and the </a:t>
            </a:r>
            <a:r>
              <a:rPr lang="en-US" sz="1200" b="0" i="0" u="none" strike="noStrike">
                <a:solidFill>
                  <a:schemeClr val="dk1"/>
                </a:solidFill>
                <a:latin typeface="Calibri"/>
                <a:ea typeface="Calibri"/>
                <a:cs typeface="Calibri"/>
                <a:sym typeface="Calibri"/>
              </a:rPr>
              <a:t>Multi-scale Imaging and Tomography facility (MINT) </a:t>
            </a:r>
            <a:endParaRPr/>
          </a:p>
          <a:p>
            <a:pPr marL="0" lvl="0" indent="0" algn="l" rtl="0">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	</a:t>
            </a:r>
            <a:r>
              <a:rPr lang="en-US" sz="1200" b="0" i="0" u="none" strike="noStrike">
                <a:solidFill>
                  <a:schemeClr val="dk1"/>
                </a:solidFill>
                <a:latin typeface="Calibri"/>
                <a:ea typeface="Calibri"/>
                <a:cs typeface="Calibri"/>
                <a:sym typeface="Calibri"/>
              </a:rPr>
              <a:t>Rijswijk Centre for Sustainable Geo-energy (RCSG)</a:t>
            </a:r>
            <a:endParaRPr/>
          </a:p>
          <a:p>
            <a:pPr marL="0" lvl="0" indent="0" algn="l" rtl="0">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	Delft Subsurface Urban Energy Lab (DSUEL)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t>Data sharing is vital</a:t>
            </a:r>
            <a:endParaRPr/>
          </a:p>
        </p:txBody>
      </p:sp>
      <p:sp>
        <p:nvSpPr>
          <p:cNvPr id="413" name="Google Shape;41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We will enable scientific breakthroughs in terms of:</a:t>
            </a:r>
            <a:endParaRPr/>
          </a:p>
          <a:p>
            <a:pPr marL="0" lvl="0" indent="0" algn="l" rtl="0">
              <a:spcBef>
                <a:spcPts val="0"/>
              </a:spcBef>
              <a:spcAft>
                <a:spcPts val="0"/>
              </a:spcAft>
              <a:buClr>
                <a:schemeClr val="dk1"/>
              </a:buClr>
              <a:buSzPts val="1200"/>
              <a:buFont typeface="Calibri"/>
              <a:buNone/>
            </a:pPr>
            <a:r>
              <a:rPr lang="en-US"/>
              <a:t>Say something about the individual facilities: </a:t>
            </a:r>
            <a:endParaRPr/>
          </a:p>
          <a:p>
            <a:pPr marL="0" lvl="0" indent="0" algn="l" rtl="0">
              <a:spcBef>
                <a:spcPts val="0"/>
              </a:spcBef>
              <a:spcAft>
                <a:spcPts val="0"/>
              </a:spcAft>
              <a:buClr>
                <a:schemeClr val="dk1"/>
              </a:buClr>
              <a:buSzPts val="1200"/>
              <a:buFont typeface="Calibri"/>
              <a:buNone/>
            </a:pPr>
            <a:r>
              <a:rPr lang="en-US"/>
              <a:t>	Earth Simulation Lab and the </a:t>
            </a:r>
            <a:r>
              <a:rPr lang="en-US" sz="1200" b="0" i="0" u="none" strike="noStrike">
                <a:solidFill>
                  <a:schemeClr val="dk1"/>
                </a:solidFill>
                <a:latin typeface="Calibri"/>
                <a:ea typeface="Calibri"/>
                <a:cs typeface="Calibri"/>
                <a:sym typeface="Calibri"/>
              </a:rPr>
              <a:t>Multi-scale Imaging and Tomography facility (MINT) </a:t>
            </a:r>
            <a:endParaRPr/>
          </a:p>
          <a:p>
            <a:pPr marL="0" lvl="0" indent="0" algn="l" rtl="0">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	</a:t>
            </a:r>
            <a:r>
              <a:rPr lang="en-US" sz="1200" b="0" i="0" u="none" strike="noStrike">
                <a:solidFill>
                  <a:schemeClr val="dk1"/>
                </a:solidFill>
                <a:latin typeface="Calibri"/>
                <a:ea typeface="Calibri"/>
                <a:cs typeface="Calibri"/>
                <a:sym typeface="Calibri"/>
              </a:rPr>
              <a:t>Rijswijk Centre for Sustainable Geo-energy (RCSG)</a:t>
            </a:r>
            <a:endParaRPr/>
          </a:p>
          <a:p>
            <a:pPr marL="0" lvl="0" indent="0" algn="l" rtl="0">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	Delft Subsurface Urban Energy Lab (DSUEL)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t>Data sharing is vital</a:t>
            </a:r>
            <a:endParaRPr/>
          </a:p>
        </p:txBody>
      </p:sp>
      <p:sp>
        <p:nvSpPr>
          <p:cNvPr id="425" name="Google Shape;42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40" name="Google Shape;4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We will enable scientific breakthroughs in terms of:</a:t>
            </a:r>
            <a:endParaRPr/>
          </a:p>
          <a:p>
            <a:pPr marL="0" lvl="0" indent="0" algn="l" rtl="0">
              <a:spcBef>
                <a:spcPts val="0"/>
              </a:spcBef>
              <a:spcAft>
                <a:spcPts val="0"/>
              </a:spcAft>
              <a:buClr>
                <a:schemeClr val="dk1"/>
              </a:buClr>
              <a:buSzPts val="1200"/>
              <a:buFont typeface="Calibri"/>
              <a:buNone/>
            </a:pPr>
            <a:r>
              <a:rPr lang="en-US"/>
              <a:t>Say something about the individual facilities: </a:t>
            </a:r>
            <a:endParaRPr/>
          </a:p>
          <a:p>
            <a:pPr marL="0" lvl="0" indent="0" algn="l" rtl="0">
              <a:spcBef>
                <a:spcPts val="0"/>
              </a:spcBef>
              <a:spcAft>
                <a:spcPts val="0"/>
              </a:spcAft>
              <a:buClr>
                <a:schemeClr val="dk1"/>
              </a:buClr>
              <a:buSzPts val="1200"/>
              <a:buFont typeface="Calibri"/>
              <a:buNone/>
            </a:pPr>
            <a:r>
              <a:rPr lang="en-US"/>
              <a:t>	Earth Simulation Lab and the </a:t>
            </a:r>
            <a:r>
              <a:rPr lang="en-US" sz="1200" b="0" i="0" u="none" strike="noStrike">
                <a:solidFill>
                  <a:schemeClr val="dk1"/>
                </a:solidFill>
                <a:latin typeface="Calibri"/>
                <a:ea typeface="Calibri"/>
                <a:cs typeface="Calibri"/>
                <a:sym typeface="Calibri"/>
              </a:rPr>
              <a:t>Multi-scale Imaging and Tomography facility (MINT) </a:t>
            </a:r>
            <a:endParaRPr/>
          </a:p>
          <a:p>
            <a:pPr marL="0" lvl="0" indent="0" algn="l" rtl="0">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	</a:t>
            </a:r>
            <a:r>
              <a:rPr lang="en-US" sz="1200" b="0" i="0" u="none" strike="noStrike">
                <a:solidFill>
                  <a:schemeClr val="dk1"/>
                </a:solidFill>
                <a:latin typeface="Calibri"/>
                <a:ea typeface="Calibri"/>
                <a:cs typeface="Calibri"/>
                <a:sym typeface="Calibri"/>
              </a:rPr>
              <a:t>Rijswijk Centre for Sustainable Geo-energy (RCSG)</a:t>
            </a:r>
            <a:endParaRPr/>
          </a:p>
          <a:p>
            <a:pPr marL="0" lvl="0" indent="0" algn="l" rtl="0">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	Delft Subsurface Urban Energy Lab (DSUEL)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t>Data sharing is vital</a:t>
            </a:r>
            <a:endParaRPr/>
          </a:p>
        </p:txBody>
      </p:sp>
      <p:sp>
        <p:nvSpPr>
          <p:cNvPr id="451" name="Google Shape;45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5: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2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25: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6: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2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26: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7: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27: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8: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28: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28: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We will enable scientific breakthroughs in terms of:</a:t>
            </a:r>
            <a:endParaRPr/>
          </a:p>
          <a:p>
            <a:pPr marL="0" lvl="0" indent="0" algn="l" rtl="0">
              <a:spcBef>
                <a:spcPts val="0"/>
              </a:spcBef>
              <a:spcAft>
                <a:spcPts val="0"/>
              </a:spcAft>
              <a:buClr>
                <a:schemeClr val="dk1"/>
              </a:buClr>
              <a:buSzPts val="1200"/>
              <a:buFont typeface="Calibri"/>
              <a:buNone/>
            </a:pPr>
            <a:r>
              <a:rPr lang="en-US"/>
              <a:t>Say something about the individual facilities: </a:t>
            </a:r>
            <a:endParaRPr/>
          </a:p>
          <a:p>
            <a:pPr marL="0" lvl="0" indent="0" algn="l" rtl="0">
              <a:spcBef>
                <a:spcPts val="0"/>
              </a:spcBef>
              <a:spcAft>
                <a:spcPts val="0"/>
              </a:spcAft>
              <a:buClr>
                <a:schemeClr val="dk1"/>
              </a:buClr>
              <a:buSzPts val="1200"/>
              <a:buFont typeface="Calibri"/>
              <a:buNone/>
            </a:pPr>
            <a:r>
              <a:rPr lang="en-US"/>
              <a:t>	Earth Simulation Lab and the </a:t>
            </a:r>
            <a:r>
              <a:rPr lang="en-US" sz="1200" b="0" i="0" u="none" strike="noStrike">
                <a:solidFill>
                  <a:schemeClr val="dk1"/>
                </a:solidFill>
                <a:latin typeface="Calibri"/>
                <a:ea typeface="Calibri"/>
                <a:cs typeface="Calibri"/>
                <a:sym typeface="Calibri"/>
              </a:rPr>
              <a:t>Multi-scale Imaging and Tomography facility (MINT) </a:t>
            </a:r>
            <a:endParaRPr/>
          </a:p>
          <a:p>
            <a:pPr marL="0" lvl="0" indent="0" algn="l" rtl="0">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	</a:t>
            </a:r>
            <a:r>
              <a:rPr lang="en-US" sz="1200" b="0" i="0" u="none" strike="noStrike">
                <a:solidFill>
                  <a:schemeClr val="dk1"/>
                </a:solidFill>
                <a:latin typeface="Calibri"/>
                <a:ea typeface="Calibri"/>
                <a:cs typeface="Calibri"/>
                <a:sym typeface="Calibri"/>
              </a:rPr>
              <a:t>Rijswijk Centre for Sustainable Geo-energy (RCSG)</a:t>
            </a:r>
            <a:endParaRPr/>
          </a:p>
          <a:p>
            <a:pPr marL="0" lvl="0" indent="0" algn="l" rtl="0">
              <a:spcBef>
                <a:spcPts val="0"/>
              </a:spcBef>
              <a:spcAft>
                <a:spcPts val="0"/>
              </a:spcAft>
              <a:buClr>
                <a:schemeClr val="dk1"/>
              </a:buClr>
              <a:buSzPts val="1200"/>
              <a:buFont typeface="Calibri"/>
              <a:buNone/>
            </a:pPr>
            <a:r>
              <a:rPr lang="en-US" sz="1200" b="0" i="0" u="none" strike="noStrike">
                <a:solidFill>
                  <a:schemeClr val="dk1"/>
                </a:solidFill>
                <a:latin typeface="Calibri"/>
                <a:ea typeface="Calibri"/>
                <a:cs typeface="Calibri"/>
                <a:sym typeface="Calibri"/>
              </a:rPr>
              <a:t>	Delft Subsurface Urban Energy Lab (DSUEL)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a:t>Data sharing is vital</a:t>
            </a:r>
            <a:endParaRPr/>
          </a:p>
        </p:txBody>
      </p:sp>
      <p:sp>
        <p:nvSpPr>
          <p:cNvPr id="592" name="Google Shape;59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30:notes"/>
          <p:cNvSpPr txBox="1">
            <a:spLocks noGrp="1"/>
          </p:cNvSpPr>
          <p:nvPr>
            <p:ph type="body" idx="1"/>
          </p:nvPr>
        </p:nvSpPr>
        <p:spPr>
          <a:xfrm>
            <a:off x="680562" y="4785598"/>
            <a:ext cx="5444490" cy="3915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30: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1:notes"/>
          <p:cNvSpPr txBox="1">
            <a:spLocks noGrp="1"/>
          </p:cNvSpPr>
          <p:nvPr>
            <p:ph type="body" idx="1"/>
          </p:nvPr>
        </p:nvSpPr>
        <p:spPr>
          <a:xfrm>
            <a:off x="680562" y="4785598"/>
            <a:ext cx="5444490" cy="3915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31: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7" name="Google Shape;1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7: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7: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txBox="1">
            <a:spLocks noGrp="1"/>
          </p:cNvSpPr>
          <p:nvPr>
            <p:ph type="body" idx="1"/>
          </p:nvPr>
        </p:nvSpPr>
        <p:spPr>
          <a:xfrm>
            <a:off x="680562" y="4785598"/>
            <a:ext cx="5444490" cy="3915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8: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9: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264913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503979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832444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2804611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2557641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2622868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3476837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413403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329497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1217464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1"/>
          <p:cNvSpPr>
            <a:spLocks noGrp="1"/>
          </p:cNvSpPr>
          <p:nvPr>
            <p:ph type="pic" idx="2"/>
          </p:nvPr>
        </p:nvSpPr>
        <p:spPr>
          <a:xfrm>
            <a:off x="5183188" y="987425"/>
            <a:ext cx="6172200" cy="4873625"/>
          </a:xfrm>
          <a:prstGeom prst="rect">
            <a:avLst/>
          </a:prstGeom>
          <a:noFill/>
          <a:ln>
            <a:noFill/>
          </a:ln>
        </p:spPr>
      </p:sp>
      <p:sp>
        <p:nvSpPr>
          <p:cNvPr id="68" name="Google Shape;68;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2890927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357644407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9.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jpg"/><Relationship Id="rId10" Type="http://schemas.openxmlformats.org/officeDocument/2006/relationships/image" Target="../media/image52.jpg"/><Relationship Id="rId4" Type="http://schemas.openxmlformats.org/officeDocument/2006/relationships/image" Target="../media/image47.png"/><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2.png"/><Relationship Id="rId10"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59.png"/><Relationship Id="rId1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jpg"/><Relationship Id="rId2" Type="http://schemas.openxmlformats.org/officeDocument/2006/relationships/notesSlide" Target="../notesSlides/notesSlide28.xml"/><Relationship Id="rId16" Type="http://schemas.openxmlformats.org/officeDocument/2006/relationships/image" Target="../media/image66.jp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jpg"/><Relationship Id="rId10"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59.png"/><Relationship Id="rId14" Type="http://schemas.openxmlformats.org/officeDocument/2006/relationships/image" Target="../media/image6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1.jp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89" name="Google Shape;89;p1"/>
          <p:cNvPicPr preferRelativeResize="0">
            <a:picLocks noGrp="1"/>
          </p:cNvPicPr>
          <p:nvPr>
            <p:ph type="body" idx="1"/>
          </p:nvPr>
        </p:nvPicPr>
        <p:blipFill rotWithShape="1">
          <a:blip r:embed="rId3">
            <a:alphaModFix/>
          </a:blip>
          <a:srcRect t="15553"/>
          <a:stretch/>
        </p:blipFill>
        <p:spPr>
          <a:xfrm>
            <a:off x="0" y="0"/>
            <a:ext cx="12181729" cy="6858000"/>
          </a:xfrm>
          <a:prstGeom prst="rect">
            <a:avLst/>
          </a:prstGeom>
          <a:noFill/>
          <a:ln>
            <a:noFill/>
          </a:ln>
        </p:spPr>
      </p:pic>
      <p:sp>
        <p:nvSpPr>
          <p:cNvPr id="90" name="Google Shape;90;p1"/>
          <p:cNvSpPr/>
          <p:nvPr/>
        </p:nvSpPr>
        <p:spPr>
          <a:xfrm>
            <a:off x="82739" y="4429816"/>
            <a:ext cx="11806509" cy="2428106"/>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91;p1"/>
          <p:cNvSpPr txBox="1"/>
          <p:nvPr/>
        </p:nvSpPr>
        <p:spPr>
          <a:xfrm>
            <a:off x="145479" y="4548091"/>
            <a:ext cx="11616593" cy="22163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EPOS-eNLarge: building further on the Dutch infrastructure for solid Earth sciences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15000"/>
              </a:lnSpc>
              <a:spcBef>
                <a:spcPts val="240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André Niemeijer</a:t>
            </a:r>
            <a:r>
              <a:rPr kumimoji="0" lang="en-US" sz="16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 Martyn Drury,</a:t>
            </a:r>
            <a:r>
              <a:rPr kumimoji="0" lang="en-US" sz="16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 </a:t>
            </a:r>
            <a:r>
              <a:rPr kumimoji="0" lang="en-US" sz="16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Ronald Pijnenburg, Susanne Laumann, Richard Wessels, Jarek Bieńkowski, Otto Lange, </a:t>
            </a:r>
            <a:br>
              <a:rPr kumimoji="0" lang="en-US" sz="16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br>
            <a:r>
              <a:rPr kumimoji="0" lang="en-US" sz="16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Laurens Samshuijzen, Almar de Ronde, Maik Nothbaum, Nemanja Krstekanić, Wen Zhou, Mark Jefferd, Liliana Vargas-Meleza, Reinoud Sleeman, Veerle Cnudde, Phil Vardon, Evert Slob, David Bruhn, Guy Drijkoningen, Alexandros Daniildis, Auke Barnhoorn, Anne Pluymakers, Suzanne Hangx, Oliver Plümper, Ernst Willingshofer, Amir Raoof, Alissa Kotowski, Liviu Matenco, Fred Beekman,  Maarten Kleinhans, Veerle Cnudde, Frank van Bergen, Rob van der Krogt, Eva de Boever, Stephan Gruijters</a:t>
            </a:r>
            <a:endParaRPr kumimoji="0" sz="16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92" name="Google Shape;92;p1"/>
          <p:cNvSpPr/>
          <p:nvPr/>
        </p:nvSpPr>
        <p:spPr>
          <a:xfrm>
            <a:off x="0" y="-17697"/>
            <a:ext cx="12181729" cy="132556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3" name="Google Shape;93;p1" descr="Logo&#10;&#10;Description automatically generated"/>
          <p:cNvPicPr preferRelativeResize="0"/>
          <p:nvPr/>
        </p:nvPicPr>
        <p:blipFill rotWithShape="1">
          <a:blip r:embed="rId4">
            <a:alphaModFix/>
          </a:blip>
          <a:srcRect/>
          <a:stretch/>
        </p:blipFill>
        <p:spPr>
          <a:xfrm>
            <a:off x="145479" y="194096"/>
            <a:ext cx="3325965" cy="901976"/>
          </a:xfrm>
          <a:prstGeom prst="rect">
            <a:avLst/>
          </a:prstGeom>
          <a:noFill/>
          <a:ln>
            <a:noFill/>
          </a:ln>
        </p:spPr>
      </p:pic>
      <p:pic>
        <p:nvPicPr>
          <p:cNvPr id="94" name="Google Shape;94;p1"/>
          <p:cNvPicPr preferRelativeResize="0"/>
          <p:nvPr/>
        </p:nvPicPr>
        <p:blipFill rotWithShape="1">
          <a:blip r:embed="rId5">
            <a:alphaModFix/>
          </a:blip>
          <a:srcRect/>
          <a:stretch/>
        </p:blipFill>
        <p:spPr>
          <a:xfrm>
            <a:off x="4075836" y="168228"/>
            <a:ext cx="5175543" cy="927844"/>
          </a:xfrm>
          <a:prstGeom prst="rect">
            <a:avLst/>
          </a:prstGeom>
          <a:noFill/>
          <a:ln>
            <a:noFill/>
          </a:ln>
        </p:spPr>
      </p:pic>
      <p:pic>
        <p:nvPicPr>
          <p:cNvPr id="95" name="Google Shape;95;p1" descr="Logo&#10;&#10;Description automatically generated"/>
          <p:cNvPicPr preferRelativeResize="0"/>
          <p:nvPr/>
        </p:nvPicPr>
        <p:blipFill rotWithShape="1">
          <a:blip r:embed="rId4">
            <a:alphaModFix/>
          </a:blip>
          <a:srcRect r="36787"/>
          <a:stretch/>
        </p:blipFill>
        <p:spPr>
          <a:xfrm>
            <a:off x="9786828" y="194096"/>
            <a:ext cx="2102421" cy="901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0"/>
          <p:cNvSpPr/>
          <p:nvPr/>
        </p:nvSpPr>
        <p:spPr>
          <a:xfrm>
            <a:off x="-70648" y="0"/>
            <a:ext cx="5960958" cy="6858000"/>
          </a:xfrm>
          <a:prstGeom prst="rect">
            <a:avLst/>
          </a:prstGeom>
          <a:solidFill>
            <a:srgbClr val="E4EF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5" name="Google Shape;235;p10"/>
          <p:cNvSpPr txBox="1"/>
          <p:nvPr/>
        </p:nvSpPr>
        <p:spPr>
          <a:xfrm>
            <a:off x="10378537" y="6671807"/>
            <a:ext cx="1686138"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Tsunami Japan, 2011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6" name="Google Shape;236;p10" descr="A picture containing text&#10;&#10;Description automatically generated"/>
          <p:cNvPicPr preferRelativeResize="0"/>
          <p:nvPr/>
        </p:nvPicPr>
        <p:blipFill rotWithShape="1">
          <a:blip r:embed="rId3">
            <a:alphaModFix/>
          </a:blip>
          <a:srcRect r="21280"/>
          <a:stretch/>
        </p:blipFill>
        <p:spPr>
          <a:xfrm>
            <a:off x="6731609" y="864333"/>
            <a:ext cx="4593301" cy="5350397"/>
          </a:xfrm>
          <a:prstGeom prst="rect">
            <a:avLst/>
          </a:prstGeom>
          <a:noFill/>
          <a:ln>
            <a:noFill/>
          </a:ln>
        </p:spPr>
      </p:pic>
      <p:sp>
        <p:nvSpPr>
          <p:cNvPr id="237" name="Google Shape;237;p10"/>
          <p:cNvSpPr txBox="1"/>
          <p:nvPr/>
        </p:nvSpPr>
        <p:spPr>
          <a:xfrm>
            <a:off x="9395627" y="738606"/>
            <a:ext cx="1929283" cy="64633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A5A5"/>
                </a:solidFill>
                <a:effectLst/>
                <a:uLnTx/>
                <a:uFillTx/>
                <a:latin typeface="Quattrocento Sans"/>
                <a:ea typeface="Quattrocento Sans"/>
                <a:cs typeface="Quattrocento Sans"/>
                <a:sym typeface="Quattrocento Sans"/>
              </a:rPr>
              <a:t>KNMI and NAM networks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0"/>
          <p:cNvSpPr txBox="1"/>
          <p:nvPr/>
        </p:nvSpPr>
        <p:spPr>
          <a:xfrm>
            <a:off x="8873595" y="3671078"/>
            <a:ext cx="1929283"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A5A5"/>
                </a:solidFill>
                <a:effectLst/>
                <a:uLnTx/>
                <a:uFillTx/>
                <a:latin typeface="Quattrocento Sans"/>
                <a:ea typeface="Quattrocento Sans"/>
                <a:cs typeface="Quattrocento Sans"/>
                <a:sym typeface="Quattrocento Sans"/>
              </a:rPr>
              <a:t>UU Earth Simulation Lab</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10"/>
          <p:cNvSpPr/>
          <p:nvPr/>
        </p:nvSpPr>
        <p:spPr>
          <a:xfrm>
            <a:off x="10543260" y="1359447"/>
            <a:ext cx="221063" cy="221063"/>
          </a:xfrm>
          <a:prstGeom prst="ellipse">
            <a:avLst/>
          </a:prstGeom>
          <a:solidFill>
            <a:srgbClr val="A5A5A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240" name="Google Shape;240;p10"/>
          <p:cNvSpPr/>
          <p:nvPr/>
        </p:nvSpPr>
        <p:spPr>
          <a:xfrm>
            <a:off x="8949821" y="3500255"/>
            <a:ext cx="221063" cy="221063"/>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1" name="Google Shape;241;p10"/>
          <p:cNvSpPr/>
          <p:nvPr/>
        </p:nvSpPr>
        <p:spPr>
          <a:xfrm>
            <a:off x="9174564" y="3428791"/>
            <a:ext cx="221063" cy="221063"/>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2" name="Google Shape;242;p10"/>
          <p:cNvSpPr txBox="1"/>
          <p:nvPr/>
        </p:nvSpPr>
        <p:spPr>
          <a:xfrm>
            <a:off x="9153216" y="2847897"/>
            <a:ext cx="2413069"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A5A5"/>
                </a:solidFill>
                <a:effectLst/>
                <a:uLnTx/>
                <a:uFillTx/>
                <a:latin typeface="Quattrocento Sans"/>
                <a:ea typeface="Quattrocento Sans"/>
                <a:cs typeface="Quattrocento Sans"/>
                <a:sym typeface="Quattrocento Sans"/>
              </a:rPr>
              <a:t>KNMI and ORFEUS data centers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0"/>
          <p:cNvSpPr txBox="1"/>
          <p:nvPr/>
        </p:nvSpPr>
        <p:spPr>
          <a:xfrm>
            <a:off x="451054" y="3039169"/>
            <a:ext cx="5509904"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Improves the means </a:t>
            </a:r>
            <a:br>
              <a:rPr kumimoji="0" lang="en-US"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for subsurface research</a:t>
            </a:r>
            <a:endParaRPr kumimoji="0"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sp>
        <p:nvSpPr>
          <p:cNvPr id="244" name="Google Shape;244;p10"/>
          <p:cNvSpPr txBox="1"/>
          <p:nvPr/>
        </p:nvSpPr>
        <p:spPr>
          <a:xfrm>
            <a:off x="453907" y="4467560"/>
            <a:ext cx="51511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EPOS-NL 	12 M€ in 2019-2024</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0"/>
          <p:cNvSpPr txBox="1"/>
          <p:nvPr/>
        </p:nvSpPr>
        <p:spPr>
          <a:xfrm>
            <a:off x="457200" y="4465320"/>
            <a:ext cx="515112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E39D25"/>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E39D25"/>
                </a:solidFill>
                <a:effectLst/>
                <a:uLnTx/>
                <a:uFillTx/>
                <a:latin typeface="Quattrocento Sans"/>
                <a:ea typeface="Quattrocento Sans"/>
                <a:cs typeface="Quattrocento Sans"/>
                <a:sym typeface="Quattrocento Sans"/>
              </a:rPr>
              <a:t>EPOS-eNLarge</a:t>
            </a: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	</a:t>
            </a:r>
            <a:r>
              <a:rPr kumimoji="0" lang="en-US" sz="2000" b="1" i="0" u="none" strike="noStrike" kern="0" cap="none" spc="0" normalizeH="0" baseline="0" noProof="0">
                <a:ln>
                  <a:noFill/>
                </a:ln>
                <a:solidFill>
                  <a:srgbClr val="E39D25"/>
                </a:solidFill>
                <a:effectLst/>
                <a:uLnTx/>
                <a:uFillTx/>
                <a:latin typeface="Quattrocento Sans"/>
                <a:ea typeface="Quattrocento Sans"/>
                <a:cs typeface="Quattrocento Sans"/>
                <a:sym typeface="Quattrocento Sans"/>
              </a:rPr>
              <a:t>18 M€</a:t>
            </a: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 in 2023-2028</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6" name="Google Shape;246;p10"/>
          <p:cNvPicPr preferRelativeResize="0"/>
          <p:nvPr/>
        </p:nvPicPr>
        <p:blipFill rotWithShape="1">
          <a:blip r:embed="rId4">
            <a:alphaModFix/>
          </a:blip>
          <a:srcRect t="17703" b="14861"/>
          <a:stretch/>
        </p:blipFill>
        <p:spPr>
          <a:xfrm>
            <a:off x="9160896" y="6214730"/>
            <a:ext cx="1531847" cy="580894"/>
          </a:xfrm>
          <a:prstGeom prst="rect">
            <a:avLst/>
          </a:prstGeom>
          <a:noFill/>
          <a:ln>
            <a:noFill/>
          </a:ln>
        </p:spPr>
      </p:pic>
      <p:pic>
        <p:nvPicPr>
          <p:cNvPr id="247" name="Google Shape;247;p10"/>
          <p:cNvPicPr preferRelativeResize="0"/>
          <p:nvPr/>
        </p:nvPicPr>
        <p:blipFill rotWithShape="1">
          <a:blip r:embed="rId5">
            <a:alphaModFix/>
          </a:blip>
          <a:srcRect/>
          <a:stretch/>
        </p:blipFill>
        <p:spPr>
          <a:xfrm>
            <a:off x="7548896" y="6013517"/>
            <a:ext cx="1400925" cy="700463"/>
          </a:xfrm>
          <a:prstGeom prst="rect">
            <a:avLst/>
          </a:prstGeom>
          <a:noFill/>
          <a:ln>
            <a:noFill/>
          </a:ln>
        </p:spPr>
      </p:pic>
      <p:pic>
        <p:nvPicPr>
          <p:cNvPr id="248" name="Google Shape;248;p10"/>
          <p:cNvPicPr preferRelativeResize="0"/>
          <p:nvPr/>
        </p:nvPicPr>
        <p:blipFill rotWithShape="1">
          <a:blip r:embed="rId6">
            <a:alphaModFix/>
          </a:blip>
          <a:srcRect/>
          <a:stretch/>
        </p:blipFill>
        <p:spPr>
          <a:xfrm>
            <a:off x="6081397" y="6297521"/>
            <a:ext cx="1289816" cy="438698"/>
          </a:xfrm>
          <a:prstGeom prst="rect">
            <a:avLst/>
          </a:prstGeom>
          <a:noFill/>
          <a:ln>
            <a:noFill/>
          </a:ln>
        </p:spPr>
      </p:pic>
      <p:pic>
        <p:nvPicPr>
          <p:cNvPr id="249" name="Google Shape;249;p10"/>
          <p:cNvPicPr preferRelativeResize="0"/>
          <p:nvPr/>
        </p:nvPicPr>
        <p:blipFill rotWithShape="1">
          <a:blip r:embed="rId7">
            <a:alphaModFix/>
          </a:blip>
          <a:srcRect/>
          <a:stretch/>
        </p:blipFill>
        <p:spPr>
          <a:xfrm>
            <a:off x="10794499" y="6037077"/>
            <a:ext cx="1168419" cy="882042"/>
          </a:xfrm>
          <a:prstGeom prst="rect">
            <a:avLst/>
          </a:prstGeom>
          <a:noFill/>
          <a:ln>
            <a:noFill/>
          </a:ln>
        </p:spPr>
      </p:pic>
      <p:sp>
        <p:nvSpPr>
          <p:cNvPr id="250" name="Google Shape;250;p10"/>
          <p:cNvSpPr/>
          <p:nvPr/>
        </p:nvSpPr>
        <p:spPr>
          <a:xfrm>
            <a:off x="8998079" y="3357745"/>
            <a:ext cx="221063" cy="221063"/>
          </a:xfrm>
          <a:prstGeom prst="ellipse">
            <a:avLst/>
          </a:prstGeom>
          <a:solidFill>
            <a:srgbClr val="1D49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1" name="Google Shape;251;p10"/>
          <p:cNvSpPr txBox="1"/>
          <p:nvPr/>
        </p:nvSpPr>
        <p:spPr>
          <a:xfrm>
            <a:off x="8872563" y="4230571"/>
            <a:ext cx="2413069"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GeoLab</a:t>
            </a:r>
            <a:endParaRPr kumimoji="0"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sp>
        <p:nvSpPr>
          <p:cNvPr id="252" name="Google Shape;252;p10"/>
          <p:cNvSpPr txBox="1"/>
          <p:nvPr/>
        </p:nvSpPr>
        <p:spPr>
          <a:xfrm>
            <a:off x="7407847" y="1960886"/>
            <a:ext cx="1831942"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A5A5"/>
                </a:solidFill>
                <a:effectLst/>
                <a:uLnTx/>
                <a:uFillTx/>
                <a:latin typeface="Quattrocento Sans"/>
                <a:ea typeface="Quattrocento Sans"/>
                <a:cs typeface="Quattrocento Sans"/>
                <a:sym typeface="Quattrocento Sans"/>
              </a:rPr>
              <a:t>Multi-scale Imaging &amp; Tomography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A5A5"/>
                </a:solidFill>
                <a:effectLst/>
                <a:uLnTx/>
                <a:uFillTx/>
                <a:latin typeface="Quattrocento Sans"/>
                <a:ea typeface="Quattrocento Sans"/>
                <a:cs typeface="Quattrocento Sans"/>
                <a:sym typeface="Quattrocento Sans"/>
              </a:rPr>
              <a:t>(MINT)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0"/>
          <p:cNvSpPr txBox="1"/>
          <p:nvPr/>
        </p:nvSpPr>
        <p:spPr>
          <a:xfrm>
            <a:off x="6782371" y="3881882"/>
            <a:ext cx="1929283" cy="64633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A5A5A5"/>
                </a:solidFill>
                <a:effectLst/>
                <a:uLnTx/>
                <a:uFillTx/>
                <a:latin typeface="Quattrocento Sans"/>
                <a:ea typeface="Quattrocento Sans"/>
                <a:cs typeface="Quattrocento Sans"/>
                <a:sym typeface="Quattrocento Sans"/>
              </a:rPr>
              <a:t>TUD geothermal well</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0"/>
          <p:cNvSpPr/>
          <p:nvPr/>
        </p:nvSpPr>
        <p:spPr>
          <a:xfrm>
            <a:off x="7913360" y="3841298"/>
            <a:ext cx="221063" cy="221063"/>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5" name="Google Shape;255;p10"/>
          <p:cNvSpPr txBox="1"/>
          <p:nvPr/>
        </p:nvSpPr>
        <p:spPr>
          <a:xfrm>
            <a:off x="6461849" y="3438095"/>
            <a:ext cx="165413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Rijswijk Lab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0"/>
          <p:cNvSpPr txBox="1"/>
          <p:nvPr/>
        </p:nvSpPr>
        <p:spPr>
          <a:xfrm>
            <a:off x="9170884" y="2424065"/>
            <a:ext cx="2645683"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Geological Survey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0"/>
          <p:cNvSpPr txBox="1"/>
          <p:nvPr/>
        </p:nvSpPr>
        <p:spPr>
          <a:xfrm>
            <a:off x="6782371" y="4514336"/>
            <a:ext cx="2413069"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&lt; 4.5 km deep  monitoring well</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0"/>
          <p:cNvSpPr/>
          <p:nvPr/>
        </p:nvSpPr>
        <p:spPr>
          <a:xfrm rot="-7635926">
            <a:off x="8963946" y="2560796"/>
            <a:ext cx="821447" cy="963956"/>
          </a:xfrm>
          <a:prstGeom prst="arc">
            <a:avLst>
              <a:gd name="adj1" fmla="val 16200000"/>
              <a:gd name="adj2" fmla="val 0"/>
            </a:avLst>
          </a:prstGeom>
          <a:noFill/>
          <a:ln w="19050" cap="flat" cmpd="sng">
            <a:solidFill>
              <a:srgbClr val="1D4928"/>
            </a:solidFill>
            <a:prstDash val="solid"/>
            <a:miter lim="800000"/>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10"/>
          <p:cNvSpPr/>
          <p:nvPr/>
        </p:nvSpPr>
        <p:spPr>
          <a:xfrm rot="10357146">
            <a:off x="8265333" y="2444789"/>
            <a:ext cx="1056928" cy="1210357"/>
          </a:xfrm>
          <a:prstGeom prst="arc">
            <a:avLst>
              <a:gd name="adj1" fmla="val 16200000"/>
              <a:gd name="adj2" fmla="val 0"/>
            </a:avLst>
          </a:prstGeom>
          <a:noFill/>
          <a:ln w="19050" cap="flat" cmpd="sng">
            <a:solidFill>
              <a:srgbClr val="BFBFBF"/>
            </a:solidFill>
            <a:prstDash val="solid"/>
            <a:miter lim="800000"/>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10"/>
          <p:cNvSpPr/>
          <p:nvPr/>
        </p:nvSpPr>
        <p:spPr>
          <a:xfrm rot="8501390" flipH="1">
            <a:off x="7342234" y="3042758"/>
            <a:ext cx="1059348" cy="934555"/>
          </a:xfrm>
          <a:prstGeom prst="arc">
            <a:avLst>
              <a:gd name="adj1" fmla="val 16200000"/>
              <a:gd name="adj2" fmla="val 0"/>
            </a:avLst>
          </a:prstGeom>
          <a:noFill/>
          <a:ln w="19050" cap="flat" cmpd="sng">
            <a:solidFill>
              <a:srgbClr val="BFBFBF"/>
            </a:solidFill>
            <a:prstDash val="solid"/>
            <a:miter lim="800000"/>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61" name="Google Shape;261;p10"/>
          <p:cNvPicPr preferRelativeResize="0"/>
          <p:nvPr/>
        </p:nvPicPr>
        <p:blipFill rotWithShape="1">
          <a:blip r:embed="rId8">
            <a:alphaModFix/>
          </a:blip>
          <a:srcRect/>
          <a:stretch/>
        </p:blipFill>
        <p:spPr>
          <a:xfrm>
            <a:off x="558281" y="2106136"/>
            <a:ext cx="5211590" cy="934306"/>
          </a:xfrm>
          <a:prstGeom prst="rect">
            <a:avLst/>
          </a:prstGeom>
          <a:noFill/>
          <a:ln>
            <a:noFill/>
          </a:ln>
        </p:spPr>
      </p:pic>
      <p:pic>
        <p:nvPicPr>
          <p:cNvPr id="262" name="Google Shape;262;p10" descr="Logo&#10;&#10;Description automatically generated"/>
          <p:cNvPicPr preferRelativeResize="0"/>
          <p:nvPr/>
        </p:nvPicPr>
        <p:blipFill rotWithShape="1">
          <a:blip r:embed="rId9">
            <a:alphaModFix/>
          </a:blip>
          <a:srcRect/>
          <a:stretch/>
        </p:blipFill>
        <p:spPr>
          <a:xfrm>
            <a:off x="579423" y="2151597"/>
            <a:ext cx="3230577" cy="876107"/>
          </a:xfrm>
          <a:prstGeom prst="rect">
            <a:avLst/>
          </a:prstGeom>
          <a:noFill/>
          <a:ln>
            <a:noFill/>
          </a:ln>
        </p:spPr>
      </p:pic>
      <p:sp>
        <p:nvSpPr>
          <p:cNvPr id="263" name="Google Shape;263;p10"/>
          <p:cNvSpPr/>
          <p:nvPr/>
        </p:nvSpPr>
        <p:spPr>
          <a:xfrm>
            <a:off x="7785618" y="3729634"/>
            <a:ext cx="221063" cy="221063"/>
          </a:xfrm>
          <a:prstGeom prst="ellipse">
            <a:avLst/>
          </a:prstGeom>
          <a:solidFill>
            <a:srgbClr val="1D49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62"/>
                                        </p:tgtEl>
                                      </p:cBhvr>
                                    </p:animEffect>
                                    <p:set>
                                      <p:cBhvr>
                                        <p:cTn id="7" dur="1" fill="hold">
                                          <p:stCondLst>
                                            <p:cond delay="500"/>
                                          </p:stCondLst>
                                        </p:cTn>
                                        <p:tgtEl>
                                          <p:spTgt spid="262"/>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261"/>
                                        </p:tgtEl>
                                        <p:attrNameLst>
                                          <p:attrName>style.visibility</p:attrName>
                                        </p:attrNameLst>
                                      </p:cBhvr>
                                      <p:to>
                                        <p:strVal val="visible"/>
                                      </p:to>
                                    </p:set>
                                    <p:animEffect transition="in" filter="fade">
                                      <p:cBhvr>
                                        <p:cTn id="10"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1" descr="A picture containing diagram&#10;&#10;Description automatically generated"/>
          <p:cNvPicPr preferRelativeResize="0"/>
          <p:nvPr/>
        </p:nvPicPr>
        <p:blipFill rotWithShape="1">
          <a:blip r:embed="rId3">
            <a:alphaModFix/>
          </a:blip>
          <a:srcRect/>
          <a:stretch/>
        </p:blipFill>
        <p:spPr>
          <a:xfrm>
            <a:off x="6433789" y="3518533"/>
            <a:ext cx="1547328" cy="1547328"/>
          </a:xfrm>
          <a:prstGeom prst="rect">
            <a:avLst/>
          </a:prstGeom>
          <a:noFill/>
          <a:ln>
            <a:noFill/>
          </a:ln>
        </p:spPr>
      </p:pic>
      <p:pic>
        <p:nvPicPr>
          <p:cNvPr id="270" name="Google Shape;270;p11"/>
          <p:cNvPicPr preferRelativeResize="0"/>
          <p:nvPr/>
        </p:nvPicPr>
        <p:blipFill rotWithShape="1">
          <a:blip r:embed="rId4">
            <a:alphaModFix/>
          </a:blip>
          <a:srcRect/>
          <a:stretch/>
        </p:blipFill>
        <p:spPr>
          <a:xfrm>
            <a:off x="6435722" y="1815011"/>
            <a:ext cx="1547328" cy="1553251"/>
          </a:xfrm>
          <a:prstGeom prst="ellipse">
            <a:avLst/>
          </a:prstGeom>
          <a:noFill/>
          <a:ln>
            <a:noFill/>
          </a:ln>
        </p:spPr>
      </p:pic>
      <p:pic>
        <p:nvPicPr>
          <p:cNvPr id="271" name="Google Shape;271;p11"/>
          <p:cNvPicPr preferRelativeResize="0"/>
          <p:nvPr/>
        </p:nvPicPr>
        <p:blipFill rotWithShape="1">
          <a:blip r:embed="rId5">
            <a:alphaModFix/>
          </a:blip>
          <a:srcRect l="2841" t="10550" r="11743" b="6041"/>
          <a:stretch/>
        </p:blipFill>
        <p:spPr>
          <a:xfrm>
            <a:off x="6435722" y="5217390"/>
            <a:ext cx="1547328" cy="1559171"/>
          </a:xfrm>
          <a:prstGeom prst="ellipse">
            <a:avLst/>
          </a:prstGeom>
          <a:noFill/>
          <a:ln>
            <a:noFill/>
          </a:ln>
        </p:spPr>
      </p:pic>
      <p:pic>
        <p:nvPicPr>
          <p:cNvPr id="272" name="Google Shape;272;p11" descr="A picture containing text, rock, stone&#10;&#10;Description automatically generated"/>
          <p:cNvPicPr preferRelativeResize="0"/>
          <p:nvPr/>
        </p:nvPicPr>
        <p:blipFill rotWithShape="1">
          <a:blip r:embed="rId6">
            <a:alphaModFix/>
          </a:blip>
          <a:srcRect l="4207" r="4206" b="6420"/>
          <a:stretch/>
        </p:blipFill>
        <p:spPr>
          <a:xfrm>
            <a:off x="6435722" y="169276"/>
            <a:ext cx="1547329" cy="1547329"/>
          </a:xfrm>
          <a:prstGeom prst="ellipse">
            <a:avLst/>
          </a:prstGeom>
          <a:noFill/>
          <a:ln>
            <a:noFill/>
          </a:ln>
        </p:spPr>
      </p:pic>
      <p:sp>
        <p:nvSpPr>
          <p:cNvPr id="273" name="Google Shape;273;p11"/>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4" name="Google Shape;274;p11"/>
          <p:cNvSpPr txBox="1"/>
          <p:nvPr/>
        </p:nvSpPr>
        <p:spPr>
          <a:xfrm>
            <a:off x="525426" y="2954930"/>
            <a:ext cx="5495760"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Infrastructure to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bridge lab to field scales</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275" name="Google Shape;275;p11"/>
          <p:cNvSpPr txBox="1"/>
          <p:nvPr/>
        </p:nvSpPr>
        <p:spPr>
          <a:xfrm>
            <a:off x="8147218" y="152613"/>
            <a:ext cx="4044782"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Identification of dynamic micro-physics </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governing subsurface behavior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nm-dm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276" name="Google Shape;276;p11"/>
          <p:cNvSpPr txBox="1"/>
          <p:nvPr/>
        </p:nvSpPr>
        <p:spPr>
          <a:xfrm>
            <a:off x="8147219" y="5521926"/>
            <a:ext cx="3871160"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Data sharing</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 for efficient, multi-disciplinary research </a:t>
            </a: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global</a:t>
            </a:r>
            <a:endParaRPr kumimoji="0"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endParaRPr>
          </a:p>
        </p:txBody>
      </p:sp>
      <p:sp>
        <p:nvSpPr>
          <p:cNvPr id="277" name="Google Shape;277;p11"/>
          <p:cNvSpPr txBox="1"/>
          <p:nvPr/>
        </p:nvSpPr>
        <p:spPr>
          <a:xfrm>
            <a:off x="8147218" y="1882737"/>
            <a:ext cx="4044781"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Informed upscaling </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of </a:t>
            </a:r>
            <a:b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b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micro-physics to field-scale models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dm-hm</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278" name="Google Shape;278;p11"/>
          <p:cNvSpPr txBox="1"/>
          <p:nvPr/>
        </p:nvSpPr>
        <p:spPr>
          <a:xfrm>
            <a:off x="8147219" y="3708649"/>
            <a:ext cx="4044780"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Field scale validation </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at key subsurface operations in NL </a:t>
            </a: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hm</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a:t>
            </a: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km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00000"/>
              </a:buClr>
              <a:buSzPts val="2200"/>
              <a:buFont typeface="Calibri"/>
              <a:buNone/>
              <a:tabLst/>
              <a:defRPr/>
            </a:pPr>
            <a:endParaRPr kumimoji="0"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endParaRPr>
          </a:p>
        </p:txBody>
      </p:sp>
      <p:sp>
        <p:nvSpPr>
          <p:cNvPr id="279" name="Google Shape;279;p11"/>
          <p:cNvSpPr txBox="1"/>
          <p:nvPr/>
        </p:nvSpPr>
        <p:spPr>
          <a:xfrm>
            <a:off x="525426" y="4551900"/>
            <a:ext cx="500691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400"/>
              <a:buFont typeface="Quattrocento Sans"/>
              <a:buNone/>
              <a:tabLst/>
              <a:defRPr/>
            </a:pPr>
            <a:r>
              <a:rPr kumimoji="0" lang="en-US" sz="24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Physics-based understanding at the scale of the operating system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280" name="Google Shape;280;p11"/>
          <p:cNvSpPr/>
          <p:nvPr/>
        </p:nvSpPr>
        <p:spPr>
          <a:xfrm>
            <a:off x="463081" y="4479164"/>
            <a:ext cx="5169840" cy="955282"/>
          </a:xfrm>
          <a:prstGeom prst="rect">
            <a:avLst/>
          </a:prstGeom>
          <a:noFill/>
          <a:ln w="41275" cap="flat" cmpd="sng">
            <a:solidFill>
              <a:srgbClr val="1D49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1" name="Google Shape;281;p11"/>
          <p:cNvSpPr/>
          <p:nvPr/>
        </p:nvSpPr>
        <p:spPr>
          <a:xfrm>
            <a:off x="5753460" y="239777"/>
            <a:ext cx="649878" cy="6536784"/>
          </a:xfrm>
          <a:prstGeom prst="leftBrace">
            <a:avLst>
              <a:gd name="adj1" fmla="val 40694"/>
              <a:gd name="adj2" fmla="val 72337"/>
            </a:avLst>
          </a:prstGeom>
          <a:noFill/>
          <a:ln w="41275" cap="flat" cmpd="sng">
            <a:solidFill>
              <a:srgbClr val="1D49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82" name="Google Shape;282;p11" descr="Logo&#10;&#10;Description automatically generated"/>
          <p:cNvPicPr preferRelativeResize="0"/>
          <p:nvPr/>
        </p:nvPicPr>
        <p:blipFill rotWithShape="1">
          <a:blip r:embed="rId7">
            <a:alphaModFix/>
          </a:blip>
          <a:srcRect/>
          <a:stretch/>
        </p:blipFill>
        <p:spPr>
          <a:xfrm>
            <a:off x="584725" y="2034864"/>
            <a:ext cx="4888312" cy="876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2" descr="A picture containing diagram&#10;&#10;Description automatically generated"/>
          <p:cNvPicPr preferRelativeResize="0"/>
          <p:nvPr/>
        </p:nvPicPr>
        <p:blipFill rotWithShape="1">
          <a:blip r:embed="rId3">
            <a:alphaModFix/>
          </a:blip>
          <a:srcRect/>
          <a:stretch/>
        </p:blipFill>
        <p:spPr>
          <a:xfrm>
            <a:off x="6433789" y="3518533"/>
            <a:ext cx="1547328" cy="1547328"/>
          </a:xfrm>
          <a:prstGeom prst="rect">
            <a:avLst/>
          </a:prstGeom>
          <a:noFill/>
          <a:ln>
            <a:noFill/>
          </a:ln>
        </p:spPr>
      </p:pic>
      <p:pic>
        <p:nvPicPr>
          <p:cNvPr id="289" name="Google Shape;289;p12"/>
          <p:cNvPicPr preferRelativeResize="0"/>
          <p:nvPr/>
        </p:nvPicPr>
        <p:blipFill rotWithShape="1">
          <a:blip r:embed="rId4">
            <a:alphaModFix/>
          </a:blip>
          <a:srcRect/>
          <a:stretch/>
        </p:blipFill>
        <p:spPr>
          <a:xfrm>
            <a:off x="6435722" y="1815011"/>
            <a:ext cx="1547328" cy="1553251"/>
          </a:xfrm>
          <a:prstGeom prst="ellipse">
            <a:avLst/>
          </a:prstGeom>
          <a:noFill/>
          <a:ln>
            <a:noFill/>
          </a:ln>
        </p:spPr>
      </p:pic>
      <p:pic>
        <p:nvPicPr>
          <p:cNvPr id="290" name="Google Shape;290;p12"/>
          <p:cNvPicPr preferRelativeResize="0"/>
          <p:nvPr/>
        </p:nvPicPr>
        <p:blipFill rotWithShape="1">
          <a:blip r:embed="rId5">
            <a:alphaModFix/>
          </a:blip>
          <a:srcRect l="2841" t="10550" r="11743" b="6041"/>
          <a:stretch/>
        </p:blipFill>
        <p:spPr>
          <a:xfrm>
            <a:off x="6435722" y="5217390"/>
            <a:ext cx="1547328" cy="1559171"/>
          </a:xfrm>
          <a:prstGeom prst="ellipse">
            <a:avLst/>
          </a:prstGeom>
          <a:noFill/>
          <a:ln>
            <a:noFill/>
          </a:ln>
        </p:spPr>
      </p:pic>
      <p:pic>
        <p:nvPicPr>
          <p:cNvPr id="291" name="Google Shape;291;p12" descr="A picture containing text, rock, stone&#10;&#10;Description automatically generated"/>
          <p:cNvPicPr preferRelativeResize="0"/>
          <p:nvPr/>
        </p:nvPicPr>
        <p:blipFill rotWithShape="1">
          <a:blip r:embed="rId6">
            <a:alphaModFix/>
          </a:blip>
          <a:srcRect l="4207" r="4206" b="6420"/>
          <a:stretch/>
        </p:blipFill>
        <p:spPr>
          <a:xfrm>
            <a:off x="6435722" y="169276"/>
            <a:ext cx="1547329" cy="1547329"/>
          </a:xfrm>
          <a:prstGeom prst="ellipse">
            <a:avLst/>
          </a:prstGeom>
          <a:noFill/>
          <a:ln>
            <a:noFill/>
          </a:ln>
        </p:spPr>
      </p:pic>
      <p:sp>
        <p:nvSpPr>
          <p:cNvPr id="292" name="Google Shape;292;p12"/>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3" name="Google Shape;293;p12"/>
          <p:cNvSpPr txBox="1"/>
          <p:nvPr/>
        </p:nvSpPr>
        <p:spPr>
          <a:xfrm>
            <a:off x="8147218" y="152613"/>
            <a:ext cx="4044782"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Identification of dynamic micro-physics </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governing subsurface behavior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nm-dm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294" name="Google Shape;294;p12"/>
          <p:cNvSpPr txBox="1"/>
          <p:nvPr/>
        </p:nvSpPr>
        <p:spPr>
          <a:xfrm>
            <a:off x="8147219" y="5521926"/>
            <a:ext cx="3871160"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Data sharing</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 for efficient, multi-disciplinary research </a:t>
            </a:r>
            <a:r>
              <a:rPr kumimoji="0" lang="en-US" sz="2200" b="1" i="1"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global</a:t>
            </a:r>
            <a:endParaRPr kumimoji="0"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endParaRPr>
          </a:p>
        </p:txBody>
      </p:sp>
      <p:sp>
        <p:nvSpPr>
          <p:cNvPr id="295" name="Google Shape;295;p12"/>
          <p:cNvSpPr txBox="1"/>
          <p:nvPr/>
        </p:nvSpPr>
        <p:spPr>
          <a:xfrm>
            <a:off x="8147218" y="1882737"/>
            <a:ext cx="4044781"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Informed upscaling </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of </a:t>
            </a:r>
            <a:b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b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micro-physics to field-scale models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1"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dm-hm</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296" name="Google Shape;296;p12"/>
          <p:cNvSpPr txBox="1"/>
          <p:nvPr/>
        </p:nvSpPr>
        <p:spPr>
          <a:xfrm>
            <a:off x="8147219" y="3708649"/>
            <a:ext cx="4044780"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Field scale validation </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at key subsurface operations in NL </a:t>
            </a:r>
            <a:r>
              <a:rPr kumimoji="0" lang="en-US" sz="2200" b="1" i="1"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hm</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a:t>
            </a:r>
            <a:r>
              <a:rPr kumimoji="0" lang="en-US" sz="2200" b="1" i="1"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km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00000"/>
              </a:buClr>
              <a:buSzPts val="2200"/>
              <a:buFont typeface="Calibri"/>
              <a:buNone/>
              <a:tabLst/>
              <a:defRPr/>
            </a:pPr>
            <a:endParaRPr kumimoji="0"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endParaRPr>
          </a:p>
        </p:txBody>
      </p:sp>
      <p:pic>
        <p:nvPicPr>
          <p:cNvPr id="297" name="Google Shape;297;p12" descr="Logo&#10;&#10;Description automatically generated"/>
          <p:cNvPicPr preferRelativeResize="0"/>
          <p:nvPr/>
        </p:nvPicPr>
        <p:blipFill rotWithShape="1">
          <a:blip r:embed="rId7">
            <a:alphaModFix/>
          </a:blip>
          <a:srcRect/>
          <a:stretch/>
        </p:blipFill>
        <p:spPr>
          <a:xfrm>
            <a:off x="584725" y="2034864"/>
            <a:ext cx="4888312" cy="876350"/>
          </a:xfrm>
          <a:prstGeom prst="rect">
            <a:avLst/>
          </a:prstGeom>
          <a:noFill/>
          <a:ln>
            <a:noFill/>
          </a:ln>
        </p:spPr>
      </p:pic>
      <p:sp>
        <p:nvSpPr>
          <p:cNvPr id="298" name="Google Shape;298;p12"/>
          <p:cNvSpPr txBox="1"/>
          <p:nvPr/>
        </p:nvSpPr>
        <p:spPr>
          <a:xfrm>
            <a:off x="525426" y="2954930"/>
            <a:ext cx="5495760"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Infrastructure to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bridge lab to field scales</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3"/>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5" name="Google Shape;305;p13"/>
          <p:cNvSpPr txBox="1"/>
          <p:nvPr/>
        </p:nvSpPr>
        <p:spPr>
          <a:xfrm>
            <a:off x="481883" y="3012987"/>
            <a:ext cx="5495760"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New infrastructure for identifying dynamics</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pic>
        <p:nvPicPr>
          <p:cNvPr id="306" name="Google Shape;306;p13" descr="Logo&#10;&#10;Description automatically generated"/>
          <p:cNvPicPr preferRelativeResize="0"/>
          <p:nvPr/>
        </p:nvPicPr>
        <p:blipFill rotWithShape="1">
          <a:blip r:embed="rId3">
            <a:alphaModFix/>
          </a:blip>
          <a:srcRect/>
          <a:stretch/>
        </p:blipFill>
        <p:spPr>
          <a:xfrm>
            <a:off x="584725" y="2034864"/>
            <a:ext cx="4888312" cy="876350"/>
          </a:xfrm>
          <a:prstGeom prst="rect">
            <a:avLst/>
          </a:prstGeom>
          <a:noFill/>
          <a:ln>
            <a:noFill/>
          </a:ln>
        </p:spPr>
      </p:pic>
      <p:sp>
        <p:nvSpPr>
          <p:cNvPr id="307" name="Google Shape;307;p13"/>
          <p:cNvSpPr txBox="1"/>
          <p:nvPr/>
        </p:nvSpPr>
        <p:spPr>
          <a:xfrm>
            <a:off x="582975" y="4153875"/>
            <a:ext cx="5495700" cy="263220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1D4928"/>
              </a:buClr>
              <a:buSzPts val="1500"/>
              <a:buFont typeface="Arial"/>
              <a:buChar char="•"/>
              <a:tabLst/>
              <a:defRPr/>
            </a:pPr>
            <a:r>
              <a:rPr kumimoji="0" lang="en-US" sz="15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Acoustic methods </a:t>
            </a:r>
            <a: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for deformation monitoring </a:t>
            </a:r>
            <a:b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br>
            <a: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(Tec- and HPT lab UU)</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D4928"/>
              </a:buClr>
              <a:buSzPts val="1500"/>
              <a:buFont typeface="Arial"/>
              <a:buChar char="•"/>
              <a:tabLst/>
              <a:defRPr/>
            </a:pPr>
            <a:r>
              <a:rPr kumimoji="0" lang="en-US" sz="15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Nano-indentor </a:t>
            </a:r>
            <a:b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br>
            <a: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(EM group, UU)</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D4928"/>
              </a:buClr>
              <a:buSzPts val="1500"/>
              <a:buFont typeface="Arial"/>
              <a:buChar char="•"/>
              <a:tabLst/>
              <a:defRPr/>
            </a:pPr>
            <a: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High pressure and temperature testing equipment for </a:t>
            </a:r>
            <a:r>
              <a:rPr kumimoji="0" lang="en-US" sz="15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microfluidics </a:t>
            </a:r>
            <a:b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br>
            <a: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(PM lab, UU)</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D4928"/>
              </a:buClr>
              <a:buSzPts val="1500"/>
              <a:buFont typeface="Arial"/>
              <a:buChar char="•"/>
              <a:tabLst/>
              <a:defRPr/>
            </a:pPr>
            <a:r>
              <a:rPr kumimoji="0" lang="en-US" sz="15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Tidal/fluvial system </a:t>
            </a:r>
            <a: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evolution during active deformation (Flumetank-TecLab)</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1D4928"/>
              </a:buClr>
              <a:buSzPts val="1500"/>
              <a:buFont typeface="Arial"/>
              <a:buChar char="•"/>
              <a:tabLst/>
              <a:defRPr/>
            </a:pPr>
            <a: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Rapid, syn-deformation, </a:t>
            </a:r>
            <a:r>
              <a:rPr kumimoji="0" lang="en-US" sz="15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X-ray tomographic imaging </a:t>
            </a:r>
            <a:b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br>
            <a:r>
              <a:rPr kumimoji="0" lang="en-US"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(Ghent University)</a:t>
            </a:r>
            <a:endParaRPr kumimoji="0" sz="15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endParaRPr>
          </a:p>
        </p:txBody>
      </p:sp>
      <p:pic>
        <p:nvPicPr>
          <p:cNvPr id="308" name="Google Shape;308;p13" descr="A close-up of a cracked surface&#10;&#10;Description automatically generated"/>
          <p:cNvPicPr preferRelativeResize="0"/>
          <p:nvPr/>
        </p:nvPicPr>
        <p:blipFill rotWithShape="1">
          <a:blip r:embed="rId4">
            <a:alphaModFix/>
          </a:blip>
          <a:srcRect l="11646" r="11646"/>
          <a:stretch/>
        </p:blipFill>
        <p:spPr>
          <a:xfrm>
            <a:off x="6250353" y="4612053"/>
            <a:ext cx="2207847" cy="2207847"/>
          </a:xfrm>
          <a:prstGeom prst="ellipse">
            <a:avLst/>
          </a:prstGeom>
          <a:noFill/>
          <a:ln>
            <a:noFill/>
          </a:ln>
        </p:spPr>
      </p:pic>
      <p:pic>
        <p:nvPicPr>
          <p:cNvPr id="309" name="Google Shape;309;p13" descr="A close-up of a rock&#10;&#10;Description automatically generated"/>
          <p:cNvPicPr preferRelativeResize="0"/>
          <p:nvPr/>
        </p:nvPicPr>
        <p:blipFill rotWithShape="1">
          <a:blip r:embed="rId5">
            <a:alphaModFix/>
          </a:blip>
          <a:srcRect l="9686" r="9686"/>
          <a:stretch/>
        </p:blipFill>
        <p:spPr>
          <a:xfrm>
            <a:off x="6250352" y="54220"/>
            <a:ext cx="2207847" cy="2207847"/>
          </a:xfrm>
          <a:prstGeom prst="ellipse">
            <a:avLst/>
          </a:prstGeom>
          <a:noFill/>
          <a:ln>
            <a:noFill/>
          </a:ln>
        </p:spPr>
      </p:pic>
      <p:sp>
        <p:nvSpPr>
          <p:cNvPr id="310" name="Google Shape;310;p13"/>
          <p:cNvSpPr/>
          <p:nvPr/>
        </p:nvSpPr>
        <p:spPr>
          <a:xfrm>
            <a:off x="6250352" y="2322147"/>
            <a:ext cx="2207847" cy="2207847"/>
          </a:xfrm>
          <a:prstGeom prst="ellipse">
            <a:avLst/>
          </a:prstGeom>
          <a:noFill/>
          <a:ln w="50800" cap="flat" cmpd="sng">
            <a:solidFill>
              <a:srgbClr val="E5A11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1" name="Google Shape;311;p13"/>
          <p:cNvSpPr txBox="1"/>
          <p:nvPr/>
        </p:nvSpPr>
        <p:spPr>
          <a:xfrm>
            <a:off x="8899978" y="889210"/>
            <a:ext cx="327660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7F7F7F"/>
              </a:buClr>
              <a:buSzPts val="2400"/>
              <a:buFont typeface="Quattrocento Sans"/>
              <a:buNone/>
              <a:tabLst/>
              <a:defRPr/>
            </a:pPr>
            <a:r>
              <a:rPr kumimoji="0" lang="en-US" sz="2400" b="1" i="0" u="none" strike="noStrike" kern="0" cap="none" spc="0" normalizeH="0" baseline="0" noProof="0">
                <a:ln>
                  <a:noFill/>
                </a:ln>
                <a:solidFill>
                  <a:srgbClr val="7F7F7F"/>
                </a:solidFill>
                <a:effectLst/>
                <a:uLnTx/>
                <a:uFillTx/>
                <a:latin typeface="Quattrocento Sans"/>
                <a:ea typeface="Quattrocento Sans"/>
                <a:cs typeface="Quattrocento Sans"/>
                <a:sym typeface="Quattrocento Sans"/>
              </a:rPr>
              <a:t>Before testing</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2" name="Google Shape;312;p13"/>
          <p:cNvSpPr txBox="1"/>
          <p:nvPr/>
        </p:nvSpPr>
        <p:spPr>
          <a:xfrm>
            <a:off x="8899978" y="5507125"/>
            <a:ext cx="327660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7F7F7F"/>
              </a:buClr>
              <a:buSzPts val="2400"/>
              <a:buFont typeface="Quattrocento Sans"/>
              <a:buNone/>
              <a:tabLst/>
              <a:defRPr/>
            </a:pPr>
            <a:r>
              <a:rPr kumimoji="0" lang="en-US" sz="2400" b="1" i="0" u="none" strike="noStrike" kern="0" cap="none" spc="0" normalizeH="0" baseline="0" noProof="0">
                <a:ln>
                  <a:noFill/>
                </a:ln>
                <a:solidFill>
                  <a:srgbClr val="7F7F7F"/>
                </a:solidFill>
                <a:effectLst/>
                <a:uLnTx/>
                <a:uFillTx/>
                <a:latin typeface="Quattrocento Sans"/>
                <a:ea typeface="Quattrocento Sans"/>
                <a:cs typeface="Quattrocento Sans"/>
                <a:sym typeface="Quattrocento Sans"/>
              </a:rPr>
              <a:t>After testing</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3" name="Google Shape;313;p13"/>
          <p:cNvSpPr txBox="1"/>
          <p:nvPr/>
        </p:nvSpPr>
        <p:spPr>
          <a:xfrm>
            <a:off x="8899978" y="3198167"/>
            <a:ext cx="327660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E5A113"/>
              </a:buClr>
              <a:buSzPts val="2400"/>
              <a:buFont typeface="Quattrocento Sans"/>
              <a:buNone/>
              <a:tabLst/>
              <a:defRPr/>
            </a:pPr>
            <a:r>
              <a:rPr kumimoji="0" lang="en-US" sz="2400" b="1" i="0" u="none" strike="noStrike" kern="0" cap="none" spc="0" normalizeH="0" baseline="0" noProof="0">
                <a:ln>
                  <a:noFill/>
                </a:ln>
                <a:solidFill>
                  <a:srgbClr val="E5A113"/>
                </a:solidFill>
                <a:effectLst/>
                <a:uLnTx/>
                <a:uFillTx/>
                <a:latin typeface="Quattrocento Sans"/>
                <a:ea typeface="Quattrocento Sans"/>
                <a:cs typeface="Quattrocento Sans"/>
                <a:sym typeface="Quattrocento Sans"/>
              </a:rPr>
              <a:t>During testing?</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4" name="Google Shape;314;p13"/>
          <p:cNvSpPr txBox="1"/>
          <p:nvPr/>
        </p:nvSpPr>
        <p:spPr>
          <a:xfrm>
            <a:off x="6985322" y="2506036"/>
            <a:ext cx="1836374" cy="186204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E5A113"/>
              </a:buClr>
              <a:buSzPts val="11500"/>
              <a:buFont typeface="Quattrocento Sans"/>
              <a:buNone/>
              <a:tabLst/>
              <a:defRPr/>
            </a:pPr>
            <a:r>
              <a:rPr kumimoji="0" lang="en-US" sz="11500" b="1" i="0" u="none" strike="noStrike" kern="0" cap="none" spc="0" normalizeH="0" baseline="0" noProof="0">
                <a:ln>
                  <a:noFill/>
                </a:ln>
                <a:solidFill>
                  <a:srgbClr val="E5A113"/>
                </a:solidFill>
                <a:effectLst/>
                <a:uLnTx/>
                <a:uFillTx/>
                <a:latin typeface="Quattrocento Sans"/>
                <a:ea typeface="Quattrocento Sans"/>
                <a:cs typeface="Quattrocento Sans"/>
                <a:sym typeface="Quattrocento Sans"/>
              </a:rPr>
              <a:t>?</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315;p13"/>
          <p:cNvSpPr txBox="1"/>
          <p:nvPr/>
        </p:nvSpPr>
        <p:spPr>
          <a:xfrm>
            <a:off x="177083" y="6959773"/>
            <a:ext cx="6261817"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1800"/>
              <a:buFont typeface="Calibri"/>
              <a:buNone/>
              <a:tabLst/>
              <a:defRPr/>
            </a:pPr>
            <a:r>
              <a:rPr kumimoji="0" lang="en-US" sz="1800" b="0" i="0" u="none" strike="noStrike" kern="0" cap="none" spc="0" normalizeH="0" baseline="0" noProof="0">
                <a:ln>
                  <a:noFill/>
                </a:ln>
                <a:solidFill>
                  <a:srgbClr val="FF0000"/>
                </a:solidFill>
                <a:effectLst/>
                <a:uLnTx/>
                <a:uFillTx/>
                <a:latin typeface="Calibri"/>
                <a:ea typeface="Calibri"/>
                <a:cs typeface="Calibri"/>
                <a:sym typeface="Calibri"/>
              </a:rPr>
              <a:t>NB: no time to go over all these methods listed on this slide. This is meant to just say there’s a whole bunch of techniques coming up in eNLarge, at various labs. 2 examples in the following</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4"/>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2" name="Google Shape;322;p14"/>
          <p:cNvSpPr txBox="1"/>
          <p:nvPr/>
        </p:nvSpPr>
        <p:spPr>
          <a:xfrm>
            <a:off x="475243" y="3136612"/>
            <a:ext cx="5736871"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Tribo-indentor</a:t>
            </a:r>
            <a:endParaRPr kumimoji="0" sz="2400" b="1" i="0" u="none" strike="noStrike" kern="0" cap="none" spc="0" normalizeH="0" baseline="0" noProof="0">
              <a:ln>
                <a:noFill/>
              </a:ln>
              <a:solidFill>
                <a:srgbClr val="1A4A28"/>
              </a:solidFill>
              <a:effectLst/>
              <a:uLnTx/>
              <a:uFillTx/>
              <a:latin typeface="Calibri"/>
              <a:ea typeface="Calibri"/>
              <a:cs typeface="Calibri"/>
              <a:sym typeface="Calibri"/>
            </a:endParaRPr>
          </a:p>
        </p:txBody>
      </p:sp>
      <p:pic>
        <p:nvPicPr>
          <p:cNvPr id="323" name="Google Shape;323;p14" descr="Logo&#10;&#10;Description automatically generated"/>
          <p:cNvPicPr preferRelativeResize="0"/>
          <p:nvPr/>
        </p:nvPicPr>
        <p:blipFill rotWithShape="1">
          <a:blip r:embed="rId3">
            <a:alphaModFix/>
          </a:blip>
          <a:srcRect/>
          <a:stretch/>
        </p:blipFill>
        <p:spPr>
          <a:xfrm>
            <a:off x="584725" y="2034864"/>
            <a:ext cx="4888312" cy="876350"/>
          </a:xfrm>
          <a:prstGeom prst="rect">
            <a:avLst/>
          </a:prstGeom>
          <a:noFill/>
          <a:ln>
            <a:noFill/>
          </a:ln>
        </p:spPr>
      </p:pic>
      <p:pic>
        <p:nvPicPr>
          <p:cNvPr id="324" name="Google Shape;324;p14"/>
          <p:cNvPicPr preferRelativeResize="0"/>
          <p:nvPr/>
        </p:nvPicPr>
        <p:blipFill rotWithShape="1">
          <a:blip r:embed="rId4">
            <a:alphaModFix/>
          </a:blip>
          <a:srcRect b="12110"/>
          <a:stretch/>
        </p:blipFill>
        <p:spPr>
          <a:xfrm>
            <a:off x="4599992" y="1657581"/>
            <a:ext cx="9303242" cy="5233075"/>
          </a:xfrm>
          <a:prstGeom prst="rect">
            <a:avLst/>
          </a:prstGeom>
          <a:noFill/>
          <a:ln>
            <a:noFill/>
          </a:ln>
        </p:spPr>
      </p:pic>
      <p:sp>
        <p:nvSpPr>
          <p:cNvPr id="325" name="Google Shape;325;p14"/>
          <p:cNvSpPr/>
          <p:nvPr/>
        </p:nvSpPr>
        <p:spPr>
          <a:xfrm rot="-575661">
            <a:off x="5384504" y="-479471"/>
            <a:ext cx="3863832" cy="3203795"/>
          </a:xfrm>
          <a:prstGeom prst="irregularSeal1">
            <a:avLst/>
          </a:prstGeom>
          <a:solidFill>
            <a:srgbClr val="12462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6" name="Google Shape;326;p14"/>
          <p:cNvSpPr txBox="1"/>
          <p:nvPr/>
        </p:nvSpPr>
        <p:spPr>
          <a:xfrm rot="-575661">
            <a:off x="6007899" y="537650"/>
            <a:ext cx="2619547" cy="11695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E1EFD8"/>
                </a:solidFill>
                <a:effectLst/>
                <a:uLnTx/>
                <a:uFillTx/>
                <a:latin typeface="Belleza"/>
                <a:ea typeface="Belleza"/>
                <a:cs typeface="Belleza"/>
                <a:sym typeface="Belleza"/>
              </a:rPr>
              <a:t>First one in Europe!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14"/>
          <p:cNvSpPr txBox="1">
            <a:spLocks noGrp="1"/>
          </p:cNvSpPr>
          <p:nvPr>
            <p:ph type="title"/>
          </p:nvPr>
        </p:nvSpPr>
        <p:spPr>
          <a:xfrm>
            <a:off x="6096000" y="5412851"/>
            <a:ext cx="6096000" cy="1483957"/>
          </a:xfrm>
          <a:prstGeom prst="rect">
            <a:avLst/>
          </a:prstGeom>
          <a:solidFill>
            <a:schemeClr val="lt1">
              <a:alpha val="60784"/>
            </a:scheme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24627"/>
              </a:buClr>
              <a:buSzPts val="2800"/>
              <a:buFont typeface="Quattrocento Sans"/>
              <a:buNone/>
            </a:pPr>
            <a:r>
              <a:rPr lang="en-US" sz="2800" b="1">
                <a:solidFill>
                  <a:srgbClr val="124627"/>
                </a:solidFill>
                <a:latin typeface="Quattrocento Sans"/>
                <a:ea typeface="Quattrocento Sans"/>
                <a:cs typeface="Quattrocento Sans"/>
                <a:sym typeface="Quattrocento Sans"/>
              </a:rPr>
              <a:t>Nanoindentation </a:t>
            </a:r>
            <a:r>
              <a:rPr lang="en-US" sz="2800">
                <a:solidFill>
                  <a:srgbClr val="124627"/>
                </a:solidFill>
                <a:latin typeface="Quattrocento Sans"/>
                <a:ea typeface="Quattrocento Sans"/>
                <a:cs typeface="Quattrocento Sans"/>
                <a:sym typeface="Quattrocento Sans"/>
              </a:rPr>
              <a:t>– a technique that measures material hardness and </a:t>
            </a:r>
            <a:br>
              <a:rPr lang="en-US" sz="2800">
                <a:solidFill>
                  <a:srgbClr val="124627"/>
                </a:solidFill>
                <a:latin typeface="Quattrocento Sans"/>
                <a:ea typeface="Quattrocento Sans"/>
                <a:cs typeface="Quattrocento Sans"/>
                <a:sym typeface="Quattrocento Sans"/>
              </a:rPr>
            </a:br>
            <a:r>
              <a:rPr lang="en-US" sz="2800">
                <a:solidFill>
                  <a:srgbClr val="124627"/>
                </a:solidFill>
                <a:latin typeface="Quattrocento Sans"/>
                <a:ea typeface="Quattrocento Sans"/>
                <a:cs typeface="Quattrocento Sans"/>
                <a:sym typeface="Quattrocento Sans"/>
              </a:rPr>
              <a:t>induces Low-Temperature Plasticity</a:t>
            </a:r>
            <a:endParaRPr/>
          </a:p>
        </p:txBody>
      </p:sp>
      <p:sp>
        <p:nvSpPr>
          <p:cNvPr id="328" name="Google Shape;328;p14"/>
          <p:cNvSpPr txBox="1"/>
          <p:nvPr/>
        </p:nvSpPr>
        <p:spPr>
          <a:xfrm>
            <a:off x="475243" y="3834086"/>
            <a:ext cx="497840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Kotowski, Drury</a:t>
            </a:r>
            <a:endParaRPr kumimoji="0"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15"/>
          <p:cNvPicPr preferRelativeResize="0"/>
          <p:nvPr/>
        </p:nvPicPr>
        <p:blipFill rotWithShape="1">
          <a:blip r:embed="rId3">
            <a:alphaModFix/>
          </a:blip>
          <a:srcRect/>
          <a:stretch/>
        </p:blipFill>
        <p:spPr>
          <a:xfrm>
            <a:off x="6096001" y="0"/>
            <a:ext cx="6096000" cy="6858000"/>
          </a:xfrm>
          <a:prstGeom prst="rect">
            <a:avLst/>
          </a:prstGeom>
          <a:noFill/>
          <a:ln>
            <a:noFill/>
          </a:ln>
        </p:spPr>
      </p:pic>
      <p:sp>
        <p:nvSpPr>
          <p:cNvPr id="335" name="Google Shape;335;p15"/>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6" name="Google Shape;336;p15"/>
          <p:cNvSpPr txBox="1"/>
          <p:nvPr/>
        </p:nvSpPr>
        <p:spPr>
          <a:xfrm>
            <a:off x="475243" y="3136612"/>
            <a:ext cx="5736871"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Tribo-indentor</a:t>
            </a:r>
            <a:endParaRPr kumimoji="0" sz="2400" b="1" i="0" u="none" strike="noStrike" kern="0" cap="none" spc="0" normalizeH="0" baseline="0" noProof="0">
              <a:ln>
                <a:noFill/>
              </a:ln>
              <a:solidFill>
                <a:srgbClr val="1A4A28"/>
              </a:solidFill>
              <a:effectLst/>
              <a:uLnTx/>
              <a:uFillTx/>
              <a:latin typeface="Calibri"/>
              <a:ea typeface="Calibri"/>
              <a:cs typeface="Calibri"/>
              <a:sym typeface="Calibri"/>
            </a:endParaRPr>
          </a:p>
        </p:txBody>
      </p:sp>
      <p:pic>
        <p:nvPicPr>
          <p:cNvPr id="337" name="Google Shape;337;p15" descr="Logo&#10;&#10;Description automatically generated"/>
          <p:cNvPicPr preferRelativeResize="0"/>
          <p:nvPr/>
        </p:nvPicPr>
        <p:blipFill rotWithShape="1">
          <a:blip r:embed="rId4">
            <a:alphaModFix/>
          </a:blip>
          <a:srcRect/>
          <a:stretch/>
        </p:blipFill>
        <p:spPr>
          <a:xfrm>
            <a:off x="584725" y="2034864"/>
            <a:ext cx="4888312" cy="876350"/>
          </a:xfrm>
          <a:prstGeom prst="rect">
            <a:avLst/>
          </a:prstGeom>
          <a:noFill/>
          <a:ln>
            <a:noFill/>
          </a:ln>
        </p:spPr>
      </p:pic>
      <p:sp>
        <p:nvSpPr>
          <p:cNvPr id="338" name="Google Shape;338;p15"/>
          <p:cNvSpPr txBox="1">
            <a:spLocks noGrp="1"/>
          </p:cNvSpPr>
          <p:nvPr>
            <p:ph type="title"/>
          </p:nvPr>
        </p:nvSpPr>
        <p:spPr>
          <a:xfrm>
            <a:off x="6096000" y="5374043"/>
            <a:ext cx="6096000" cy="1483957"/>
          </a:xfrm>
          <a:prstGeom prst="rect">
            <a:avLst/>
          </a:prstGeom>
          <a:solidFill>
            <a:schemeClr val="lt1">
              <a:alpha val="77647"/>
            </a:scheme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24627"/>
              </a:buClr>
              <a:buSzPts val="2800"/>
              <a:buFont typeface="Quattrocento Sans"/>
              <a:buNone/>
            </a:pPr>
            <a:r>
              <a:rPr lang="en-US" sz="2800" b="1">
                <a:solidFill>
                  <a:srgbClr val="124627"/>
                </a:solidFill>
                <a:latin typeface="Quattrocento Sans"/>
                <a:ea typeface="Quattrocento Sans"/>
                <a:cs typeface="Quattrocento Sans"/>
                <a:sym typeface="Quattrocento Sans"/>
              </a:rPr>
              <a:t>Nanoindentation </a:t>
            </a:r>
            <a:r>
              <a:rPr lang="en-US" sz="2800">
                <a:solidFill>
                  <a:srgbClr val="124627"/>
                </a:solidFill>
                <a:latin typeface="Quattrocento Sans"/>
                <a:ea typeface="Quattrocento Sans"/>
                <a:cs typeface="Quattrocento Sans"/>
                <a:sym typeface="Quattrocento Sans"/>
              </a:rPr>
              <a:t>– a technique that measures material hardness and </a:t>
            </a:r>
            <a:br>
              <a:rPr lang="en-US" sz="2800">
                <a:solidFill>
                  <a:srgbClr val="124627"/>
                </a:solidFill>
                <a:latin typeface="Quattrocento Sans"/>
                <a:ea typeface="Quattrocento Sans"/>
                <a:cs typeface="Quattrocento Sans"/>
                <a:sym typeface="Quattrocento Sans"/>
              </a:rPr>
            </a:br>
            <a:r>
              <a:rPr lang="en-US" sz="2800">
                <a:solidFill>
                  <a:srgbClr val="124627"/>
                </a:solidFill>
                <a:latin typeface="Quattrocento Sans"/>
                <a:ea typeface="Quattrocento Sans"/>
                <a:cs typeface="Quattrocento Sans"/>
                <a:sym typeface="Quattrocento Sans"/>
              </a:rPr>
              <a:t>induces Low-Temperature Plasticity</a:t>
            </a:r>
            <a:endParaRPr/>
          </a:p>
        </p:txBody>
      </p:sp>
      <p:sp>
        <p:nvSpPr>
          <p:cNvPr id="339" name="Google Shape;339;p15"/>
          <p:cNvSpPr txBox="1"/>
          <p:nvPr/>
        </p:nvSpPr>
        <p:spPr>
          <a:xfrm>
            <a:off x="564506" y="3834088"/>
            <a:ext cx="5531494" cy="289310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124627"/>
              </a:buClr>
              <a:buSzPts val="1800"/>
              <a:buFont typeface="Calibri"/>
              <a:buAutoNum type="arabicPeriod"/>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Property mapping </a:t>
            </a:r>
            <a:b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(hardness, modulus, elastic vs plastic)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124627"/>
              </a:buClr>
              <a:buSzPts val="1800"/>
              <a:buFont typeface="Calibri"/>
              <a:buAutoNum type="arabicPeriod"/>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Dynamic nanoindentation </a:t>
            </a:r>
            <a:b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(continuous stiffness)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124627"/>
              </a:buClr>
              <a:buSzPts val="1800"/>
              <a:buFont typeface="Calibri"/>
              <a:buAutoNum type="arabicPeriod"/>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Testing on thin sections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124627"/>
              </a:buClr>
              <a:buSzPts val="1800"/>
              <a:buFont typeface="Calibri"/>
              <a:buAutoNum type="arabicPeriod"/>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Generates confining pressure which suppresses brittle fracture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124627"/>
              </a:buClr>
              <a:buSzPts val="1800"/>
              <a:buFont typeface="Calibri"/>
              <a:buAutoNum type="arabicPeriod"/>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Modular enclosure with customizable panels </a:t>
            </a:r>
            <a:b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 </a:t>
            </a:r>
            <a:r>
              <a:rPr kumimoji="0" lang="en-US" sz="1800" b="1" i="1"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we have a heating stage! 800˚C</a:t>
            </a:r>
            <a:endParaRPr kumimoji="0"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6"/>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6" name="Google Shape;346;p16"/>
          <p:cNvSpPr txBox="1"/>
          <p:nvPr/>
        </p:nvSpPr>
        <p:spPr>
          <a:xfrm>
            <a:off x="475243" y="3136612"/>
            <a:ext cx="5736871"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Tribo-indentor</a:t>
            </a:r>
            <a:endParaRPr kumimoji="0" sz="2400" b="1" i="0" u="none" strike="noStrike" kern="0" cap="none" spc="0" normalizeH="0" baseline="0" noProof="0">
              <a:ln>
                <a:noFill/>
              </a:ln>
              <a:solidFill>
                <a:srgbClr val="1A4A28"/>
              </a:solidFill>
              <a:effectLst/>
              <a:uLnTx/>
              <a:uFillTx/>
              <a:latin typeface="Calibri"/>
              <a:ea typeface="Calibri"/>
              <a:cs typeface="Calibri"/>
              <a:sym typeface="Calibri"/>
            </a:endParaRPr>
          </a:p>
        </p:txBody>
      </p:sp>
      <p:pic>
        <p:nvPicPr>
          <p:cNvPr id="347" name="Google Shape;347;p16" descr="Logo&#10;&#10;Description automatically generated"/>
          <p:cNvPicPr preferRelativeResize="0"/>
          <p:nvPr/>
        </p:nvPicPr>
        <p:blipFill rotWithShape="1">
          <a:blip r:embed="rId3">
            <a:alphaModFix/>
          </a:blip>
          <a:srcRect/>
          <a:stretch/>
        </p:blipFill>
        <p:spPr>
          <a:xfrm>
            <a:off x="584725" y="2034864"/>
            <a:ext cx="4888312" cy="876350"/>
          </a:xfrm>
          <a:prstGeom prst="rect">
            <a:avLst/>
          </a:prstGeom>
          <a:noFill/>
          <a:ln>
            <a:noFill/>
          </a:ln>
        </p:spPr>
      </p:pic>
      <p:sp>
        <p:nvSpPr>
          <p:cNvPr id="348" name="Google Shape;348;p16"/>
          <p:cNvSpPr txBox="1"/>
          <p:nvPr/>
        </p:nvSpPr>
        <p:spPr>
          <a:xfrm>
            <a:off x="564506" y="3834088"/>
            <a:ext cx="5531494" cy="289310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124627"/>
              </a:buClr>
              <a:buSzPts val="1800"/>
              <a:buFont typeface="Calibri"/>
              <a:buAutoNum type="arabicPeriod"/>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Property mapping </a:t>
            </a:r>
            <a:b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(hardness, modulus, elastic vs plastic)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124627"/>
              </a:buClr>
              <a:buSzPts val="1800"/>
              <a:buFont typeface="Calibri"/>
              <a:buAutoNum type="arabicPeriod"/>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Dynamic nanoindentation </a:t>
            </a:r>
            <a:b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(continuous stiffness)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124627"/>
              </a:buClr>
              <a:buSzPts val="1800"/>
              <a:buFont typeface="Calibri"/>
              <a:buAutoNum type="arabicPeriod"/>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Testing on thin sections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124627"/>
              </a:buClr>
              <a:buSzPts val="1800"/>
              <a:buFont typeface="Calibri"/>
              <a:buAutoNum type="arabicPeriod"/>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Generates confining pressure which suppresses brittle fracture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600"/>
              </a:spcBef>
              <a:spcAft>
                <a:spcPts val="0"/>
              </a:spcAft>
              <a:buClr>
                <a:srgbClr val="124627"/>
              </a:buClr>
              <a:buSzPts val="1800"/>
              <a:buFont typeface="Calibri"/>
              <a:buAutoNum type="arabicPeriod"/>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Modular enclosure with customizable panels </a:t>
            </a:r>
            <a:b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 </a:t>
            </a:r>
            <a:r>
              <a:rPr kumimoji="0" lang="en-US" sz="1800" b="1" i="1"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we have a heating stage! 800˚C</a:t>
            </a:r>
            <a:endParaRPr kumimoji="0"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pic>
        <p:nvPicPr>
          <p:cNvPr id="349" name="Google Shape;349;p16"/>
          <p:cNvPicPr preferRelativeResize="0"/>
          <p:nvPr/>
        </p:nvPicPr>
        <p:blipFill rotWithShape="1">
          <a:blip r:embed="rId4">
            <a:alphaModFix/>
          </a:blip>
          <a:srcRect b="5435"/>
          <a:stretch/>
        </p:blipFill>
        <p:spPr>
          <a:xfrm>
            <a:off x="6096000" y="10"/>
            <a:ext cx="6096000" cy="6857990"/>
          </a:xfrm>
          <a:prstGeom prst="rect">
            <a:avLst/>
          </a:prstGeom>
          <a:noFill/>
          <a:ln>
            <a:noFill/>
          </a:ln>
        </p:spPr>
      </p:pic>
      <p:sp>
        <p:nvSpPr>
          <p:cNvPr id="350" name="Google Shape;350;p16"/>
          <p:cNvSpPr txBox="1"/>
          <p:nvPr/>
        </p:nvSpPr>
        <p:spPr>
          <a:xfrm>
            <a:off x="6212114" y="273261"/>
            <a:ext cx="5979886" cy="535799"/>
          </a:xfrm>
          <a:prstGeom prst="rect">
            <a:avLst/>
          </a:prstGeom>
          <a:solidFill>
            <a:schemeClr val="dk1">
              <a:alpha val="40000"/>
            </a:schemeClr>
          </a:solidFill>
          <a:ln>
            <a:noFill/>
          </a:ln>
        </p:spPr>
        <p:txBody>
          <a:bodyPr spcFirstLastPara="1" wrap="square" lIns="91425" tIns="45700" rIns="91425" bIns="45700" anchor="b"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2800"/>
              <a:buFont typeface="Quattrocento Sans"/>
              <a:buNone/>
              <a:tabLst/>
              <a:defRPr/>
            </a:pPr>
            <a:r>
              <a:rPr kumimoji="0" lang="en-US" sz="2800" b="1"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Creep behavior of salt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16"/>
          <p:cNvSpPr txBox="1"/>
          <p:nvPr/>
        </p:nvSpPr>
        <p:spPr>
          <a:xfrm>
            <a:off x="6423155" y="5716808"/>
            <a:ext cx="5367717" cy="867930"/>
          </a:xfrm>
          <a:prstGeom prst="rect">
            <a:avLst/>
          </a:prstGeom>
          <a:solidFill>
            <a:schemeClr val="dk1">
              <a:alpha val="4000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1" u="none" strike="noStrike" kern="0" cap="none" spc="0" normalizeH="0" baseline="0" noProof="0">
                <a:ln>
                  <a:noFill/>
                </a:ln>
                <a:solidFill>
                  <a:srgbClr val="FFFFFF"/>
                </a:solidFill>
                <a:effectLst/>
                <a:uLnTx/>
                <a:uFillTx/>
                <a:latin typeface="Belleza"/>
                <a:ea typeface="Belleza"/>
                <a:cs typeface="Belleza"/>
                <a:sym typeface="Belleza"/>
              </a:rPr>
              <a:t>Important for hydrogen storage in salt caverns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52" name="Google Shape;352;p16" descr="A graph showing a red and blue line&#10;&#10;Description automatically generated"/>
          <p:cNvPicPr preferRelativeResize="0"/>
          <p:nvPr/>
        </p:nvPicPr>
        <p:blipFill rotWithShape="1">
          <a:blip r:embed="rId5">
            <a:alphaModFix/>
          </a:blip>
          <a:srcRect/>
          <a:stretch/>
        </p:blipFill>
        <p:spPr>
          <a:xfrm>
            <a:off x="6212070" y="1635003"/>
            <a:ext cx="5905957" cy="3537578"/>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
        <p:nvSpPr>
          <p:cNvPr id="353" name="Google Shape;353;p16"/>
          <p:cNvSpPr txBox="1"/>
          <p:nvPr/>
        </p:nvSpPr>
        <p:spPr>
          <a:xfrm>
            <a:off x="7199811" y="1796233"/>
            <a:ext cx="569135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a:ln>
                  <a:noFill/>
                </a:ln>
                <a:solidFill>
                  <a:srgbClr val="000000"/>
                </a:solidFill>
                <a:effectLst/>
                <a:uLnTx/>
                <a:uFillTx/>
                <a:latin typeface="Belleza"/>
                <a:ea typeface="Belleza"/>
                <a:cs typeface="Belleza"/>
                <a:sym typeface="Belleza"/>
              </a:rPr>
              <a:t>from Thom and Goldsby </a:t>
            </a:r>
            <a:r>
              <a:rPr kumimoji="0" lang="en-US" sz="1800" b="1" i="1" u="none" strike="noStrike" kern="0" cap="none" spc="0" normalizeH="0" baseline="0" noProof="0">
                <a:ln>
                  <a:noFill/>
                </a:ln>
                <a:solidFill>
                  <a:srgbClr val="000000"/>
                </a:solidFill>
                <a:effectLst/>
                <a:uLnTx/>
                <a:uFillTx/>
                <a:latin typeface="Belleza"/>
                <a:ea typeface="Belleza"/>
                <a:cs typeface="Belleza"/>
                <a:sym typeface="Belleza"/>
              </a:rPr>
              <a:t>2019</a:t>
            </a:r>
            <a:endParaRPr kumimoji="0" sz="1800" b="0" i="1" u="none" strike="noStrike" kern="0" cap="none" spc="0" normalizeH="0" baseline="0" noProof="0">
              <a:ln>
                <a:noFill/>
              </a:ln>
              <a:solidFill>
                <a:srgbClr val="000000"/>
              </a:solidFill>
              <a:effectLst/>
              <a:uLnTx/>
              <a:uFillTx/>
              <a:latin typeface="Belleza"/>
              <a:ea typeface="Belleza"/>
              <a:cs typeface="Belleza"/>
              <a:sym typeface="Bellez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7"/>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59" name="Google Shape;359;p17"/>
          <p:cNvPicPr preferRelativeResize="0"/>
          <p:nvPr/>
        </p:nvPicPr>
        <p:blipFill rotWithShape="1">
          <a:blip r:embed="rId3">
            <a:alphaModFix/>
          </a:blip>
          <a:srcRect/>
          <a:stretch/>
        </p:blipFill>
        <p:spPr>
          <a:xfrm>
            <a:off x="6611408" y="2228355"/>
            <a:ext cx="5023321" cy="2869136"/>
          </a:xfrm>
          <a:prstGeom prst="rect">
            <a:avLst/>
          </a:prstGeom>
          <a:noFill/>
          <a:ln>
            <a:noFill/>
          </a:ln>
        </p:spPr>
      </p:pic>
      <p:sp>
        <p:nvSpPr>
          <p:cNvPr id="360" name="Google Shape;360;p17"/>
          <p:cNvSpPr txBox="1"/>
          <p:nvPr/>
        </p:nvSpPr>
        <p:spPr>
          <a:xfrm>
            <a:off x="542757" y="3009336"/>
            <a:ext cx="5736871" cy="15696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A new analogue model coupling tectonics and </a:t>
            </a:r>
            <a:b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river dynamics</a:t>
            </a:r>
            <a:endParaRPr kumimoji="0" sz="2400" b="1" i="0" u="none" strike="noStrike" kern="0" cap="none" spc="0" normalizeH="0" baseline="0" noProof="0">
              <a:ln>
                <a:noFill/>
              </a:ln>
              <a:solidFill>
                <a:srgbClr val="1A4A28"/>
              </a:solidFill>
              <a:effectLst/>
              <a:uLnTx/>
              <a:uFillTx/>
              <a:latin typeface="Calibri"/>
              <a:ea typeface="Calibri"/>
              <a:cs typeface="Calibri"/>
              <a:sym typeface="Calibri"/>
            </a:endParaRPr>
          </a:p>
        </p:txBody>
      </p:sp>
      <p:sp>
        <p:nvSpPr>
          <p:cNvPr id="361" name="Google Shape;361;p17"/>
          <p:cNvSpPr txBox="1"/>
          <p:nvPr/>
        </p:nvSpPr>
        <p:spPr>
          <a:xfrm>
            <a:off x="539681" y="4677118"/>
            <a:ext cx="497840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Krstekanić, Willingshofer, Kleinhans, Matenco</a:t>
            </a:r>
            <a:endParaRPr kumimoji="0"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pic>
        <p:nvPicPr>
          <p:cNvPr id="362" name="Google Shape;362;p17" descr="Logo&#10;&#10;Description automatically generated"/>
          <p:cNvPicPr preferRelativeResize="0"/>
          <p:nvPr/>
        </p:nvPicPr>
        <p:blipFill rotWithShape="1">
          <a:blip r:embed="rId4">
            <a:alphaModFix/>
          </a:blip>
          <a:srcRect/>
          <a:stretch/>
        </p:blipFill>
        <p:spPr>
          <a:xfrm>
            <a:off x="613753" y="2034864"/>
            <a:ext cx="4888312" cy="876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8"/>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9" name="Google Shape;369;p18"/>
          <p:cNvPicPr preferRelativeResize="0"/>
          <p:nvPr/>
        </p:nvPicPr>
        <p:blipFill rotWithShape="1">
          <a:blip r:embed="rId3">
            <a:alphaModFix/>
          </a:blip>
          <a:srcRect l="8801" t="21571" r="6888" b="26159"/>
          <a:stretch/>
        </p:blipFill>
        <p:spPr>
          <a:xfrm>
            <a:off x="6549670" y="688304"/>
            <a:ext cx="5119409" cy="2380343"/>
          </a:xfrm>
          <a:prstGeom prst="rect">
            <a:avLst/>
          </a:prstGeom>
          <a:noFill/>
          <a:ln>
            <a:noFill/>
          </a:ln>
        </p:spPr>
      </p:pic>
      <p:sp>
        <p:nvSpPr>
          <p:cNvPr id="370" name="Google Shape;370;p18"/>
          <p:cNvSpPr txBox="1"/>
          <p:nvPr/>
        </p:nvSpPr>
        <p:spPr>
          <a:xfrm>
            <a:off x="6549669" y="365923"/>
            <a:ext cx="5279474"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TecLab: </a:t>
            </a: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Modelling of faulting and basin formation</a:t>
            </a:r>
            <a:endParaRPr kumimoji="0"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pic>
        <p:nvPicPr>
          <p:cNvPr id="371" name="Google Shape;371;p18"/>
          <p:cNvPicPr preferRelativeResize="0"/>
          <p:nvPr/>
        </p:nvPicPr>
        <p:blipFill rotWithShape="1">
          <a:blip r:embed="rId4">
            <a:alphaModFix/>
          </a:blip>
          <a:srcRect l="3165" b="28795"/>
          <a:stretch/>
        </p:blipFill>
        <p:spPr>
          <a:xfrm>
            <a:off x="6549669" y="4097131"/>
            <a:ext cx="5119410" cy="2549909"/>
          </a:xfrm>
          <a:prstGeom prst="rect">
            <a:avLst/>
          </a:prstGeom>
          <a:noFill/>
          <a:ln>
            <a:noFill/>
          </a:ln>
        </p:spPr>
      </p:pic>
      <p:sp>
        <p:nvSpPr>
          <p:cNvPr id="372" name="Google Shape;372;p18"/>
          <p:cNvSpPr txBox="1"/>
          <p:nvPr/>
        </p:nvSpPr>
        <p:spPr>
          <a:xfrm>
            <a:off x="6549669" y="3789354"/>
            <a:ext cx="5279474"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Metronome: </a:t>
            </a: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Modelling of fluvial processes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8"/>
          <p:cNvSpPr txBox="1"/>
          <p:nvPr/>
        </p:nvSpPr>
        <p:spPr>
          <a:xfrm>
            <a:off x="6908799" y="2822426"/>
            <a:ext cx="1436915"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&amp;</a:t>
            </a:r>
            <a:endParaRPr kumimoji="0" sz="6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sp>
        <p:nvSpPr>
          <p:cNvPr id="374" name="Google Shape;374;p18"/>
          <p:cNvSpPr txBox="1"/>
          <p:nvPr/>
        </p:nvSpPr>
        <p:spPr>
          <a:xfrm>
            <a:off x="542757" y="3009336"/>
            <a:ext cx="5736871" cy="15696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A new analogue model coupling tectonics and </a:t>
            </a:r>
            <a:b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river dynamics</a:t>
            </a:r>
            <a:endParaRPr kumimoji="0" sz="2400" b="1" i="0" u="none" strike="noStrike" kern="0" cap="none" spc="0" normalizeH="0" baseline="0" noProof="0">
              <a:ln>
                <a:noFill/>
              </a:ln>
              <a:solidFill>
                <a:srgbClr val="1A4A28"/>
              </a:solidFill>
              <a:effectLst/>
              <a:uLnTx/>
              <a:uFillTx/>
              <a:latin typeface="Calibri"/>
              <a:ea typeface="Calibri"/>
              <a:cs typeface="Calibri"/>
              <a:sym typeface="Calibri"/>
            </a:endParaRPr>
          </a:p>
        </p:txBody>
      </p:sp>
      <p:sp>
        <p:nvSpPr>
          <p:cNvPr id="375" name="Google Shape;375;p18"/>
          <p:cNvSpPr txBox="1"/>
          <p:nvPr/>
        </p:nvSpPr>
        <p:spPr>
          <a:xfrm>
            <a:off x="539681" y="4677118"/>
            <a:ext cx="497840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Krstekanić, Willingshofer, Kleinhans, Matenco</a:t>
            </a:r>
            <a:endParaRPr kumimoji="0"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pic>
        <p:nvPicPr>
          <p:cNvPr id="376" name="Google Shape;376;p18" descr="Logo&#10;&#10;Description automatically generated"/>
          <p:cNvPicPr preferRelativeResize="0"/>
          <p:nvPr/>
        </p:nvPicPr>
        <p:blipFill rotWithShape="1">
          <a:blip r:embed="rId5">
            <a:alphaModFix/>
          </a:blip>
          <a:srcRect/>
          <a:stretch/>
        </p:blipFill>
        <p:spPr>
          <a:xfrm>
            <a:off x="613753" y="2034864"/>
            <a:ext cx="4888312" cy="876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9"/>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3" name="Google Shape;383;p19"/>
          <p:cNvPicPr preferRelativeResize="0"/>
          <p:nvPr/>
        </p:nvPicPr>
        <p:blipFill rotWithShape="1">
          <a:blip r:embed="rId3">
            <a:alphaModFix/>
          </a:blip>
          <a:srcRect/>
          <a:stretch/>
        </p:blipFill>
        <p:spPr>
          <a:xfrm>
            <a:off x="6676571" y="303098"/>
            <a:ext cx="4864486" cy="2848966"/>
          </a:xfrm>
          <a:prstGeom prst="rect">
            <a:avLst/>
          </a:prstGeom>
          <a:noFill/>
          <a:ln>
            <a:noFill/>
          </a:ln>
        </p:spPr>
      </p:pic>
      <p:sp>
        <p:nvSpPr>
          <p:cNvPr id="384" name="Google Shape;384;p19"/>
          <p:cNvSpPr txBox="1"/>
          <p:nvPr/>
        </p:nvSpPr>
        <p:spPr>
          <a:xfrm>
            <a:off x="10338475" y="2510630"/>
            <a:ext cx="2099664"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A5A5A5"/>
                </a:solidFill>
                <a:effectLst/>
                <a:uLnTx/>
                <a:uFillTx/>
                <a:latin typeface="Quattrocento Sans"/>
                <a:ea typeface="Quattrocento Sans"/>
                <a:cs typeface="Quattrocento Sans"/>
                <a:sym typeface="Quattrocento Sans"/>
              </a:rPr>
              <a:t>Matenco and Haq, 2020</a:t>
            </a:r>
            <a:endParaRPr kumimoji="0" sz="1200" b="1" i="0" u="none" strike="noStrike" kern="0" cap="none" spc="0" normalizeH="0" baseline="0" noProof="0">
              <a:ln>
                <a:noFill/>
              </a:ln>
              <a:solidFill>
                <a:srgbClr val="A5A5A5"/>
              </a:solidFill>
              <a:effectLst/>
              <a:uLnTx/>
              <a:uFillTx/>
              <a:latin typeface="Quattrocento Sans"/>
              <a:ea typeface="Quattrocento Sans"/>
              <a:cs typeface="Quattrocento Sans"/>
              <a:sym typeface="Quattrocento Sans"/>
            </a:endParaRPr>
          </a:p>
        </p:txBody>
      </p:sp>
      <p:sp>
        <p:nvSpPr>
          <p:cNvPr id="385" name="Google Shape;385;p19"/>
          <p:cNvSpPr txBox="1"/>
          <p:nvPr/>
        </p:nvSpPr>
        <p:spPr>
          <a:xfrm>
            <a:off x="6964743" y="778"/>
            <a:ext cx="277635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Tectonics scaling</a:t>
            </a:r>
            <a:endParaRPr kumimoji="0" sz="14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pic>
        <p:nvPicPr>
          <p:cNvPr id="386" name="Google Shape;386;p19"/>
          <p:cNvPicPr preferRelativeResize="0"/>
          <p:nvPr/>
        </p:nvPicPr>
        <p:blipFill rotWithShape="1">
          <a:blip r:embed="rId4">
            <a:alphaModFix/>
          </a:blip>
          <a:srcRect/>
          <a:stretch/>
        </p:blipFill>
        <p:spPr>
          <a:xfrm>
            <a:off x="6473256" y="4274800"/>
            <a:ext cx="5359615" cy="2464048"/>
          </a:xfrm>
          <a:prstGeom prst="rect">
            <a:avLst/>
          </a:prstGeom>
          <a:noFill/>
          <a:ln>
            <a:noFill/>
          </a:ln>
        </p:spPr>
      </p:pic>
      <p:sp>
        <p:nvSpPr>
          <p:cNvPr id="387" name="Google Shape;387;p19"/>
          <p:cNvSpPr txBox="1"/>
          <p:nvPr/>
        </p:nvSpPr>
        <p:spPr>
          <a:xfrm>
            <a:off x="10609843" y="6554903"/>
            <a:ext cx="1828296"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A5A5A5"/>
                </a:solidFill>
                <a:effectLst/>
                <a:uLnTx/>
                <a:uFillTx/>
                <a:latin typeface="Quattrocento Sans"/>
                <a:ea typeface="Quattrocento Sans"/>
                <a:cs typeface="Quattrocento Sans"/>
                <a:sym typeface="Quattrocento Sans"/>
              </a:rPr>
              <a:t>Kleinhans et al., 2015</a:t>
            </a:r>
            <a:endParaRPr kumimoji="0" sz="1200" b="1" i="0" u="none" strike="noStrike" kern="0" cap="none" spc="0" normalizeH="0" baseline="0" noProof="0">
              <a:ln>
                <a:noFill/>
              </a:ln>
              <a:solidFill>
                <a:srgbClr val="A5A5A5"/>
              </a:solidFill>
              <a:effectLst/>
              <a:uLnTx/>
              <a:uFillTx/>
              <a:latin typeface="Quattrocento Sans"/>
              <a:ea typeface="Quattrocento Sans"/>
              <a:cs typeface="Quattrocento Sans"/>
              <a:sym typeface="Quattrocento Sans"/>
            </a:endParaRPr>
          </a:p>
        </p:txBody>
      </p:sp>
      <p:sp>
        <p:nvSpPr>
          <p:cNvPr id="388" name="Google Shape;388;p19"/>
          <p:cNvSpPr txBox="1"/>
          <p:nvPr/>
        </p:nvSpPr>
        <p:spPr>
          <a:xfrm>
            <a:off x="6919187" y="3997080"/>
            <a:ext cx="182829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Rivers scaling</a:t>
            </a:r>
            <a:endParaRPr kumimoji="0"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sp>
        <p:nvSpPr>
          <p:cNvPr id="389" name="Google Shape;389;p19"/>
          <p:cNvSpPr/>
          <p:nvPr/>
        </p:nvSpPr>
        <p:spPr>
          <a:xfrm>
            <a:off x="7082921" y="3078772"/>
            <a:ext cx="1088622" cy="918308"/>
          </a:xfrm>
          <a:prstGeom prst="upDownArrow">
            <a:avLst>
              <a:gd name="adj1" fmla="val 45489"/>
              <a:gd name="adj2" fmla="val 34912"/>
            </a:avLst>
          </a:prstGeom>
          <a:solidFill>
            <a:srgbClr val="12462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0" name="Google Shape;390;p19"/>
          <p:cNvSpPr txBox="1"/>
          <p:nvPr/>
        </p:nvSpPr>
        <p:spPr>
          <a:xfrm>
            <a:off x="7457236" y="3238827"/>
            <a:ext cx="714307"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E1EFD8"/>
                </a:solidFill>
                <a:effectLst/>
                <a:uLnTx/>
                <a:uFillTx/>
                <a:latin typeface="Quattrocento Sans"/>
                <a:ea typeface="Quattrocento Sans"/>
                <a:cs typeface="Quattrocento Sans"/>
                <a:sym typeface="Quattrocento Sans"/>
              </a:rPr>
              <a:t>?</a:t>
            </a:r>
            <a:endParaRPr kumimoji="0" sz="3200" b="1" i="0" u="none" strike="noStrike" kern="0" cap="none" spc="0" normalizeH="0" baseline="0" noProof="0">
              <a:ln>
                <a:noFill/>
              </a:ln>
              <a:solidFill>
                <a:srgbClr val="E1EFD8"/>
              </a:solidFill>
              <a:effectLst/>
              <a:uLnTx/>
              <a:uFillTx/>
              <a:latin typeface="Quattrocento Sans"/>
              <a:ea typeface="Quattrocento Sans"/>
              <a:cs typeface="Quattrocento Sans"/>
              <a:sym typeface="Quattrocento Sans"/>
            </a:endParaRPr>
          </a:p>
        </p:txBody>
      </p:sp>
      <p:sp>
        <p:nvSpPr>
          <p:cNvPr id="391" name="Google Shape;391;p19"/>
          <p:cNvSpPr txBox="1"/>
          <p:nvPr/>
        </p:nvSpPr>
        <p:spPr>
          <a:xfrm>
            <a:off x="542757" y="3009336"/>
            <a:ext cx="5736871" cy="15696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A new analogue model coupling tectonics and </a:t>
            </a:r>
            <a:b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32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river dynamics</a:t>
            </a:r>
            <a:endParaRPr kumimoji="0" sz="2400" b="1" i="0" u="none" strike="noStrike" kern="0" cap="none" spc="0" normalizeH="0" baseline="0" noProof="0">
              <a:ln>
                <a:noFill/>
              </a:ln>
              <a:solidFill>
                <a:srgbClr val="1A4A28"/>
              </a:solidFill>
              <a:effectLst/>
              <a:uLnTx/>
              <a:uFillTx/>
              <a:latin typeface="Calibri"/>
              <a:ea typeface="Calibri"/>
              <a:cs typeface="Calibri"/>
              <a:sym typeface="Calibri"/>
            </a:endParaRPr>
          </a:p>
        </p:txBody>
      </p:sp>
      <p:sp>
        <p:nvSpPr>
          <p:cNvPr id="392" name="Google Shape;392;p19"/>
          <p:cNvSpPr txBox="1"/>
          <p:nvPr/>
        </p:nvSpPr>
        <p:spPr>
          <a:xfrm>
            <a:off x="539681" y="4677118"/>
            <a:ext cx="497840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Krstekanić, Willingshofer, Kleinhans, Matenco</a:t>
            </a:r>
            <a:endParaRPr kumimoji="0"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pic>
        <p:nvPicPr>
          <p:cNvPr id="393" name="Google Shape;393;p19" descr="Logo&#10;&#10;Description automatically generated"/>
          <p:cNvPicPr preferRelativeResize="0"/>
          <p:nvPr/>
        </p:nvPicPr>
        <p:blipFill rotWithShape="1">
          <a:blip r:embed="rId5">
            <a:alphaModFix/>
          </a:blip>
          <a:srcRect/>
          <a:stretch/>
        </p:blipFill>
        <p:spPr>
          <a:xfrm>
            <a:off x="613753" y="2034864"/>
            <a:ext cx="4888312" cy="876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rgbClr val="E4EF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02;p2"/>
          <p:cNvSpPr txBox="1"/>
          <p:nvPr/>
        </p:nvSpPr>
        <p:spPr>
          <a:xfrm>
            <a:off x="0" y="3044279"/>
            <a:ext cx="12192000"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Research into our subsurface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20" descr="A picture containing diagram&#10;&#10;Description automatically generated"/>
          <p:cNvPicPr preferRelativeResize="0"/>
          <p:nvPr/>
        </p:nvPicPr>
        <p:blipFill rotWithShape="1">
          <a:blip r:embed="rId3">
            <a:alphaModFix/>
          </a:blip>
          <a:srcRect/>
          <a:stretch/>
        </p:blipFill>
        <p:spPr>
          <a:xfrm>
            <a:off x="6433789" y="3518533"/>
            <a:ext cx="1547328" cy="1547328"/>
          </a:xfrm>
          <a:prstGeom prst="rect">
            <a:avLst/>
          </a:prstGeom>
          <a:noFill/>
          <a:ln>
            <a:noFill/>
          </a:ln>
        </p:spPr>
      </p:pic>
      <p:pic>
        <p:nvPicPr>
          <p:cNvPr id="400" name="Google Shape;400;p20"/>
          <p:cNvPicPr preferRelativeResize="0"/>
          <p:nvPr/>
        </p:nvPicPr>
        <p:blipFill rotWithShape="1">
          <a:blip r:embed="rId4">
            <a:alphaModFix/>
          </a:blip>
          <a:srcRect/>
          <a:stretch/>
        </p:blipFill>
        <p:spPr>
          <a:xfrm>
            <a:off x="6435722" y="1815011"/>
            <a:ext cx="1547328" cy="1553251"/>
          </a:xfrm>
          <a:prstGeom prst="ellipse">
            <a:avLst/>
          </a:prstGeom>
          <a:noFill/>
          <a:ln>
            <a:noFill/>
          </a:ln>
        </p:spPr>
      </p:pic>
      <p:pic>
        <p:nvPicPr>
          <p:cNvPr id="401" name="Google Shape;401;p20"/>
          <p:cNvPicPr preferRelativeResize="0"/>
          <p:nvPr/>
        </p:nvPicPr>
        <p:blipFill rotWithShape="1">
          <a:blip r:embed="rId5">
            <a:alphaModFix/>
          </a:blip>
          <a:srcRect l="2841" t="10550" r="11743" b="6041"/>
          <a:stretch/>
        </p:blipFill>
        <p:spPr>
          <a:xfrm>
            <a:off x="6435722" y="5217390"/>
            <a:ext cx="1547328" cy="1559171"/>
          </a:xfrm>
          <a:prstGeom prst="ellipse">
            <a:avLst/>
          </a:prstGeom>
          <a:noFill/>
          <a:ln>
            <a:noFill/>
          </a:ln>
        </p:spPr>
      </p:pic>
      <p:pic>
        <p:nvPicPr>
          <p:cNvPr id="402" name="Google Shape;402;p20" descr="A picture containing text, rock, stone&#10;&#10;Description automatically generated"/>
          <p:cNvPicPr preferRelativeResize="0"/>
          <p:nvPr/>
        </p:nvPicPr>
        <p:blipFill rotWithShape="1">
          <a:blip r:embed="rId6">
            <a:alphaModFix/>
          </a:blip>
          <a:srcRect l="4207" r="4206" b="6420"/>
          <a:stretch/>
        </p:blipFill>
        <p:spPr>
          <a:xfrm>
            <a:off x="6435722" y="169276"/>
            <a:ext cx="1547329" cy="1547329"/>
          </a:xfrm>
          <a:prstGeom prst="ellipse">
            <a:avLst/>
          </a:prstGeom>
          <a:noFill/>
          <a:ln>
            <a:noFill/>
          </a:ln>
        </p:spPr>
      </p:pic>
      <p:sp>
        <p:nvSpPr>
          <p:cNvPr id="403" name="Google Shape;403;p20"/>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4" name="Google Shape;404;p20"/>
          <p:cNvSpPr txBox="1"/>
          <p:nvPr/>
        </p:nvSpPr>
        <p:spPr>
          <a:xfrm>
            <a:off x="8147218" y="152613"/>
            <a:ext cx="4044782"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Identification of dynamic micro-physics </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governing subsurface behavior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1"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nm-dm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405" name="Google Shape;405;p20"/>
          <p:cNvSpPr txBox="1"/>
          <p:nvPr/>
        </p:nvSpPr>
        <p:spPr>
          <a:xfrm>
            <a:off x="8147219" y="5521926"/>
            <a:ext cx="3871160"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Data sharing</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 for efficient, multi-disciplinary research </a:t>
            </a:r>
            <a:r>
              <a:rPr kumimoji="0" lang="en-US" sz="2200" b="1" i="1"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global</a:t>
            </a:r>
            <a:endParaRPr kumimoji="0"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endParaRPr>
          </a:p>
        </p:txBody>
      </p:sp>
      <p:sp>
        <p:nvSpPr>
          <p:cNvPr id="406" name="Google Shape;406;p20"/>
          <p:cNvSpPr txBox="1"/>
          <p:nvPr/>
        </p:nvSpPr>
        <p:spPr>
          <a:xfrm>
            <a:off x="8147218" y="1882737"/>
            <a:ext cx="4044781"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Informed upscaling </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of </a:t>
            </a:r>
            <a:b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b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micro-physics to field-scale models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dm-hm</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407" name="Google Shape;407;p20"/>
          <p:cNvSpPr txBox="1"/>
          <p:nvPr/>
        </p:nvSpPr>
        <p:spPr>
          <a:xfrm>
            <a:off x="8147219" y="3708649"/>
            <a:ext cx="4044780"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Field scale validation </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at key subsurface operations in NL </a:t>
            </a:r>
            <a:r>
              <a:rPr kumimoji="0" lang="en-US" sz="2200" b="1" i="1"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hm</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a:t>
            </a:r>
            <a:r>
              <a:rPr kumimoji="0" lang="en-US" sz="2200" b="1" i="1"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km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00000"/>
              </a:buClr>
              <a:buSzPts val="2200"/>
              <a:buFont typeface="Calibri"/>
              <a:buNone/>
              <a:tabLst/>
              <a:defRPr/>
            </a:pPr>
            <a:endParaRPr kumimoji="0"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endParaRPr>
          </a:p>
        </p:txBody>
      </p:sp>
      <p:pic>
        <p:nvPicPr>
          <p:cNvPr id="408" name="Google Shape;408;p20" descr="Logo&#10;&#10;Description automatically generated"/>
          <p:cNvPicPr preferRelativeResize="0"/>
          <p:nvPr/>
        </p:nvPicPr>
        <p:blipFill rotWithShape="1">
          <a:blip r:embed="rId7">
            <a:alphaModFix/>
          </a:blip>
          <a:srcRect/>
          <a:stretch/>
        </p:blipFill>
        <p:spPr>
          <a:xfrm>
            <a:off x="584725" y="2034864"/>
            <a:ext cx="4888312" cy="876350"/>
          </a:xfrm>
          <a:prstGeom prst="rect">
            <a:avLst/>
          </a:prstGeom>
          <a:noFill/>
          <a:ln>
            <a:noFill/>
          </a:ln>
        </p:spPr>
      </p:pic>
      <p:sp>
        <p:nvSpPr>
          <p:cNvPr id="409" name="Google Shape;409;p20"/>
          <p:cNvSpPr txBox="1"/>
          <p:nvPr/>
        </p:nvSpPr>
        <p:spPr>
          <a:xfrm>
            <a:off x="525426" y="2954930"/>
            <a:ext cx="5495760"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Infrastructure to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bridge lab to field scales</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1"/>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6" name="Google Shape;416;p21"/>
          <p:cNvSpPr txBox="1"/>
          <p:nvPr/>
        </p:nvSpPr>
        <p:spPr>
          <a:xfrm>
            <a:off x="481883" y="3012987"/>
            <a:ext cx="5495760"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Includes infrastructure for informed upscaling</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17" name="Google Shape;417;p21" descr="Logo&#10;&#10;Description automatically generated"/>
          <p:cNvPicPr preferRelativeResize="0"/>
          <p:nvPr/>
        </p:nvPicPr>
        <p:blipFill rotWithShape="1">
          <a:blip r:embed="rId3">
            <a:alphaModFix/>
          </a:blip>
          <a:srcRect/>
          <a:stretch/>
        </p:blipFill>
        <p:spPr>
          <a:xfrm>
            <a:off x="584725" y="2034864"/>
            <a:ext cx="4888312" cy="876350"/>
          </a:xfrm>
          <a:prstGeom prst="rect">
            <a:avLst/>
          </a:prstGeom>
          <a:noFill/>
          <a:ln>
            <a:noFill/>
          </a:ln>
        </p:spPr>
      </p:pic>
      <p:pic>
        <p:nvPicPr>
          <p:cNvPr id="418" name="Google Shape;418;p21"/>
          <p:cNvPicPr preferRelativeResize="0"/>
          <p:nvPr/>
        </p:nvPicPr>
        <p:blipFill rotWithShape="1">
          <a:blip r:embed="rId4">
            <a:alphaModFix/>
          </a:blip>
          <a:srcRect l="16650" r="16649"/>
          <a:stretch/>
        </p:blipFill>
        <p:spPr>
          <a:xfrm>
            <a:off x="8330717" y="3717358"/>
            <a:ext cx="3072672" cy="3072672"/>
          </a:xfrm>
          <a:prstGeom prst="ellipse">
            <a:avLst/>
          </a:prstGeom>
          <a:noFill/>
          <a:ln>
            <a:noFill/>
          </a:ln>
        </p:spPr>
      </p:pic>
      <p:pic>
        <p:nvPicPr>
          <p:cNvPr id="419" name="Google Shape;419;p21"/>
          <p:cNvPicPr preferRelativeResize="0"/>
          <p:nvPr/>
        </p:nvPicPr>
        <p:blipFill rotWithShape="1">
          <a:blip r:embed="rId5">
            <a:alphaModFix/>
          </a:blip>
          <a:srcRect l="565" t="8638" r="-563" b="24671"/>
          <a:stretch/>
        </p:blipFill>
        <p:spPr>
          <a:xfrm>
            <a:off x="8929352" y="102126"/>
            <a:ext cx="3072672" cy="3072672"/>
          </a:xfrm>
          <a:prstGeom prst="ellipse">
            <a:avLst/>
          </a:prstGeom>
          <a:noFill/>
          <a:ln>
            <a:noFill/>
          </a:ln>
        </p:spPr>
      </p:pic>
      <p:pic>
        <p:nvPicPr>
          <p:cNvPr id="420" name="Google Shape;420;p21"/>
          <p:cNvPicPr preferRelativeResize="0"/>
          <p:nvPr/>
        </p:nvPicPr>
        <p:blipFill rotWithShape="1">
          <a:blip r:embed="rId6">
            <a:alphaModFix/>
          </a:blip>
          <a:srcRect t="8033" b="8033"/>
          <a:stretch/>
        </p:blipFill>
        <p:spPr>
          <a:xfrm>
            <a:off x="6096000" y="1441921"/>
            <a:ext cx="3064097" cy="3064097"/>
          </a:xfrm>
          <a:prstGeom prst="ellipse">
            <a:avLst/>
          </a:prstGeom>
          <a:noFill/>
          <a:ln>
            <a:noFill/>
          </a:ln>
        </p:spPr>
      </p:pic>
      <p:sp>
        <p:nvSpPr>
          <p:cNvPr id="421" name="Google Shape;421;p21"/>
          <p:cNvSpPr txBox="1"/>
          <p:nvPr/>
        </p:nvSpPr>
        <p:spPr>
          <a:xfrm>
            <a:off x="584725" y="4090165"/>
            <a:ext cx="5470289" cy="270839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24627"/>
              </a:buClr>
              <a:buSzPts val="2000"/>
              <a:buFont typeface="Quattrocento Sans"/>
              <a:buNone/>
              <a:tabLst/>
              <a:defRPr/>
            </a:pP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Rijswijk Lab:</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24627"/>
              </a:buClr>
              <a:buSzPts val="2000"/>
              <a:buFont typeface="Quattrocento Sans"/>
              <a:buNone/>
              <a:tabLst/>
              <a:defRPr/>
            </a:pP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30m long fluid transport testing</a:t>
            </a:r>
            <a:r>
              <a:rPr kumimoji="0" lang="en-US" sz="20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 and particle tracking</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1200"/>
              </a:spcBef>
              <a:spcAft>
                <a:spcPts val="0"/>
              </a:spcAft>
              <a:buClr>
                <a:srgbClr val="124627"/>
              </a:buClr>
              <a:buSzPts val="2000"/>
              <a:buFont typeface="Quattrocento Sans"/>
              <a:buNone/>
              <a:tabLst/>
              <a:defRPr/>
            </a:pP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Upscaling rock mechanics: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24627"/>
              </a:buClr>
              <a:buSzPts val="2000"/>
              <a:buFont typeface="Arial"/>
              <a:buChar char="•"/>
              <a:tabLst/>
              <a:defRPr/>
            </a:pPr>
            <a:r>
              <a:rPr kumimoji="0" lang="en-US" sz="20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Hydrostatic compression of 6m samples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24627"/>
              </a:buClr>
              <a:buSzPts val="2000"/>
              <a:buFont typeface="Arial"/>
              <a:buChar char="•"/>
              <a:tabLst/>
              <a:defRPr/>
            </a:pPr>
            <a:r>
              <a:rPr kumimoji="0" lang="en-US" sz="20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Axial compression of 0.5m diameter samples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Drilling simulation </a:t>
            </a:r>
            <a:r>
              <a:rPr kumimoji="0" lang="en-US" sz="20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(physical)</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22" descr="A picture containing diagram&#10;&#10;Description automatically generated"/>
          <p:cNvPicPr preferRelativeResize="0"/>
          <p:nvPr/>
        </p:nvPicPr>
        <p:blipFill rotWithShape="1">
          <a:blip r:embed="rId3">
            <a:alphaModFix/>
          </a:blip>
          <a:srcRect/>
          <a:stretch/>
        </p:blipFill>
        <p:spPr>
          <a:xfrm>
            <a:off x="6433789" y="3518533"/>
            <a:ext cx="1547328" cy="1547328"/>
          </a:xfrm>
          <a:prstGeom prst="rect">
            <a:avLst/>
          </a:prstGeom>
          <a:noFill/>
          <a:ln>
            <a:noFill/>
          </a:ln>
        </p:spPr>
      </p:pic>
      <p:pic>
        <p:nvPicPr>
          <p:cNvPr id="428" name="Google Shape;428;p22"/>
          <p:cNvPicPr preferRelativeResize="0"/>
          <p:nvPr/>
        </p:nvPicPr>
        <p:blipFill rotWithShape="1">
          <a:blip r:embed="rId4">
            <a:alphaModFix/>
          </a:blip>
          <a:srcRect/>
          <a:stretch/>
        </p:blipFill>
        <p:spPr>
          <a:xfrm>
            <a:off x="6435722" y="1815011"/>
            <a:ext cx="1547328" cy="1553251"/>
          </a:xfrm>
          <a:prstGeom prst="ellipse">
            <a:avLst/>
          </a:prstGeom>
          <a:noFill/>
          <a:ln>
            <a:noFill/>
          </a:ln>
        </p:spPr>
      </p:pic>
      <p:pic>
        <p:nvPicPr>
          <p:cNvPr id="429" name="Google Shape;429;p22"/>
          <p:cNvPicPr preferRelativeResize="0"/>
          <p:nvPr/>
        </p:nvPicPr>
        <p:blipFill rotWithShape="1">
          <a:blip r:embed="rId5">
            <a:alphaModFix/>
          </a:blip>
          <a:srcRect l="2841" t="10550" r="11743" b="6041"/>
          <a:stretch/>
        </p:blipFill>
        <p:spPr>
          <a:xfrm>
            <a:off x="6435722" y="5217390"/>
            <a:ext cx="1547328" cy="1559171"/>
          </a:xfrm>
          <a:prstGeom prst="ellipse">
            <a:avLst/>
          </a:prstGeom>
          <a:noFill/>
          <a:ln>
            <a:noFill/>
          </a:ln>
        </p:spPr>
      </p:pic>
      <p:pic>
        <p:nvPicPr>
          <p:cNvPr id="430" name="Google Shape;430;p22" descr="A picture containing text, rock, stone&#10;&#10;Description automatically generated"/>
          <p:cNvPicPr preferRelativeResize="0"/>
          <p:nvPr/>
        </p:nvPicPr>
        <p:blipFill rotWithShape="1">
          <a:blip r:embed="rId6">
            <a:alphaModFix/>
          </a:blip>
          <a:srcRect l="4207" r="4206" b="6420"/>
          <a:stretch/>
        </p:blipFill>
        <p:spPr>
          <a:xfrm>
            <a:off x="6435722" y="169276"/>
            <a:ext cx="1547329" cy="1547329"/>
          </a:xfrm>
          <a:prstGeom prst="ellipse">
            <a:avLst/>
          </a:prstGeom>
          <a:noFill/>
          <a:ln>
            <a:noFill/>
          </a:ln>
        </p:spPr>
      </p:pic>
      <p:sp>
        <p:nvSpPr>
          <p:cNvPr id="431" name="Google Shape;431;p22"/>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2" name="Google Shape;432;p22"/>
          <p:cNvSpPr txBox="1"/>
          <p:nvPr/>
        </p:nvSpPr>
        <p:spPr>
          <a:xfrm>
            <a:off x="8147218" y="152613"/>
            <a:ext cx="4044782"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Identification of dynamic micro-physics </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governing subsurface behavior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1"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nm-dm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433" name="Google Shape;433;p22"/>
          <p:cNvSpPr txBox="1"/>
          <p:nvPr/>
        </p:nvSpPr>
        <p:spPr>
          <a:xfrm>
            <a:off x="8147219" y="5521926"/>
            <a:ext cx="3871160"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Data sharing</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 for efficient, multi-disciplinary research </a:t>
            </a:r>
            <a:r>
              <a:rPr kumimoji="0" lang="en-US" sz="2200" b="1" i="1"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global</a:t>
            </a:r>
            <a:endParaRPr kumimoji="0"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endParaRPr>
          </a:p>
        </p:txBody>
      </p:sp>
      <p:sp>
        <p:nvSpPr>
          <p:cNvPr id="434" name="Google Shape;434;p22"/>
          <p:cNvSpPr txBox="1"/>
          <p:nvPr/>
        </p:nvSpPr>
        <p:spPr>
          <a:xfrm>
            <a:off x="8147218" y="1882737"/>
            <a:ext cx="4044781"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Informed upscaling </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of </a:t>
            </a:r>
            <a:b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b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micro-physics to field-scale models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D8D8D8"/>
              </a:buClr>
              <a:buSzPts val="2200"/>
              <a:buFont typeface="Quattrocento Sans"/>
              <a:buNone/>
              <a:tabLst/>
              <a:defRPr/>
            </a:pPr>
            <a:r>
              <a:rPr kumimoji="0" lang="en-US" sz="2200" b="1" i="1"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dm-hm</a:t>
            </a:r>
            <a:r>
              <a:rPr kumimoji="0" lang="en-US" sz="2200" b="0" i="0" u="none" strike="noStrike" kern="0" cap="none" spc="0" normalizeH="0" baseline="0" noProof="0">
                <a:ln>
                  <a:noFill/>
                </a:ln>
                <a:solidFill>
                  <a:srgbClr val="D8D8D8"/>
                </a:solidFill>
                <a:effectLst/>
                <a:uLnTx/>
                <a:uFillTx/>
                <a:latin typeface="Quattrocento Sans"/>
                <a:ea typeface="Quattrocento Sans"/>
                <a:cs typeface="Quattrocento Sans"/>
                <a:sym typeface="Quattrocento Sans"/>
              </a:rPr>
              <a:t>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435" name="Google Shape;435;p22"/>
          <p:cNvSpPr txBox="1"/>
          <p:nvPr/>
        </p:nvSpPr>
        <p:spPr>
          <a:xfrm>
            <a:off x="8147219" y="3708649"/>
            <a:ext cx="4044780"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Field scale validation </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at key subsurface operations in NL </a:t>
            </a: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hm</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a:t>
            </a: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km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00000"/>
              </a:buClr>
              <a:buSzPts val="2200"/>
              <a:buFont typeface="Calibri"/>
              <a:buNone/>
              <a:tabLst/>
              <a:defRPr/>
            </a:pPr>
            <a:endParaRPr kumimoji="0"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endParaRPr>
          </a:p>
        </p:txBody>
      </p:sp>
      <p:pic>
        <p:nvPicPr>
          <p:cNvPr id="436" name="Google Shape;436;p22" descr="Logo&#10;&#10;Description automatically generated"/>
          <p:cNvPicPr preferRelativeResize="0"/>
          <p:nvPr/>
        </p:nvPicPr>
        <p:blipFill rotWithShape="1">
          <a:blip r:embed="rId7">
            <a:alphaModFix/>
          </a:blip>
          <a:srcRect/>
          <a:stretch/>
        </p:blipFill>
        <p:spPr>
          <a:xfrm>
            <a:off x="584725" y="2034864"/>
            <a:ext cx="4888312" cy="876350"/>
          </a:xfrm>
          <a:prstGeom prst="rect">
            <a:avLst/>
          </a:prstGeom>
          <a:noFill/>
          <a:ln>
            <a:noFill/>
          </a:ln>
        </p:spPr>
      </p:pic>
      <p:sp>
        <p:nvSpPr>
          <p:cNvPr id="437" name="Google Shape;437;p22"/>
          <p:cNvSpPr txBox="1"/>
          <p:nvPr/>
        </p:nvSpPr>
        <p:spPr>
          <a:xfrm>
            <a:off x="525426" y="2954930"/>
            <a:ext cx="5495760"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Infrastructure to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bridge lab to field scales</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23" descr="Diagram&#10;&#10;Description automatically generated with medium confidence"/>
          <p:cNvPicPr preferRelativeResize="0"/>
          <p:nvPr/>
        </p:nvPicPr>
        <p:blipFill rotWithShape="1">
          <a:blip r:embed="rId3">
            <a:alphaModFix/>
          </a:blip>
          <a:srcRect b="2143"/>
          <a:stretch/>
        </p:blipFill>
        <p:spPr>
          <a:xfrm>
            <a:off x="5815937" y="736957"/>
            <a:ext cx="6376063" cy="4722854"/>
          </a:xfrm>
          <a:prstGeom prst="rect">
            <a:avLst/>
          </a:prstGeom>
          <a:noFill/>
          <a:ln>
            <a:noFill/>
          </a:ln>
        </p:spPr>
      </p:pic>
      <p:sp>
        <p:nvSpPr>
          <p:cNvPr id="443" name="Google Shape;443;p23"/>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4" name="Google Shape;444;p23"/>
          <p:cNvSpPr txBox="1"/>
          <p:nvPr/>
        </p:nvSpPr>
        <p:spPr>
          <a:xfrm>
            <a:off x="481883" y="3012987"/>
            <a:ext cx="5495760" cy="293922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Includes field sites for validation</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457200" marR="0" lvl="0" indent="-457200" algn="l" defTabSz="914400" rtl="0" eaLnBrk="1" fontAlgn="auto" latinLnBrk="0" hangingPunct="1">
              <a:lnSpc>
                <a:spcPct val="100000"/>
              </a:lnSpc>
              <a:spcBef>
                <a:spcPts val="1800"/>
              </a:spcBef>
              <a:spcAft>
                <a:spcPts val="0"/>
              </a:spcAft>
              <a:buClr>
                <a:srgbClr val="1D4928"/>
              </a:buClr>
              <a:buSzPts val="2400"/>
              <a:buFont typeface="Arial"/>
              <a:buChar char="•"/>
              <a:tabLst/>
              <a:defRPr/>
            </a:pPr>
            <a:r>
              <a:rPr kumimoji="0" lang="en-US" sz="2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Seismic monitoring (KNMI)</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457200" marR="0" lvl="0" indent="-457200" algn="l" defTabSz="914400" rtl="0" eaLnBrk="1" fontAlgn="auto" latinLnBrk="0" hangingPunct="1">
              <a:lnSpc>
                <a:spcPct val="100000"/>
              </a:lnSpc>
              <a:spcBef>
                <a:spcPts val="600"/>
              </a:spcBef>
              <a:spcAft>
                <a:spcPts val="0"/>
              </a:spcAft>
              <a:buClr>
                <a:srgbClr val="1D4928"/>
              </a:buClr>
              <a:buSzPts val="2400"/>
              <a:buFont typeface="Arial"/>
              <a:buChar char="•"/>
              <a:tabLst/>
              <a:defRPr/>
            </a:pPr>
            <a:r>
              <a:rPr kumimoji="0" lang="en-US" sz="2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Fibre optics data service (KNMI)</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457200" marR="0" lvl="0" indent="-457200" algn="l" defTabSz="914400" rtl="0" eaLnBrk="1" fontAlgn="auto" latinLnBrk="0" hangingPunct="1">
              <a:lnSpc>
                <a:spcPct val="100000"/>
              </a:lnSpc>
              <a:spcBef>
                <a:spcPts val="600"/>
              </a:spcBef>
              <a:spcAft>
                <a:spcPts val="0"/>
              </a:spcAft>
              <a:buClr>
                <a:srgbClr val="1D4928"/>
              </a:buClr>
              <a:buSzPts val="2400"/>
              <a:buFont typeface="Arial"/>
              <a:buChar char="•"/>
              <a:tabLst/>
              <a:defRPr/>
            </a:pPr>
            <a:r>
              <a:rPr kumimoji="0" lang="en-US" sz="2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Delft Subsurface Urban </a:t>
            </a:r>
            <a:br>
              <a:rPr kumimoji="0" lang="en-US" sz="2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br>
            <a:r>
              <a:rPr kumimoji="0" lang="en-US" sz="2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Energy Lab (TU Delft)</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pic>
        <p:nvPicPr>
          <p:cNvPr id="445" name="Google Shape;445;p23" descr="Logo&#10;&#10;Description automatically generated"/>
          <p:cNvPicPr preferRelativeResize="0"/>
          <p:nvPr/>
        </p:nvPicPr>
        <p:blipFill rotWithShape="1">
          <a:blip r:embed="rId4">
            <a:alphaModFix/>
          </a:blip>
          <a:srcRect/>
          <a:stretch/>
        </p:blipFill>
        <p:spPr>
          <a:xfrm>
            <a:off x="584725" y="2034864"/>
            <a:ext cx="4888312" cy="876350"/>
          </a:xfrm>
          <a:prstGeom prst="rect">
            <a:avLst/>
          </a:prstGeom>
          <a:noFill/>
          <a:ln>
            <a:noFill/>
          </a:ln>
        </p:spPr>
      </p:pic>
      <p:sp>
        <p:nvSpPr>
          <p:cNvPr id="446" name="Google Shape;446;p23"/>
          <p:cNvSpPr txBox="1"/>
          <p:nvPr/>
        </p:nvSpPr>
        <p:spPr>
          <a:xfrm>
            <a:off x="7223636" y="5536735"/>
            <a:ext cx="424892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400"/>
              <a:buFont typeface="Quattrocento Sans"/>
              <a:buNone/>
              <a:tabLst/>
              <a:defRPr/>
            </a:pPr>
            <a:r>
              <a:rPr kumimoji="0" lang="en-US" sz="2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&lt;4.5 km deep exploration </a:t>
            </a:r>
            <a:br>
              <a:rPr kumimoji="0" lang="en-US" sz="2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br>
            <a:r>
              <a:rPr kumimoji="0" lang="en-US" sz="2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 monitoring well (~2028)</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447" name="Google Shape;447;p23"/>
          <p:cNvSpPr/>
          <p:nvPr/>
        </p:nvSpPr>
        <p:spPr>
          <a:xfrm rot="1920496">
            <a:off x="9026234" y="5071971"/>
            <a:ext cx="701778" cy="644696"/>
          </a:xfrm>
          <a:prstGeom prst="arc">
            <a:avLst>
              <a:gd name="adj1" fmla="val 16200000"/>
              <a:gd name="adj2" fmla="val 0"/>
            </a:avLst>
          </a:prstGeom>
          <a:noFill/>
          <a:ln w="25400" cap="flat" cmpd="sng">
            <a:solidFill>
              <a:srgbClr val="1D4928"/>
            </a:solidFill>
            <a:prstDash val="solid"/>
            <a:miter lim="800000"/>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24" descr="A picture containing diagram&#10;&#10;Description automatically generated"/>
          <p:cNvPicPr preferRelativeResize="0"/>
          <p:nvPr/>
        </p:nvPicPr>
        <p:blipFill rotWithShape="1">
          <a:blip r:embed="rId3">
            <a:alphaModFix/>
          </a:blip>
          <a:srcRect/>
          <a:stretch/>
        </p:blipFill>
        <p:spPr>
          <a:xfrm>
            <a:off x="6433789" y="3518533"/>
            <a:ext cx="1547328" cy="1547328"/>
          </a:xfrm>
          <a:prstGeom prst="rect">
            <a:avLst/>
          </a:prstGeom>
          <a:noFill/>
          <a:ln>
            <a:noFill/>
          </a:ln>
        </p:spPr>
      </p:pic>
      <p:pic>
        <p:nvPicPr>
          <p:cNvPr id="454" name="Google Shape;454;p24"/>
          <p:cNvPicPr preferRelativeResize="0"/>
          <p:nvPr/>
        </p:nvPicPr>
        <p:blipFill rotWithShape="1">
          <a:blip r:embed="rId4">
            <a:alphaModFix/>
          </a:blip>
          <a:srcRect/>
          <a:stretch/>
        </p:blipFill>
        <p:spPr>
          <a:xfrm>
            <a:off x="6435722" y="1815011"/>
            <a:ext cx="1547328" cy="1553251"/>
          </a:xfrm>
          <a:prstGeom prst="ellipse">
            <a:avLst/>
          </a:prstGeom>
          <a:noFill/>
          <a:ln>
            <a:noFill/>
          </a:ln>
        </p:spPr>
      </p:pic>
      <p:pic>
        <p:nvPicPr>
          <p:cNvPr id="455" name="Google Shape;455;p24"/>
          <p:cNvPicPr preferRelativeResize="0"/>
          <p:nvPr/>
        </p:nvPicPr>
        <p:blipFill rotWithShape="1">
          <a:blip r:embed="rId5">
            <a:alphaModFix/>
          </a:blip>
          <a:srcRect l="2841" t="10550" r="11743" b="6041"/>
          <a:stretch/>
        </p:blipFill>
        <p:spPr>
          <a:xfrm>
            <a:off x="6435722" y="5217390"/>
            <a:ext cx="1547328" cy="1559171"/>
          </a:xfrm>
          <a:prstGeom prst="ellipse">
            <a:avLst/>
          </a:prstGeom>
          <a:noFill/>
          <a:ln>
            <a:noFill/>
          </a:ln>
        </p:spPr>
      </p:pic>
      <p:pic>
        <p:nvPicPr>
          <p:cNvPr id="456" name="Google Shape;456;p24" descr="A picture containing text, rock, stone&#10;&#10;Description automatically generated"/>
          <p:cNvPicPr preferRelativeResize="0"/>
          <p:nvPr/>
        </p:nvPicPr>
        <p:blipFill rotWithShape="1">
          <a:blip r:embed="rId6">
            <a:alphaModFix/>
          </a:blip>
          <a:srcRect l="4207" r="4206" b="6420"/>
          <a:stretch/>
        </p:blipFill>
        <p:spPr>
          <a:xfrm>
            <a:off x="6435722" y="169276"/>
            <a:ext cx="1547329" cy="1547329"/>
          </a:xfrm>
          <a:prstGeom prst="ellipse">
            <a:avLst/>
          </a:prstGeom>
          <a:noFill/>
          <a:ln>
            <a:noFill/>
          </a:ln>
        </p:spPr>
      </p:pic>
      <p:sp>
        <p:nvSpPr>
          <p:cNvPr id="457" name="Google Shape;457;p24"/>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8" name="Google Shape;458;p24"/>
          <p:cNvSpPr txBox="1"/>
          <p:nvPr/>
        </p:nvSpPr>
        <p:spPr>
          <a:xfrm>
            <a:off x="525426" y="2208697"/>
            <a:ext cx="5495760"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National infrastructure to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bridge lab to field scales</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459" name="Google Shape;459;p24"/>
          <p:cNvSpPr txBox="1"/>
          <p:nvPr/>
        </p:nvSpPr>
        <p:spPr>
          <a:xfrm>
            <a:off x="8147218" y="152613"/>
            <a:ext cx="4044782"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Identification of dynamic micro-physics </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governing subsurface behavior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nm-dm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460" name="Google Shape;460;p24"/>
          <p:cNvSpPr txBox="1"/>
          <p:nvPr/>
        </p:nvSpPr>
        <p:spPr>
          <a:xfrm>
            <a:off x="8147219" y="5521926"/>
            <a:ext cx="3871160"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Data sharing</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 for efficient, multi-disciplinary research </a:t>
            </a: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global</a:t>
            </a:r>
            <a:endParaRPr kumimoji="0"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endParaRPr>
          </a:p>
        </p:txBody>
      </p:sp>
      <p:sp>
        <p:nvSpPr>
          <p:cNvPr id="461" name="Google Shape;461;p24"/>
          <p:cNvSpPr txBox="1"/>
          <p:nvPr/>
        </p:nvSpPr>
        <p:spPr>
          <a:xfrm>
            <a:off x="8147218" y="1882737"/>
            <a:ext cx="4044900" cy="1446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Informed upscaling </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of </a:t>
            </a:r>
            <a:b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b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micro-physics to field-scale models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dm-hm</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462" name="Google Shape;462;p24"/>
          <p:cNvSpPr txBox="1"/>
          <p:nvPr/>
        </p:nvSpPr>
        <p:spPr>
          <a:xfrm>
            <a:off x="8147219" y="3708649"/>
            <a:ext cx="4044780" cy="14465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200"/>
              <a:buFont typeface="Quattrocento Sans"/>
              <a:buNone/>
              <a:tabLst/>
              <a:defRPr/>
            </a:pPr>
            <a:r>
              <a:rPr kumimoji="0" lang="en-US" sz="2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Field scale validation </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at key subsurface operations in NL </a:t>
            </a: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hm</a:t>
            </a:r>
            <a:r>
              <a:rPr kumimoji="0" lang="en-US"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a:t>
            </a:r>
            <a:r>
              <a:rPr kumimoji="0" lang="en-US" sz="2200" b="1" i="1"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km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00000"/>
              </a:buClr>
              <a:buSzPts val="2200"/>
              <a:buFont typeface="Calibri"/>
              <a:buNone/>
              <a:tabLst/>
              <a:defRPr/>
            </a:pPr>
            <a:endParaRPr kumimoji="0" sz="22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endParaRPr>
          </a:p>
        </p:txBody>
      </p:sp>
      <p:sp>
        <p:nvSpPr>
          <p:cNvPr id="463" name="Google Shape;463;p24"/>
          <p:cNvSpPr txBox="1"/>
          <p:nvPr/>
        </p:nvSpPr>
        <p:spPr>
          <a:xfrm>
            <a:off x="535403" y="3671051"/>
            <a:ext cx="500691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400"/>
              <a:buFont typeface="Quattrocento Sans"/>
              <a:buNone/>
              <a:tabLst/>
              <a:defRPr/>
            </a:pPr>
            <a:r>
              <a:rPr kumimoji="0" lang="en-US" sz="24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Physics-based understanding at the scale of the operating system</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464" name="Google Shape;464;p24"/>
          <p:cNvSpPr/>
          <p:nvPr/>
        </p:nvSpPr>
        <p:spPr>
          <a:xfrm>
            <a:off x="473058" y="3598315"/>
            <a:ext cx="5169840" cy="955282"/>
          </a:xfrm>
          <a:prstGeom prst="rect">
            <a:avLst/>
          </a:prstGeom>
          <a:noFill/>
          <a:ln w="41275" cap="flat" cmpd="sng">
            <a:solidFill>
              <a:srgbClr val="1D49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5" name="Google Shape;465;p24"/>
          <p:cNvSpPr/>
          <p:nvPr/>
        </p:nvSpPr>
        <p:spPr>
          <a:xfrm>
            <a:off x="5753460" y="239777"/>
            <a:ext cx="649878" cy="6536784"/>
          </a:xfrm>
          <a:prstGeom prst="leftBrace">
            <a:avLst>
              <a:gd name="adj1" fmla="val 40694"/>
              <a:gd name="adj2" fmla="val 59903"/>
            </a:avLst>
          </a:prstGeom>
          <a:noFill/>
          <a:ln w="41275" cap="flat" cmpd="sng">
            <a:solidFill>
              <a:srgbClr val="1D49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66" name="Google Shape;466;p24" descr="Logo&#10;&#10;Description automatically generated"/>
          <p:cNvPicPr preferRelativeResize="0"/>
          <p:nvPr/>
        </p:nvPicPr>
        <p:blipFill rotWithShape="1">
          <a:blip r:embed="rId7">
            <a:alphaModFix/>
          </a:blip>
          <a:srcRect/>
          <a:stretch/>
        </p:blipFill>
        <p:spPr>
          <a:xfrm>
            <a:off x="644024" y="1159179"/>
            <a:ext cx="4888312" cy="876350"/>
          </a:xfrm>
          <a:prstGeom prst="rect">
            <a:avLst/>
          </a:prstGeom>
          <a:noFill/>
          <a:ln>
            <a:noFill/>
          </a:ln>
        </p:spPr>
      </p:pic>
      <p:sp>
        <p:nvSpPr>
          <p:cNvPr id="467" name="Google Shape;467;p24"/>
          <p:cNvSpPr txBox="1"/>
          <p:nvPr/>
        </p:nvSpPr>
        <p:spPr>
          <a:xfrm>
            <a:off x="304800" y="5217390"/>
            <a:ext cx="5716386" cy="9541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E39D25"/>
                </a:solidFill>
                <a:effectLst/>
                <a:uLnTx/>
                <a:uFillTx/>
                <a:latin typeface="Quattrocento Sans"/>
                <a:ea typeface="Quattrocento Sans"/>
                <a:cs typeface="Quattrocento Sans"/>
                <a:sym typeface="Quattrocento Sans"/>
              </a:rPr>
              <a:t>How to get people to use it in full? Not ‘just components’?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5"/>
          <p:cNvSpPr/>
          <p:nvPr/>
        </p:nvSpPr>
        <p:spPr>
          <a:xfrm>
            <a:off x="-70648" y="6561707"/>
            <a:ext cx="12262648" cy="2893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4" name="Google Shape;474;p25"/>
          <p:cNvSpPr txBox="1"/>
          <p:nvPr/>
        </p:nvSpPr>
        <p:spPr>
          <a:xfrm>
            <a:off x="8089339" y="4468094"/>
            <a:ext cx="3957245"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All data findable in one place</a:t>
            </a:r>
            <a:endParaRPr kumimoji="0" sz="3600" b="1" i="0" u="none" strike="noStrike" kern="0" cap="none" spc="0" normalizeH="0" baseline="0" noProof="0">
              <a:ln>
                <a:noFill/>
              </a:ln>
              <a:solidFill>
                <a:srgbClr val="E5A113"/>
              </a:solidFill>
              <a:effectLst/>
              <a:uLnTx/>
              <a:uFillTx/>
              <a:latin typeface="Quattrocento Sans"/>
              <a:ea typeface="Quattrocento Sans"/>
              <a:cs typeface="Quattrocento Sans"/>
              <a:sym typeface="Quattrocento Sans"/>
            </a:endParaRPr>
          </a:p>
        </p:txBody>
      </p:sp>
      <p:grpSp>
        <p:nvGrpSpPr>
          <p:cNvPr id="475" name="Google Shape;475;p25"/>
          <p:cNvGrpSpPr/>
          <p:nvPr/>
        </p:nvGrpSpPr>
        <p:grpSpPr>
          <a:xfrm>
            <a:off x="-254000" y="1687424"/>
            <a:ext cx="8045496" cy="4850536"/>
            <a:chOff x="2654427" y="2270760"/>
            <a:chExt cx="8045496" cy="4850536"/>
          </a:xfrm>
        </p:grpSpPr>
        <p:pic>
          <p:nvPicPr>
            <p:cNvPr id="476" name="Google Shape;476;p25" descr="Logo, company name&#10;&#10;Description automatically generated"/>
            <p:cNvPicPr preferRelativeResize="0"/>
            <p:nvPr/>
          </p:nvPicPr>
          <p:blipFill rotWithShape="1">
            <a:blip r:embed="rId3">
              <a:alphaModFix/>
            </a:blip>
            <a:srcRect t="15546"/>
            <a:stretch/>
          </p:blipFill>
          <p:spPr>
            <a:xfrm>
              <a:off x="2654427" y="2270760"/>
              <a:ext cx="8045496" cy="4850536"/>
            </a:xfrm>
            <a:prstGeom prst="rect">
              <a:avLst/>
            </a:prstGeom>
            <a:noFill/>
            <a:ln>
              <a:noFill/>
            </a:ln>
          </p:spPr>
        </p:pic>
        <p:pic>
          <p:nvPicPr>
            <p:cNvPr id="477" name="Google Shape;477;p25" descr="RRSM"/>
            <p:cNvPicPr preferRelativeResize="0"/>
            <p:nvPr/>
          </p:nvPicPr>
          <p:blipFill rotWithShape="1">
            <a:blip r:embed="rId4">
              <a:alphaModFix/>
            </a:blip>
            <a:srcRect/>
            <a:stretch/>
          </p:blipFill>
          <p:spPr>
            <a:xfrm>
              <a:off x="7264154" y="4784520"/>
              <a:ext cx="827423" cy="266910"/>
            </a:xfrm>
            <a:prstGeom prst="ellipse">
              <a:avLst/>
            </a:prstGeom>
            <a:noFill/>
            <a:ln>
              <a:noFill/>
            </a:ln>
          </p:spPr>
        </p:pic>
        <p:pic>
          <p:nvPicPr>
            <p:cNvPr id="478" name="Google Shape;478;p25" descr="EGDI"/>
            <p:cNvPicPr preferRelativeResize="0"/>
            <p:nvPr/>
          </p:nvPicPr>
          <p:blipFill rotWithShape="1">
            <a:blip r:embed="rId5">
              <a:alphaModFix/>
            </a:blip>
            <a:srcRect/>
            <a:stretch/>
          </p:blipFill>
          <p:spPr>
            <a:xfrm>
              <a:off x="8435394" y="4754880"/>
              <a:ext cx="1102179" cy="411480"/>
            </a:xfrm>
            <a:prstGeom prst="roundRect">
              <a:avLst>
                <a:gd name="adj" fmla="val 16667"/>
              </a:avLst>
            </a:prstGeom>
            <a:noFill/>
            <a:ln>
              <a:noFill/>
            </a:ln>
          </p:spPr>
        </p:pic>
        <p:grpSp>
          <p:nvGrpSpPr>
            <p:cNvPr id="479" name="Google Shape;479;p25"/>
            <p:cNvGrpSpPr/>
            <p:nvPr/>
          </p:nvGrpSpPr>
          <p:grpSpPr>
            <a:xfrm>
              <a:off x="7547588" y="2877312"/>
              <a:ext cx="1072752" cy="322512"/>
              <a:chOff x="1330960" y="1859280"/>
              <a:chExt cx="4765040" cy="1432560"/>
            </a:xfrm>
          </p:grpSpPr>
          <p:sp>
            <p:nvSpPr>
              <p:cNvPr id="480" name="Google Shape;480;p25"/>
              <p:cNvSpPr/>
              <p:nvPr/>
            </p:nvSpPr>
            <p:spPr>
              <a:xfrm>
                <a:off x="1330960" y="1859280"/>
                <a:ext cx="4765040" cy="14325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81" name="Google Shape;481;p25" descr="logo: Cristin"/>
              <p:cNvPicPr preferRelativeResize="0"/>
              <p:nvPr/>
            </p:nvPicPr>
            <p:blipFill rotWithShape="1">
              <a:blip r:embed="rId6">
                <a:alphaModFix/>
              </a:blip>
              <a:srcRect/>
              <a:stretch/>
            </p:blipFill>
            <p:spPr>
              <a:xfrm>
                <a:off x="1333500" y="1904683"/>
                <a:ext cx="4762500" cy="1362075"/>
              </a:xfrm>
              <a:prstGeom prst="rect">
                <a:avLst/>
              </a:prstGeom>
              <a:noFill/>
              <a:ln>
                <a:noFill/>
              </a:ln>
            </p:spPr>
          </p:pic>
        </p:grpSp>
        <p:pic>
          <p:nvPicPr>
            <p:cNvPr id="482" name="Google Shape;482;p25" descr="Logo, company name&#10;&#10;Description automatically generated"/>
            <p:cNvPicPr preferRelativeResize="0"/>
            <p:nvPr/>
          </p:nvPicPr>
          <p:blipFill rotWithShape="1">
            <a:blip r:embed="rId7">
              <a:alphaModFix/>
            </a:blip>
            <a:srcRect r="53" b="31345"/>
            <a:stretch/>
          </p:blipFill>
          <p:spPr>
            <a:xfrm>
              <a:off x="8126173" y="3973217"/>
              <a:ext cx="618441" cy="424819"/>
            </a:xfrm>
            <a:prstGeom prst="rect">
              <a:avLst/>
            </a:prstGeom>
            <a:noFill/>
            <a:ln>
              <a:noFill/>
            </a:ln>
          </p:spPr>
        </p:pic>
        <p:pic>
          <p:nvPicPr>
            <p:cNvPr id="483" name="Google Shape;483;p25" descr="Icon&#10;&#10;Description automatically generated"/>
            <p:cNvPicPr preferRelativeResize="0"/>
            <p:nvPr/>
          </p:nvPicPr>
          <p:blipFill rotWithShape="1">
            <a:blip r:embed="rId8">
              <a:alphaModFix/>
            </a:blip>
            <a:srcRect/>
            <a:stretch/>
          </p:blipFill>
          <p:spPr>
            <a:xfrm>
              <a:off x="5680177" y="2620741"/>
              <a:ext cx="513142" cy="513142"/>
            </a:xfrm>
            <a:prstGeom prst="rect">
              <a:avLst/>
            </a:prstGeom>
            <a:noFill/>
            <a:ln>
              <a:noFill/>
            </a:ln>
          </p:spPr>
        </p:pic>
      </p:grpSp>
      <p:sp>
        <p:nvSpPr>
          <p:cNvPr id="484" name="Google Shape;484;p25"/>
          <p:cNvSpPr/>
          <p:nvPr/>
        </p:nvSpPr>
        <p:spPr>
          <a:xfrm rot="10800000">
            <a:off x="7135519" y="1859939"/>
            <a:ext cx="607124" cy="3751612"/>
          </a:xfrm>
          <a:prstGeom prst="leftBrace">
            <a:avLst>
              <a:gd name="adj1" fmla="val 40694"/>
              <a:gd name="adj2" fmla="val 52495"/>
            </a:avLst>
          </a:prstGeom>
          <a:noFill/>
          <a:ln w="41275" cap="flat" cmpd="sng">
            <a:solidFill>
              <a:srgbClr val="1D49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85" name="Google Shape;485;p25" descr="Logo&#10;&#10;Description automatically generated"/>
          <p:cNvPicPr preferRelativeResize="0"/>
          <p:nvPr/>
        </p:nvPicPr>
        <p:blipFill rotWithShape="1">
          <a:blip r:embed="rId9">
            <a:alphaModFix/>
          </a:blip>
          <a:srcRect r="61786" b="-2530"/>
          <a:stretch/>
        </p:blipFill>
        <p:spPr>
          <a:xfrm>
            <a:off x="8164258" y="3003395"/>
            <a:ext cx="3045110" cy="1464699"/>
          </a:xfrm>
          <a:prstGeom prst="rect">
            <a:avLst/>
          </a:prstGeom>
          <a:noFill/>
          <a:ln>
            <a:noFill/>
          </a:ln>
        </p:spPr>
      </p:pic>
      <p:sp>
        <p:nvSpPr>
          <p:cNvPr id="486" name="Google Shape;486;p25"/>
          <p:cNvSpPr/>
          <p:nvPr/>
        </p:nvSpPr>
        <p:spPr>
          <a:xfrm>
            <a:off x="0" y="0"/>
            <a:ext cx="12192000" cy="1313957"/>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7" name="Google Shape;487;p25"/>
          <p:cNvSpPr txBox="1"/>
          <p:nvPr/>
        </p:nvSpPr>
        <p:spPr>
          <a:xfrm>
            <a:off x="132594" y="215979"/>
            <a:ext cx="11926812" cy="8309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Fragmented data availability in Europe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8" name="Google Shape;488;p25" descr="ESA - Free access to Copernicus Sentinel satellite data"/>
          <p:cNvPicPr preferRelativeResize="0"/>
          <p:nvPr/>
        </p:nvPicPr>
        <p:blipFill rotWithShape="1">
          <a:blip r:embed="rId10">
            <a:alphaModFix/>
          </a:blip>
          <a:srcRect l="2175" t="8166" r="2124" b="31069"/>
          <a:stretch/>
        </p:blipFill>
        <p:spPr>
          <a:xfrm>
            <a:off x="4851695" y="2879434"/>
            <a:ext cx="984492" cy="351053"/>
          </a:xfrm>
          <a:prstGeom prst="roundRect">
            <a:avLst>
              <a:gd name="adj" fmla="val 16667"/>
            </a:avLst>
          </a:prstGeom>
          <a:noFill/>
          <a:ln>
            <a:noFill/>
          </a:ln>
        </p:spPr>
      </p:pic>
      <p:pic>
        <p:nvPicPr>
          <p:cNvPr id="489" name="Google Shape;489;p25" descr="Zenodo - Wikipedia"/>
          <p:cNvPicPr preferRelativeResize="0"/>
          <p:nvPr/>
        </p:nvPicPr>
        <p:blipFill rotWithShape="1">
          <a:blip r:embed="rId11">
            <a:alphaModFix/>
          </a:blip>
          <a:srcRect l="14611" t="9662" r="15632" b="20418"/>
          <a:stretch/>
        </p:blipFill>
        <p:spPr>
          <a:xfrm>
            <a:off x="5463499" y="5045672"/>
            <a:ext cx="1252910" cy="4562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6"/>
          <p:cNvSpPr/>
          <p:nvPr/>
        </p:nvSpPr>
        <p:spPr>
          <a:xfrm>
            <a:off x="-70648" y="6561707"/>
            <a:ext cx="12262648" cy="2893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96" name="Google Shape;496;p26"/>
          <p:cNvPicPr preferRelativeResize="0"/>
          <p:nvPr/>
        </p:nvPicPr>
        <p:blipFill rotWithShape="1">
          <a:blip r:embed="rId3">
            <a:alphaModFix/>
          </a:blip>
          <a:srcRect/>
          <a:stretch/>
        </p:blipFill>
        <p:spPr>
          <a:xfrm>
            <a:off x="126358" y="1434013"/>
            <a:ext cx="8915648" cy="5317066"/>
          </a:xfrm>
          <a:prstGeom prst="roundRect">
            <a:avLst>
              <a:gd name="adj" fmla="val 5778"/>
            </a:avLst>
          </a:prstGeom>
          <a:noFill/>
          <a:ln>
            <a:noFill/>
          </a:ln>
        </p:spPr>
      </p:pic>
      <p:sp>
        <p:nvSpPr>
          <p:cNvPr id="497" name="Google Shape;497;p26"/>
          <p:cNvSpPr/>
          <p:nvPr/>
        </p:nvSpPr>
        <p:spPr>
          <a:xfrm>
            <a:off x="0" y="0"/>
            <a:ext cx="12192000" cy="1313957"/>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8" name="Google Shape;498;p26"/>
          <p:cNvSpPr txBox="1"/>
          <p:nvPr/>
        </p:nvSpPr>
        <p:spPr>
          <a:xfrm>
            <a:off x="3432273" y="333812"/>
            <a:ext cx="8642153"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Central access to Earth scientific data</a:t>
            </a:r>
            <a:endParaRPr kumimoji="0" sz="3600" b="1" i="0" u="none" strike="noStrike" kern="0" cap="none" spc="0" normalizeH="0" baseline="0" noProof="0">
              <a:ln>
                <a:noFill/>
              </a:ln>
              <a:solidFill>
                <a:srgbClr val="E5A113"/>
              </a:solidFill>
              <a:effectLst/>
              <a:uLnTx/>
              <a:uFillTx/>
              <a:latin typeface="Quattrocento Sans"/>
              <a:ea typeface="Quattrocento Sans"/>
              <a:cs typeface="Quattrocento Sans"/>
              <a:sym typeface="Quattrocento Sans"/>
            </a:endParaRPr>
          </a:p>
        </p:txBody>
      </p:sp>
      <p:sp>
        <p:nvSpPr>
          <p:cNvPr id="499" name="Google Shape;499;p26"/>
          <p:cNvSpPr/>
          <p:nvPr/>
        </p:nvSpPr>
        <p:spPr>
          <a:xfrm>
            <a:off x="23827" y="5818299"/>
            <a:ext cx="4235658" cy="689185"/>
          </a:xfrm>
          <a:prstGeom prst="roundRect">
            <a:avLst>
              <a:gd name="adj" fmla="val 16667"/>
            </a:avLst>
          </a:prstGeom>
          <a:solidFill>
            <a:srgbClr val="38545D"/>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0" name="Google Shape;500;p26"/>
          <p:cNvSpPr txBox="1"/>
          <p:nvPr/>
        </p:nvSpPr>
        <p:spPr>
          <a:xfrm>
            <a:off x="90084" y="5866119"/>
            <a:ext cx="4389313" cy="5539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epos-eu.org/dataportal</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01" name="Google Shape;501;p26" descr="Logo&#10;&#10;Description automatically generated"/>
          <p:cNvPicPr preferRelativeResize="0"/>
          <p:nvPr/>
        </p:nvPicPr>
        <p:blipFill rotWithShape="1">
          <a:blip r:embed="rId4">
            <a:alphaModFix/>
          </a:blip>
          <a:srcRect r="61505" b="-2530"/>
          <a:stretch/>
        </p:blipFill>
        <p:spPr>
          <a:xfrm>
            <a:off x="318968" y="120056"/>
            <a:ext cx="2376608" cy="1134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7"/>
          <p:cNvSpPr/>
          <p:nvPr/>
        </p:nvSpPr>
        <p:spPr>
          <a:xfrm>
            <a:off x="-70648" y="6561707"/>
            <a:ext cx="12262648" cy="2893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08" name="Google Shape;508;p27"/>
          <p:cNvPicPr preferRelativeResize="0"/>
          <p:nvPr/>
        </p:nvPicPr>
        <p:blipFill rotWithShape="1">
          <a:blip r:embed="rId3">
            <a:alphaModFix/>
          </a:blip>
          <a:srcRect/>
          <a:stretch/>
        </p:blipFill>
        <p:spPr>
          <a:xfrm>
            <a:off x="126358" y="1434013"/>
            <a:ext cx="8915648" cy="5317066"/>
          </a:xfrm>
          <a:prstGeom prst="roundRect">
            <a:avLst>
              <a:gd name="adj" fmla="val 5778"/>
            </a:avLst>
          </a:prstGeom>
          <a:noFill/>
          <a:ln>
            <a:noFill/>
          </a:ln>
        </p:spPr>
      </p:pic>
      <p:sp>
        <p:nvSpPr>
          <p:cNvPr id="509" name="Google Shape;509;p27"/>
          <p:cNvSpPr/>
          <p:nvPr/>
        </p:nvSpPr>
        <p:spPr>
          <a:xfrm>
            <a:off x="0" y="0"/>
            <a:ext cx="12192000" cy="1313957"/>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0" name="Google Shape;510;p27"/>
          <p:cNvSpPr txBox="1"/>
          <p:nvPr/>
        </p:nvSpPr>
        <p:spPr>
          <a:xfrm>
            <a:off x="3432273" y="333812"/>
            <a:ext cx="8642153"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Central access to Earth scientific data</a:t>
            </a:r>
            <a:endParaRPr kumimoji="0" sz="3600" b="1" i="0" u="none" strike="noStrike" kern="0" cap="none" spc="0" normalizeH="0" baseline="0" noProof="0">
              <a:ln>
                <a:noFill/>
              </a:ln>
              <a:solidFill>
                <a:srgbClr val="E5A113"/>
              </a:solidFill>
              <a:effectLst/>
              <a:uLnTx/>
              <a:uFillTx/>
              <a:latin typeface="Quattrocento Sans"/>
              <a:ea typeface="Quattrocento Sans"/>
              <a:cs typeface="Quattrocento Sans"/>
              <a:sym typeface="Quattrocento Sans"/>
            </a:endParaRPr>
          </a:p>
        </p:txBody>
      </p:sp>
      <p:sp>
        <p:nvSpPr>
          <p:cNvPr id="511" name="Google Shape;511;p27"/>
          <p:cNvSpPr/>
          <p:nvPr/>
        </p:nvSpPr>
        <p:spPr>
          <a:xfrm>
            <a:off x="23827" y="5818299"/>
            <a:ext cx="4235658" cy="689185"/>
          </a:xfrm>
          <a:prstGeom prst="roundRect">
            <a:avLst>
              <a:gd name="adj" fmla="val 16667"/>
            </a:avLst>
          </a:prstGeom>
          <a:solidFill>
            <a:srgbClr val="38545D"/>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2" name="Google Shape;512;p27"/>
          <p:cNvSpPr txBox="1"/>
          <p:nvPr/>
        </p:nvSpPr>
        <p:spPr>
          <a:xfrm>
            <a:off x="90084" y="5866119"/>
            <a:ext cx="4389313" cy="5539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epos-eu.org/dataportal</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13" name="Google Shape;513;p27" descr="Logo&#10;&#10;Description automatically generated"/>
          <p:cNvPicPr preferRelativeResize="0"/>
          <p:nvPr/>
        </p:nvPicPr>
        <p:blipFill rotWithShape="1">
          <a:blip r:embed="rId4">
            <a:alphaModFix/>
          </a:blip>
          <a:srcRect r="61505" b="-2530"/>
          <a:stretch/>
        </p:blipFill>
        <p:spPr>
          <a:xfrm>
            <a:off x="318968" y="120056"/>
            <a:ext cx="2376608" cy="1134800"/>
          </a:xfrm>
          <a:prstGeom prst="rect">
            <a:avLst/>
          </a:prstGeom>
          <a:noFill/>
          <a:ln>
            <a:noFill/>
          </a:ln>
        </p:spPr>
      </p:pic>
      <p:sp>
        <p:nvSpPr>
          <p:cNvPr id="514" name="Google Shape;514;p27"/>
          <p:cNvSpPr/>
          <p:nvPr/>
        </p:nvSpPr>
        <p:spPr>
          <a:xfrm>
            <a:off x="4189504" y="1313957"/>
            <a:ext cx="5832916" cy="554404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15" name="Google Shape;515;p27" descr="Logo, company name&#10;&#10;Description automatically generated"/>
          <p:cNvPicPr preferRelativeResize="0"/>
          <p:nvPr/>
        </p:nvPicPr>
        <p:blipFill rotWithShape="1">
          <a:blip r:embed="rId5">
            <a:alphaModFix/>
          </a:blip>
          <a:srcRect b="36482"/>
          <a:stretch/>
        </p:blipFill>
        <p:spPr>
          <a:xfrm>
            <a:off x="4135401" y="4612533"/>
            <a:ext cx="812445" cy="584775"/>
          </a:xfrm>
          <a:prstGeom prst="rect">
            <a:avLst/>
          </a:prstGeom>
          <a:noFill/>
          <a:ln>
            <a:noFill/>
          </a:ln>
        </p:spPr>
      </p:pic>
      <p:pic>
        <p:nvPicPr>
          <p:cNvPr id="516" name="Google Shape;516;p27" descr="Logo, company name&#10;&#10;Description automatically generated"/>
          <p:cNvPicPr preferRelativeResize="0"/>
          <p:nvPr/>
        </p:nvPicPr>
        <p:blipFill rotWithShape="1">
          <a:blip r:embed="rId6">
            <a:alphaModFix/>
          </a:blip>
          <a:srcRect b="34747"/>
          <a:stretch/>
        </p:blipFill>
        <p:spPr>
          <a:xfrm>
            <a:off x="4135401" y="5708066"/>
            <a:ext cx="812445" cy="600751"/>
          </a:xfrm>
          <a:prstGeom prst="rect">
            <a:avLst/>
          </a:prstGeom>
          <a:noFill/>
          <a:ln>
            <a:noFill/>
          </a:ln>
        </p:spPr>
      </p:pic>
      <p:pic>
        <p:nvPicPr>
          <p:cNvPr id="517" name="Google Shape;517;p27" descr="Logo, company name&#10;&#10;Description automatically generated"/>
          <p:cNvPicPr preferRelativeResize="0"/>
          <p:nvPr/>
        </p:nvPicPr>
        <p:blipFill rotWithShape="1">
          <a:blip r:embed="rId7">
            <a:alphaModFix/>
          </a:blip>
          <a:srcRect b="32980"/>
          <a:stretch/>
        </p:blipFill>
        <p:spPr>
          <a:xfrm>
            <a:off x="4135402" y="4065405"/>
            <a:ext cx="812445" cy="617024"/>
          </a:xfrm>
          <a:prstGeom prst="rect">
            <a:avLst/>
          </a:prstGeom>
          <a:noFill/>
          <a:ln>
            <a:noFill/>
          </a:ln>
        </p:spPr>
      </p:pic>
      <p:pic>
        <p:nvPicPr>
          <p:cNvPr id="518" name="Google Shape;518;p27" descr="Logo&#10;&#10;Description automatically generated"/>
          <p:cNvPicPr preferRelativeResize="0"/>
          <p:nvPr/>
        </p:nvPicPr>
        <p:blipFill rotWithShape="1">
          <a:blip r:embed="rId8">
            <a:alphaModFix/>
          </a:blip>
          <a:srcRect b="37768"/>
          <a:stretch/>
        </p:blipFill>
        <p:spPr>
          <a:xfrm>
            <a:off x="4135403" y="2418561"/>
            <a:ext cx="812445" cy="572943"/>
          </a:xfrm>
          <a:prstGeom prst="rect">
            <a:avLst/>
          </a:prstGeom>
          <a:noFill/>
          <a:ln>
            <a:noFill/>
          </a:ln>
        </p:spPr>
      </p:pic>
      <p:pic>
        <p:nvPicPr>
          <p:cNvPr id="519" name="Google Shape;519;p27" descr="Logo&#10;&#10;Description automatically generated"/>
          <p:cNvPicPr preferRelativeResize="0"/>
          <p:nvPr/>
        </p:nvPicPr>
        <p:blipFill rotWithShape="1">
          <a:blip r:embed="rId9">
            <a:alphaModFix/>
          </a:blip>
          <a:srcRect b="34747"/>
          <a:stretch/>
        </p:blipFill>
        <p:spPr>
          <a:xfrm>
            <a:off x="4143021" y="5170709"/>
            <a:ext cx="812445" cy="600751"/>
          </a:xfrm>
          <a:prstGeom prst="rect">
            <a:avLst/>
          </a:prstGeom>
          <a:noFill/>
          <a:ln>
            <a:noFill/>
          </a:ln>
        </p:spPr>
      </p:pic>
      <p:pic>
        <p:nvPicPr>
          <p:cNvPr id="520" name="Google Shape;520;p27" descr="Icon&#10;&#10;Description automatically generated"/>
          <p:cNvPicPr preferRelativeResize="0"/>
          <p:nvPr/>
        </p:nvPicPr>
        <p:blipFill rotWithShape="1">
          <a:blip r:embed="rId10">
            <a:alphaModFix/>
          </a:blip>
          <a:srcRect/>
          <a:stretch/>
        </p:blipFill>
        <p:spPr>
          <a:xfrm>
            <a:off x="4189504" y="1821106"/>
            <a:ext cx="704242" cy="704242"/>
          </a:xfrm>
          <a:prstGeom prst="rect">
            <a:avLst/>
          </a:prstGeom>
          <a:noFill/>
          <a:ln>
            <a:noFill/>
          </a:ln>
        </p:spPr>
      </p:pic>
      <p:pic>
        <p:nvPicPr>
          <p:cNvPr id="521" name="Google Shape;521;p27" descr="Icon&#10;&#10;Description automatically generated"/>
          <p:cNvPicPr preferRelativeResize="0"/>
          <p:nvPr/>
        </p:nvPicPr>
        <p:blipFill rotWithShape="1">
          <a:blip r:embed="rId11">
            <a:alphaModFix/>
          </a:blip>
          <a:srcRect b="37768"/>
          <a:stretch/>
        </p:blipFill>
        <p:spPr>
          <a:xfrm>
            <a:off x="4135402" y="3515547"/>
            <a:ext cx="812445" cy="572943"/>
          </a:xfrm>
          <a:prstGeom prst="rect">
            <a:avLst/>
          </a:prstGeom>
          <a:noFill/>
          <a:ln>
            <a:noFill/>
          </a:ln>
        </p:spPr>
      </p:pic>
      <p:pic>
        <p:nvPicPr>
          <p:cNvPr id="522" name="Google Shape;522;p27" descr="A picture containing logo&#10;&#10;Description automatically generated"/>
          <p:cNvPicPr preferRelativeResize="0"/>
          <p:nvPr/>
        </p:nvPicPr>
        <p:blipFill rotWithShape="1">
          <a:blip r:embed="rId12">
            <a:alphaModFix/>
          </a:blip>
          <a:srcRect b="32978"/>
          <a:stretch/>
        </p:blipFill>
        <p:spPr>
          <a:xfrm>
            <a:off x="4135408" y="1328094"/>
            <a:ext cx="812445" cy="617023"/>
          </a:xfrm>
          <a:prstGeom prst="rect">
            <a:avLst/>
          </a:prstGeom>
          <a:noFill/>
          <a:ln>
            <a:noFill/>
          </a:ln>
        </p:spPr>
      </p:pic>
      <p:pic>
        <p:nvPicPr>
          <p:cNvPr id="523" name="Google Shape;523;p27" descr="Logo&#10;&#10;Description automatically generated"/>
          <p:cNvPicPr preferRelativeResize="0"/>
          <p:nvPr/>
        </p:nvPicPr>
        <p:blipFill rotWithShape="1">
          <a:blip r:embed="rId13">
            <a:alphaModFix/>
          </a:blip>
          <a:srcRect b="37768"/>
          <a:stretch/>
        </p:blipFill>
        <p:spPr>
          <a:xfrm>
            <a:off x="4135402" y="2968419"/>
            <a:ext cx="812445" cy="572943"/>
          </a:xfrm>
          <a:prstGeom prst="rect">
            <a:avLst/>
          </a:prstGeom>
          <a:noFill/>
          <a:ln>
            <a:noFill/>
          </a:ln>
        </p:spPr>
      </p:pic>
      <p:pic>
        <p:nvPicPr>
          <p:cNvPr id="524" name="Google Shape;524;p27" descr="Icon&#10;&#10;Description automatically generated"/>
          <p:cNvPicPr preferRelativeResize="0"/>
          <p:nvPr/>
        </p:nvPicPr>
        <p:blipFill rotWithShape="1">
          <a:blip r:embed="rId14">
            <a:alphaModFix/>
          </a:blip>
          <a:srcRect/>
          <a:stretch/>
        </p:blipFill>
        <p:spPr>
          <a:xfrm>
            <a:off x="4258635" y="6283487"/>
            <a:ext cx="565976" cy="565976"/>
          </a:xfrm>
          <a:prstGeom prst="rect">
            <a:avLst/>
          </a:prstGeom>
          <a:noFill/>
          <a:ln>
            <a:noFill/>
          </a:ln>
        </p:spPr>
      </p:pic>
      <p:sp>
        <p:nvSpPr>
          <p:cNvPr id="525" name="Google Shape;525;p27"/>
          <p:cNvSpPr txBox="1"/>
          <p:nvPr/>
        </p:nvSpPr>
        <p:spPr>
          <a:xfrm>
            <a:off x="4893746" y="1442264"/>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Seismology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27"/>
          <p:cNvSpPr txBox="1"/>
          <p:nvPr/>
        </p:nvSpPr>
        <p:spPr>
          <a:xfrm>
            <a:off x="4888666" y="1956236"/>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Near Fault Observatories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7"/>
          <p:cNvSpPr txBox="1"/>
          <p:nvPr/>
        </p:nvSpPr>
        <p:spPr>
          <a:xfrm>
            <a:off x="4893746" y="2520200"/>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GNSS Data &amp; Products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7"/>
          <p:cNvSpPr txBox="1"/>
          <p:nvPr/>
        </p:nvSpPr>
        <p:spPr>
          <a:xfrm>
            <a:off x="4907840" y="3079890"/>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Volcano Observations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27"/>
          <p:cNvSpPr txBox="1"/>
          <p:nvPr/>
        </p:nvSpPr>
        <p:spPr>
          <a:xfrm>
            <a:off x="4897680" y="3641463"/>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Satellite data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27"/>
          <p:cNvSpPr txBox="1"/>
          <p:nvPr/>
        </p:nvSpPr>
        <p:spPr>
          <a:xfrm>
            <a:off x="4902126" y="4176847"/>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Geomagnetic Observations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27"/>
          <p:cNvSpPr txBox="1"/>
          <p:nvPr/>
        </p:nvSpPr>
        <p:spPr>
          <a:xfrm>
            <a:off x="4907206" y="4692480"/>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Anthropogenic Hazards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27"/>
          <p:cNvSpPr txBox="1"/>
          <p:nvPr/>
        </p:nvSpPr>
        <p:spPr>
          <a:xfrm>
            <a:off x="4902126" y="5273827"/>
            <a:ext cx="298023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Multi-Scale Laboratories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7"/>
          <p:cNvSpPr txBox="1"/>
          <p:nvPr/>
        </p:nvSpPr>
        <p:spPr>
          <a:xfrm>
            <a:off x="4892600" y="5820148"/>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Geological Information and Modelling</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27"/>
          <p:cNvSpPr txBox="1"/>
          <p:nvPr/>
        </p:nvSpPr>
        <p:spPr>
          <a:xfrm>
            <a:off x="4907206" y="6381747"/>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Tsunami</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27"/>
          <p:cNvSpPr/>
          <p:nvPr/>
        </p:nvSpPr>
        <p:spPr>
          <a:xfrm>
            <a:off x="318968" y="2720051"/>
            <a:ext cx="2995036" cy="2644378"/>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536" name="Google Shape;536;p27"/>
          <p:cNvCxnSpPr/>
          <p:nvPr/>
        </p:nvCxnSpPr>
        <p:spPr>
          <a:xfrm rot="10800000" flipH="1">
            <a:off x="3305960" y="1442264"/>
            <a:ext cx="883544" cy="1277787"/>
          </a:xfrm>
          <a:prstGeom prst="straightConnector1">
            <a:avLst/>
          </a:prstGeom>
          <a:noFill/>
          <a:ln w="57150" cap="flat" cmpd="sng">
            <a:solidFill>
              <a:schemeClr val="lt1"/>
            </a:solidFill>
            <a:prstDash val="solid"/>
            <a:miter lim="800000"/>
            <a:headEnd type="none" w="sm" len="sm"/>
            <a:tailEnd type="none" w="sm" len="sm"/>
          </a:ln>
        </p:spPr>
      </p:cxnSp>
      <p:cxnSp>
        <p:nvCxnSpPr>
          <p:cNvPr id="537" name="Google Shape;537;p27"/>
          <p:cNvCxnSpPr/>
          <p:nvPr/>
        </p:nvCxnSpPr>
        <p:spPr>
          <a:xfrm>
            <a:off x="3314004" y="5364429"/>
            <a:ext cx="856586" cy="1434470"/>
          </a:xfrm>
          <a:prstGeom prst="straightConnector1">
            <a:avLst/>
          </a:prstGeom>
          <a:noFill/>
          <a:ln w="57150" cap="flat" cmpd="sng">
            <a:solidFill>
              <a:schemeClr val="lt1"/>
            </a:solidFill>
            <a:prstDash val="solid"/>
            <a:miter lim="800000"/>
            <a:headEnd type="none" w="sm" len="sm"/>
            <a:tailEnd type="none" w="sm" len="sm"/>
          </a:ln>
        </p:spPr>
      </p:cxnSp>
      <p:cxnSp>
        <p:nvCxnSpPr>
          <p:cNvPr id="538" name="Google Shape;538;p27"/>
          <p:cNvCxnSpPr>
            <a:stCxn id="529" idx="3"/>
          </p:cNvCxnSpPr>
          <p:nvPr/>
        </p:nvCxnSpPr>
        <p:spPr>
          <a:xfrm rot="10800000">
            <a:off x="7294774" y="1796135"/>
            <a:ext cx="1847700" cy="2022300"/>
          </a:xfrm>
          <a:prstGeom prst="straightConnector1">
            <a:avLst/>
          </a:prstGeom>
          <a:noFill/>
          <a:ln w="25400" cap="flat" cmpd="sng">
            <a:solidFill>
              <a:srgbClr val="1D4928"/>
            </a:solidFill>
            <a:prstDash val="solid"/>
            <a:miter lim="800000"/>
            <a:headEnd type="none" w="lg" len="lg"/>
            <a:tailEnd type="stealth" w="lg" len="lg"/>
          </a:ln>
        </p:spPr>
      </p:cxnSp>
      <p:cxnSp>
        <p:nvCxnSpPr>
          <p:cNvPr id="539" name="Google Shape;539;p27"/>
          <p:cNvCxnSpPr/>
          <p:nvPr/>
        </p:nvCxnSpPr>
        <p:spPr>
          <a:xfrm flipH="1">
            <a:off x="7599680" y="3818435"/>
            <a:ext cx="1558034" cy="1046169"/>
          </a:xfrm>
          <a:prstGeom prst="straightConnector1">
            <a:avLst/>
          </a:prstGeom>
          <a:noFill/>
          <a:ln w="25400" cap="flat" cmpd="sng">
            <a:solidFill>
              <a:srgbClr val="1D4928"/>
            </a:solidFill>
            <a:prstDash val="solid"/>
            <a:miter lim="800000"/>
            <a:headEnd type="none" w="lg" len="lg"/>
            <a:tailEnd type="stealth" w="lg" len="lg"/>
          </a:ln>
        </p:spPr>
      </p:cxnSp>
      <p:cxnSp>
        <p:nvCxnSpPr>
          <p:cNvPr id="540" name="Google Shape;540;p27"/>
          <p:cNvCxnSpPr/>
          <p:nvPr/>
        </p:nvCxnSpPr>
        <p:spPr>
          <a:xfrm flipH="1">
            <a:off x="7588886" y="3843056"/>
            <a:ext cx="1553588" cy="1580931"/>
          </a:xfrm>
          <a:prstGeom prst="straightConnector1">
            <a:avLst/>
          </a:prstGeom>
          <a:noFill/>
          <a:ln w="25400" cap="flat" cmpd="sng">
            <a:solidFill>
              <a:srgbClr val="1D4928"/>
            </a:solidFill>
            <a:prstDash val="solid"/>
            <a:miter lim="800000"/>
            <a:headEnd type="none" w="lg" len="lg"/>
            <a:tailEnd type="stealth" w="lg" len="lg"/>
          </a:ln>
        </p:spPr>
      </p:cxnSp>
      <p:sp>
        <p:nvSpPr>
          <p:cNvPr id="541" name="Google Shape;541;p27"/>
          <p:cNvSpPr txBox="1"/>
          <p:nvPr/>
        </p:nvSpPr>
        <p:spPr>
          <a:xfrm>
            <a:off x="9130608" y="5069413"/>
            <a:ext cx="2651833"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Coordinated in </a:t>
            </a:r>
            <a:r>
              <a:rPr kumimoji="0" lang="en-US" sz="2000" b="1" i="0" u="none" strike="noStrike" kern="0" cap="none" spc="0" normalizeH="0" baseline="0" noProof="0">
                <a:ln>
                  <a:noFill/>
                </a:ln>
                <a:solidFill>
                  <a:srgbClr val="E39D25"/>
                </a:solidFill>
                <a:effectLst/>
                <a:uLnTx/>
                <a:uFillTx/>
                <a:latin typeface="Quattrocento Sans"/>
                <a:ea typeface="Quattrocento Sans"/>
                <a:cs typeface="Quattrocento Sans"/>
                <a:sym typeface="Quattrocento Sans"/>
              </a:rPr>
              <a:t>NL</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7"/>
          <p:cNvSpPr/>
          <p:nvPr/>
        </p:nvSpPr>
        <p:spPr>
          <a:xfrm rot="-10399685" flipH="1">
            <a:off x="5963937" y="4953683"/>
            <a:ext cx="3415759" cy="556523"/>
          </a:xfrm>
          <a:prstGeom prst="arc">
            <a:avLst>
              <a:gd name="adj1" fmla="val 16200000"/>
              <a:gd name="adj2" fmla="val 0"/>
            </a:avLst>
          </a:prstGeom>
          <a:noFill/>
          <a:ln w="19050" cap="flat" cmpd="sng">
            <a:solidFill>
              <a:srgbClr val="1D4928"/>
            </a:solidFill>
            <a:prstDash val="solid"/>
            <a:miter lim="800000"/>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43" name="Google Shape;543;p27" descr="Logo&#10;&#10;Description automatically generated"/>
          <p:cNvPicPr preferRelativeResize="0"/>
          <p:nvPr/>
        </p:nvPicPr>
        <p:blipFill rotWithShape="1">
          <a:blip r:embed="rId15">
            <a:alphaModFix/>
          </a:blip>
          <a:srcRect/>
          <a:stretch/>
        </p:blipFill>
        <p:spPr>
          <a:xfrm>
            <a:off x="9226263" y="3631131"/>
            <a:ext cx="1812770" cy="4916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8"/>
          <p:cNvSpPr/>
          <p:nvPr/>
        </p:nvSpPr>
        <p:spPr>
          <a:xfrm>
            <a:off x="-70648" y="6561707"/>
            <a:ext cx="12262648" cy="2893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50" name="Google Shape;550;p28"/>
          <p:cNvPicPr preferRelativeResize="0"/>
          <p:nvPr/>
        </p:nvPicPr>
        <p:blipFill rotWithShape="1">
          <a:blip r:embed="rId3">
            <a:alphaModFix/>
          </a:blip>
          <a:srcRect/>
          <a:stretch/>
        </p:blipFill>
        <p:spPr>
          <a:xfrm>
            <a:off x="126358" y="1434013"/>
            <a:ext cx="8915648" cy="5317066"/>
          </a:xfrm>
          <a:prstGeom prst="roundRect">
            <a:avLst>
              <a:gd name="adj" fmla="val 5778"/>
            </a:avLst>
          </a:prstGeom>
          <a:noFill/>
          <a:ln>
            <a:noFill/>
          </a:ln>
        </p:spPr>
      </p:pic>
      <p:sp>
        <p:nvSpPr>
          <p:cNvPr id="551" name="Google Shape;551;p28"/>
          <p:cNvSpPr/>
          <p:nvPr/>
        </p:nvSpPr>
        <p:spPr>
          <a:xfrm>
            <a:off x="0" y="0"/>
            <a:ext cx="12192000" cy="1313957"/>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2" name="Google Shape;552;p28"/>
          <p:cNvSpPr txBox="1"/>
          <p:nvPr/>
        </p:nvSpPr>
        <p:spPr>
          <a:xfrm>
            <a:off x="3432273" y="333812"/>
            <a:ext cx="8642153"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Central access to Earth scientific data</a:t>
            </a:r>
            <a:endParaRPr kumimoji="0" sz="3600" b="1" i="0" u="none" strike="noStrike" kern="0" cap="none" spc="0" normalizeH="0" baseline="0" noProof="0">
              <a:ln>
                <a:noFill/>
              </a:ln>
              <a:solidFill>
                <a:srgbClr val="E5A113"/>
              </a:solidFill>
              <a:effectLst/>
              <a:uLnTx/>
              <a:uFillTx/>
              <a:latin typeface="Quattrocento Sans"/>
              <a:ea typeface="Quattrocento Sans"/>
              <a:cs typeface="Quattrocento Sans"/>
              <a:sym typeface="Quattrocento Sans"/>
            </a:endParaRPr>
          </a:p>
        </p:txBody>
      </p:sp>
      <p:sp>
        <p:nvSpPr>
          <p:cNvPr id="553" name="Google Shape;553;p28"/>
          <p:cNvSpPr/>
          <p:nvPr/>
        </p:nvSpPr>
        <p:spPr>
          <a:xfrm>
            <a:off x="23827" y="5818299"/>
            <a:ext cx="4235658" cy="689185"/>
          </a:xfrm>
          <a:prstGeom prst="roundRect">
            <a:avLst>
              <a:gd name="adj" fmla="val 16667"/>
            </a:avLst>
          </a:prstGeom>
          <a:solidFill>
            <a:srgbClr val="38545D"/>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4" name="Google Shape;554;p28"/>
          <p:cNvSpPr txBox="1"/>
          <p:nvPr/>
        </p:nvSpPr>
        <p:spPr>
          <a:xfrm>
            <a:off x="90084" y="5866119"/>
            <a:ext cx="4389313" cy="5539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epos-eu.org/dataportal</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55" name="Google Shape;555;p28" descr="Logo&#10;&#10;Description automatically generated"/>
          <p:cNvPicPr preferRelativeResize="0"/>
          <p:nvPr/>
        </p:nvPicPr>
        <p:blipFill rotWithShape="1">
          <a:blip r:embed="rId4">
            <a:alphaModFix/>
          </a:blip>
          <a:srcRect r="61505" b="-2530"/>
          <a:stretch/>
        </p:blipFill>
        <p:spPr>
          <a:xfrm>
            <a:off x="318968" y="120056"/>
            <a:ext cx="2376608" cy="1134800"/>
          </a:xfrm>
          <a:prstGeom prst="rect">
            <a:avLst/>
          </a:prstGeom>
          <a:noFill/>
          <a:ln>
            <a:noFill/>
          </a:ln>
        </p:spPr>
      </p:pic>
      <p:sp>
        <p:nvSpPr>
          <p:cNvPr id="556" name="Google Shape;556;p28"/>
          <p:cNvSpPr/>
          <p:nvPr/>
        </p:nvSpPr>
        <p:spPr>
          <a:xfrm>
            <a:off x="4189504" y="1313957"/>
            <a:ext cx="4962496" cy="5544043"/>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57" name="Google Shape;557;p28" descr="Logo, company name&#10;&#10;Description automatically generated"/>
          <p:cNvPicPr preferRelativeResize="0"/>
          <p:nvPr/>
        </p:nvPicPr>
        <p:blipFill rotWithShape="1">
          <a:blip r:embed="rId5">
            <a:alphaModFix/>
          </a:blip>
          <a:srcRect b="36482"/>
          <a:stretch/>
        </p:blipFill>
        <p:spPr>
          <a:xfrm>
            <a:off x="4135401" y="4612533"/>
            <a:ext cx="812445" cy="584775"/>
          </a:xfrm>
          <a:prstGeom prst="rect">
            <a:avLst/>
          </a:prstGeom>
          <a:noFill/>
          <a:ln>
            <a:noFill/>
          </a:ln>
        </p:spPr>
      </p:pic>
      <p:pic>
        <p:nvPicPr>
          <p:cNvPr id="558" name="Google Shape;558;p28" descr="Logo, company name&#10;&#10;Description automatically generated"/>
          <p:cNvPicPr preferRelativeResize="0"/>
          <p:nvPr/>
        </p:nvPicPr>
        <p:blipFill rotWithShape="1">
          <a:blip r:embed="rId6">
            <a:alphaModFix/>
          </a:blip>
          <a:srcRect b="34747"/>
          <a:stretch/>
        </p:blipFill>
        <p:spPr>
          <a:xfrm>
            <a:off x="4135401" y="5708066"/>
            <a:ext cx="812445" cy="600751"/>
          </a:xfrm>
          <a:prstGeom prst="rect">
            <a:avLst/>
          </a:prstGeom>
          <a:noFill/>
          <a:ln>
            <a:noFill/>
          </a:ln>
        </p:spPr>
      </p:pic>
      <p:pic>
        <p:nvPicPr>
          <p:cNvPr id="559" name="Google Shape;559;p28" descr="Logo, company name&#10;&#10;Description automatically generated"/>
          <p:cNvPicPr preferRelativeResize="0"/>
          <p:nvPr/>
        </p:nvPicPr>
        <p:blipFill rotWithShape="1">
          <a:blip r:embed="rId7">
            <a:alphaModFix/>
          </a:blip>
          <a:srcRect b="32980"/>
          <a:stretch/>
        </p:blipFill>
        <p:spPr>
          <a:xfrm>
            <a:off x="4135402" y="4065405"/>
            <a:ext cx="812445" cy="617024"/>
          </a:xfrm>
          <a:prstGeom prst="rect">
            <a:avLst/>
          </a:prstGeom>
          <a:noFill/>
          <a:ln>
            <a:noFill/>
          </a:ln>
        </p:spPr>
      </p:pic>
      <p:pic>
        <p:nvPicPr>
          <p:cNvPr id="560" name="Google Shape;560;p28" descr="Logo&#10;&#10;Description automatically generated"/>
          <p:cNvPicPr preferRelativeResize="0"/>
          <p:nvPr/>
        </p:nvPicPr>
        <p:blipFill rotWithShape="1">
          <a:blip r:embed="rId8">
            <a:alphaModFix/>
          </a:blip>
          <a:srcRect b="37768"/>
          <a:stretch/>
        </p:blipFill>
        <p:spPr>
          <a:xfrm>
            <a:off x="4135403" y="2418561"/>
            <a:ext cx="812445" cy="572943"/>
          </a:xfrm>
          <a:prstGeom prst="rect">
            <a:avLst/>
          </a:prstGeom>
          <a:noFill/>
          <a:ln>
            <a:noFill/>
          </a:ln>
        </p:spPr>
      </p:pic>
      <p:pic>
        <p:nvPicPr>
          <p:cNvPr id="561" name="Google Shape;561;p28" descr="Logo&#10;&#10;Description automatically generated"/>
          <p:cNvPicPr preferRelativeResize="0"/>
          <p:nvPr/>
        </p:nvPicPr>
        <p:blipFill rotWithShape="1">
          <a:blip r:embed="rId9">
            <a:alphaModFix/>
          </a:blip>
          <a:srcRect b="34747"/>
          <a:stretch/>
        </p:blipFill>
        <p:spPr>
          <a:xfrm>
            <a:off x="4143021" y="5170709"/>
            <a:ext cx="812445" cy="600751"/>
          </a:xfrm>
          <a:prstGeom prst="rect">
            <a:avLst/>
          </a:prstGeom>
          <a:noFill/>
          <a:ln>
            <a:noFill/>
          </a:ln>
        </p:spPr>
      </p:pic>
      <p:pic>
        <p:nvPicPr>
          <p:cNvPr id="562" name="Google Shape;562;p28" descr="Icon&#10;&#10;Description automatically generated"/>
          <p:cNvPicPr preferRelativeResize="0"/>
          <p:nvPr/>
        </p:nvPicPr>
        <p:blipFill rotWithShape="1">
          <a:blip r:embed="rId10">
            <a:alphaModFix/>
          </a:blip>
          <a:srcRect/>
          <a:stretch/>
        </p:blipFill>
        <p:spPr>
          <a:xfrm>
            <a:off x="4189504" y="1821106"/>
            <a:ext cx="704242" cy="704242"/>
          </a:xfrm>
          <a:prstGeom prst="rect">
            <a:avLst/>
          </a:prstGeom>
          <a:noFill/>
          <a:ln>
            <a:noFill/>
          </a:ln>
        </p:spPr>
      </p:pic>
      <p:pic>
        <p:nvPicPr>
          <p:cNvPr id="563" name="Google Shape;563;p28" descr="Icon&#10;&#10;Description automatically generated"/>
          <p:cNvPicPr preferRelativeResize="0"/>
          <p:nvPr/>
        </p:nvPicPr>
        <p:blipFill rotWithShape="1">
          <a:blip r:embed="rId11">
            <a:alphaModFix/>
          </a:blip>
          <a:srcRect b="37768"/>
          <a:stretch/>
        </p:blipFill>
        <p:spPr>
          <a:xfrm>
            <a:off x="4135402" y="3515547"/>
            <a:ext cx="812445" cy="572943"/>
          </a:xfrm>
          <a:prstGeom prst="rect">
            <a:avLst/>
          </a:prstGeom>
          <a:noFill/>
          <a:ln>
            <a:noFill/>
          </a:ln>
        </p:spPr>
      </p:pic>
      <p:pic>
        <p:nvPicPr>
          <p:cNvPr id="564" name="Google Shape;564;p28" descr="A picture containing logo&#10;&#10;Description automatically generated"/>
          <p:cNvPicPr preferRelativeResize="0"/>
          <p:nvPr/>
        </p:nvPicPr>
        <p:blipFill rotWithShape="1">
          <a:blip r:embed="rId12">
            <a:alphaModFix/>
          </a:blip>
          <a:srcRect b="32978"/>
          <a:stretch/>
        </p:blipFill>
        <p:spPr>
          <a:xfrm>
            <a:off x="4135408" y="1328094"/>
            <a:ext cx="812445" cy="617023"/>
          </a:xfrm>
          <a:prstGeom prst="rect">
            <a:avLst/>
          </a:prstGeom>
          <a:noFill/>
          <a:ln>
            <a:noFill/>
          </a:ln>
        </p:spPr>
      </p:pic>
      <p:pic>
        <p:nvPicPr>
          <p:cNvPr id="565" name="Google Shape;565;p28" descr="Logo&#10;&#10;Description automatically generated"/>
          <p:cNvPicPr preferRelativeResize="0"/>
          <p:nvPr/>
        </p:nvPicPr>
        <p:blipFill rotWithShape="1">
          <a:blip r:embed="rId13">
            <a:alphaModFix/>
          </a:blip>
          <a:srcRect b="37768"/>
          <a:stretch/>
        </p:blipFill>
        <p:spPr>
          <a:xfrm>
            <a:off x="4135402" y="2968419"/>
            <a:ext cx="812445" cy="572943"/>
          </a:xfrm>
          <a:prstGeom prst="rect">
            <a:avLst/>
          </a:prstGeom>
          <a:noFill/>
          <a:ln>
            <a:noFill/>
          </a:ln>
        </p:spPr>
      </p:pic>
      <p:pic>
        <p:nvPicPr>
          <p:cNvPr id="566" name="Google Shape;566;p28" descr="Icon&#10;&#10;Description automatically generated"/>
          <p:cNvPicPr preferRelativeResize="0"/>
          <p:nvPr/>
        </p:nvPicPr>
        <p:blipFill rotWithShape="1">
          <a:blip r:embed="rId14">
            <a:alphaModFix/>
          </a:blip>
          <a:srcRect/>
          <a:stretch/>
        </p:blipFill>
        <p:spPr>
          <a:xfrm>
            <a:off x="4258635" y="6283487"/>
            <a:ext cx="565976" cy="565976"/>
          </a:xfrm>
          <a:prstGeom prst="rect">
            <a:avLst/>
          </a:prstGeom>
          <a:noFill/>
          <a:ln>
            <a:noFill/>
          </a:ln>
        </p:spPr>
      </p:pic>
      <p:sp>
        <p:nvSpPr>
          <p:cNvPr id="567" name="Google Shape;567;p28"/>
          <p:cNvSpPr txBox="1"/>
          <p:nvPr/>
        </p:nvSpPr>
        <p:spPr>
          <a:xfrm>
            <a:off x="4893746" y="1442264"/>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Seismology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28"/>
          <p:cNvSpPr txBox="1"/>
          <p:nvPr/>
        </p:nvSpPr>
        <p:spPr>
          <a:xfrm>
            <a:off x="4888666" y="1956236"/>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Near Fault Observatories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28"/>
          <p:cNvSpPr txBox="1"/>
          <p:nvPr/>
        </p:nvSpPr>
        <p:spPr>
          <a:xfrm>
            <a:off x="4893746" y="2520200"/>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GNSS Data &amp; Products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8"/>
          <p:cNvSpPr txBox="1"/>
          <p:nvPr/>
        </p:nvSpPr>
        <p:spPr>
          <a:xfrm>
            <a:off x="4907840" y="3079890"/>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Volcano Observations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8"/>
          <p:cNvSpPr txBox="1"/>
          <p:nvPr/>
        </p:nvSpPr>
        <p:spPr>
          <a:xfrm>
            <a:off x="4897680" y="3641463"/>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Satellite data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8"/>
          <p:cNvSpPr txBox="1"/>
          <p:nvPr/>
        </p:nvSpPr>
        <p:spPr>
          <a:xfrm>
            <a:off x="4902126" y="4176847"/>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Geomagnetic Observations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8"/>
          <p:cNvSpPr txBox="1"/>
          <p:nvPr/>
        </p:nvSpPr>
        <p:spPr>
          <a:xfrm>
            <a:off x="4907206" y="4692480"/>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Anthropogenic Hazards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8"/>
          <p:cNvSpPr txBox="1"/>
          <p:nvPr/>
        </p:nvSpPr>
        <p:spPr>
          <a:xfrm>
            <a:off x="4902125" y="5273827"/>
            <a:ext cx="4403387"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Multi-Scale Laboratories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8"/>
          <p:cNvSpPr txBox="1"/>
          <p:nvPr/>
        </p:nvSpPr>
        <p:spPr>
          <a:xfrm>
            <a:off x="4892600" y="5820148"/>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Geological Information and Modelling</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8"/>
          <p:cNvSpPr txBox="1"/>
          <p:nvPr/>
        </p:nvSpPr>
        <p:spPr>
          <a:xfrm>
            <a:off x="4907206" y="6381747"/>
            <a:ext cx="4244794"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t>Tsunami</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8"/>
          <p:cNvSpPr/>
          <p:nvPr/>
        </p:nvSpPr>
        <p:spPr>
          <a:xfrm>
            <a:off x="318968" y="2720051"/>
            <a:ext cx="2995036" cy="2644378"/>
          </a:xfrm>
          <a:prstGeom prst="rect">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578" name="Google Shape;578;p28"/>
          <p:cNvCxnSpPr/>
          <p:nvPr/>
        </p:nvCxnSpPr>
        <p:spPr>
          <a:xfrm rot="10800000" flipH="1">
            <a:off x="3305960" y="1442264"/>
            <a:ext cx="883544" cy="1277787"/>
          </a:xfrm>
          <a:prstGeom prst="straightConnector1">
            <a:avLst/>
          </a:prstGeom>
          <a:noFill/>
          <a:ln w="57150" cap="flat" cmpd="sng">
            <a:solidFill>
              <a:schemeClr val="lt1"/>
            </a:solidFill>
            <a:prstDash val="solid"/>
            <a:miter lim="800000"/>
            <a:headEnd type="none" w="sm" len="sm"/>
            <a:tailEnd type="none" w="sm" len="sm"/>
          </a:ln>
        </p:spPr>
      </p:cxnSp>
      <p:cxnSp>
        <p:nvCxnSpPr>
          <p:cNvPr id="579" name="Google Shape;579;p28"/>
          <p:cNvCxnSpPr/>
          <p:nvPr/>
        </p:nvCxnSpPr>
        <p:spPr>
          <a:xfrm>
            <a:off x="3314004" y="5364429"/>
            <a:ext cx="856586" cy="1434470"/>
          </a:xfrm>
          <a:prstGeom prst="straightConnector1">
            <a:avLst/>
          </a:prstGeom>
          <a:noFill/>
          <a:ln w="57150" cap="flat" cmpd="sng">
            <a:solidFill>
              <a:schemeClr val="lt1"/>
            </a:solidFill>
            <a:prstDash val="solid"/>
            <a:miter lim="800000"/>
            <a:headEnd type="none" w="sm" len="sm"/>
            <a:tailEnd type="none" w="sm" len="sm"/>
          </a:ln>
        </p:spPr>
      </p:cxnSp>
      <p:cxnSp>
        <p:nvCxnSpPr>
          <p:cNvPr id="580" name="Google Shape;580;p28"/>
          <p:cNvCxnSpPr/>
          <p:nvPr/>
        </p:nvCxnSpPr>
        <p:spPr>
          <a:xfrm flipH="1">
            <a:off x="7599680" y="3818435"/>
            <a:ext cx="1558034" cy="1046169"/>
          </a:xfrm>
          <a:prstGeom prst="straightConnector1">
            <a:avLst/>
          </a:prstGeom>
          <a:noFill/>
          <a:ln w="25400" cap="flat" cmpd="sng">
            <a:solidFill>
              <a:srgbClr val="1D4928"/>
            </a:solidFill>
            <a:prstDash val="solid"/>
            <a:miter lim="800000"/>
            <a:headEnd type="none" w="lg" len="lg"/>
            <a:tailEnd type="stealth" w="med" len="med"/>
          </a:ln>
        </p:spPr>
      </p:cxnSp>
      <p:cxnSp>
        <p:nvCxnSpPr>
          <p:cNvPr id="581" name="Google Shape;581;p28"/>
          <p:cNvCxnSpPr/>
          <p:nvPr/>
        </p:nvCxnSpPr>
        <p:spPr>
          <a:xfrm flipH="1">
            <a:off x="7588886" y="3843056"/>
            <a:ext cx="1553588" cy="1580931"/>
          </a:xfrm>
          <a:prstGeom prst="straightConnector1">
            <a:avLst/>
          </a:prstGeom>
          <a:noFill/>
          <a:ln w="25400" cap="flat" cmpd="sng">
            <a:solidFill>
              <a:srgbClr val="1D4928"/>
            </a:solidFill>
            <a:prstDash val="solid"/>
            <a:miter lim="800000"/>
            <a:headEnd type="none" w="lg" len="lg"/>
            <a:tailEnd type="stealth" w="med" len="med"/>
          </a:ln>
        </p:spPr>
      </p:cxnSp>
      <p:pic>
        <p:nvPicPr>
          <p:cNvPr id="582" name="Google Shape;582;p28" descr="A green and yellow text on a black background&#10;&#10;Description automatically generated with low confidence"/>
          <p:cNvPicPr preferRelativeResize="0"/>
          <p:nvPr/>
        </p:nvPicPr>
        <p:blipFill rotWithShape="1">
          <a:blip r:embed="rId4">
            <a:alphaModFix/>
          </a:blip>
          <a:srcRect/>
          <a:stretch/>
        </p:blipFill>
        <p:spPr>
          <a:xfrm>
            <a:off x="9211531" y="3615338"/>
            <a:ext cx="2918287" cy="523176"/>
          </a:xfrm>
          <a:prstGeom prst="rect">
            <a:avLst/>
          </a:prstGeom>
          <a:noFill/>
          <a:ln>
            <a:noFill/>
          </a:ln>
        </p:spPr>
      </p:pic>
      <p:cxnSp>
        <p:nvCxnSpPr>
          <p:cNvPr id="583" name="Google Shape;583;p28"/>
          <p:cNvCxnSpPr>
            <a:stCxn id="571" idx="3"/>
          </p:cNvCxnSpPr>
          <p:nvPr/>
        </p:nvCxnSpPr>
        <p:spPr>
          <a:xfrm flipH="1">
            <a:off x="7607374" y="3818435"/>
            <a:ext cx="1535100" cy="2047800"/>
          </a:xfrm>
          <a:prstGeom prst="straightConnector1">
            <a:avLst/>
          </a:prstGeom>
          <a:noFill/>
          <a:ln w="25400" cap="flat" cmpd="sng">
            <a:solidFill>
              <a:srgbClr val="1D4928"/>
            </a:solidFill>
            <a:prstDash val="solid"/>
            <a:miter lim="800000"/>
            <a:headEnd type="none" w="lg" len="lg"/>
            <a:tailEnd type="stealth" w="med" len="med"/>
          </a:ln>
        </p:spPr>
      </p:cxnSp>
      <p:pic>
        <p:nvPicPr>
          <p:cNvPr id="584" name="Google Shape;584;p28" descr="Geological maps | NLOG"/>
          <p:cNvPicPr preferRelativeResize="0"/>
          <p:nvPr/>
        </p:nvPicPr>
        <p:blipFill rotWithShape="1">
          <a:blip r:embed="rId15">
            <a:alphaModFix/>
          </a:blip>
          <a:srcRect/>
          <a:stretch/>
        </p:blipFill>
        <p:spPr>
          <a:xfrm>
            <a:off x="9156139" y="4203036"/>
            <a:ext cx="2918287" cy="2486097"/>
          </a:xfrm>
          <a:prstGeom prst="rect">
            <a:avLst/>
          </a:prstGeom>
          <a:noFill/>
          <a:ln>
            <a:noFill/>
          </a:ln>
        </p:spPr>
      </p:pic>
      <p:pic>
        <p:nvPicPr>
          <p:cNvPr id="585" name="Google Shape;585;p28" descr="How do fiber optic cables transmit data - Fibre Optic Installations"/>
          <p:cNvPicPr preferRelativeResize="0"/>
          <p:nvPr/>
        </p:nvPicPr>
        <p:blipFill rotWithShape="1">
          <a:blip r:embed="rId16">
            <a:alphaModFix/>
          </a:blip>
          <a:srcRect l="14125" r="28897"/>
          <a:stretch/>
        </p:blipFill>
        <p:spPr>
          <a:xfrm>
            <a:off x="9627263" y="1467932"/>
            <a:ext cx="1925871" cy="1901258"/>
          </a:xfrm>
          <a:prstGeom prst="ellipse">
            <a:avLst/>
          </a:prstGeom>
          <a:noFill/>
          <a:ln>
            <a:noFill/>
          </a:ln>
        </p:spPr>
      </p:pic>
      <p:cxnSp>
        <p:nvCxnSpPr>
          <p:cNvPr id="586" name="Google Shape;586;p28"/>
          <p:cNvCxnSpPr/>
          <p:nvPr/>
        </p:nvCxnSpPr>
        <p:spPr>
          <a:xfrm rot="10800000">
            <a:off x="7294880" y="1796207"/>
            <a:ext cx="1847594" cy="2022228"/>
          </a:xfrm>
          <a:prstGeom prst="straightConnector1">
            <a:avLst/>
          </a:prstGeom>
          <a:noFill/>
          <a:ln w="25400" cap="flat" cmpd="sng">
            <a:solidFill>
              <a:srgbClr val="1D4928"/>
            </a:solidFill>
            <a:prstDash val="solid"/>
            <a:miter lim="800000"/>
            <a:headEnd type="none" w="lg" len="lg"/>
            <a:tailEnd type="stealth" w="med" len="med"/>
          </a:ln>
        </p:spPr>
      </p:cxnSp>
      <p:pic>
        <p:nvPicPr>
          <p:cNvPr id="587" name="Google Shape;587;p28" descr="A black letter and e&#10;&#10;Description automatically generated"/>
          <p:cNvPicPr preferRelativeResize="0"/>
          <p:nvPr/>
        </p:nvPicPr>
        <p:blipFill rotWithShape="1">
          <a:blip r:embed="rId17">
            <a:alphaModFix/>
          </a:blip>
          <a:srcRect/>
          <a:stretch/>
        </p:blipFill>
        <p:spPr>
          <a:xfrm>
            <a:off x="10324631" y="3059693"/>
            <a:ext cx="1741011" cy="332775"/>
          </a:xfrm>
          <a:prstGeom prst="rect">
            <a:avLst/>
          </a:prstGeom>
          <a:noFill/>
          <a:ln>
            <a:noFill/>
          </a:ln>
        </p:spPr>
      </p:pic>
      <p:pic>
        <p:nvPicPr>
          <p:cNvPr id="588" name="Google Shape;588;p28" descr="A black background with blue text&#10;&#10;Description automatically generated"/>
          <p:cNvPicPr preferRelativeResize="0"/>
          <p:nvPr/>
        </p:nvPicPr>
        <p:blipFill rotWithShape="1">
          <a:blip r:embed="rId18">
            <a:alphaModFix/>
          </a:blip>
          <a:srcRect/>
          <a:stretch/>
        </p:blipFill>
        <p:spPr>
          <a:xfrm>
            <a:off x="9234596" y="6211585"/>
            <a:ext cx="2097020" cy="6057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29"/>
          <p:cNvSpPr/>
          <p:nvPr/>
        </p:nvSpPr>
        <p:spPr>
          <a:xfrm>
            <a:off x="7991929" y="2387335"/>
            <a:ext cx="2634342" cy="2145618"/>
          </a:xfrm>
          <a:prstGeom prst="cloudCallout">
            <a:avLst>
              <a:gd name="adj1" fmla="val 11294"/>
              <a:gd name="adj2" fmla="val -1944"/>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5" name="Google Shape;595;p29"/>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6" name="Google Shape;596;p29"/>
          <p:cNvSpPr txBox="1"/>
          <p:nvPr/>
        </p:nvSpPr>
        <p:spPr>
          <a:xfrm>
            <a:off x="286204" y="1866611"/>
            <a:ext cx="549576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NWO Roadmap for large-scale research infrastructure: 2026-2030</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
        <p:nvSpPr>
          <p:cNvPr id="597" name="Google Shape;597;p29"/>
          <p:cNvSpPr txBox="1"/>
          <p:nvPr/>
        </p:nvSpPr>
        <p:spPr>
          <a:xfrm>
            <a:off x="36655" y="3874004"/>
            <a:ext cx="6242405" cy="1785104"/>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124627"/>
              </a:buClr>
              <a:buSzPts val="1800"/>
              <a:buFont typeface="Arial"/>
              <a:buChar char="•"/>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First call expected: ~Q1 2027</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600"/>
              </a:spcBef>
              <a:spcAft>
                <a:spcPts val="0"/>
              </a:spcAft>
              <a:buClr>
                <a:srgbClr val="124627"/>
              </a:buClr>
              <a:buSzPts val="1800"/>
              <a:buFont typeface="Arial"/>
              <a:buChar char="•"/>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Proposals: 10-25 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600"/>
              </a:spcBef>
              <a:spcAft>
                <a:spcPts val="0"/>
              </a:spcAft>
              <a:buClr>
                <a:srgbClr val="124627"/>
              </a:buClr>
              <a:buSzPts val="1800"/>
              <a:buFont typeface="Arial"/>
              <a:buChar char="•"/>
              <a:tabLst/>
              <a:defRPr/>
            </a:pPr>
            <a:r>
              <a:rPr kumimoji="0" lang="en-US"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Requires university support – matching</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endParaRPr kumimoji="0"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sp>
        <p:nvSpPr>
          <p:cNvPr id="598" name="Google Shape;598;p29"/>
          <p:cNvSpPr txBox="1"/>
          <p:nvPr/>
        </p:nvSpPr>
        <p:spPr>
          <a:xfrm>
            <a:off x="7856129" y="2743734"/>
            <a:ext cx="2905942" cy="138499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Your </a:t>
            </a:r>
            <a:br>
              <a:rPr kumimoji="0" lang="en-US" sz="2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2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thoughts are welcome!</a:t>
            </a:r>
            <a:endParaRPr kumimoji="0" sz="2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sp>
        <p:nvSpPr>
          <p:cNvPr id="599" name="Google Shape;599;p29"/>
          <p:cNvSpPr txBox="1"/>
          <p:nvPr/>
        </p:nvSpPr>
        <p:spPr>
          <a:xfrm>
            <a:off x="6473732" y="720695"/>
            <a:ext cx="2634341"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NL infrastructure to integrate?</a:t>
            </a:r>
            <a:endParaRPr kumimoji="0" sz="1800" b="0" i="0" u="none" strike="noStrike" kern="0" cap="none" spc="0" normalizeH="0" baseline="0" noProof="0">
              <a:ln>
                <a:noFill/>
              </a:ln>
              <a:solidFill>
                <a:srgbClr val="000000"/>
              </a:solidFill>
              <a:effectLst/>
              <a:uLnTx/>
              <a:uFillTx/>
              <a:latin typeface="Courier New"/>
              <a:ea typeface="Courier New"/>
              <a:cs typeface="Courier New"/>
              <a:sym typeface="Courier New"/>
            </a:endParaRPr>
          </a:p>
        </p:txBody>
      </p:sp>
      <p:sp>
        <p:nvSpPr>
          <p:cNvPr id="600" name="Google Shape;600;p29"/>
          <p:cNvSpPr txBox="1"/>
          <p:nvPr/>
        </p:nvSpPr>
        <p:spPr>
          <a:xfrm>
            <a:off x="9582060" y="1248205"/>
            <a:ext cx="2360021"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Research groups to join?</a:t>
            </a:r>
            <a:endParaRPr kumimoji="0" sz="1800" b="0" i="0" u="none" strike="noStrike" kern="0" cap="none" spc="0" normalizeH="0" baseline="0" noProof="0">
              <a:ln>
                <a:noFill/>
              </a:ln>
              <a:solidFill>
                <a:srgbClr val="000000"/>
              </a:solidFill>
              <a:effectLst/>
              <a:uLnTx/>
              <a:uFillTx/>
              <a:latin typeface="Courier New"/>
              <a:ea typeface="Courier New"/>
              <a:cs typeface="Courier New"/>
              <a:sym typeface="Courier New"/>
            </a:endParaRPr>
          </a:p>
        </p:txBody>
      </p:sp>
      <p:sp>
        <p:nvSpPr>
          <p:cNvPr id="601" name="Google Shape;601;p29"/>
          <p:cNvSpPr txBox="1"/>
          <p:nvPr/>
        </p:nvSpPr>
        <p:spPr>
          <a:xfrm>
            <a:off x="6752087" y="2242390"/>
            <a:ext cx="164910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Future topics?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9"/>
          <p:cNvSpPr txBox="1"/>
          <p:nvPr/>
        </p:nvSpPr>
        <p:spPr>
          <a:xfrm>
            <a:off x="6473733" y="4094443"/>
            <a:ext cx="164910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Critical elements?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29"/>
          <p:cNvSpPr txBox="1"/>
          <p:nvPr/>
        </p:nvSpPr>
        <p:spPr>
          <a:xfrm>
            <a:off x="10164899" y="4478940"/>
            <a:ext cx="178707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Deep Earth?</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9"/>
          <p:cNvSpPr txBox="1"/>
          <p:nvPr/>
        </p:nvSpPr>
        <p:spPr>
          <a:xfrm>
            <a:off x="6274425" y="5441657"/>
            <a:ext cx="178707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Subsidence?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29"/>
          <p:cNvSpPr txBox="1"/>
          <p:nvPr/>
        </p:nvSpPr>
        <p:spPr>
          <a:xfrm>
            <a:off x="8313510" y="6267259"/>
            <a:ext cx="292119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Glacial activity?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9"/>
          <p:cNvSpPr txBox="1"/>
          <p:nvPr/>
        </p:nvSpPr>
        <p:spPr>
          <a:xfrm>
            <a:off x="9511662" y="5547757"/>
            <a:ext cx="292119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Climate?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9"/>
          <p:cNvSpPr txBox="1"/>
          <p:nvPr/>
        </p:nvSpPr>
        <p:spPr>
          <a:xfrm>
            <a:off x="286204" y="1730"/>
            <a:ext cx="549576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3200"/>
              <a:buFont typeface="Quattrocento Sans"/>
              <a:buNone/>
              <a:tabLst/>
              <a:defRPr/>
            </a:pPr>
            <a:r>
              <a:rPr kumimoji="0" lang="en-US" sz="32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Perspectives – future plans</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0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08;p3"/>
          <p:cNvSpPr txBox="1"/>
          <p:nvPr/>
        </p:nvSpPr>
        <p:spPr>
          <a:xfrm>
            <a:off x="914400" y="2366822"/>
            <a:ext cx="5003448" cy="230828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24627"/>
              </a:buClr>
              <a:buSzPts val="3600"/>
              <a:buFont typeface="Quattrocento Sans"/>
              <a:buNone/>
              <a:tabLst/>
              <a:defRPr/>
            </a:pPr>
            <a:r>
              <a:rPr kumimoji="0" lang="en-US"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Scientific challenges:</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24627"/>
              </a:buClr>
              <a:buSzPts val="3600"/>
              <a:buFont typeface="Quattrocento Sans"/>
              <a:buNone/>
              <a:tabLst/>
              <a:defRPr/>
            </a:pPr>
            <a:r>
              <a:rPr kumimoji="0" lang="en-US"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“Physics based”</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24627"/>
              </a:buClr>
              <a:buSzPts val="3600"/>
              <a:buFont typeface="Quattrocento Sans"/>
              <a:buNone/>
              <a:tabLst/>
              <a:defRPr/>
            </a:pPr>
            <a:r>
              <a:rPr kumimoji="0" lang="en-US"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&amp; “Multi-scale”</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571500" marR="0" lvl="0" indent="-34290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pic>
        <p:nvPicPr>
          <p:cNvPr id="109" name="Google Shape;109;p3"/>
          <p:cNvPicPr preferRelativeResize="0"/>
          <p:nvPr/>
        </p:nvPicPr>
        <p:blipFill rotWithShape="1">
          <a:blip r:embed="rId3">
            <a:alphaModFix/>
          </a:blip>
          <a:srcRect t="43782"/>
          <a:stretch/>
        </p:blipFill>
        <p:spPr>
          <a:xfrm>
            <a:off x="6184945" y="84737"/>
            <a:ext cx="5822494" cy="454393"/>
          </a:xfrm>
          <a:prstGeom prst="rect">
            <a:avLst/>
          </a:prstGeom>
          <a:noFill/>
          <a:ln w="9525" cap="flat" cmpd="sng">
            <a:solidFill>
              <a:srgbClr val="1C3052"/>
            </a:solidFill>
            <a:prstDash val="solid"/>
            <a:round/>
            <a:headEnd type="none" w="sm" len="sm"/>
            <a:tailEnd type="none" w="sm" len="sm"/>
          </a:ln>
          <a:effectLst>
            <a:outerShdw blurRad="50800" dist="38100" dir="8100000" algn="tr" rotWithShape="0">
              <a:srgbClr val="000000">
                <a:alpha val="40000"/>
              </a:srgbClr>
            </a:outerShdw>
          </a:effectLst>
        </p:spPr>
      </p:pic>
      <p:pic>
        <p:nvPicPr>
          <p:cNvPr id="110" name="Google Shape;110;p3" descr="Registratie open voor DeepNL Webinar Reeks over Geïnduceerde Seismiciteit  (6-10 juli 2020) | NWO"/>
          <p:cNvPicPr preferRelativeResize="0"/>
          <p:nvPr/>
        </p:nvPicPr>
        <p:blipFill rotWithShape="1">
          <a:blip r:embed="rId4">
            <a:alphaModFix/>
          </a:blip>
          <a:srcRect/>
          <a:stretch/>
        </p:blipFill>
        <p:spPr>
          <a:xfrm>
            <a:off x="2019494" y="4717510"/>
            <a:ext cx="2057011" cy="1553593"/>
          </a:xfrm>
          <a:prstGeom prst="rect">
            <a:avLst/>
          </a:prstGeom>
          <a:noFill/>
          <a:ln>
            <a:noFill/>
          </a:ln>
        </p:spPr>
      </p:pic>
      <p:pic>
        <p:nvPicPr>
          <p:cNvPr id="111" name="Google Shape;111;p3"/>
          <p:cNvPicPr preferRelativeResize="0"/>
          <p:nvPr/>
        </p:nvPicPr>
        <p:blipFill rotWithShape="1">
          <a:blip r:embed="rId5">
            <a:alphaModFix/>
          </a:blip>
          <a:srcRect/>
          <a:stretch/>
        </p:blipFill>
        <p:spPr>
          <a:xfrm>
            <a:off x="6787356" y="4074253"/>
            <a:ext cx="5354639" cy="553928"/>
          </a:xfrm>
          <a:prstGeom prst="rect">
            <a:avLst/>
          </a:prstGeom>
          <a:noFill/>
          <a:ln w="9525" cap="flat" cmpd="sng">
            <a:solidFill>
              <a:srgbClr val="1C3052"/>
            </a:solidFill>
            <a:prstDash val="solid"/>
            <a:round/>
            <a:headEnd type="none" w="sm" len="sm"/>
            <a:tailEnd type="none" w="sm" len="sm"/>
          </a:ln>
          <a:effectLst>
            <a:outerShdw blurRad="50800" dist="38100" dir="8100000" algn="tr" rotWithShape="0">
              <a:srgbClr val="000000">
                <a:alpha val="40000"/>
              </a:srgbClr>
            </a:outerShdw>
          </a:effectLst>
        </p:spPr>
      </p:pic>
      <p:pic>
        <p:nvPicPr>
          <p:cNvPr id="112" name="Google Shape;112;p3"/>
          <p:cNvPicPr preferRelativeResize="0"/>
          <p:nvPr/>
        </p:nvPicPr>
        <p:blipFill rotWithShape="1">
          <a:blip r:embed="rId6">
            <a:alphaModFix/>
          </a:blip>
          <a:srcRect/>
          <a:stretch/>
        </p:blipFill>
        <p:spPr>
          <a:xfrm>
            <a:off x="6178153" y="1716086"/>
            <a:ext cx="5697807" cy="872570"/>
          </a:xfrm>
          <a:prstGeom prst="rect">
            <a:avLst/>
          </a:prstGeom>
          <a:noFill/>
          <a:ln w="9525" cap="flat" cmpd="sng">
            <a:solidFill>
              <a:srgbClr val="1C3052"/>
            </a:solidFill>
            <a:prstDash val="solid"/>
            <a:round/>
            <a:headEnd type="none" w="sm" len="sm"/>
            <a:tailEnd type="none" w="sm" len="sm"/>
          </a:ln>
          <a:effectLst>
            <a:outerShdw blurRad="50800" dist="38100" dir="8100000" algn="tr" rotWithShape="0">
              <a:srgbClr val="000000">
                <a:alpha val="40000"/>
              </a:srgbClr>
            </a:outerShdw>
          </a:effectLst>
        </p:spPr>
      </p:pic>
      <p:pic>
        <p:nvPicPr>
          <p:cNvPr id="113" name="Google Shape;113;p3"/>
          <p:cNvPicPr preferRelativeResize="0"/>
          <p:nvPr/>
        </p:nvPicPr>
        <p:blipFill rotWithShape="1">
          <a:blip r:embed="rId7">
            <a:alphaModFix/>
          </a:blip>
          <a:srcRect/>
          <a:stretch/>
        </p:blipFill>
        <p:spPr>
          <a:xfrm>
            <a:off x="6737352" y="2612021"/>
            <a:ext cx="5454648" cy="538472"/>
          </a:xfrm>
          <a:prstGeom prst="rect">
            <a:avLst/>
          </a:prstGeom>
          <a:noFill/>
          <a:ln w="9525" cap="flat" cmpd="sng">
            <a:solidFill>
              <a:srgbClr val="1C3052"/>
            </a:solidFill>
            <a:prstDash val="solid"/>
            <a:round/>
            <a:headEnd type="none" w="sm" len="sm"/>
            <a:tailEnd type="none" w="sm" len="sm"/>
          </a:ln>
          <a:effectLst>
            <a:outerShdw blurRad="50800" dist="38100" dir="8100000" algn="tr" rotWithShape="0">
              <a:srgbClr val="000000">
                <a:alpha val="40000"/>
              </a:srgbClr>
            </a:outerShdw>
          </a:effectLst>
        </p:spPr>
      </p:pic>
      <p:pic>
        <p:nvPicPr>
          <p:cNvPr id="114" name="Google Shape;114;p3"/>
          <p:cNvPicPr preferRelativeResize="0"/>
          <p:nvPr/>
        </p:nvPicPr>
        <p:blipFill rotWithShape="1">
          <a:blip r:embed="rId8">
            <a:alphaModFix/>
          </a:blip>
          <a:srcRect/>
          <a:stretch/>
        </p:blipFill>
        <p:spPr>
          <a:xfrm>
            <a:off x="6603433" y="519979"/>
            <a:ext cx="5588567" cy="1210263"/>
          </a:xfrm>
          <a:prstGeom prst="rect">
            <a:avLst/>
          </a:prstGeom>
          <a:noFill/>
          <a:ln w="9525" cap="flat" cmpd="sng">
            <a:solidFill>
              <a:srgbClr val="1C3052"/>
            </a:solidFill>
            <a:prstDash val="solid"/>
            <a:round/>
            <a:headEnd type="none" w="sm" len="sm"/>
            <a:tailEnd type="none" w="sm" len="sm"/>
          </a:ln>
          <a:effectLst>
            <a:outerShdw blurRad="50800" dist="38100" dir="8100000" algn="tr" rotWithShape="0">
              <a:srgbClr val="000000">
                <a:alpha val="40000"/>
              </a:srgbClr>
            </a:outerShdw>
          </a:effectLst>
        </p:spPr>
      </p:pic>
      <p:pic>
        <p:nvPicPr>
          <p:cNvPr id="115" name="Google Shape;115;p3"/>
          <p:cNvPicPr preferRelativeResize="0"/>
          <p:nvPr/>
        </p:nvPicPr>
        <p:blipFill rotWithShape="1">
          <a:blip r:embed="rId9">
            <a:alphaModFix/>
          </a:blip>
          <a:srcRect/>
          <a:stretch/>
        </p:blipFill>
        <p:spPr>
          <a:xfrm>
            <a:off x="6178153" y="4628181"/>
            <a:ext cx="5822494" cy="595652"/>
          </a:xfrm>
          <a:prstGeom prst="rect">
            <a:avLst/>
          </a:prstGeom>
          <a:noFill/>
          <a:ln w="9525" cap="flat" cmpd="sng">
            <a:solidFill>
              <a:srgbClr val="1C3052"/>
            </a:solidFill>
            <a:prstDash val="solid"/>
            <a:round/>
            <a:headEnd type="none" w="sm" len="sm"/>
            <a:tailEnd type="none" w="sm" len="sm"/>
          </a:ln>
          <a:effectLst>
            <a:outerShdw blurRad="50800" dist="38100" dir="8100000" algn="tr" rotWithShape="0">
              <a:srgbClr val="000000">
                <a:alpha val="40000"/>
              </a:srgbClr>
            </a:outerShdw>
          </a:effectLst>
        </p:spPr>
      </p:pic>
      <p:pic>
        <p:nvPicPr>
          <p:cNvPr id="116" name="Google Shape;116;p3"/>
          <p:cNvPicPr preferRelativeResize="0"/>
          <p:nvPr/>
        </p:nvPicPr>
        <p:blipFill rotWithShape="1">
          <a:blip r:embed="rId10">
            <a:alphaModFix/>
          </a:blip>
          <a:srcRect t="-950" r="10448" b="50968"/>
          <a:stretch/>
        </p:blipFill>
        <p:spPr>
          <a:xfrm>
            <a:off x="6695796" y="5273197"/>
            <a:ext cx="5446199" cy="859143"/>
          </a:xfrm>
          <a:prstGeom prst="rect">
            <a:avLst/>
          </a:prstGeom>
          <a:noFill/>
          <a:ln w="9525" cap="flat" cmpd="sng">
            <a:solidFill>
              <a:srgbClr val="1C3052"/>
            </a:solidFill>
            <a:prstDash val="solid"/>
            <a:round/>
            <a:headEnd type="none" w="sm" len="sm"/>
            <a:tailEnd type="none" w="sm" len="sm"/>
          </a:ln>
          <a:effectLst>
            <a:outerShdw blurRad="50800" dist="38100" dir="8100000" algn="tr" rotWithShape="0">
              <a:srgbClr val="000000">
                <a:alpha val="40000"/>
              </a:srgbClr>
            </a:outerShdw>
          </a:effectLst>
        </p:spPr>
      </p:pic>
      <p:pic>
        <p:nvPicPr>
          <p:cNvPr id="117" name="Google Shape;117;p3"/>
          <p:cNvPicPr preferRelativeResize="0"/>
          <p:nvPr/>
        </p:nvPicPr>
        <p:blipFill rotWithShape="1">
          <a:blip r:embed="rId11">
            <a:alphaModFix/>
          </a:blip>
          <a:srcRect r="10123"/>
          <a:stretch/>
        </p:blipFill>
        <p:spPr>
          <a:xfrm>
            <a:off x="6178153" y="3164082"/>
            <a:ext cx="5822494" cy="916124"/>
          </a:xfrm>
          <a:prstGeom prst="rect">
            <a:avLst/>
          </a:prstGeom>
          <a:noFill/>
          <a:ln w="9525" cap="flat" cmpd="sng">
            <a:solidFill>
              <a:srgbClr val="1C3052"/>
            </a:solidFill>
            <a:prstDash val="solid"/>
            <a:round/>
            <a:headEnd type="none" w="sm" len="sm"/>
            <a:tailEnd type="none" w="sm" len="sm"/>
          </a:ln>
          <a:effectLst>
            <a:outerShdw blurRad="50800" dist="38100" dir="8100000" algn="tr" rotWithShape="0">
              <a:srgbClr val="000000">
                <a:alpha val="40000"/>
              </a:srgbClr>
            </a:outerShdw>
          </a:effectLst>
        </p:spPr>
      </p:pic>
      <p:pic>
        <p:nvPicPr>
          <p:cNvPr id="118" name="Google Shape;118;p3"/>
          <p:cNvPicPr preferRelativeResize="0"/>
          <p:nvPr/>
        </p:nvPicPr>
        <p:blipFill rotWithShape="1">
          <a:blip r:embed="rId12">
            <a:alphaModFix/>
          </a:blip>
          <a:srcRect/>
          <a:stretch/>
        </p:blipFill>
        <p:spPr>
          <a:xfrm>
            <a:off x="6159261" y="6183140"/>
            <a:ext cx="5385039" cy="538504"/>
          </a:xfrm>
          <a:prstGeom prst="rect">
            <a:avLst/>
          </a:prstGeom>
          <a:noFill/>
          <a:ln w="9525" cap="flat" cmpd="sng">
            <a:solidFill>
              <a:srgbClr val="1C3052"/>
            </a:solidFill>
            <a:prstDash val="solid"/>
            <a:round/>
            <a:headEnd type="none" w="sm" len="sm"/>
            <a:tailEnd type="none" w="sm" len="sm"/>
          </a:ln>
          <a:effectLst>
            <a:outerShdw blurRad="50800" dist="38100" dir="8100000" algn="tr" rotWithShape="0">
              <a:srgbClr val="000000">
                <a:alpha val="40000"/>
              </a:srgbClr>
            </a:outerShdw>
          </a:effectLst>
        </p:spPr>
      </p:pic>
      <p:sp>
        <p:nvSpPr>
          <p:cNvPr id="119" name="Google Shape;119;p3"/>
          <p:cNvSpPr/>
          <p:nvPr/>
        </p:nvSpPr>
        <p:spPr>
          <a:xfrm>
            <a:off x="10426699" y="86388"/>
            <a:ext cx="1573947" cy="220952"/>
          </a:xfrm>
          <a:prstGeom prst="rect">
            <a:avLst/>
          </a:prstGeom>
          <a:noFill/>
          <a:ln w="38100" cap="flat" cmpd="sng">
            <a:solidFill>
              <a:srgbClr val="E5A1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0" name="Google Shape;120;p3"/>
          <p:cNvSpPr/>
          <p:nvPr/>
        </p:nvSpPr>
        <p:spPr>
          <a:xfrm>
            <a:off x="7343776" y="530210"/>
            <a:ext cx="1485900" cy="195450"/>
          </a:xfrm>
          <a:prstGeom prst="rect">
            <a:avLst/>
          </a:prstGeom>
          <a:noFill/>
          <a:ln w="38100" cap="flat" cmpd="sng">
            <a:solidFill>
              <a:srgbClr val="E5A1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21;p3"/>
          <p:cNvSpPr/>
          <p:nvPr/>
        </p:nvSpPr>
        <p:spPr>
          <a:xfrm>
            <a:off x="6184944" y="1747431"/>
            <a:ext cx="1739855" cy="195450"/>
          </a:xfrm>
          <a:prstGeom prst="rect">
            <a:avLst/>
          </a:prstGeom>
          <a:noFill/>
          <a:ln w="38100" cap="flat" cmpd="sng">
            <a:solidFill>
              <a:srgbClr val="E5A1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 name="Google Shape;122;p3"/>
          <p:cNvSpPr/>
          <p:nvPr/>
        </p:nvSpPr>
        <p:spPr>
          <a:xfrm>
            <a:off x="7610475" y="2586485"/>
            <a:ext cx="981075" cy="195450"/>
          </a:xfrm>
          <a:prstGeom prst="rect">
            <a:avLst/>
          </a:prstGeom>
          <a:noFill/>
          <a:ln w="38100" cap="flat" cmpd="sng">
            <a:solidFill>
              <a:srgbClr val="E5A1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 name="Google Shape;123;p3"/>
          <p:cNvSpPr/>
          <p:nvPr/>
        </p:nvSpPr>
        <p:spPr>
          <a:xfrm>
            <a:off x="9277350" y="3174828"/>
            <a:ext cx="1333500" cy="197021"/>
          </a:xfrm>
          <a:prstGeom prst="rect">
            <a:avLst/>
          </a:prstGeom>
          <a:noFill/>
          <a:ln w="38100" cap="flat" cmpd="sng">
            <a:solidFill>
              <a:srgbClr val="E5A1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 name="Google Shape;124;p3"/>
          <p:cNvSpPr/>
          <p:nvPr/>
        </p:nvSpPr>
        <p:spPr>
          <a:xfrm>
            <a:off x="6787355" y="4045815"/>
            <a:ext cx="1451769" cy="202336"/>
          </a:xfrm>
          <a:prstGeom prst="rect">
            <a:avLst/>
          </a:prstGeom>
          <a:noFill/>
          <a:ln w="38100" cap="flat" cmpd="sng">
            <a:solidFill>
              <a:srgbClr val="E5A1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25;p3"/>
          <p:cNvSpPr/>
          <p:nvPr/>
        </p:nvSpPr>
        <p:spPr>
          <a:xfrm>
            <a:off x="7513240" y="4638424"/>
            <a:ext cx="1144986" cy="157701"/>
          </a:xfrm>
          <a:prstGeom prst="rect">
            <a:avLst/>
          </a:prstGeom>
          <a:noFill/>
          <a:ln w="38100" cap="flat" cmpd="sng">
            <a:solidFill>
              <a:srgbClr val="E5A1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26;p3"/>
          <p:cNvSpPr/>
          <p:nvPr/>
        </p:nvSpPr>
        <p:spPr>
          <a:xfrm>
            <a:off x="9618265" y="5327720"/>
            <a:ext cx="1402160" cy="210632"/>
          </a:xfrm>
          <a:prstGeom prst="rect">
            <a:avLst/>
          </a:prstGeom>
          <a:noFill/>
          <a:ln w="38100" cap="flat" cmpd="sng">
            <a:solidFill>
              <a:srgbClr val="E5A1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27;p3"/>
          <p:cNvSpPr/>
          <p:nvPr/>
        </p:nvSpPr>
        <p:spPr>
          <a:xfrm>
            <a:off x="6787355" y="6271103"/>
            <a:ext cx="1137444" cy="196372"/>
          </a:xfrm>
          <a:prstGeom prst="rect">
            <a:avLst/>
          </a:prstGeom>
          <a:noFill/>
          <a:ln w="38100" cap="flat" cmpd="sng">
            <a:solidFill>
              <a:srgbClr val="E5A1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28;p3"/>
          <p:cNvSpPr txBox="1"/>
          <p:nvPr/>
        </p:nvSpPr>
        <p:spPr>
          <a:xfrm>
            <a:off x="1824671" y="5081129"/>
            <a:ext cx="1538663"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e.g.</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30"/>
          <p:cNvSpPr/>
          <p:nvPr/>
        </p:nvSpPr>
        <p:spPr>
          <a:xfrm>
            <a:off x="-70648" y="6561707"/>
            <a:ext cx="12262648" cy="2893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3" name="Google Shape;613;p30"/>
          <p:cNvSpPr/>
          <p:nvPr/>
        </p:nvSpPr>
        <p:spPr>
          <a:xfrm>
            <a:off x="-37518" y="0"/>
            <a:ext cx="5960958" cy="6858000"/>
          </a:xfrm>
          <a:prstGeom prst="rect">
            <a:avLst/>
          </a:prstGeom>
          <a:solidFill>
            <a:srgbClr val="E4EF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4" name="Google Shape;614;p30"/>
          <p:cNvSpPr txBox="1"/>
          <p:nvPr/>
        </p:nvSpPr>
        <p:spPr>
          <a:xfrm>
            <a:off x="769635" y="203722"/>
            <a:ext cx="5117553" cy="13255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124627"/>
              </a:buClr>
              <a:buSzPts val="4800"/>
              <a:buFont typeface="Quattrocento Sans"/>
              <a:buNone/>
              <a:tabLst/>
              <a:defRPr/>
            </a:pPr>
            <a:r>
              <a:rPr kumimoji="0" lang="en-US" sz="4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Facility Access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30"/>
          <p:cNvSpPr txBox="1"/>
          <p:nvPr/>
        </p:nvSpPr>
        <p:spPr>
          <a:xfrm>
            <a:off x="284269" y="1122224"/>
            <a:ext cx="5725451"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E39D25"/>
                </a:solidFill>
                <a:effectLst/>
                <a:uLnTx/>
                <a:uFillTx/>
                <a:latin typeface="Quattrocento Sans"/>
                <a:ea typeface="Quattrocento Sans"/>
                <a:cs typeface="Quattrocento Sans"/>
                <a:sym typeface="Quattrocento Sans"/>
              </a:rPr>
              <a:t>Apply to our next call</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6" name="Google Shape;616;p30"/>
          <p:cNvGrpSpPr/>
          <p:nvPr/>
        </p:nvGrpSpPr>
        <p:grpSpPr>
          <a:xfrm>
            <a:off x="1239558" y="3289834"/>
            <a:ext cx="3481842" cy="689185"/>
            <a:chOff x="964703" y="5592811"/>
            <a:chExt cx="3481842" cy="689185"/>
          </a:xfrm>
        </p:grpSpPr>
        <p:sp>
          <p:nvSpPr>
            <p:cNvPr id="617" name="Google Shape;617;p30"/>
            <p:cNvSpPr/>
            <p:nvPr/>
          </p:nvSpPr>
          <p:spPr>
            <a:xfrm>
              <a:off x="964703" y="5592811"/>
              <a:ext cx="3406806" cy="689185"/>
            </a:xfrm>
            <a:prstGeom prst="roundRect">
              <a:avLst>
                <a:gd name="adj" fmla="val 16667"/>
              </a:avLst>
            </a:prstGeom>
            <a:solidFill>
              <a:srgbClr val="124627"/>
            </a:solidFill>
            <a:ln w="12700" cap="flat" cmpd="sng">
              <a:solidFill>
                <a:srgbClr val="31538F"/>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8" name="Google Shape;618;p30"/>
            <p:cNvSpPr txBox="1"/>
            <p:nvPr/>
          </p:nvSpPr>
          <p:spPr>
            <a:xfrm>
              <a:off x="1039739" y="5640631"/>
              <a:ext cx="3406806"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www.EPOS-NL.nl </a:t>
              </a: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19" name="Google Shape;619;p30"/>
          <p:cNvSpPr/>
          <p:nvPr/>
        </p:nvSpPr>
        <p:spPr>
          <a:xfrm rot="-3612041" flipH="1">
            <a:off x="788333" y="2268100"/>
            <a:ext cx="947274" cy="1117184"/>
          </a:xfrm>
          <a:prstGeom prst="arc">
            <a:avLst>
              <a:gd name="adj1" fmla="val 17284077"/>
              <a:gd name="adj2" fmla="val 0"/>
            </a:avLst>
          </a:prstGeom>
          <a:noFill/>
          <a:ln w="9525" cap="flat" cmpd="sng">
            <a:solidFill>
              <a:srgbClr val="124627"/>
            </a:solidFill>
            <a:prstDash val="solid"/>
            <a:miter lim="800000"/>
            <a:headEnd type="none" w="lg" len="lg"/>
            <a:tailEnd type="stealth" w="lg" len="lg"/>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0" name="Google Shape;620;p30"/>
          <p:cNvSpPr txBox="1"/>
          <p:nvPr/>
        </p:nvSpPr>
        <p:spPr>
          <a:xfrm>
            <a:off x="500565" y="1852169"/>
            <a:ext cx="5148937"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Dutch labs: rock deformation, </a:t>
            </a:r>
            <a:b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fluid transport, analogue modelling, </a:t>
            </a:r>
            <a:b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microscopy and tomography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21" name="Google Shape;621;p30"/>
          <p:cNvPicPr preferRelativeResize="0"/>
          <p:nvPr/>
        </p:nvPicPr>
        <p:blipFill rotWithShape="1">
          <a:blip r:embed="rId3">
            <a:alphaModFix/>
          </a:blip>
          <a:srcRect/>
          <a:stretch/>
        </p:blipFill>
        <p:spPr>
          <a:xfrm>
            <a:off x="7009320" y="3352800"/>
            <a:ext cx="6229198" cy="3504540"/>
          </a:xfrm>
          <a:prstGeom prst="rect">
            <a:avLst/>
          </a:prstGeom>
          <a:noFill/>
          <a:ln>
            <a:noFill/>
          </a:ln>
        </p:spPr>
      </p:pic>
      <p:pic>
        <p:nvPicPr>
          <p:cNvPr id="622" name="Google Shape;622;p30"/>
          <p:cNvPicPr preferRelativeResize="0"/>
          <p:nvPr/>
        </p:nvPicPr>
        <p:blipFill rotWithShape="1">
          <a:blip r:embed="rId4">
            <a:alphaModFix/>
          </a:blip>
          <a:srcRect/>
          <a:stretch/>
        </p:blipFill>
        <p:spPr>
          <a:xfrm>
            <a:off x="7621382" y="-294360"/>
            <a:ext cx="5617136" cy="4210385"/>
          </a:xfrm>
          <a:prstGeom prst="rect">
            <a:avLst/>
          </a:prstGeom>
          <a:noFill/>
          <a:ln>
            <a:noFill/>
          </a:ln>
        </p:spPr>
      </p:pic>
      <p:sp>
        <p:nvSpPr>
          <p:cNvPr id="623" name="Google Shape;623;p30"/>
          <p:cNvSpPr txBox="1"/>
          <p:nvPr/>
        </p:nvSpPr>
        <p:spPr>
          <a:xfrm>
            <a:off x="1189440" y="2892460"/>
            <a:ext cx="359307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Next call: July 2025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4" name="Google Shape;624;p30"/>
          <p:cNvGrpSpPr/>
          <p:nvPr/>
        </p:nvGrpSpPr>
        <p:grpSpPr>
          <a:xfrm>
            <a:off x="452298" y="4153449"/>
            <a:ext cx="5643702" cy="1990350"/>
            <a:chOff x="452298" y="4153449"/>
            <a:chExt cx="5643702" cy="1990350"/>
          </a:xfrm>
        </p:grpSpPr>
        <p:grpSp>
          <p:nvGrpSpPr>
            <p:cNvPr id="625" name="Google Shape;625;p30"/>
            <p:cNvGrpSpPr/>
            <p:nvPr/>
          </p:nvGrpSpPr>
          <p:grpSpPr>
            <a:xfrm>
              <a:off x="486912" y="4153449"/>
              <a:ext cx="4998128" cy="689185"/>
              <a:chOff x="662009" y="4153449"/>
              <a:chExt cx="4998128" cy="689185"/>
            </a:xfrm>
          </p:grpSpPr>
          <p:sp>
            <p:nvSpPr>
              <p:cNvPr id="626" name="Google Shape;626;p30"/>
              <p:cNvSpPr/>
              <p:nvPr/>
            </p:nvSpPr>
            <p:spPr>
              <a:xfrm>
                <a:off x="662009" y="4153449"/>
                <a:ext cx="4998128" cy="689185"/>
              </a:xfrm>
              <a:prstGeom prst="roundRect">
                <a:avLst>
                  <a:gd name="adj" fmla="val 16667"/>
                </a:avLst>
              </a:prstGeom>
              <a:solidFill>
                <a:srgbClr val="FF4800"/>
              </a:solidFill>
              <a:ln w="12700" cap="flat" cmpd="sng">
                <a:solidFill>
                  <a:srgbClr val="FF4800"/>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7" name="Google Shape;627;p30"/>
              <p:cNvSpPr txBox="1"/>
              <p:nvPr/>
            </p:nvSpPr>
            <p:spPr>
              <a:xfrm>
                <a:off x="944732" y="4218809"/>
                <a:ext cx="4564483"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www.EXCITE-network.eu</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8" name="Google Shape;628;p30"/>
            <p:cNvSpPr/>
            <p:nvPr/>
          </p:nvSpPr>
          <p:spPr>
            <a:xfrm rot="10171718" flipH="1">
              <a:off x="4426907" y="4552662"/>
              <a:ext cx="530586" cy="1142931"/>
            </a:xfrm>
            <a:prstGeom prst="arc">
              <a:avLst>
                <a:gd name="adj1" fmla="val 16200000"/>
                <a:gd name="adj2" fmla="val 0"/>
              </a:avLst>
            </a:prstGeom>
            <a:noFill/>
            <a:ln w="9525" cap="flat" cmpd="sng">
              <a:solidFill>
                <a:srgbClr val="FF4800"/>
              </a:solidFill>
              <a:prstDash val="solid"/>
              <a:miter lim="800000"/>
              <a:headEnd type="none" w="lg" len="lg"/>
              <a:tailEnd type="stealth" w="lg" len="lg"/>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9" name="Google Shape;629;p30"/>
            <p:cNvSpPr txBox="1"/>
            <p:nvPr/>
          </p:nvSpPr>
          <p:spPr>
            <a:xfrm>
              <a:off x="1599330" y="5497468"/>
              <a:ext cx="4496670"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4800"/>
                  </a:solidFill>
                  <a:effectLst/>
                  <a:uLnTx/>
                  <a:uFillTx/>
                  <a:latin typeface="Quattrocento Sans"/>
                  <a:ea typeface="Quattrocento Sans"/>
                  <a:cs typeface="Quattrocento Sans"/>
                  <a:sym typeface="Quattrocento Sans"/>
                </a:rPr>
                <a:t>&gt;24 European microscopy </a:t>
              </a:r>
              <a:br>
                <a:rPr kumimoji="0" lang="en-US" sz="1800" b="0" i="0" u="none" strike="noStrike" kern="0" cap="none" spc="0" normalizeH="0" baseline="0" noProof="0">
                  <a:ln>
                    <a:noFill/>
                  </a:ln>
                  <a:solidFill>
                    <a:srgbClr val="FF4800"/>
                  </a:solidFill>
                  <a:effectLst/>
                  <a:uLnTx/>
                  <a:uFillTx/>
                  <a:latin typeface="Quattrocento Sans"/>
                  <a:ea typeface="Quattrocento Sans"/>
                  <a:cs typeface="Quattrocento Sans"/>
                  <a:sym typeface="Quattrocento Sans"/>
                </a:rPr>
              </a:br>
              <a:r>
                <a:rPr kumimoji="0" lang="en-US" sz="1800" b="0" i="0" u="none" strike="noStrike" kern="0" cap="none" spc="0" normalizeH="0" baseline="0" noProof="0">
                  <a:ln>
                    <a:noFill/>
                  </a:ln>
                  <a:solidFill>
                    <a:srgbClr val="FF4800"/>
                  </a:solidFill>
                  <a:effectLst/>
                  <a:uLnTx/>
                  <a:uFillTx/>
                  <a:latin typeface="Quattrocento Sans"/>
                  <a:ea typeface="Quattrocento Sans"/>
                  <a:cs typeface="Quattrocento Sans"/>
                  <a:sym typeface="Quattrocento Sans"/>
                </a:rPr>
                <a:t>&amp; tomography facilities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30"/>
            <p:cNvSpPr txBox="1"/>
            <p:nvPr/>
          </p:nvSpPr>
          <p:spPr>
            <a:xfrm>
              <a:off x="452298" y="4919569"/>
              <a:ext cx="359307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4800"/>
                  </a:solidFill>
                  <a:effectLst/>
                  <a:uLnTx/>
                  <a:uFillTx/>
                  <a:latin typeface="Quattrocento Sans"/>
                  <a:ea typeface="Quattrocento Sans"/>
                  <a:cs typeface="Quattrocento Sans"/>
                  <a:sym typeface="Quattrocento Sans"/>
                </a:rPr>
                <a:t>Next call: Spring 2025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31" name="Google Shape;631;p30" descr="A picture containing indoor, miller&#10;&#10;Description automatically generated"/>
          <p:cNvPicPr preferRelativeResize="0"/>
          <p:nvPr/>
        </p:nvPicPr>
        <p:blipFill rotWithShape="1">
          <a:blip r:embed="rId5">
            <a:alphaModFix/>
          </a:blip>
          <a:srcRect l="22375" t="20686" r="32019" b="18506"/>
          <a:stretch/>
        </p:blipFill>
        <p:spPr>
          <a:xfrm>
            <a:off x="6096000" y="1441921"/>
            <a:ext cx="3064097" cy="3064097"/>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1"/>
          <p:cNvSpPr/>
          <p:nvPr/>
        </p:nvSpPr>
        <p:spPr>
          <a:xfrm>
            <a:off x="0" y="0"/>
            <a:ext cx="12192000" cy="6858000"/>
          </a:xfrm>
          <a:prstGeom prst="rect">
            <a:avLst/>
          </a:prstGeom>
          <a:solidFill>
            <a:srgbClr val="E4EF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7" name="Google Shape;637;p31"/>
          <p:cNvSpPr/>
          <p:nvPr/>
        </p:nvSpPr>
        <p:spPr>
          <a:xfrm>
            <a:off x="7223908" y="3758426"/>
            <a:ext cx="787079" cy="2792182"/>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38" name="Google Shape;638;p31" descr="Logo&#10;&#10;Description automatically generated"/>
          <p:cNvPicPr preferRelativeResize="0"/>
          <p:nvPr/>
        </p:nvPicPr>
        <p:blipFill rotWithShape="1">
          <a:blip r:embed="rId3">
            <a:alphaModFix/>
          </a:blip>
          <a:srcRect/>
          <a:stretch/>
        </p:blipFill>
        <p:spPr>
          <a:xfrm>
            <a:off x="3164046" y="1491381"/>
            <a:ext cx="5863908" cy="1590247"/>
          </a:xfrm>
          <a:prstGeom prst="rect">
            <a:avLst/>
          </a:prstGeom>
          <a:noFill/>
          <a:ln>
            <a:noFill/>
          </a:ln>
        </p:spPr>
      </p:pic>
      <p:sp>
        <p:nvSpPr>
          <p:cNvPr id="639" name="Google Shape;639;p31"/>
          <p:cNvSpPr txBox="1">
            <a:spLocks noGrp="1"/>
          </p:cNvSpPr>
          <p:nvPr>
            <p:ph type="body" idx="1"/>
          </p:nvPr>
        </p:nvSpPr>
        <p:spPr>
          <a:xfrm>
            <a:off x="1" y="3264878"/>
            <a:ext cx="12192000" cy="2926866"/>
          </a:xfrm>
          <a:prstGeom prst="rect">
            <a:avLst/>
          </a:prstGeom>
          <a:noFill/>
          <a:ln>
            <a:noFill/>
          </a:ln>
        </p:spPr>
        <p:txBody>
          <a:bodyPr spcFirstLastPara="1" wrap="square" lIns="91425" tIns="45700" rIns="91425" bIns="45700" anchor="t" anchorCtr="0">
            <a:normAutofit/>
          </a:bodyPr>
          <a:lstStyle/>
          <a:p>
            <a:pPr marL="0" marR="0" lvl="0" indent="0" algn="ctr" rtl="0">
              <a:lnSpc>
                <a:spcPct val="115000"/>
              </a:lnSpc>
              <a:spcBef>
                <a:spcPts val="0"/>
              </a:spcBef>
              <a:spcAft>
                <a:spcPts val="0"/>
              </a:spcAft>
              <a:buClr>
                <a:srgbClr val="1D4928"/>
              </a:buClr>
              <a:buSzPts val="3200"/>
              <a:buNone/>
            </a:pPr>
            <a:r>
              <a:rPr lang="en-US" sz="3200" b="1">
                <a:solidFill>
                  <a:srgbClr val="1D4928"/>
                </a:solidFill>
                <a:latin typeface="Quattrocento Sans"/>
                <a:ea typeface="Quattrocento Sans"/>
                <a:cs typeface="Quattrocento Sans"/>
                <a:sym typeface="Quattrocento Sans"/>
              </a:rPr>
              <a:t>The Dutch infrastructure for solid Earth sciences</a:t>
            </a:r>
            <a:endParaRPr sz="3200" b="1">
              <a:solidFill>
                <a:srgbClr val="1D4928"/>
              </a:solidFill>
              <a:latin typeface="Quattrocento Sans"/>
              <a:ea typeface="Quattrocento Sans"/>
              <a:cs typeface="Quattrocento Sans"/>
              <a:sym typeface="Quattrocento Sans"/>
            </a:endParaRPr>
          </a:p>
        </p:txBody>
      </p:sp>
      <p:grpSp>
        <p:nvGrpSpPr>
          <p:cNvPr id="640" name="Google Shape;640;p31"/>
          <p:cNvGrpSpPr/>
          <p:nvPr/>
        </p:nvGrpSpPr>
        <p:grpSpPr>
          <a:xfrm>
            <a:off x="4181013" y="4433925"/>
            <a:ext cx="3829974" cy="689485"/>
            <a:chOff x="964702" y="5621386"/>
            <a:chExt cx="3829974" cy="689485"/>
          </a:xfrm>
        </p:grpSpPr>
        <p:sp>
          <p:nvSpPr>
            <p:cNvPr id="641" name="Google Shape;641;p31"/>
            <p:cNvSpPr/>
            <p:nvPr/>
          </p:nvSpPr>
          <p:spPr>
            <a:xfrm>
              <a:off x="964702" y="5621386"/>
              <a:ext cx="3737621" cy="689485"/>
            </a:xfrm>
            <a:prstGeom prst="roundRect">
              <a:avLst>
                <a:gd name="adj" fmla="val 16667"/>
              </a:avLst>
            </a:prstGeom>
            <a:solidFill>
              <a:srgbClr val="124627"/>
            </a:solidFill>
            <a:ln w="12700" cap="flat" cmpd="sng">
              <a:solidFill>
                <a:srgbClr val="31538F"/>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2" name="Google Shape;642;p31"/>
            <p:cNvSpPr txBox="1"/>
            <p:nvPr/>
          </p:nvSpPr>
          <p:spPr>
            <a:xfrm>
              <a:off x="970166" y="5640631"/>
              <a:ext cx="3824510"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www.</a:t>
              </a:r>
              <a:r>
                <a:rPr kumimoji="0" lang="en-US" sz="32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EPOS-NL</a:t>
              </a:r>
              <a:r>
                <a:rPr kumimoji="0" lang="en-US" sz="36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.nl </a:t>
              </a:r>
              <a:endParaRPr kumimoji="0" sz="36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43" name="Google Shape;643;p31"/>
          <p:cNvSpPr/>
          <p:nvPr/>
        </p:nvSpPr>
        <p:spPr>
          <a:xfrm>
            <a:off x="4181013" y="5402517"/>
            <a:ext cx="3737621" cy="689485"/>
          </a:xfrm>
          <a:prstGeom prst="roundRect">
            <a:avLst>
              <a:gd name="adj" fmla="val 16667"/>
            </a:avLst>
          </a:prstGeom>
          <a:solidFill>
            <a:srgbClr val="124627"/>
          </a:solidFill>
          <a:ln w="12700" cap="flat" cmpd="sng">
            <a:solidFill>
              <a:srgbClr val="31538F"/>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4" name="Google Shape;644;p31"/>
          <p:cNvSpPr txBox="1"/>
          <p:nvPr/>
        </p:nvSpPr>
        <p:spPr>
          <a:xfrm>
            <a:off x="4141257" y="5435732"/>
            <a:ext cx="382451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info@EPOS-NL.nl</a:t>
            </a: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4"/>
          <p:cNvSpPr txBox="1"/>
          <p:nvPr/>
        </p:nvSpPr>
        <p:spPr>
          <a:xfrm>
            <a:off x="595085" y="2748884"/>
            <a:ext cx="5341258" cy="23083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24627"/>
              </a:buClr>
              <a:buSzPts val="3600"/>
              <a:buFont typeface="Quattrocento Sans"/>
              <a:buNone/>
              <a:tabLst/>
              <a:defRPr/>
            </a:pPr>
            <a:r>
              <a:rPr kumimoji="0" lang="en-US"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Physics based understanding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24627"/>
              </a:buClr>
              <a:buSzPts val="3600"/>
              <a:buFont typeface="Quattrocento Sans"/>
              <a:buNone/>
              <a:tabLst/>
              <a:defRPr/>
            </a:pPr>
            <a:r>
              <a:rPr kumimoji="0" lang="en-US"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…starts at the grain-scale</a:t>
            </a:r>
            <a:endParaRPr kumimoji="0"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a:p>
            <a:pPr marL="571500" marR="0" lvl="0" indent="-34290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pic>
        <p:nvPicPr>
          <p:cNvPr id="135" name="Google Shape;135;p4" descr="A picture containing text, rock, stone&#10;&#10;Description automatically generated"/>
          <p:cNvPicPr preferRelativeResize="0"/>
          <p:nvPr/>
        </p:nvPicPr>
        <p:blipFill rotWithShape="1">
          <a:blip r:embed="rId3">
            <a:alphaModFix/>
          </a:blip>
          <a:srcRect l="4207" r="4206" b="6420"/>
          <a:stretch/>
        </p:blipFill>
        <p:spPr>
          <a:xfrm>
            <a:off x="7975600" y="2357671"/>
            <a:ext cx="2327181" cy="2327181"/>
          </a:xfrm>
          <a:prstGeom prst="ellipse">
            <a:avLst/>
          </a:prstGeom>
          <a:noFill/>
          <a:ln>
            <a:noFill/>
          </a:ln>
        </p:spPr>
      </p:pic>
      <p:sp>
        <p:nvSpPr>
          <p:cNvPr id="136" name="Google Shape;136;p4"/>
          <p:cNvSpPr txBox="1"/>
          <p:nvPr/>
        </p:nvSpPr>
        <p:spPr>
          <a:xfrm>
            <a:off x="7783286" y="5693621"/>
            <a:ext cx="467360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Time-dependent processes?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4"/>
          <p:cNvSpPr txBox="1"/>
          <p:nvPr/>
        </p:nvSpPr>
        <p:spPr>
          <a:xfrm>
            <a:off x="6466115" y="979713"/>
            <a:ext cx="467360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Elastic?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4"/>
          <p:cNvSpPr txBox="1"/>
          <p:nvPr/>
        </p:nvSpPr>
        <p:spPr>
          <a:xfrm>
            <a:off x="9568544" y="1333707"/>
            <a:ext cx="467360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Thermo-plastic?</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4"/>
          <p:cNvSpPr txBox="1"/>
          <p:nvPr/>
        </p:nvSpPr>
        <p:spPr>
          <a:xfrm>
            <a:off x="8802915" y="438101"/>
            <a:ext cx="263434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Friction?</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140;p4"/>
          <p:cNvSpPr txBox="1"/>
          <p:nvPr/>
        </p:nvSpPr>
        <p:spPr>
          <a:xfrm>
            <a:off x="6207848" y="3672115"/>
            <a:ext cx="2634342"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Conductive properties?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4"/>
          <p:cNvSpPr txBox="1"/>
          <p:nvPr/>
        </p:nvSpPr>
        <p:spPr>
          <a:xfrm>
            <a:off x="6307000" y="1754868"/>
            <a:ext cx="333720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Fracture?</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 name="Google Shape;142;p4"/>
          <p:cNvSpPr txBox="1"/>
          <p:nvPr/>
        </p:nvSpPr>
        <p:spPr>
          <a:xfrm>
            <a:off x="10120086" y="4500186"/>
            <a:ext cx="2191114"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Microphysics?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 name="Google Shape;143;p4"/>
          <p:cNvSpPr txBox="1"/>
          <p:nvPr/>
        </p:nvSpPr>
        <p:spPr>
          <a:xfrm>
            <a:off x="10302781" y="2301354"/>
            <a:ext cx="263434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Permeable?</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4"/>
          <p:cNvSpPr txBox="1"/>
          <p:nvPr/>
        </p:nvSpPr>
        <p:spPr>
          <a:xfrm>
            <a:off x="6763658" y="4821388"/>
            <a:ext cx="2634342"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New"/>
              <a:buNone/>
              <a:tabLst/>
              <a:defRPr/>
            </a:pPr>
            <a:r>
              <a:rPr kumimoji="0" lang="en-US" sz="1800" b="0" i="0" u="none" strike="noStrike" kern="0" cap="none" spc="0" normalizeH="0" baseline="0" noProof="0">
                <a:ln>
                  <a:noFill/>
                </a:ln>
                <a:solidFill>
                  <a:srgbClr val="000000"/>
                </a:solidFill>
                <a:effectLst/>
                <a:uLnTx/>
                <a:uFillTx/>
                <a:latin typeface="Courier New"/>
                <a:ea typeface="Courier New"/>
                <a:cs typeface="Courier New"/>
                <a:sym typeface="Courier New"/>
              </a:rPr>
              <a:t>Porosity?</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49" name="Google Shape;149;p5"/>
          <p:cNvGrpSpPr/>
          <p:nvPr/>
        </p:nvGrpSpPr>
        <p:grpSpPr>
          <a:xfrm>
            <a:off x="6579794" y="1436915"/>
            <a:ext cx="5612206" cy="4477656"/>
            <a:chOff x="6241143" y="571639"/>
            <a:chExt cx="5950857" cy="4747846"/>
          </a:xfrm>
        </p:grpSpPr>
        <p:grpSp>
          <p:nvGrpSpPr>
            <p:cNvPr id="150" name="Google Shape;150;p5"/>
            <p:cNvGrpSpPr/>
            <p:nvPr/>
          </p:nvGrpSpPr>
          <p:grpSpPr>
            <a:xfrm>
              <a:off x="6241143" y="571639"/>
              <a:ext cx="5950857" cy="4747846"/>
              <a:chOff x="6241143" y="571639"/>
              <a:chExt cx="5950857" cy="4747846"/>
            </a:xfrm>
          </p:grpSpPr>
          <p:pic>
            <p:nvPicPr>
              <p:cNvPr id="151" name="Google Shape;151;p5" descr="A close-up of a graph&#10;&#10;Description automatically generated"/>
              <p:cNvPicPr preferRelativeResize="0"/>
              <p:nvPr/>
            </p:nvPicPr>
            <p:blipFill rotWithShape="1">
              <a:blip r:embed="rId3">
                <a:alphaModFix/>
              </a:blip>
              <a:srcRect l="52863" t="25410" r="2977" b="6405"/>
              <a:stretch/>
            </p:blipFill>
            <p:spPr>
              <a:xfrm>
                <a:off x="6241143" y="571639"/>
                <a:ext cx="5950857" cy="4726076"/>
              </a:xfrm>
              <a:prstGeom prst="rect">
                <a:avLst/>
              </a:prstGeom>
              <a:noFill/>
              <a:ln>
                <a:noFill/>
              </a:ln>
            </p:spPr>
          </p:pic>
          <p:sp>
            <p:nvSpPr>
              <p:cNvPr id="152" name="Google Shape;152;p5"/>
              <p:cNvSpPr/>
              <p:nvPr/>
            </p:nvSpPr>
            <p:spPr>
              <a:xfrm>
                <a:off x="6241143" y="4499427"/>
                <a:ext cx="5646055" cy="8200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53" name="Google Shape;153;p5" descr="A close-up of a graph&#10;&#10;Description automatically generated"/>
            <p:cNvPicPr preferRelativeResize="0"/>
            <p:nvPr/>
          </p:nvPicPr>
          <p:blipFill rotWithShape="1">
            <a:blip r:embed="rId3">
              <a:alphaModFix/>
            </a:blip>
            <a:srcRect l="59164" t="88880" r="8524" b="438"/>
            <a:stretch/>
          </p:blipFill>
          <p:spPr>
            <a:xfrm>
              <a:off x="7039428" y="4219020"/>
              <a:ext cx="4354286" cy="740229"/>
            </a:xfrm>
            <a:prstGeom prst="rect">
              <a:avLst/>
            </a:prstGeom>
            <a:noFill/>
            <a:ln>
              <a:noFill/>
            </a:ln>
          </p:spPr>
        </p:pic>
      </p:grpSp>
      <p:sp>
        <p:nvSpPr>
          <p:cNvPr id="154" name="Google Shape;154;p5"/>
          <p:cNvSpPr/>
          <p:nvPr/>
        </p:nvSpPr>
        <p:spPr>
          <a:xfrm>
            <a:off x="6579794" y="1764774"/>
            <a:ext cx="1867519" cy="69810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55;p5"/>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56;p5"/>
          <p:cNvSpPr txBox="1"/>
          <p:nvPr/>
        </p:nvSpPr>
        <p:spPr>
          <a:xfrm>
            <a:off x="595085" y="2748884"/>
            <a:ext cx="5341258" cy="28623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24627"/>
              </a:buClr>
              <a:buSzPts val="3600"/>
              <a:buFont typeface="Quattrocento Sans"/>
              <a:buNone/>
              <a:tabLst/>
              <a:defRPr/>
            </a:pPr>
            <a:r>
              <a:rPr kumimoji="0" lang="en-US"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Physics based understanding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24627"/>
              </a:buClr>
              <a:buSzPts val="3600"/>
              <a:buFont typeface="Quattrocento Sans"/>
              <a:buNone/>
              <a:tabLst/>
              <a:defRPr/>
            </a:pPr>
            <a:r>
              <a:rPr kumimoji="0" lang="en-US"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…best not stay </a:t>
            </a:r>
            <a:br>
              <a:rPr kumimoji="0" lang="en-US"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at the grain-scale</a:t>
            </a:r>
            <a:endParaRPr kumimoji="0"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a:p>
            <a:pPr marL="571500" marR="0" lvl="0" indent="-34290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sp>
        <p:nvSpPr>
          <p:cNvPr id="157" name="Google Shape;157;p5"/>
          <p:cNvSpPr txBox="1"/>
          <p:nvPr/>
        </p:nvSpPr>
        <p:spPr>
          <a:xfrm>
            <a:off x="7373714" y="917277"/>
            <a:ext cx="4702628"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000"/>
              <a:buFont typeface="Quattrocento Sans"/>
              <a:buNone/>
              <a:tabLst/>
              <a:defRPr/>
            </a:pPr>
            <a:r>
              <a:rPr kumimoji="0" lang="en-US" sz="20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5km = 25 million grains </a:t>
            </a:r>
            <a:r>
              <a:rPr kumimoji="0" lang="en-US" sz="2000" b="1" i="0" u="sng"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wide</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cxnSp>
        <p:nvCxnSpPr>
          <p:cNvPr id="158" name="Google Shape;158;p5"/>
          <p:cNvCxnSpPr/>
          <p:nvPr/>
        </p:nvCxnSpPr>
        <p:spPr>
          <a:xfrm>
            <a:off x="6855565" y="1436571"/>
            <a:ext cx="4702628" cy="0"/>
          </a:xfrm>
          <a:prstGeom prst="straightConnector1">
            <a:avLst/>
          </a:prstGeom>
          <a:noFill/>
          <a:ln w="28575" cap="flat" cmpd="sng">
            <a:solidFill>
              <a:srgbClr val="1D4928"/>
            </a:solidFill>
            <a:prstDash val="solid"/>
            <a:miter lim="800000"/>
            <a:headEnd type="stealth" w="lg" len="lg"/>
            <a:tailEnd type="stealth" w="lg" len="lg"/>
          </a:ln>
        </p:spPr>
      </p:cxnSp>
      <p:cxnSp>
        <p:nvCxnSpPr>
          <p:cNvPr id="159" name="Google Shape;159;p5"/>
          <p:cNvCxnSpPr/>
          <p:nvPr/>
        </p:nvCxnSpPr>
        <p:spPr>
          <a:xfrm rot="10800000">
            <a:off x="6470936" y="1596572"/>
            <a:ext cx="0" cy="3069428"/>
          </a:xfrm>
          <a:prstGeom prst="straightConnector1">
            <a:avLst/>
          </a:prstGeom>
          <a:noFill/>
          <a:ln w="28575" cap="flat" cmpd="sng">
            <a:solidFill>
              <a:srgbClr val="1D4928"/>
            </a:solidFill>
            <a:prstDash val="solid"/>
            <a:miter lim="800000"/>
            <a:headEnd type="stealth" w="lg" len="lg"/>
            <a:tailEnd type="stealth" w="lg" len="lg"/>
          </a:ln>
        </p:spPr>
      </p:cxnSp>
      <p:sp>
        <p:nvSpPr>
          <p:cNvPr id="160" name="Google Shape;160;p5"/>
          <p:cNvSpPr txBox="1"/>
          <p:nvPr/>
        </p:nvSpPr>
        <p:spPr>
          <a:xfrm>
            <a:off x="6470936" y="1718442"/>
            <a:ext cx="2315029"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000"/>
              <a:buFont typeface="Quattrocento Sans"/>
              <a:buNone/>
              <a:tabLst/>
              <a:defRPr/>
            </a:pPr>
            <a:r>
              <a:rPr kumimoji="0" lang="en-US" sz="20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2km = 10 million grains </a:t>
            </a:r>
            <a:r>
              <a:rPr kumimoji="0" lang="en-US" sz="2000" b="1" i="0" u="sng"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deep</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161;p5"/>
          <p:cNvSpPr txBox="1"/>
          <p:nvPr/>
        </p:nvSpPr>
        <p:spPr>
          <a:xfrm>
            <a:off x="6292339" y="5821273"/>
            <a:ext cx="5612205" cy="64633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1D4928"/>
              </a:buClr>
              <a:buSzPts val="1800"/>
              <a:buFont typeface="Calibri"/>
              <a:buNone/>
              <a:tabLst/>
              <a:defRPr/>
            </a:pPr>
            <a:r>
              <a:rPr kumimoji="0" lang="en-US" sz="1800" b="0" i="0" u="none" strike="noStrike" kern="0" cap="none" spc="0" normalizeH="0" baseline="0" noProof="0">
                <a:ln>
                  <a:noFill/>
                </a:ln>
                <a:solidFill>
                  <a:srgbClr val="1D4928"/>
                </a:solidFill>
                <a:effectLst/>
                <a:uLnTx/>
                <a:uFillTx/>
                <a:latin typeface="Calibri"/>
                <a:ea typeface="Calibri"/>
                <a:cs typeface="Calibri"/>
                <a:sym typeface="Calibri"/>
              </a:rPr>
              <a:t>A field-scale model</a:t>
            </a:r>
            <a:br>
              <a:rPr kumimoji="0" lang="en-US" sz="1800" b="0" i="0" u="none" strike="noStrike" kern="0" cap="none" spc="0" normalizeH="0" baseline="0" noProof="0">
                <a:ln>
                  <a:noFill/>
                </a:ln>
                <a:solidFill>
                  <a:srgbClr val="1D4928"/>
                </a:solidFill>
                <a:effectLst/>
                <a:uLnTx/>
                <a:uFillTx/>
                <a:latin typeface="Calibri"/>
                <a:ea typeface="Calibri"/>
                <a:cs typeface="Calibri"/>
                <a:sym typeface="Calibri"/>
              </a:rPr>
            </a:br>
            <a:r>
              <a:rPr kumimoji="0" lang="en-US" sz="1800" b="0" i="0" u="none" strike="noStrike" kern="0" cap="none" spc="0" normalizeH="0" baseline="0" noProof="0">
                <a:ln>
                  <a:noFill/>
                </a:ln>
                <a:solidFill>
                  <a:srgbClr val="1D4928"/>
                </a:solidFill>
                <a:effectLst/>
                <a:uLnTx/>
                <a:uFillTx/>
                <a:latin typeface="Calibri"/>
                <a:ea typeface="Calibri"/>
                <a:cs typeface="Calibri"/>
                <a:sym typeface="Calibri"/>
              </a:rPr>
              <a:t>courtesy: Alexandros Daniildis</a:t>
            </a:r>
            <a:endParaRPr kumimoji="0" sz="1800" b="0" i="0" u="none" strike="noStrike" kern="0" cap="none" spc="0" normalizeH="0" baseline="0" noProof="0">
              <a:ln>
                <a:noFill/>
              </a:ln>
              <a:solidFill>
                <a:srgbClr val="1D4928"/>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p:nvPr/>
        </p:nvSpPr>
        <p:spPr>
          <a:xfrm>
            <a:off x="0" y="0"/>
            <a:ext cx="6096000"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67;p6"/>
          <p:cNvSpPr txBox="1"/>
          <p:nvPr/>
        </p:nvSpPr>
        <p:spPr>
          <a:xfrm>
            <a:off x="595085" y="2748884"/>
            <a:ext cx="5341200" cy="2862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24627"/>
              </a:buClr>
              <a:buSzPts val="3600"/>
              <a:buFont typeface="Quattrocento Sans"/>
              <a:buNone/>
              <a:tabLst/>
              <a:defRPr/>
            </a:pPr>
            <a:r>
              <a:rPr kumimoji="0" lang="en-US"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Physics based understanding </a:t>
            </a:r>
            <a:endParaRPr kumimoji="0" sz="18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124627"/>
              </a:buClr>
              <a:buSzPts val="3600"/>
              <a:buFont typeface="Quattrocento Sans"/>
              <a:buNone/>
              <a:tabLst/>
              <a:defRPr/>
            </a:pPr>
            <a:r>
              <a:rPr kumimoji="0" lang="en-US"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…best not stay </a:t>
            </a:r>
            <a:br>
              <a:rPr kumimoji="0" lang="en-US"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at the grain-scale</a:t>
            </a:r>
            <a:endParaRPr kumimoji="0" sz="36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a:p>
            <a:pPr marL="571500" marR="0" lvl="0" indent="-34290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grpSp>
        <p:nvGrpSpPr>
          <p:cNvPr id="168" name="Google Shape;168;p6"/>
          <p:cNvGrpSpPr/>
          <p:nvPr/>
        </p:nvGrpSpPr>
        <p:grpSpPr>
          <a:xfrm>
            <a:off x="6579794" y="1436915"/>
            <a:ext cx="5612206" cy="4477656"/>
            <a:chOff x="6241143" y="571639"/>
            <a:chExt cx="5950857" cy="4747846"/>
          </a:xfrm>
        </p:grpSpPr>
        <p:grpSp>
          <p:nvGrpSpPr>
            <p:cNvPr id="169" name="Google Shape;169;p6"/>
            <p:cNvGrpSpPr/>
            <p:nvPr/>
          </p:nvGrpSpPr>
          <p:grpSpPr>
            <a:xfrm>
              <a:off x="6241143" y="571639"/>
              <a:ext cx="5950857" cy="4747846"/>
              <a:chOff x="6241143" y="571639"/>
              <a:chExt cx="5950857" cy="4747846"/>
            </a:xfrm>
          </p:grpSpPr>
          <p:pic>
            <p:nvPicPr>
              <p:cNvPr id="170" name="Google Shape;170;p6" descr="A close-up of a graph&#10;&#10;Description automatically generated"/>
              <p:cNvPicPr preferRelativeResize="0"/>
              <p:nvPr/>
            </p:nvPicPr>
            <p:blipFill rotWithShape="1">
              <a:blip r:embed="rId3">
                <a:alphaModFix/>
              </a:blip>
              <a:srcRect l="52863" t="25410" r="2977" b="6405"/>
              <a:stretch/>
            </p:blipFill>
            <p:spPr>
              <a:xfrm>
                <a:off x="6241143" y="571639"/>
                <a:ext cx="5950857" cy="4726076"/>
              </a:xfrm>
              <a:prstGeom prst="rect">
                <a:avLst/>
              </a:prstGeom>
              <a:noFill/>
              <a:ln>
                <a:noFill/>
              </a:ln>
            </p:spPr>
          </p:pic>
          <p:sp>
            <p:nvSpPr>
              <p:cNvPr id="171" name="Google Shape;171;p6"/>
              <p:cNvSpPr/>
              <p:nvPr/>
            </p:nvSpPr>
            <p:spPr>
              <a:xfrm>
                <a:off x="6241143" y="4499427"/>
                <a:ext cx="5646055" cy="8200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172" name="Google Shape;172;p6" descr="A close-up of a graph&#10;&#10;Description automatically generated"/>
            <p:cNvPicPr preferRelativeResize="0"/>
            <p:nvPr/>
          </p:nvPicPr>
          <p:blipFill rotWithShape="1">
            <a:blip r:embed="rId3">
              <a:alphaModFix/>
            </a:blip>
            <a:srcRect l="59164" t="88880" r="8524" b="438"/>
            <a:stretch/>
          </p:blipFill>
          <p:spPr>
            <a:xfrm>
              <a:off x="7039428" y="4219020"/>
              <a:ext cx="4354286" cy="740229"/>
            </a:xfrm>
            <a:prstGeom prst="rect">
              <a:avLst/>
            </a:prstGeom>
            <a:noFill/>
            <a:ln>
              <a:noFill/>
            </a:ln>
          </p:spPr>
        </p:pic>
      </p:grpSp>
      <p:sp>
        <p:nvSpPr>
          <p:cNvPr id="173" name="Google Shape;173;p6"/>
          <p:cNvSpPr/>
          <p:nvPr/>
        </p:nvSpPr>
        <p:spPr>
          <a:xfrm>
            <a:off x="9888805" y="3065720"/>
            <a:ext cx="340863" cy="312480"/>
          </a:xfrm>
          <a:prstGeom prst="rect">
            <a:avLst/>
          </a:prstGeom>
          <a:noFill/>
          <a:ln w="53975" cap="flat" cmpd="sng">
            <a:solidFill>
              <a:srgbClr val="E5A1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174;p6"/>
          <p:cNvSpPr txBox="1"/>
          <p:nvPr/>
        </p:nvSpPr>
        <p:spPr>
          <a:xfrm>
            <a:off x="9442393" y="5743371"/>
            <a:ext cx="2641600"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24627"/>
              </a:buClr>
              <a:buSzPts val="1800"/>
              <a:buFont typeface="Quattrocento Sans"/>
              <a:buNone/>
              <a:tabLst/>
              <a:defRPr/>
            </a:pPr>
            <a:r>
              <a:rPr kumimoji="0" lang="en-US" sz="18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Grid cell size: 1-30 m</a:t>
            </a:r>
            <a:endParaRPr kumimoji="0" sz="1800" b="0" i="0" u="none" strike="noStrike" kern="0" cap="none" spc="0" normalizeH="0" baseline="0" noProof="0">
              <a:ln>
                <a:noFill/>
              </a:ln>
              <a:solidFill>
                <a:srgbClr val="124627"/>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124627"/>
              </a:buClr>
              <a:buSzPts val="1800"/>
              <a:buFont typeface="Quattrocento Sans"/>
              <a:buNone/>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 ~50 thousand grains</a:t>
            </a:r>
            <a:endParaRPr kumimoji="0" sz="1800" b="0" i="0" u="none" strike="noStrike" kern="0" cap="none" spc="0" normalizeH="0" baseline="0" noProof="0">
              <a:ln>
                <a:noFill/>
              </a:ln>
              <a:solidFill>
                <a:srgbClr val="124627"/>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124627"/>
              </a:buClr>
              <a:buSzPts val="1800"/>
              <a:buFont typeface="Quattrocento Sans"/>
              <a:buNone/>
              <a:tabLst/>
              <a:defRPr/>
            </a:pPr>
            <a:r>
              <a:rPr kumimoji="0" lang="en-US"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 ~100 lab samples! </a:t>
            </a:r>
            <a:endParaRPr kumimoji="0" sz="18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pic>
        <p:nvPicPr>
          <p:cNvPr id="175" name="Google Shape;175;p6"/>
          <p:cNvPicPr preferRelativeResize="0"/>
          <p:nvPr/>
        </p:nvPicPr>
        <p:blipFill rotWithShape="1">
          <a:blip r:embed="rId4">
            <a:alphaModFix/>
          </a:blip>
          <a:srcRect/>
          <a:stretch/>
        </p:blipFill>
        <p:spPr>
          <a:xfrm>
            <a:off x="6621343" y="4322094"/>
            <a:ext cx="2641601" cy="2411564"/>
          </a:xfrm>
          <a:prstGeom prst="rect">
            <a:avLst/>
          </a:prstGeom>
          <a:noFill/>
          <a:ln w="76200" cap="flat" cmpd="sng">
            <a:solidFill>
              <a:srgbClr val="E5A113"/>
            </a:solidFill>
            <a:prstDash val="solid"/>
            <a:round/>
            <a:headEnd type="none" w="sm" len="sm"/>
            <a:tailEnd type="none" w="sm" len="sm"/>
          </a:ln>
        </p:spPr>
      </p:pic>
      <p:sp>
        <p:nvSpPr>
          <p:cNvPr id="176" name="Google Shape;176;p6"/>
          <p:cNvSpPr txBox="1"/>
          <p:nvPr/>
        </p:nvSpPr>
        <p:spPr>
          <a:xfrm>
            <a:off x="657430" y="5489135"/>
            <a:ext cx="500691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D4928"/>
              </a:buClr>
              <a:buSzPts val="2400"/>
              <a:buFont typeface="Quattrocento Sans"/>
              <a:buNone/>
              <a:tabLst/>
              <a:defRPr/>
            </a:pPr>
            <a:r>
              <a:rPr kumimoji="0" lang="en-US" sz="24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cm-scale lab research applicable </a:t>
            </a:r>
            <a:br>
              <a:rPr kumimoji="0" lang="en-US" sz="24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br>
            <a:r>
              <a:rPr kumimoji="0" lang="en-US" sz="24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at the size of a model grid cell?</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7" name="Google Shape;177;p6"/>
          <p:cNvSpPr/>
          <p:nvPr/>
        </p:nvSpPr>
        <p:spPr>
          <a:xfrm>
            <a:off x="595085" y="5416399"/>
            <a:ext cx="5169840" cy="955282"/>
          </a:xfrm>
          <a:prstGeom prst="rect">
            <a:avLst/>
          </a:prstGeom>
          <a:noFill/>
          <a:ln w="41275" cap="flat" cmpd="sng">
            <a:solidFill>
              <a:srgbClr val="1D49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78;p6"/>
          <p:cNvSpPr/>
          <p:nvPr/>
        </p:nvSpPr>
        <p:spPr>
          <a:xfrm rot="1806715">
            <a:off x="7614590" y="5052060"/>
            <a:ext cx="188290" cy="180561"/>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79" name="Google Shape;179;p6"/>
          <p:cNvCxnSpPr>
            <a:stCxn id="178" idx="3"/>
          </p:cNvCxnSpPr>
          <p:nvPr/>
        </p:nvCxnSpPr>
        <p:spPr>
          <a:xfrm>
            <a:off x="7790175" y="5189572"/>
            <a:ext cx="1718700" cy="725100"/>
          </a:xfrm>
          <a:prstGeom prst="straightConnector1">
            <a:avLst/>
          </a:prstGeom>
          <a:noFill/>
          <a:ln w="9525" cap="flat" cmpd="sng">
            <a:solidFill>
              <a:srgbClr val="FF0000"/>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7"/>
          <p:cNvSpPr/>
          <p:nvPr/>
        </p:nvSpPr>
        <p:spPr>
          <a:xfrm>
            <a:off x="0" y="0"/>
            <a:ext cx="5960958" cy="6858000"/>
          </a:xfrm>
          <a:prstGeom prst="rect">
            <a:avLst/>
          </a:prstGeom>
          <a:solidFill>
            <a:srgbClr val="E4EF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86;p7"/>
          <p:cNvSpPr txBox="1"/>
          <p:nvPr/>
        </p:nvSpPr>
        <p:spPr>
          <a:xfrm>
            <a:off x="825863" y="2322472"/>
            <a:ext cx="4963885"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What is needed?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87" name="Google Shape;187;p7"/>
          <p:cNvGrpSpPr/>
          <p:nvPr/>
        </p:nvGrpSpPr>
        <p:grpSpPr>
          <a:xfrm>
            <a:off x="6132167" y="182394"/>
            <a:ext cx="6059833" cy="6493212"/>
            <a:chOff x="6132167" y="182394"/>
            <a:chExt cx="6059833" cy="6493212"/>
          </a:xfrm>
        </p:grpSpPr>
        <p:pic>
          <p:nvPicPr>
            <p:cNvPr id="188" name="Google Shape;188;p7"/>
            <p:cNvPicPr preferRelativeResize="0"/>
            <p:nvPr/>
          </p:nvPicPr>
          <p:blipFill rotWithShape="1">
            <a:blip r:embed="rId3">
              <a:alphaModFix/>
            </a:blip>
            <a:srcRect/>
            <a:stretch/>
          </p:blipFill>
          <p:spPr>
            <a:xfrm>
              <a:off x="6132167" y="182394"/>
              <a:ext cx="6059833" cy="6493212"/>
            </a:xfrm>
            <a:prstGeom prst="rect">
              <a:avLst/>
            </a:prstGeom>
            <a:noFill/>
            <a:ln>
              <a:noFill/>
            </a:ln>
          </p:spPr>
        </p:pic>
        <p:sp>
          <p:nvSpPr>
            <p:cNvPr id="189" name="Google Shape;189;p7"/>
            <p:cNvSpPr/>
            <p:nvPr/>
          </p:nvSpPr>
          <p:spPr>
            <a:xfrm>
              <a:off x="10926618" y="5456358"/>
              <a:ext cx="277091" cy="2701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190" name="Google Shape;190;p7"/>
          <p:cNvSpPr/>
          <p:nvPr/>
        </p:nvSpPr>
        <p:spPr>
          <a:xfrm>
            <a:off x="10377714" y="4586514"/>
            <a:ext cx="1712686" cy="508000"/>
          </a:xfrm>
          <a:prstGeom prst="rect">
            <a:avLst/>
          </a:prstGeom>
          <a:solidFill>
            <a:srgbClr val="D8CCB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1" name="Google Shape;191;p7"/>
          <p:cNvSpPr txBox="1"/>
          <p:nvPr/>
        </p:nvSpPr>
        <p:spPr>
          <a:xfrm>
            <a:off x="825862" y="3319811"/>
            <a:ext cx="5135096" cy="1631216"/>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124627"/>
              </a:buClr>
              <a:buSzPts val="2000"/>
              <a:buFont typeface="Calibri"/>
              <a:buAutoNum type="arabicPeriod"/>
              <a:tabLst/>
              <a:defRPr/>
            </a:pP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Infrastructure</a:t>
            </a:r>
            <a:r>
              <a:rPr kumimoji="0" lang="en-US" sz="20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 to study Earth scientific processes from the smallest (nm) </a:t>
            </a:r>
            <a:br>
              <a:rPr kumimoji="0" lang="en-US" sz="20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20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to the largest (&gt;km) scale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33020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a:p>
            <a:pPr marL="457200" marR="0" lvl="0" indent="-457200" algn="l" defTabSz="914400" rtl="0" eaLnBrk="1" fontAlgn="auto" latinLnBrk="0" hangingPunct="1">
              <a:lnSpc>
                <a:spcPct val="100000"/>
              </a:lnSpc>
              <a:spcBef>
                <a:spcPts val="0"/>
              </a:spcBef>
              <a:spcAft>
                <a:spcPts val="0"/>
              </a:spcAft>
              <a:buClr>
                <a:srgbClr val="124627"/>
              </a:buClr>
              <a:buSzPts val="2000"/>
              <a:buFont typeface="Calibri"/>
              <a:buAutoNum type="arabicPeriod"/>
              <a:tabLst/>
              <a:defRPr/>
            </a:pP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Easy access </a:t>
            </a:r>
            <a:r>
              <a:rPr kumimoji="0" lang="en-US" sz="20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to facilities and data</a:t>
            </a:r>
            <a:endParaRPr kumimoji="0" sz="2000" b="0"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8"/>
          <p:cNvSpPr/>
          <p:nvPr/>
        </p:nvSpPr>
        <p:spPr>
          <a:xfrm>
            <a:off x="0" y="0"/>
            <a:ext cx="12192000" cy="6858000"/>
          </a:xfrm>
          <a:prstGeom prst="rect">
            <a:avLst/>
          </a:prstGeom>
          <a:solidFill>
            <a:srgbClr val="E4EF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97;p8"/>
          <p:cNvSpPr txBox="1"/>
          <p:nvPr/>
        </p:nvSpPr>
        <p:spPr>
          <a:xfrm>
            <a:off x="0" y="2705725"/>
            <a:ext cx="12192000" cy="144655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Building a national infrastructure </a:t>
            </a:r>
            <a:br>
              <a:rPr kumimoji="0" lang="en-US" sz="4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br>
            <a:r>
              <a:rPr kumimoji="0" lang="en-US" sz="4400" b="0"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for research into our subsurface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98" name="Google Shape;198;p8" descr="Logo&#10;&#10;Description automatically generated"/>
          <p:cNvPicPr preferRelativeResize="0"/>
          <p:nvPr/>
        </p:nvPicPr>
        <p:blipFill rotWithShape="1">
          <a:blip r:embed="rId3">
            <a:alphaModFix/>
          </a:blip>
          <a:srcRect/>
          <a:stretch/>
        </p:blipFill>
        <p:spPr>
          <a:xfrm>
            <a:off x="4276108" y="4761294"/>
            <a:ext cx="4008434" cy="10870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p:nvPr/>
        </p:nvSpPr>
        <p:spPr>
          <a:xfrm>
            <a:off x="-70648" y="0"/>
            <a:ext cx="5960958" cy="6858000"/>
          </a:xfrm>
          <a:prstGeom prst="rect">
            <a:avLst/>
          </a:prstGeom>
          <a:solidFill>
            <a:srgbClr val="E4EF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5" name="Google Shape;205;p9"/>
          <p:cNvSpPr txBox="1"/>
          <p:nvPr/>
        </p:nvSpPr>
        <p:spPr>
          <a:xfrm>
            <a:off x="10378537" y="6671807"/>
            <a:ext cx="1686138"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Tsunami Japan, 2011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6" name="Google Shape;206;p9" descr="A picture containing text&#10;&#10;Description automatically generated"/>
          <p:cNvPicPr preferRelativeResize="0"/>
          <p:nvPr/>
        </p:nvPicPr>
        <p:blipFill rotWithShape="1">
          <a:blip r:embed="rId3">
            <a:alphaModFix/>
          </a:blip>
          <a:srcRect r="21280"/>
          <a:stretch/>
        </p:blipFill>
        <p:spPr>
          <a:xfrm>
            <a:off x="6731609" y="864333"/>
            <a:ext cx="4593301" cy="5350397"/>
          </a:xfrm>
          <a:prstGeom prst="rect">
            <a:avLst/>
          </a:prstGeom>
          <a:noFill/>
          <a:ln>
            <a:noFill/>
          </a:ln>
        </p:spPr>
      </p:pic>
      <p:sp>
        <p:nvSpPr>
          <p:cNvPr id="207" name="Google Shape;207;p9"/>
          <p:cNvSpPr txBox="1"/>
          <p:nvPr/>
        </p:nvSpPr>
        <p:spPr>
          <a:xfrm>
            <a:off x="9395627" y="738606"/>
            <a:ext cx="1929283" cy="64633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KNMI and NAM networks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9"/>
          <p:cNvSpPr txBox="1"/>
          <p:nvPr/>
        </p:nvSpPr>
        <p:spPr>
          <a:xfrm>
            <a:off x="6782371" y="3881882"/>
            <a:ext cx="1929283" cy="64633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TUD geothermal well</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9"/>
          <p:cNvSpPr txBox="1"/>
          <p:nvPr/>
        </p:nvSpPr>
        <p:spPr>
          <a:xfrm>
            <a:off x="8873595" y="3671078"/>
            <a:ext cx="1929283"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UU Earth Simulation Lab</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9"/>
          <p:cNvSpPr txBox="1"/>
          <p:nvPr/>
        </p:nvSpPr>
        <p:spPr>
          <a:xfrm>
            <a:off x="7407847" y="1960886"/>
            <a:ext cx="1831942"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Multi-scale Imaging &amp; Tomography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(MINT)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9"/>
          <p:cNvSpPr/>
          <p:nvPr/>
        </p:nvSpPr>
        <p:spPr>
          <a:xfrm>
            <a:off x="10543260" y="1359447"/>
            <a:ext cx="221063" cy="221063"/>
          </a:xfrm>
          <a:prstGeom prst="ellipse">
            <a:avLst/>
          </a:prstGeom>
          <a:solidFill>
            <a:srgbClr val="1D49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2" name="Google Shape;212;p9"/>
          <p:cNvSpPr/>
          <p:nvPr/>
        </p:nvSpPr>
        <p:spPr>
          <a:xfrm>
            <a:off x="7913360" y="3841298"/>
            <a:ext cx="221063" cy="221063"/>
          </a:xfrm>
          <a:prstGeom prst="ellipse">
            <a:avLst/>
          </a:prstGeom>
          <a:solidFill>
            <a:srgbClr val="1D49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3" name="Google Shape;213;p9"/>
          <p:cNvSpPr/>
          <p:nvPr/>
        </p:nvSpPr>
        <p:spPr>
          <a:xfrm>
            <a:off x="8949821" y="3500255"/>
            <a:ext cx="221063" cy="221063"/>
          </a:xfrm>
          <a:prstGeom prst="ellipse">
            <a:avLst/>
          </a:prstGeom>
          <a:solidFill>
            <a:srgbClr val="1D49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4" name="Google Shape;214;p9"/>
          <p:cNvSpPr/>
          <p:nvPr/>
        </p:nvSpPr>
        <p:spPr>
          <a:xfrm>
            <a:off x="9174564" y="3428791"/>
            <a:ext cx="221063" cy="221063"/>
          </a:xfrm>
          <a:prstGeom prst="ellipse">
            <a:avLst/>
          </a:prstGeom>
          <a:solidFill>
            <a:srgbClr val="1D492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5" name="Google Shape;215;p9"/>
          <p:cNvSpPr txBox="1"/>
          <p:nvPr/>
        </p:nvSpPr>
        <p:spPr>
          <a:xfrm>
            <a:off x="9153216" y="2847897"/>
            <a:ext cx="2413069"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D4928"/>
                </a:solidFill>
                <a:effectLst/>
                <a:uLnTx/>
                <a:uFillTx/>
                <a:latin typeface="Quattrocento Sans"/>
                <a:ea typeface="Quattrocento Sans"/>
                <a:cs typeface="Quattrocento Sans"/>
                <a:sym typeface="Quattrocento Sans"/>
              </a:rPr>
              <a:t>KNMI and ORFEUS data centers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9"/>
          <p:cNvSpPr/>
          <p:nvPr/>
        </p:nvSpPr>
        <p:spPr>
          <a:xfrm rot="10357146">
            <a:off x="8265333" y="2444789"/>
            <a:ext cx="1056928" cy="1210357"/>
          </a:xfrm>
          <a:prstGeom prst="arc">
            <a:avLst>
              <a:gd name="adj1" fmla="val 16200000"/>
              <a:gd name="adj2" fmla="val 0"/>
            </a:avLst>
          </a:prstGeom>
          <a:noFill/>
          <a:ln w="19050" cap="flat" cmpd="sng">
            <a:solidFill>
              <a:srgbClr val="1D4928"/>
            </a:solidFill>
            <a:prstDash val="solid"/>
            <a:miter lim="800000"/>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9"/>
          <p:cNvSpPr/>
          <p:nvPr/>
        </p:nvSpPr>
        <p:spPr>
          <a:xfrm rot="8501390" flipH="1">
            <a:off x="7342234" y="3042758"/>
            <a:ext cx="1059348" cy="934555"/>
          </a:xfrm>
          <a:prstGeom prst="arc">
            <a:avLst>
              <a:gd name="adj1" fmla="val 16200000"/>
              <a:gd name="adj2" fmla="val 0"/>
            </a:avLst>
          </a:prstGeom>
          <a:noFill/>
          <a:ln w="19050" cap="flat" cmpd="sng">
            <a:solidFill>
              <a:srgbClr val="1D4928"/>
            </a:solidFill>
            <a:prstDash val="solid"/>
            <a:miter lim="800000"/>
            <a:headEnd type="stealth" w="lg" len="lg"/>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18" name="Google Shape;218;p9" descr="A picture containing text&#10;&#10;Description automatically generated"/>
          <p:cNvPicPr preferRelativeResize="0"/>
          <p:nvPr/>
        </p:nvPicPr>
        <p:blipFill rotWithShape="1">
          <a:blip r:embed="rId3">
            <a:alphaModFix/>
          </a:blip>
          <a:srcRect l="76938" t="24485" b="51391"/>
          <a:stretch/>
        </p:blipFill>
        <p:spPr>
          <a:xfrm>
            <a:off x="9600313" y="4278605"/>
            <a:ext cx="1345708" cy="1290756"/>
          </a:xfrm>
          <a:prstGeom prst="rect">
            <a:avLst/>
          </a:prstGeom>
          <a:noFill/>
          <a:ln>
            <a:noFill/>
          </a:ln>
          <a:effectLst>
            <a:outerShdw blurRad="50800" dist="38100" dir="8100000" algn="tr" rotWithShape="0">
              <a:srgbClr val="000000">
                <a:alpha val="40000"/>
              </a:srgbClr>
            </a:outerShdw>
          </a:effectLst>
        </p:spPr>
      </p:pic>
      <p:pic>
        <p:nvPicPr>
          <p:cNvPr id="219" name="Google Shape;219;p9" descr="A picture containing text&#10;&#10;Description automatically generated"/>
          <p:cNvPicPr preferRelativeResize="0"/>
          <p:nvPr/>
        </p:nvPicPr>
        <p:blipFill rotWithShape="1">
          <a:blip r:embed="rId3">
            <a:alphaModFix/>
          </a:blip>
          <a:srcRect l="76938" t="49935" b="24084"/>
          <a:stretch/>
        </p:blipFill>
        <p:spPr>
          <a:xfrm>
            <a:off x="6038954" y="1905101"/>
            <a:ext cx="1345708" cy="1390023"/>
          </a:xfrm>
          <a:prstGeom prst="rect">
            <a:avLst/>
          </a:prstGeom>
          <a:noFill/>
          <a:ln>
            <a:noFill/>
          </a:ln>
          <a:effectLst>
            <a:outerShdw blurRad="50800" dist="38100" dir="8100000" algn="tr" rotWithShape="0">
              <a:srgbClr val="000000">
                <a:alpha val="40000"/>
              </a:srgbClr>
            </a:outerShdw>
          </a:effectLst>
        </p:spPr>
      </p:pic>
      <p:pic>
        <p:nvPicPr>
          <p:cNvPr id="220" name="Google Shape;220;p9" descr="A picture containing text&#10;&#10;Description automatically generated"/>
          <p:cNvPicPr preferRelativeResize="0"/>
          <p:nvPr/>
        </p:nvPicPr>
        <p:blipFill rotWithShape="1">
          <a:blip r:embed="rId3">
            <a:alphaModFix/>
          </a:blip>
          <a:srcRect l="76938" t="76602"/>
          <a:stretch/>
        </p:blipFill>
        <p:spPr>
          <a:xfrm>
            <a:off x="7099001" y="4495123"/>
            <a:ext cx="1345708" cy="1251871"/>
          </a:xfrm>
          <a:prstGeom prst="rect">
            <a:avLst/>
          </a:prstGeom>
          <a:noFill/>
          <a:ln>
            <a:noFill/>
          </a:ln>
          <a:effectLst>
            <a:outerShdw blurRad="50800" dist="38100" dir="8100000" algn="tr" rotWithShape="0">
              <a:srgbClr val="000000">
                <a:alpha val="40000"/>
              </a:srgbClr>
            </a:outerShdw>
          </a:effectLst>
        </p:spPr>
      </p:pic>
      <p:pic>
        <p:nvPicPr>
          <p:cNvPr id="221" name="Google Shape;221;p9" descr="A picture containing text&#10;&#10;Description automatically generated"/>
          <p:cNvPicPr preferRelativeResize="0"/>
          <p:nvPr/>
        </p:nvPicPr>
        <p:blipFill rotWithShape="1">
          <a:blip r:embed="rId3">
            <a:alphaModFix/>
          </a:blip>
          <a:srcRect l="76938" b="76139"/>
          <a:stretch/>
        </p:blipFill>
        <p:spPr>
          <a:xfrm>
            <a:off x="10220577" y="1594292"/>
            <a:ext cx="1345708" cy="1276664"/>
          </a:xfrm>
          <a:prstGeom prst="rect">
            <a:avLst/>
          </a:prstGeom>
          <a:noFill/>
          <a:ln>
            <a:noFill/>
          </a:ln>
          <a:effectLst>
            <a:outerShdw blurRad="50800" dist="38100" dir="8100000" algn="tr" rotWithShape="0">
              <a:srgbClr val="000000">
                <a:alpha val="40000"/>
              </a:srgbClr>
            </a:outerShdw>
          </a:effectLst>
        </p:spPr>
      </p:pic>
      <p:sp>
        <p:nvSpPr>
          <p:cNvPr id="222" name="Google Shape;222;p9"/>
          <p:cNvSpPr txBox="1"/>
          <p:nvPr/>
        </p:nvSpPr>
        <p:spPr>
          <a:xfrm>
            <a:off x="451054" y="3039169"/>
            <a:ext cx="5509904"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Improves the means </a:t>
            </a:r>
            <a:br>
              <a:rPr kumimoji="0" lang="en-US"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br>
            <a:r>
              <a:rPr kumimoji="0" lang="en-US"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for subsurface research</a:t>
            </a:r>
            <a:endParaRPr kumimoji="0" sz="36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endParaRPr>
          </a:p>
        </p:txBody>
      </p:sp>
      <p:sp>
        <p:nvSpPr>
          <p:cNvPr id="223" name="Google Shape;223;p9"/>
          <p:cNvSpPr txBox="1"/>
          <p:nvPr/>
        </p:nvSpPr>
        <p:spPr>
          <a:xfrm>
            <a:off x="453907" y="4467560"/>
            <a:ext cx="5151120"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EPOS-NL 	12 M€ in 2019-2024</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4" name="Google Shape;224;p9"/>
          <p:cNvPicPr preferRelativeResize="0"/>
          <p:nvPr/>
        </p:nvPicPr>
        <p:blipFill rotWithShape="1">
          <a:blip r:embed="rId4">
            <a:alphaModFix/>
          </a:blip>
          <a:srcRect t="17703" b="14861"/>
          <a:stretch/>
        </p:blipFill>
        <p:spPr>
          <a:xfrm>
            <a:off x="9160896" y="6214730"/>
            <a:ext cx="1531847" cy="580894"/>
          </a:xfrm>
          <a:prstGeom prst="rect">
            <a:avLst/>
          </a:prstGeom>
          <a:noFill/>
          <a:ln>
            <a:noFill/>
          </a:ln>
        </p:spPr>
      </p:pic>
      <p:pic>
        <p:nvPicPr>
          <p:cNvPr id="225" name="Google Shape;225;p9"/>
          <p:cNvPicPr preferRelativeResize="0"/>
          <p:nvPr/>
        </p:nvPicPr>
        <p:blipFill rotWithShape="1">
          <a:blip r:embed="rId5">
            <a:alphaModFix/>
          </a:blip>
          <a:srcRect/>
          <a:stretch/>
        </p:blipFill>
        <p:spPr>
          <a:xfrm>
            <a:off x="7548896" y="6013517"/>
            <a:ext cx="1400925" cy="700463"/>
          </a:xfrm>
          <a:prstGeom prst="rect">
            <a:avLst/>
          </a:prstGeom>
          <a:noFill/>
          <a:ln>
            <a:noFill/>
          </a:ln>
        </p:spPr>
      </p:pic>
      <p:pic>
        <p:nvPicPr>
          <p:cNvPr id="226" name="Google Shape;226;p9"/>
          <p:cNvPicPr preferRelativeResize="0"/>
          <p:nvPr/>
        </p:nvPicPr>
        <p:blipFill rotWithShape="1">
          <a:blip r:embed="rId6">
            <a:alphaModFix/>
          </a:blip>
          <a:srcRect/>
          <a:stretch/>
        </p:blipFill>
        <p:spPr>
          <a:xfrm>
            <a:off x="6081397" y="6297521"/>
            <a:ext cx="1289816" cy="438698"/>
          </a:xfrm>
          <a:prstGeom prst="rect">
            <a:avLst/>
          </a:prstGeom>
          <a:noFill/>
          <a:ln>
            <a:noFill/>
          </a:ln>
        </p:spPr>
      </p:pic>
      <p:sp>
        <p:nvSpPr>
          <p:cNvPr id="227" name="Google Shape;227;p9"/>
          <p:cNvSpPr txBox="1"/>
          <p:nvPr/>
        </p:nvSpPr>
        <p:spPr>
          <a:xfrm>
            <a:off x="457200" y="4465320"/>
            <a:ext cx="515112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E39D25"/>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E39D25"/>
                </a:solidFill>
                <a:effectLst/>
                <a:uLnTx/>
                <a:uFillTx/>
                <a:latin typeface="Quattrocento Sans"/>
                <a:ea typeface="Quattrocento Sans"/>
                <a:cs typeface="Quattrocento Sans"/>
                <a:sym typeface="Quattrocento Sans"/>
              </a:rPr>
              <a:t>EPOS-eNLarge</a:t>
            </a: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	</a:t>
            </a:r>
            <a:r>
              <a:rPr kumimoji="0" lang="en-US" sz="2000" b="1" i="0" u="none" strike="noStrike" kern="0" cap="none" spc="0" normalizeH="0" baseline="0" noProof="0">
                <a:ln>
                  <a:noFill/>
                </a:ln>
                <a:solidFill>
                  <a:srgbClr val="E39D25"/>
                </a:solidFill>
                <a:effectLst/>
                <a:uLnTx/>
                <a:uFillTx/>
                <a:latin typeface="Quattrocento Sans"/>
                <a:ea typeface="Quattrocento Sans"/>
                <a:cs typeface="Quattrocento Sans"/>
                <a:sym typeface="Quattrocento Sans"/>
              </a:rPr>
              <a:t>18 M€</a:t>
            </a:r>
            <a:r>
              <a:rPr kumimoji="0" lang="en-US" sz="2000" b="1" i="0" u="none" strike="noStrike" kern="0" cap="none" spc="0" normalizeH="0" baseline="0" noProof="0">
                <a:ln>
                  <a:noFill/>
                </a:ln>
                <a:solidFill>
                  <a:srgbClr val="124627"/>
                </a:solidFill>
                <a:effectLst/>
                <a:uLnTx/>
                <a:uFillTx/>
                <a:latin typeface="Quattrocento Sans"/>
                <a:ea typeface="Quattrocento Sans"/>
                <a:cs typeface="Quattrocento Sans"/>
                <a:sym typeface="Quattrocento Sans"/>
              </a:rPr>
              <a:t> in 2023-2028</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8" name="Google Shape;228;p9" descr="Logo&#10;&#10;Description automatically generated"/>
          <p:cNvPicPr preferRelativeResize="0"/>
          <p:nvPr/>
        </p:nvPicPr>
        <p:blipFill rotWithShape="1">
          <a:blip r:embed="rId7">
            <a:alphaModFix/>
          </a:blip>
          <a:srcRect/>
          <a:stretch/>
        </p:blipFill>
        <p:spPr>
          <a:xfrm>
            <a:off x="579423" y="2151597"/>
            <a:ext cx="3230577" cy="87610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1831</Words>
  <Application>Microsoft Macintosh PowerPoint</Application>
  <PresentationFormat>Widescreen</PresentationFormat>
  <Paragraphs>288</Paragraphs>
  <Slides>31</Slides>
  <Notes>31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31</vt:i4>
      </vt:variant>
    </vt:vector>
  </HeadingPairs>
  <TitlesOfParts>
    <vt:vector size="38" baseType="lpstr">
      <vt:lpstr>Arial</vt:lpstr>
      <vt:lpstr>Belleza</vt:lpstr>
      <vt:lpstr>Calibri</vt:lpstr>
      <vt:lpstr>Courier New</vt:lpstr>
      <vt:lpstr>Quattrocento Sans</vt:lpstr>
      <vt:lpstr>Roboto</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Nanoindentation – a technique that measures material hardness and  induces Low-Temperature Plasticity</vt:lpstr>
      <vt:lpstr>Nanoindentation – a technique that measures material hardness and  induces Low-Temperature Plasticity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2025-03-27T14:37:32Z</dcterms:created>
  <dcterms:modified xsi:type="dcterms:W3CDTF">2025-03-27T14:37:56Z</dcterms:modified>
</cp:coreProperties>
</file>