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3" r:id="rId3"/>
  </p:sldMasterIdLst>
  <p:notesMasterIdLst>
    <p:notesMasterId r:id="rId19"/>
  </p:notesMasterIdLst>
  <p:sldIdLst>
    <p:sldId id="257" r:id="rId4"/>
    <p:sldId id="291" r:id="rId5"/>
    <p:sldId id="884" r:id="rId6"/>
    <p:sldId id="890" r:id="rId7"/>
    <p:sldId id="891" r:id="rId8"/>
    <p:sldId id="863" r:id="rId9"/>
    <p:sldId id="287" r:id="rId10"/>
    <p:sldId id="302" r:id="rId11"/>
    <p:sldId id="852" r:id="rId12"/>
    <p:sldId id="868" r:id="rId13"/>
    <p:sldId id="357" r:id="rId14"/>
    <p:sldId id="895" r:id="rId15"/>
    <p:sldId id="334" r:id="rId16"/>
    <p:sldId id="893" r:id="rId17"/>
    <p:sldId id="879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E817-39F7-504D-ABE7-3537E37C8219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824F5-5E9A-DE4B-98C9-F2F075EE1F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54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C21A2-60AD-334E-9C41-2DC0EF94D36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3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12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421AAA-9468-410B-AE58-6AF913CDA27D}" type="datetime1">
              <a:rPr lang="en-GB" smtClean="0"/>
              <a:t>27/03/2025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33042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438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34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4764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9945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7634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7471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5391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2661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001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674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7061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9507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55224"/>
            <a:ext cx="11514667" cy="5903052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1424" y="2708920"/>
            <a:ext cx="103632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lnSpc>
                <a:spcPct val="70000"/>
              </a:lnSpc>
              <a:defRPr sz="4800" u="none" cap="all" baseline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1FB76A-C7CB-417A-869F-DC7C3BA831BD}" type="datetime1">
              <a:rPr lang="en-GB" smtClean="0"/>
              <a:t>27/03/2025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16438097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3" hasCustomPrompt="1"/>
          </p:nvPr>
        </p:nvSpPr>
        <p:spPr bwMode="hidden">
          <a:xfrm>
            <a:off x="338667" y="254000"/>
            <a:ext cx="11514667" cy="5905500"/>
          </a:xfr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algn="ctr">
              <a:defRPr b="0" i="0">
                <a:latin typeface="Gotham-Bold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B62ACC0-4EA7-47B9-ADB4-A8E793DA07F8}" type="datetime1">
              <a:rPr lang="en-GB" smtClean="0"/>
              <a:t>27/03/2025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8615135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TITLE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240F23-82A9-490C-8C31-F018FD3E4532}" type="datetime1">
              <a:rPr lang="en-GB" smtClean="0"/>
              <a:t>27/03/2025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55016"/>
            <a:ext cx="2282212" cy="9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71907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3" y="254000"/>
            <a:ext cx="11512373" cy="59055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 bwMode="white">
          <a:xfrm>
            <a:off x="911424" y="2852936"/>
            <a:ext cx="10363200" cy="12961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70000"/>
              </a:lnSpc>
              <a:defRPr sz="9500" baseline="0">
                <a:solidFill>
                  <a:schemeClr val="bg1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60°N 24°E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14400" y="4267200"/>
            <a:ext cx="10363200" cy="137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subtitle</a:t>
            </a:r>
            <a:endParaRPr lang="fi-FI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F37D24-1EFD-4ABA-B593-EF9C1AAEC59D}" type="datetime1">
              <a:rPr lang="en-GB" smtClean="0"/>
              <a:t>27/03/2025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93298447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692696"/>
            <a:ext cx="11521280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algn="ctr">
              <a:defRPr sz="4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 b="1">
                <a:latin typeface="+mn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89A78B-941D-41A1-B37D-9B292C53825D}" type="datetime1">
              <a:rPr lang="en-GB" smtClean="0"/>
              <a:t>27/03/2025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grpSp>
        <p:nvGrpSpPr>
          <p:cNvPr id="28" name="Ryhmä 27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9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2078173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27650" y="692696"/>
            <a:ext cx="8832981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 baseline="0"/>
            </a:lvl1pPr>
          </a:lstStyle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204865"/>
            <a:ext cx="1117912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D6D22-7515-4CFC-93F9-C4F132C1C68F}" type="datetime1">
              <a:rPr lang="en-GB" smtClean="0"/>
              <a:t>27/03/2025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grpSp>
        <p:nvGrpSpPr>
          <p:cNvPr id="20" name="Ryhmä 19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1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37005157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27650" y="692696"/>
            <a:ext cx="8832981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B63482-ADDD-4240-9AE3-656591407792}" type="datetime1">
              <a:rPr lang="en-GB" smtClean="0"/>
              <a:t>27/03/2025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grpSp>
        <p:nvGrpSpPr>
          <p:cNvPr id="21" name="Ryhmä 20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1961668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38667" y="254000"/>
            <a:ext cx="11514667" cy="5905500"/>
          </a:xfrm>
          <a:solidFill>
            <a:srgbClr val="7F7F7F"/>
          </a:solidFill>
        </p:spPr>
        <p:txBody>
          <a:bodyPr anchor="ctr"/>
          <a:lstStyle>
            <a:lvl1pPr algn="ctr">
              <a:defRPr b="0" i="0">
                <a:latin typeface="+mn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78D45923-3ECB-478D-93E8-72BC4F2105C2}" type="datetime1">
              <a:rPr lang="en-GB" smtClean="0"/>
              <a:t>27/03/2025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sp>
        <p:nvSpPr>
          <p:cNvPr id="15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/>
              <a:t>CLICK TO ADD TEXT</a:t>
            </a:r>
          </a:p>
        </p:txBody>
      </p:sp>
      <p:grpSp>
        <p:nvGrpSpPr>
          <p:cNvPr id="16" name="Ryhmä 15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1892128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3401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19402" y="2132856"/>
            <a:ext cx="585665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996953"/>
            <a:ext cx="5952661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DC1F37C-F796-40C8-B300-FFE8972173F4}" type="datetime1">
              <a:rPr lang="en-GB" smtClean="0"/>
              <a:t>27/03/2025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007160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19402" y="2132856"/>
            <a:ext cx="585665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623392" y="2996953"/>
            <a:ext cx="5952661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add</a:t>
            </a:r>
            <a:r>
              <a:rPr lang="fi-FI" noProof="0"/>
              <a:t> </a:t>
            </a:r>
            <a:r>
              <a:rPr lang="fi-FI" noProof="0" err="1"/>
              <a:t>text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solidFill>
            <a:srgbClr val="7F7F7F"/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cs typeface="Gotham-Bold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1C2C1E2-ED02-4DFF-9E69-399F22F24F48}" type="datetime1">
              <a:rPr lang="en-GB" smtClean="0"/>
              <a:t>27/03/2025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grpSp>
        <p:nvGrpSpPr>
          <p:cNvPr id="18" name="Ryhmä 17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19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06252385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27650" y="692696"/>
            <a:ext cx="8832981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4000"/>
            </a:lvl1pPr>
          </a:lstStyle>
          <a:p>
            <a:pPr lvl="0"/>
            <a:r>
              <a:rPr lang="fi-FI"/>
              <a:t>CLICK TO ADD TITLE</a:t>
            </a:r>
            <a:endParaRPr lang="en-US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358582-3F4B-4111-99EB-3444A77E5236}" type="datetime1">
              <a:rPr lang="en-GB" smtClean="0"/>
              <a:t>27/03/2025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Presentation Name / Firstname Lastname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‹N›</a:t>
            </a:fld>
            <a:endParaRPr lang="en-GB"/>
          </a:p>
        </p:txBody>
      </p:sp>
      <p:grpSp>
        <p:nvGrpSpPr>
          <p:cNvPr id="19" name="Ryhmä 18"/>
          <p:cNvGrpSpPr/>
          <p:nvPr userDrawn="1"/>
        </p:nvGrpSpPr>
        <p:grpSpPr bwMode="white">
          <a:xfrm>
            <a:off x="347251" y="260249"/>
            <a:ext cx="1767300" cy="1656360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0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39859643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99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94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25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44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07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67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11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9937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FC8C2-670D-469D-90DC-DAD35D937871}" type="datetimeFigureOut">
              <a:rPr lang="fi-FI" smtClean="0"/>
              <a:t>27.3.2025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88720-E542-45F7-8992-D8961F4E5702}" type="slidenum">
              <a:rPr lang="fi-FI" smtClean="0"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609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Kuva 108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9" y="6238875"/>
            <a:ext cx="2086443" cy="551025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743200" y="620713"/>
            <a:ext cx="904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43200" y="1981200"/>
            <a:ext cx="904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7240F23-82A9-490C-8C31-F018FD3E4532}" type="datetime1">
              <a:rPr lang="en-GB" smtClean="0"/>
              <a:t>27/03/2025</a:t>
            </a:fld>
            <a:endParaRPr lang="fi-F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Presentation </a:t>
            </a:r>
            <a:r>
              <a:rPr lang="fi-FI" err="1"/>
              <a:t>Name</a:t>
            </a:r>
            <a:r>
              <a:rPr lang="fi-FI"/>
              <a:t> / </a:t>
            </a:r>
            <a:r>
              <a:rPr lang="fi-FI" err="1"/>
              <a:t>Firstname</a:t>
            </a:r>
            <a:r>
              <a:rPr lang="fi-FI"/>
              <a:t> </a:t>
            </a:r>
            <a:r>
              <a:rPr lang="fi-FI" err="1"/>
              <a:t>Lastname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776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sv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inki.fi/en/institute-seismology/research/data/finnish-reflection-experiment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hyperlink" Target="https://etsin.fairdata.fi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iki.helsinki.fi/xwiki/bin/view/FLEX/Flex-epos%20Home/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C7FD-0966-3D43-EAD3-4D3C85A62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330" y="1560774"/>
            <a:ext cx="9801615" cy="2387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br>
              <a:rPr lang="en-US" sz="3200" dirty="0">
                <a:latin typeface="+mn-lt"/>
                <a:ea typeface="+mn-ea"/>
                <a:cs typeface="+mn-cs"/>
              </a:rPr>
            </a:br>
            <a:r>
              <a:rPr lang="en-US" sz="3200" dirty="0">
                <a:latin typeface="+mn-lt"/>
                <a:ea typeface="+mn-ea"/>
                <a:cs typeface="+mn-cs"/>
              </a:rPr>
              <a:t>EPOS – </a:t>
            </a:r>
            <a:r>
              <a:rPr lang="it-IT" sz="2800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FINLAND</a:t>
            </a:r>
            <a:br>
              <a:rPr lang="it-IT" sz="2800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</a:br>
            <a:r>
              <a:rPr lang="it-IT" sz="2800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- 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 path to the </a:t>
            </a:r>
            <a:r>
              <a:rPr lang="en-US" sz="2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FI</a:t>
            </a:r>
            <a:r>
              <a:rPr lang="en-US" sz="2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nnish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esearch </a:t>
            </a:r>
            <a:r>
              <a:rPr lang="en-US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nfrastructure (FIRI) Roadmap for the Solid Earth Sciences</a:t>
            </a:r>
            <a:br>
              <a:rPr lang="it-IT" sz="4000" dirty="0">
                <a:latin typeface="Open Sans"/>
                <a:ea typeface="Open Sans"/>
                <a:cs typeface="Open Sans"/>
              </a:rPr>
            </a:br>
            <a:br>
              <a:rPr lang="it-IT" sz="1100" b="0" dirty="0">
                <a:latin typeface="+mn-lt"/>
                <a:ea typeface="Open Sans"/>
                <a:cs typeface="Calibri"/>
              </a:rPr>
            </a:br>
            <a:endParaRPr lang="en-US" sz="3200" dirty="0">
              <a:solidFill>
                <a:srgbClr val="275536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43831-96CF-039B-1A76-328F9BA5C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945" y="4050887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EPOS DAYS |</a:t>
            </a:r>
            <a:r>
              <a:rPr lang="en-US" dirty="0" err="1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Perugia|March</a:t>
            </a:r>
            <a:r>
              <a:rPr lang="en-US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, 2025</a:t>
            </a:r>
          </a:p>
          <a:p>
            <a:r>
              <a:rPr lang="en-US" dirty="0" err="1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Annakaisa</a:t>
            </a:r>
            <a:r>
              <a:rPr lang="en-US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Korja</a:t>
            </a:r>
            <a:endParaRPr lang="en-US" dirty="0" err="1">
              <a:solidFill>
                <a:srgbClr val="275536"/>
              </a:solidFill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64187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2">
            <a:extLst>
              <a:ext uri="{FF2B5EF4-FFF2-40B4-BE49-F238E27FC236}">
                <a16:creationId xmlns:a16="http://schemas.microsoft.com/office/drawing/2014/main" id="{8EEF8DD6-8480-A409-F85F-6050B06D96FA}"/>
              </a:ext>
            </a:extLst>
          </p:cNvPr>
          <p:cNvSpPr/>
          <p:nvPr/>
        </p:nvSpPr>
        <p:spPr>
          <a:xfrm>
            <a:off x="109060" y="1053620"/>
            <a:ext cx="3534624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Mobile Finnish Seismic instrument 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pool (FINNSIP)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4AE32F7-5116-C7E0-7B2C-2A11E222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623363"/>
            <a:ext cx="3153659" cy="3939266"/>
          </a:xfrm>
        </p:spPr>
        <p:txBody>
          <a:bodyPr/>
          <a:lstStyle/>
          <a:p>
            <a:pPr>
              <a:spcAft>
                <a:spcPts val="1080"/>
              </a:spcAft>
            </a:pPr>
            <a:r>
              <a:rPr lang="en-GB" sz="1800" dirty="0">
                <a:latin typeface="+mn-lt"/>
                <a:ea typeface="Open Sans"/>
                <a:cs typeface="Open Sans"/>
              </a:rPr>
              <a:t>Created, maintained, and operated in by national co-operation</a:t>
            </a:r>
            <a:endParaRPr lang="en-US"/>
          </a:p>
          <a:p>
            <a:pPr marL="342900" indent="-342900">
              <a:spcAft>
                <a:spcPts val="108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  <a:ea typeface="Open Sans"/>
                <a:cs typeface="Open Sans"/>
              </a:rPr>
              <a:t>Universities of Helsinki, Turku, Oulu, Aalto and Geological Survey of Finland</a:t>
            </a:r>
            <a:r>
              <a:rPr lang="en-GB" sz="1800" dirty="0">
                <a:latin typeface="+mn-lt"/>
                <a:ea typeface="Open Sans"/>
                <a:cs typeface="Open Sans"/>
              </a:rPr>
              <a:t> </a:t>
            </a:r>
            <a:endParaRPr lang="en-GB" sz="1800" b="1" dirty="0">
              <a:latin typeface="+mn-lt"/>
            </a:endParaRPr>
          </a:p>
          <a:p>
            <a:pPr>
              <a:spcAft>
                <a:spcPts val="500"/>
              </a:spcAft>
            </a:pPr>
            <a:r>
              <a:rPr lang="en-GB" sz="1800" dirty="0">
                <a:latin typeface="+mn-lt"/>
                <a:ea typeface="Open Sans"/>
                <a:cs typeface="Open Sans"/>
              </a:rPr>
              <a:t>FINNSIP host and coordinator: Institute of Seismology, University of Helsinki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+mn-lt"/>
              </a:rPr>
              <a:t>PI Gregor Hillers,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Coordinator Romeo </a:t>
            </a:r>
            <a:r>
              <a:rPr lang="en-GB" dirty="0" err="1">
                <a:latin typeface="+mn-lt"/>
              </a:rPr>
              <a:t>Courbis</a:t>
            </a:r>
            <a:br>
              <a:rPr lang="en-GB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br>
              <a:rPr lang="en-GB" dirty="0">
                <a:latin typeface="+mn-lt"/>
                <a:ea typeface="+mn-lt"/>
                <a:cs typeface="+mn-lt"/>
              </a:rPr>
            </a:br>
            <a:r>
              <a:rPr lang="en-GB" dirty="0"/>
              <a:t>https://finnsip.fi/ </a:t>
            </a:r>
            <a:endParaRPr lang="en-GB" dirty="0">
              <a:latin typeface="+mn-lt"/>
            </a:endParaRPr>
          </a:p>
        </p:txBody>
      </p:sp>
      <p:pic>
        <p:nvPicPr>
          <p:cNvPr id="4" name="Picture 3" descr="A collage of images of electronics&#10;&#10;AI-generated content may be incorrect.">
            <a:extLst>
              <a:ext uri="{FF2B5EF4-FFF2-40B4-BE49-F238E27FC236}">
                <a16:creationId xmlns:a16="http://schemas.microsoft.com/office/drawing/2014/main" id="{114ABB34-AF86-ECEF-1781-6F0E195B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648" y="1116571"/>
            <a:ext cx="8567352" cy="418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4580E0-6EEE-4B96-8EF5-F137C1E5C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57"/>
          <a:stretch/>
        </p:blipFill>
        <p:spPr>
          <a:xfrm>
            <a:off x="5035392" y="1797508"/>
            <a:ext cx="6646213" cy="3687382"/>
          </a:xfrm>
          <a:prstGeom prst="rect">
            <a:avLst/>
          </a:prstGeom>
        </p:spPr>
      </p:pic>
      <p:sp>
        <p:nvSpPr>
          <p:cNvPr id="12" name="Sisällön paikkamerkki 11"/>
          <p:cNvSpPr>
            <a:spLocks noGrp="1"/>
          </p:cNvSpPr>
          <p:nvPr>
            <p:ph idx="1"/>
          </p:nvPr>
        </p:nvSpPr>
        <p:spPr>
          <a:xfrm>
            <a:off x="717780" y="915992"/>
            <a:ext cx="10963826" cy="578000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sz="1400" b="1" dirty="0"/>
              <a:t>OBJECTIVE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 dirty="0"/>
              <a:t>To establish a top-level interdisciplinary research environment producing new knowledge and science-based solutions on the interactions and feedbacks between the components of the Earth system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712574" y="6524625"/>
            <a:ext cx="479425" cy="333374"/>
          </a:xfrm>
        </p:spPr>
        <p:txBody>
          <a:bodyPr anchor="t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9315E-5A66-CF44-AE5D-C333B2F730C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2173" y="469820"/>
            <a:ext cx="8225669" cy="3432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InterEarth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Interactions between Earth components</a:t>
            </a:r>
          </a:p>
        </p:txBody>
      </p:sp>
      <p:sp>
        <p:nvSpPr>
          <p:cNvPr id="11" name="Sisällön paikkamerkki 11">
            <a:extLst>
              <a:ext uri="{FF2B5EF4-FFF2-40B4-BE49-F238E27FC236}">
                <a16:creationId xmlns:a16="http://schemas.microsoft.com/office/drawing/2014/main" id="{79DB4E8B-F3BA-4571-95FF-B22FA7FFB783}"/>
              </a:ext>
            </a:extLst>
          </p:cNvPr>
          <p:cNvSpPr txBox="1">
            <a:spLocks/>
          </p:cNvSpPr>
          <p:nvPr/>
        </p:nvSpPr>
        <p:spPr bwMode="auto">
          <a:xfrm>
            <a:off x="485718" y="1455802"/>
            <a:ext cx="4462800" cy="245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25082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1pPr>
            <a:lvl2pPr marL="725488" indent="-3429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2pPr>
            <a:lvl3pPr marL="952500" indent="-18732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Char char="‒"/>
              <a:defRPr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3pPr>
            <a:lvl4pPr marL="1428750" indent="-18732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4pPr>
            <a:lvl5pPr marL="1905000" indent="-18732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FACULTIES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pPr marL="180000" marR="0" lvl="0" indent="-1800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Science, Agriculture &amp; Forestry, Biological &amp; Environmental Sci.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Luomus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pPr marL="180000" marR="0" lvl="0" indent="-1800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COLLABORATORS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Universities of Eastern Finland (climate change) &amp; Tampere (air quality), Finnish Meteorological Institute (climate change), National Land Survey (remote sensing), CSC IT Center for Science (computing)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20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20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CURRENT STRENGHTS</a:t>
            </a:r>
          </a:p>
          <a:p>
            <a:pPr marL="180000" marR="0" lvl="0" indent="-1800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6 national nodes of European Research Infrastructures generating open data across Earth components (biosphere, hydrosphere, atmosphere &amp; geosphere)</a:t>
            </a:r>
          </a:p>
          <a:p>
            <a:pPr marL="180000" marR="0" lvl="0" indent="-1800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</a:rPr>
              <a:t>Outstanding research (incl. Flagship status) on atmospheric sciences &amp; artificial intelligence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8" name="Tekstiruutu 5">
            <a:extLst>
              <a:ext uri="{FF2B5EF4-FFF2-40B4-BE49-F238E27FC236}">
                <a16:creationId xmlns:a16="http://schemas.microsoft.com/office/drawing/2014/main" id="{267829D9-418C-4B0C-BC59-789302268A10}"/>
              </a:ext>
            </a:extLst>
          </p:cNvPr>
          <p:cNvSpPr txBox="1">
            <a:spLocks/>
          </p:cNvSpPr>
          <p:nvPr/>
        </p:nvSpPr>
        <p:spPr bwMode="auto">
          <a:xfrm>
            <a:off x="708212" y="5848900"/>
            <a:ext cx="10973394" cy="9567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108000" tIns="108000" rIns="108000" bIns="1080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HIGHLIGHT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build on our excellent infrastructures and track record (incl. 5 Clarivate Highly Cited Researchers &amp; various ERC Stg,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to generate outstanding societal impact both nationally (e.g. spin-off companies, coordinating the Climate University network) and globally (e.g. IPCC reports)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E4073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B6971-902F-87B6-3668-1CE2CD0C1119}"/>
              </a:ext>
            </a:extLst>
          </p:cNvPr>
          <p:cNvSpPr txBox="1"/>
          <p:nvPr/>
        </p:nvSpPr>
        <p:spPr bwMode="auto">
          <a:xfrm>
            <a:off x="9051901" y="2231"/>
            <a:ext cx="28051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National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university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profiling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InterEarth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2023-2028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120FF-8C03-7F38-6633-1720AEA662A9}"/>
              </a:ext>
            </a:extLst>
          </p:cNvPr>
          <p:cNvSpPr txBox="1"/>
          <p:nvPr/>
        </p:nvSpPr>
        <p:spPr bwMode="auto">
          <a:xfrm>
            <a:off x="717780" y="73995"/>
            <a:ext cx="74849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Superstation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idea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emerges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again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!   EPOS, ICOS, ACTRIS, LTER</a:t>
            </a:r>
          </a:p>
        </p:txBody>
      </p:sp>
    </p:spTree>
    <p:extLst>
      <p:ext uri="{BB962C8B-B14F-4D97-AF65-F5344CB8AC3E}">
        <p14:creationId xmlns:p14="http://schemas.microsoft.com/office/powerpoint/2010/main" val="66435938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7FEA-E835-11EB-5076-C0DB36F2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9" y="289450"/>
            <a:ext cx="9042400" cy="845497"/>
          </a:xfrm>
        </p:spPr>
        <p:txBody>
          <a:bodyPr/>
          <a:lstStyle/>
          <a:p>
            <a:r>
              <a:rPr lang="fi-FI" dirty="0"/>
              <a:t>Road </a:t>
            </a:r>
            <a:r>
              <a:rPr lang="fi-FI" dirty="0" err="1"/>
              <a:t>map</a:t>
            </a:r>
            <a:r>
              <a:rPr lang="fi-FI" dirty="0"/>
              <a:t> </a:t>
            </a:r>
            <a:r>
              <a:rPr lang="fi-FI" dirty="0" err="1"/>
              <a:t>application</a:t>
            </a:r>
            <a:r>
              <a:rPr lang="fi-FI" dirty="0"/>
              <a:t> 2025-2029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22FA7-CBF8-6864-78A1-675C5E74B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7128" y="1598555"/>
            <a:ext cx="3117257" cy="3027233"/>
          </a:xfrm>
        </p:spPr>
        <p:txBody>
          <a:bodyPr/>
          <a:lstStyle/>
          <a:p>
            <a:pPr algn="l" rtl="0" fontAlgn="base"/>
            <a:r>
              <a:rPr lang="en-GB" sz="1800" b="0" i="0" u="none" strike="noStrike" dirty="0">
                <a:solidFill>
                  <a:srgbClr val="FCA311"/>
                </a:solidFill>
                <a:effectLst/>
                <a:latin typeface="Arial Black" panose="020B0A04020102020204" pitchFamily="34" charset="0"/>
              </a:rPr>
              <a:t>MISSION OF EPOS-FI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​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enhance geoscientific research through the development and maintenance of infrastructure, data services, data products, and collaborative Research Infrastructure initiatives in Finland.</a:t>
            </a:r>
            <a:r>
              <a:rPr lang="en-US" sz="1800" b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E71203-AA8D-6F4B-B8B8-2853DB4B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4" y="896471"/>
            <a:ext cx="8451515" cy="528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886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71279B-7393-2B83-24CD-757E4897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7187" y="1299428"/>
            <a:ext cx="5099308" cy="3888432"/>
          </a:xfrm>
        </p:spPr>
        <p:txBody>
          <a:bodyPr>
            <a:normAutofit fontScale="92500" lnSpcReduction="10000"/>
          </a:bodyPr>
          <a:lstStyle/>
          <a:p>
            <a:r>
              <a:rPr lang="fi-FI" dirty="0" err="1"/>
              <a:t>Eeight</a:t>
            </a:r>
            <a:r>
              <a:rPr lang="fi-FI" dirty="0"/>
              <a:t> (8)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packages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subprojects</a:t>
            </a:r>
            <a:r>
              <a:rPr lang="fi-FI" dirty="0"/>
              <a:t>:</a:t>
            </a:r>
          </a:p>
          <a:p>
            <a:pPr lvl="2"/>
            <a:r>
              <a:rPr lang="fi-FI" dirty="0"/>
              <a:t>WP1	National EPOS-FI metadata </a:t>
            </a:r>
            <a:r>
              <a:rPr lang="fi-FI" dirty="0" err="1"/>
              <a:t>portal</a:t>
            </a:r>
            <a:r>
              <a:rPr lang="fi-FI" dirty="0"/>
              <a:t>– </a:t>
            </a:r>
            <a:r>
              <a:rPr lang="fi-FI" dirty="0" err="1"/>
              <a:t>the</a:t>
            </a:r>
            <a:r>
              <a:rPr lang="fi-FI" dirty="0"/>
              <a:t> EPOS-FI </a:t>
            </a:r>
            <a:r>
              <a:rPr lang="fi-FI" dirty="0" err="1"/>
              <a:t>hub</a:t>
            </a:r>
            <a:endParaRPr lang="fi-FI" dirty="0"/>
          </a:p>
          <a:p>
            <a:pPr lvl="2"/>
            <a:r>
              <a:rPr lang="fi-FI" dirty="0"/>
              <a:t>WP2	EPOS-FI Data and </a:t>
            </a:r>
            <a:r>
              <a:rPr lang="fi-FI" dirty="0" err="1"/>
              <a:t>computing</a:t>
            </a:r>
            <a:r>
              <a:rPr lang="fi-FI" dirty="0"/>
              <a:t> center</a:t>
            </a:r>
          </a:p>
          <a:p>
            <a:pPr lvl="2"/>
            <a:r>
              <a:rPr lang="fi-FI" dirty="0"/>
              <a:t>WP3	</a:t>
            </a:r>
            <a:r>
              <a:rPr lang="fi-FI" dirty="0" err="1"/>
              <a:t>Legacy</a:t>
            </a:r>
            <a:r>
              <a:rPr lang="fi-FI" dirty="0"/>
              <a:t> data</a:t>
            </a:r>
          </a:p>
          <a:p>
            <a:pPr lvl="2"/>
            <a:r>
              <a:rPr lang="fi-FI" dirty="0"/>
              <a:t>WP4	</a:t>
            </a:r>
            <a:r>
              <a:rPr lang="fi-FI" dirty="0" err="1"/>
              <a:t>Magnetotelluric</a:t>
            </a:r>
            <a:r>
              <a:rPr lang="fi-FI" dirty="0"/>
              <a:t> (MT) </a:t>
            </a:r>
            <a:r>
              <a:rPr lang="fi-FI" dirty="0" err="1"/>
              <a:t>instruments</a:t>
            </a:r>
            <a:endParaRPr lang="fi-FI" dirty="0"/>
          </a:p>
          <a:p>
            <a:pPr lvl="2"/>
            <a:r>
              <a:rPr lang="fi-FI" dirty="0"/>
              <a:t>WP5	</a:t>
            </a:r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gravimetry</a:t>
            </a:r>
            <a:endParaRPr lang="fi-FI" dirty="0"/>
          </a:p>
          <a:p>
            <a:pPr lvl="2"/>
            <a:r>
              <a:rPr lang="fi-FI" dirty="0"/>
              <a:t>WP6	Optical </a:t>
            </a:r>
            <a:r>
              <a:rPr lang="fi-FI" dirty="0" err="1"/>
              <a:t>atomic</a:t>
            </a:r>
            <a:r>
              <a:rPr lang="fi-FI" dirty="0"/>
              <a:t> </a:t>
            </a:r>
            <a:r>
              <a:rPr lang="fi-FI" dirty="0" err="1"/>
              <a:t>clock</a:t>
            </a:r>
            <a:r>
              <a:rPr lang="fi-FI" dirty="0"/>
              <a:t> </a:t>
            </a:r>
            <a:r>
              <a:rPr lang="fi-FI" dirty="0" err="1"/>
              <a:t>infrastructure</a:t>
            </a:r>
            <a:endParaRPr lang="fi-FI" dirty="0"/>
          </a:p>
          <a:p>
            <a:pPr lvl="2"/>
            <a:r>
              <a:rPr lang="fi-FI" dirty="0"/>
              <a:t>WP7	</a:t>
            </a:r>
            <a:r>
              <a:rPr lang="fi-FI" dirty="0" err="1"/>
              <a:t>Solid</a:t>
            </a:r>
            <a:r>
              <a:rPr lang="fi-FI" dirty="0"/>
              <a:t> Earth </a:t>
            </a:r>
            <a:r>
              <a:rPr lang="fi-FI" dirty="0" err="1"/>
              <a:t>Geophysics</a:t>
            </a:r>
            <a:r>
              <a:rPr lang="fi-FI" dirty="0"/>
              <a:t> </a:t>
            </a:r>
            <a:r>
              <a:rPr lang="fi-FI" dirty="0" err="1"/>
              <a:t>laboratory</a:t>
            </a:r>
            <a:endParaRPr lang="fi-FI" dirty="0"/>
          </a:p>
          <a:p>
            <a:pPr lvl="2"/>
            <a:r>
              <a:rPr lang="fi-FI" dirty="0"/>
              <a:t>WP8	EPOS-FI </a:t>
            </a:r>
            <a:r>
              <a:rPr lang="fi-FI" dirty="0" err="1"/>
              <a:t>office</a:t>
            </a:r>
            <a:endParaRPr lang="fi-FI" dirty="0"/>
          </a:p>
          <a:p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C1E04-519F-F328-08C6-3F78B116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21AAA-9468-410B-AE58-6AF913CDA27D}" type="datetime1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27/03/2025</a:t>
            </a:fld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D9C67-8526-F3F9-8F37-178048B3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315E-5A66-CF44-AE5D-C333B2F730C4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7DEBDB-5371-E53E-FF9E-AE7E65E8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1" y="-16619"/>
            <a:ext cx="10515600" cy="881681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EPOS –Finland </a:t>
            </a:r>
            <a:r>
              <a:rPr lang="fi-FI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 2025-2029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2AEA5E64-002C-581C-2E8D-DC49DC35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EPOS-FI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8E329-DFC0-77FB-978B-B951104226B1}"/>
              </a:ext>
            </a:extLst>
          </p:cNvPr>
          <p:cNvSpPr txBox="1"/>
          <p:nvPr/>
        </p:nvSpPr>
        <p:spPr>
          <a:xfrm>
            <a:off x="1486722" y="5992938"/>
            <a:ext cx="4507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allocated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4.5 M€ </a:t>
            </a:r>
          </a:p>
        </p:txBody>
      </p:sp>
      <p:pic>
        <p:nvPicPr>
          <p:cNvPr id="8" name="Picture 7" descr="A diagram of a geomagnetic system&#10;&#10;Description automatically generated">
            <a:extLst>
              <a:ext uri="{FF2B5EF4-FFF2-40B4-BE49-F238E27FC236}">
                <a16:creationId xmlns:a16="http://schemas.microsoft.com/office/drawing/2014/main" id="{2DE834FA-D46B-0C15-9541-94F3ABE4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5" y="865062"/>
            <a:ext cx="6841682" cy="429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161044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81950A-44C1-F92E-29DE-1ECC2D88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439" y="0"/>
            <a:ext cx="5745854" cy="626056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E151F41-A8FE-D8C7-91C7-7C121E411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94" y="365125"/>
            <a:ext cx="5865754" cy="1365063"/>
          </a:xfrm>
        </p:spPr>
        <p:txBody>
          <a:bodyPr>
            <a:normAutofit/>
          </a:bodyPr>
          <a:lstStyle/>
          <a:p>
            <a:r>
              <a:rPr lang="fi-FI" sz="2800" dirty="0"/>
              <a:t>A </a:t>
            </a:r>
            <a:r>
              <a:rPr lang="fi-FI" sz="2800" dirty="0" err="1"/>
              <a:t>short</a:t>
            </a:r>
            <a:r>
              <a:rPr lang="fi-FI" sz="2800" dirty="0"/>
              <a:t> </a:t>
            </a:r>
            <a:r>
              <a:rPr lang="fi-FI" sz="2800" dirty="0" err="1"/>
              <a:t>history</a:t>
            </a:r>
            <a:r>
              <a:rPr lang="fi-FI" sz="2800" dirty="0"/>
              <a:t> of EPOS-Finland and </a:t>
            </a:r>
            <a:r>
              <a:rPr lang="fi-FI" sz="2800" dirty="0" err="1"/>
              <a:t>lessons</a:t>
            </a:r>
            <a:r>
              <a:rPr lang="fi-FI" sz="2800" dirty="0"/>
              <a:t> </a:t>
            </a:r>
            <a:r>
              <a:rPr lang="fi-FI" sz="2800" dirty="0" err="1"/>
              <a:t>learnt</a:t>
            </a:r>
            <a:endParaRPr lang="fi-FI" sz="28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9EE1E5-6CD3-919B-73D8-B4A5EDB7C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45" y="1534703"/>
            <a:ext cx="5865755" cy="4859211"/>
          </a:xfrm>
        </p:spPr>
        <p:txBody>
          <a:bodyPr>
            <a:normAutofit fontScale="32500" lnSpcReduction="20000"/>
          </a:bodyPr>
          <a:lstStyle/>
          <a:p>
            <a:r>
              <a:rPr lang="fi-FI" sz="6200" dirty="0"/>
              <a:t>Strategic long-</a:t>
            </a:r>
            <a:r>
              <a:rPr lang="fi-FI" sz="6200" dirty="0" err="1"/>
              <a:t>term</a:t>
            </a:r>
            <a:r>
              <a:rPr lang="fi-FI" sz="6200" dirty="0"/>
              <a:t> </a:t>
            </a:r>
            <a:r>
              <a:rPr lang="fi-FI" sz="6200" dirty="0" err="1"/>
              <a:t>planning</a:t>
            </a:r>
            <a:r>
              <a:rPr lang="fi-FI" sz="6200" dirty="0"/>
              <a:t> for </a:t>
            </a:r>
            <a:r>
              <a:rPr lang="fi-FI" sz="6200" dirty="0" err="1"/>
              <a:t>scientific</a:t>
            </a:r>
            <a:r>
              <a:rPr lang="fi-FI" sz="6200" dirty="0"/>
              <a:t> </a:t>
            </a:r>
            <a:r>
              <a:rPr lang="fi-FI" sz="6200" dirty="0" err="1"/>
              <a:t>renewal</a:t>
            </a:r>
            <a:r>
              <a:rPr lang="fi-FI" sz="6200" dirty="0"/>
              <a:t> is </a:t>
            </a:r>
            <a:r>
              <a:rPr lang="fi-FI" sz="6200" dirty="0" err="1"/>
              <a:t>needed</a:t>
            </a:r>
            <a:r>
              <a:rPr lang="fi-FI" sz="6200" dirty="0"/>
              <a:t> to </a:t>
            </a:r>
            <a:r>
              <a:rPr lang="fi-FI" sz="6200" dirty="0" err="1"/>
              <a:t>be</a:t>
            </a:r>
            <a:r>
              <a:rPr lang="fi-FI" sz="6200" dirty="0"/>
              <a:t> on </a:t>
            </a:r>
            <a:r>
              <a:rPr lang="fi-FI" sz="6200" dirty="0" err="1"/>
              <a:t>the</a:t>
            </a:r>
            <a:r>
              <a:rPr lang="fi-FI" sz="6200" dirty="0"/>
              <a:t> </a:t>
            </a:r>
            <a:r>
              <a:rPr lang="fi-FI" sz="6200" dirty="0" err="1"/>
              <a:t>national</a:t>
            </a:r>
            <a:r>
              <a:rPr lang="fi-FI" sz="6200" dirty="0"/>
              <a:t> RI </a:t>
            </a:r>
            <a:r>
              <a:rPr lang="fi-FI" sz="6200" dirty="0" err="1"/>
              <a:t>roadmap</a:t>
            </a:r>
            <a:r>
              <a:rPr lang="fi-FI" sz="6200" dirty="0"/>
              <a:t>. </a:t>
            </a:r>
          </a:p>
          <a:p>
            <a:r>
              <a:rPr lang="fi-FI" sz="6200" dirty="0" err="1"/>
              <a:t>Quantum</a:t>
            </a:r>
            <a:r>
              <a:rPr lang="fi-FI" sz="6200" dirty="0"/>
              <a:t> </a:t>
            </a:r>
            <a:r>
              <a:rPr lang="fi-FI" sz="6200" dirty="0" err="1"/>
              <a:t>gravimeters</a:t>
            </a:r>
            <a:r>
              <a:rPr lang="fi-FI" sz="6200" dirty="0"/>
              <a:t> and </a:t>
            </a:r>
            <a:r>
              <a:rPr lang="fi-FI" sz="6200" dirty="0" err="1"/>
              <a:t>other</a:t>
            </a:r>
            <a:r>
              <a:rPr lang="fi-FI" sz="6200" dirty="0"/>
              <a:t> </a:t>
            </a:r>
            <a:r>
              <a:rPr lang="fi-FI" sz="6200" dirty="0" err="1"/>
              <a:t>high</a:t>
            </a:r>
            <a:r>
              <a:rPr lang="fi-FI" sz="6200" dirty="0"/>
              <a:t> </a:t>
            </a:r>
            <a:r>
              <a:rPr lang="fi-FI" sz="6200" dirty="0" err="1"/>
              <a:t>profile</a:t>
            </a:r>
            <a:r>
              <a:rPr lang="fi-FI" sz="6200" dirty="0"/>
              <a:t> </a:t>
            </a:r>
            <a:r>
              <a:rPr lang="fi-FI" sz="6200" dirty="0" err="1"/>
              <a:t>initiatives</a:t>
            </a:r>
            <a:r>
              <a:rPr lang="fi-FI" sz="6200" dirty="0"/>
              <a:t> (</a:t>
            </a:r>
            <a:r>
              <a:rPr lang="fi-FI" sz="6200" dirty="0" err="1"/>
              <a:t>profi</a:t>
            </a:r>
            <a:r>
              <a:rPr lang="fi-FI" sz="6200" dirty="0"/>
              <a:t>) </a:t>
            </a:r>
            <a:r>
              <a:rPr lang="fi-FI" sz="6200" dirty="0" err="1"/>
              <a:t>have</a:t>
            </a:r>
            <a:r>
              <a:rPr lang="fi-FI" sz="6200" dirty="0"/>
              <a:t> </a:t>
            </a:r>
            <a:r>
              <a:rPr lang="fi-FI" sz="6200" dirty="0" err="1"/>
              <a:t>been</a:t>
            </a:r>
            <a:r>
              <a:rPr lang="fi-FI" sz="6200" dirty="0"/>
              <a:t> </a:t>
            </a:r>
            <a:r>
              <a:rPr lang="fi-FI" sz="6200" dirty="0" err="1"/>
              <a:t>needed</a:t>
            </a:r>
            <a:r>
              <a:rPr lang="fi-FI" sz="6200" dirty="0"/>
              <a:t> for </a:t>
            </a:r>
            <a:r>
              <a:rPr lang="fi-FI" sz="6200" dirty="0" err="1"/>
              <a:t>the</a:t>
            </a:r>
            <a:r>
              <a:rPr lang="fi-FI" sz="6200" dirty="0"/>
              <a:t> </a:t>
            </a:r>
            <a:r>
              <a:rPr lang="fi-FI" sz="6200" dirty="0" err="1"/>
              <a:t>renewal</a:t>
            </a:r>
            <a:r>
              <a:rPr lang="fi-FI" sz="6200" dirty="0"/>
              <a:t> of science. </a:t>
            </a:r>
          </a:p>
          <a:p>
            <a:r>
              <a:rPr lang="fi-FI" sz="6200" dirty="0"/>
              <a:t>White </a:t>
            </a:r>
            <a:r>
              <a:rPr lang="fi-FI" sz="6200" dirty="0" err="1"/>
              <a:t>papers</a:t>
            </a:r>
            <a:r>
              <a:rPr lang="fi-FI" sz="6200" dirty="0"/>
              <a:t> and </a:t>
            </a:r>
            <a:r>
              <a:rPr lang="fi-FI" sz="6200" dirty="0" err="1"/>
              <a:t>strategic</a:t>
            </a:r>
            <a:r>
              <a:rPr lang="fi-FI" sz="6200" dirty="0"/>
              <a:t> </a:t>
            </a:r>
            <a:r>
              <a:rPr lang="fi-FI" sz="6200" dirty="0" err="1"/>
              <a:t>documents</a:t>
            </a:r>
            <a:r>
              <a:rPr lang="fi-FI" sz="6200" dirty="0"/>
              <a:t> as </a:t>
            </a:r>
            <a:r>
              <a:rPr lang="fi-FI" sz="6200" dirty="0" err="1"/>
              <a:t>well</a:t>
            </a:r>
            <a:r>
              <a:rPr lang="fi-FI" sz="6200" dirty="0"/>
              <a:t> as </a:t>
            </a:r>
            <a:r>
              <a:rPr lang="fi-FI" sz="6200" dirty="0" err="1"/>
              <a:t>risk</a:t>
            </a:r>
            <a:r>
              <a:rPr lang="fi-FI" sz="6200" dirty="0"/>
              <a:t> management </a:t>
            </a:r>
            <a:r>
              <a:rPr lang="fi-FI" sz="6200" dirty="0" err="1"/>
              <a:t>plans</a:t>
            </a:r>
            <a:r>
              <a:rPr lang="fi-FI" sz="6200" dirty="0"/>
              <a:t> and data </a:t>
            </a:r>
            <a:r>
              <a:rPr lang="fi-FI" sz="6200" dirty="0" err="1"/>
              <a:t>policy</a:t>
            </a:r>
            <a:r>
              <a:rPr lang="fi-FI" sz="6200" dirty="0"/>
              <a:t> </a:t>
            </a:r>
            <a:r>
              <a:rPr lang="fi-FI" sz="6200" dirty="0" err="1"/>
              <a:t>documents</a:t>
            </a:r>
            <a:r>
              <a:rPr lang="fi-FI" sz="6200" dirty="0"/>
              <a:t> at EPOS </a:t>
            </a:r>
            <a:r>
              <a:rPr lang="fi-FI" sz="6200" dirty="0" err="1"/>
              <a:t>level</a:t>
            </a:r>
            <a:r>
              <a:rPr lang="fi-FI" sz="6200" dirty="0"/>
              <a:t> </a:t>
            </a:r>
            <a:r>
              <a:rPr lang="fi-FI" sz="6200" dirty="0" err="1"/>
              <a:t>ar</a:t>
            </a:r>
            <a:r>
              <a:rPr lang="fi-FI" sz="6200" dirty="0"/>
              <a:t> </a:t>
            </a:r>
            <a:r>
              <a:rPr lang="fi-FI" sz="6200" dirty="0" err="1"/>
              <a:t>needed</a:t>
            </a:r>
            <a:r>
              <a:rPr lang="fi-FI" sz="6200" dirty="0"/>
              <a:t> for </a:t>
            </a:r>
            <a:r>
              <a:rPr lang="fi-FI" sz="6200" dirty="0" err="1"/>
              <a:t>the</a:t>
            </a:r>
            <a:r>
              <a:rPr lang="fi-FI" sz="6200" dirty="0"/>
              <a:t> </a:t>
            </a:r>
            <a:r>
              <a:rPr lang="fi-FI" sz="6200" dirty="0" err="1"/>
              <a:t>national</a:t>
            </a:r>
            <a:r>
              <a:rPr lang="fi-FI" sz="6200" dirty="0"/>
              <a:t> </a:t>
            </a:r>
            <a:r>
              <a:rPr lang="fi-FI" sz="6200" dirty="0" err="1"/>
              <a:t>level</a:t>
            </a:r>
            <a:r>
              <a:rPr lang="fi-FI" sz="6200" dirty="0"/>
              <a:t> </a:t>
            </a:r>
            <a:r>
              <a:rPr lang="fi-FI" sz="6200" dirty="0" err="1"/>
              <a:t>applications</a:t>
            </a:r>
            <a:r>
              <a:rPr lang="fi-FI" sz="6200" dirty="0"/>
              <a:t>.</a:t>
            </a:r>
          </a:p>
          <a:p>
            <a:r>
              <a:rPr lang="fi-FI" sz="6200" dirty="0" err="1"/>
              <a:t>Decision</a:t>
            </a:r>
            <a:r>
              <a:rPr lang="fi-FI" sz="6200" dirty="0"/>
              <a:t> </a:t>
            </a:r>
            <a:r>
              <a:rPr lang="fi-FI" sz="6200" dirty="0" err="1"/>
              <a:t>makers</a:t>
            </a:r>
            <a:r>
              <a:rPr lang="fi-FI" sz="6200" dirty="0"/>
              <a:t> of </a:t>
            </a:r>
            <a:r>
              <a:rPr lang="fi-FI" sz="6200" dirty="0" err="1"/>
              <a:t>the</a:t>
            </a:r>
            <a:r>
              <a:rPr lang="fi-FI" sz="6200" dirty="0"/>
              <a:t> Research </a:t>
            </a:r>
            <a:r>
              <a:rPr lang="fi-FI" sz="6200" dirty="0" err="1"/>
              <a:t>Council</a:t>
            </a:r>
            <a:r>
              <a:rPr lang="fi-FI" sz="6200" dirty="0"/>
              <a:t> of Finland and </a:t>
            </a:r>
            <a:r>
              <a:rPr lang="fi-FI" sz="6200" dirty="0" err="1"/>
              <a:t>Ministry</a:t>
            </a:r>
            <a:r>
              <a:rPr lang="fi-FI" sz="6200" dirty="0"/>
              <a:t> of </a:t>
            </a:r>
            <a:r>
              <a:rPr lang="fi-FI" sz="6200" dirty="0" err="1"/>
              <a:t>Education</a:t>
            </a:r>
            <a:r>
              <a:rPr lang="fi-FI" sz="6200" dirty="0"/>
              <a:t> </a:t>
            </a:r>
            <a:r>
              <a:rPr lang="fi-FI" sz="6200" dirty="0" err="1"/>
              <a:t>have</a:t>
            </a:r>
            <a:r>
              <a:rPr lang="fi-FI" sz="6200" dirty="0"/>
              <a:t> </a:t>
            </a:r>
            <a:r>
              <a:rPr lang="fi-FI" sz="6200" dirty="0" err="1"/>
              <a:t>been</a:t>
            </a:r>
            <a:r>
              <a:rPr lang="fi-FI" sz="6200" dirty="0"/>
              <a:t> </a:t>
            </a:r>
            <a:r>
              <a:rPr lang="fi-FI" sz="6200" dirty="0" err="1"/>
              <a:t>rather</a:t>
            </a:r>
            <a:r>
              <a:rPr lang="fi-FI" sz="6200" dirty="0"/>
              <a:t> </a:t>
            </a:r>
            <a:r>
              <a:rPr lang="fi-FI" sz="6200" dirty="0" err="1"/>
              <a:t>supportive</a:t>
            </a:r>
            <a:r>
              <a:rPr lang="fi-FI" sz="6200" dirty="0"/>
              <a:t> of </a:t>
            </a:r>
            <a:r>
              <a:rPr lang="fi-FI" sz="6200" dirty="0" err="1"/>
              <a:t>funding</a:t>
            </a:r>
            <a:r>
              <a:rPr lang="fi-FI" sz="6200" dirty="0"/>
              <a:t> EPOS Finland RI </a:t>
            </a:r>
            <a:r>
              <a:rPr lang="fi-FI" sz="6200" dirty="0" err="1"/>
              <a:t>projects</a:t>
            </a:r>
            <a:r>
              <a:rPr lang="fi-FI" sz="6200" dirty="0"/>
              <a:t>.</a:t>
            </a:r>
          </a:p>
          <a:p>
            <a:r>
              <a:rPr lang="fi-FI" sz="6200" dirty="0"/>
              <a:t>BUT</a:t>
            </a:r>
          </a:p>
          <a:p>
            <a:r>
              <a:rPr lang="fi-FI" sz="6200" dirty="0" err="1"/>
              <a:t>Althought</a:t>
            </a:r>
            <a:r>
              <a:rPr lang="fi-FI" sz="6200" dirty="0"/>
              <a:t> </a:t>
            </a:r>
            <a:r>
              <a:rPr lang="fi-FI" sz="6200" dirty="0" err="1"/>
              <a:t>the</a:t>
            </a:r>
            <a:r>
              <a:rPr lang="fi-FI" sz="6200" dirty="0"/>
              <a:t> </a:t>
            </a:r>
            <a:r>
              <a:rPr lang="fi-FI" sz="6200" dirty="0" err="1"/>
              <a:t>scientific</a:t>
            </a:r>
            <a:r>
              <a:rPr lang="fi-FI" sz="6200" dirty="0"/>
              <a:t> </a:t>
            </a:r>
            <a:r>
              <a:rPr lang="fi-FI" sz="6200" dirty="0" err="1"/>
              <a:t>reasoning</a:t>
            </a:r>
            <a:r>
              <a:rPr lang="fi-FI" sz="6200" dirty="0"/>
              <a:t> </a:t>
            </a:r>
            <a:r>
              <a:rPr lang="fi-FI" sz="6200" dirty="0" err="1"/>
              <a:t>has</a:t>
            </a:r>
            <a:r>
              <a:rPr lang="fi-FI" sz="6200" dirty="0"/>
              <a:t> </a:t>
            </a:r>
            <a:r>
              <a:rPr lang="fi-FI" sz="6200" dirty="0" err="1"/>
              <a:t>been</a:t>
            </a:r>
            <a:r>
              <a:rPr lang="fi-FI" sz="6200" dirty="0"/>
              <a:t> </a:t>
            </a:r>
            <a:r>
              <a:rPr lang="fi-FI" sz="6200" dirty="0" err="1"/>
              <a:t>clear</a:t>
            </a:r>
            <a:r>
              <a:rPr lang="fi-FI" sz="6200" dirty="0"/>
              <a:t> </a:t>
            </a:r>
            <a:r>
              <a:rPr lang="fi-FI" sz="6200" dirty="0" err="1"/>
              <a:t>from</a:t>
            </a:r>
            <a:r>
              <a:rPr lang="fi-FI" sz="6200" dirty="0"/>
              <a:t> </a:t>
            </a:r>
            <a:r>
              <a:rPr lang="fi-FI" sz="6200" dirty="0" err="1"/>
              <a:t>the</a:t>
            </a:r>
            <a:r>
              <a:rPr lang="fi-FI" sz="6200" dirty="0"/>
              <a:t> </a:t>
            </a:r>
            <a:r>
              <a:rPr lang="fi-FI" sz="6200" dirty="0" err="1"/>
              <a:t>start</a:t>
            </a:r>
            <a:r>
              <a:rPr lang="fi-FI" sz="6200" dirty="0"/>
              <a:t>, </a:t>
            </a:r>
            <a:r>
              <a:rPr lang="fi-FI" sz="6200" dirty="0" err="1"/>
              <a:t>the</a:t>
            </a:r>
            <a:r>
              <a:rPr lang="fi-FI" sz="6200" dirty="0"/>
              <a:t> </a:t>
            </a:r>
            <a:r>
              <a:rPr lang="fi-FI" sz="6200" dirty="0" err="1"/>
              <a:t>financial</a:t>
            </a:r>
            <a:r>
              <a:rPr lang="fi-FI" sz="6200" dirty="0"/>
              <a:t> </a:t>
            </a:r>
            <a:r>
              <a:rPr lang="fi-FI" sz="6200" dirty="0" err="1"/>
              <a:t>benfit</a:t>
            </a:r>
            <a:r>
              <a:rPr lang="fi-FI" sz="6200" dirty="0"/>
              <a:t> to Finland </a:t>
            </a:r>
            <a:r>
              <a:rPr lang="fi-FI" sz="6200" dirty="0" err="1"/>
              <a:t>from</a:t>
            </a:r>
            <a:r>
              <a:rPr lang="fi-FI" sz="6200" dirty="0"/>
              <a:t> EU side </a:t>
            </a:r>
            <a:r>
              <a:rPr lang="fi-FI" sz="6200" dirty="0" err="1"/>
              <a:t>has</a:t>
            </a:r>
            <a:r>
              <a:rPr lang="fi-FI" sz="6200" dirty="0"/>
              <a:t> </a:t>
            </a:r>
            <a:r>
              <a:rPr lang="fi-FI" sz="6200" dirty="0" err="1"/>
              <a:t>not</a:t>
            </a:r>
            <a:r>
              <a:rPr lang="fi-FI" sz="6200" dirty="0"/>
              <a:t> </a:t>
            </a:r>
            <a:r>
              <a:rPr lang="fi-FI" sz="6200" dirty="0" err="1"/>
              <a:t>been</a:t>
            </a:r>
            <a:r>
              <a:rPr lang="fi-FI" sz="6200" dirty="0"/>
              <a:t> </a:t>
            </a:r>
            <a:r>
              <a:rPr lang="fi-FI" sz="6200" dirty="0" err="1"/>
              <a:t>so</a:t>
            </a:r>
            <a:r>
              <a:rPr lang="fi-FI" sz="6200" dirty="0"/>
              <a:t> </a:t>
            </a:r>
            <a:r>
              <a:rPr lang="fi-FI" sz="6200" dirty="0" err="1"/>
              <a:t>clear</a:t>
            </a:r>
            <a:r>
              <a:rPr lang="fi-FI" sz="6200" dirty="0"/>
              <a:t>. </a:t>
            </a:r>
          </a:p>
          <a:p>
            <a:r>
              <a:rPr lang="fi-FI" sz="6200" dirty="0"/>
              <a:t>FIRI </a:t>
            </a:r>
            <a:r>
              <a:rPr lang="fi-FI" sz="6200" dirty="0" err="1"/>
              <a:t>funding</a:t>
            </a:r>
            <a:r>
              <a:rPr lang="fi-FI" sz="6200" dirty="0"/>
              <a:t> </a:t>
            </a:r>
            <a:r>
              <a:rPr lang="fi-FI" sz="6200" dirty="0" err="1"/>
              <a:t>decisions</a:t>
            </a:r>
            <a:r>
              <a:rPr lang="fi-FI" sz="6200" dirty="0"/>
              <a:t> </a:t>
            </a:r>
            <a:r>
              <a:rPr lang="fi-FI" sz="6200" dirty="0" err="1"/>
              <a:t>have</a:t>
            </a:r>
            <a:r>
              <a:rPr lang="fi-FI" sz="6200" dirty="0"/>
              <a:t> </a:t>
            </a:r>
            <a:r>
              <a:rPr lang="fi-FI" sz="6200" dirty="0" err="1"/>
              <a:t>been</a:t>
            </a:r>
            <a:r>
              <a:rPr lang="fi-FI" sz="6200" dirty="0"/>
              <a:t> </a:t>
            </a:r>
            <a:r>
              <a:rPr lang="fi-FI" sz="6200" dirty="0" err="1"/>
              <a:t>off-phase</a:t>
            </a:r>
            <a:r>
              <a:rPr lang="fi-FI" sz="6200" dirty="0"/>
              <a:t> </a:t>
            </a:r>
            <a:r>
              <a:rPr lang="fi-FI" sz="6200" dirty="0" err="1"/>
              <a:t>with</a:t>
            </a:r>
            <a:r>
              <a:rPr lang="fi-FI" sz="6200" dirty="0"/>
              <a:t> EPOS-ERIC </a:t>
            </a:r>
            <a:r>
              <a:rPr lang="fi-FI" sz="6200" dirty="0" err="1"/>
              <a:t>planning</a:t>
            </a:r>
            <a:r>
              <a:rPr lang="fi-FI" sz="6200" dirty="0"/>
              <a:t>.</a:t>
            </a:r>
          </a:p>
          <a:p>
            <a:r>
              <a:rPr lang="fi-FI" sz="6200" dirty="0" err="1"/>
              <a:t>Let´s</a:t>
            </a:r>
            <a:r>
              <a:rPr lang="fi-FI" sz="6200" dirty="0"/>
              <a:t> </a:t>
            </a:r>
            <a:r>
              <a:rPr lang="fi-FI" sz="6200" dirty="0" err="1"/>
              <a:t>hope</a:t>
            </a:r>
            <a:r>
              <a:rPr lang="fi-FI" sz="6200" dirty="0"/>
              <a:t> </a:t>
            </a:r>
            <a:r>
              <a:rPr lang="fi-FI" sz="6200" dirty="0" err="1"/>
              <a:t>that</a:t>
            </a:r>
            <a:r>
              <a:rPr lang="fi-FI" sz="6200" dirty="0"/>
              <a:t> </a:t>
            </a:r>
            <a:r>
              <a:rPr lang="fi-FI" sz="6200" dirty="0" err="1"/>
              <a:t>the</a:t>
            </a:r>
            <a:r>
              <a:rPr lang="fi-FI" sz="6200" dirty="0"/>
              <a:t> </a:t>
            </a:r>
            <a:r>
              <a:rPr lang="fi-FI" sz="6200" dirty="0" err="1"/>
              <a:t>processes</a:t>
            </a:r>
            <a:r>
              <a:rPr lang="fi-FI" sz="6200" dirty="0"/>
              <a:t> </a:t>
            </a:r>
            <a:r>
              <a:rPr lang="fi-FI" sz="6200" dirty="0" err="1"/>
              <a:t>are</a:t>
            </a:r>
            <a:r>
              <a:rPr lang="fi-FI" sz="6200" dirty="0"/>
              <a:t> </a:t>
            </a:r>
            <a:r>
              <a:rPr lang="fi-FI" sz="6200" dirty="0" err="1"/>
              <a:t>now</a:t>
            </a:r>
            <a:r>
              <a:rPr lang="fi-FI" sz="6200" dirty="0"/>
              <a:t> </a:t>
            </a:r>
            <a:r>
              <a:rPr lang="fi-FI" sz="6200" dirty="0" err="1"/>
              <a:t>synchonized</a:t>
            </a:r>
            <a:r>
              <a:rPr lang="fi-FI" sz="6200" dirty="0"/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023472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9107-392C-78A9-EFE3-5E95B469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050" y="2037086"/>
            <a:ext cx="3548384" cy="1144800"/>
          </a:xfrm>
        </p:spPr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Thank you!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1F15-9185-631E-2C70-A1C89E23A3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5240348"/>
            <a:ext cx="11304034" cy="765995"/>
          </a:xfrm>
        </p:spPr>
        <p:txBody>
          <a:bodyPr/>
          <a:lstStyle/>
          <a:p>
            <a:r>
              <a:rPr lang="it-IT" sz="2500" b="1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EPOS-FI                         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https://www.helsinki.fi/en/infrastructures/epos-fi</a:t>
            </a:r>
            <a:endParaRPr lang="en-US" sz="1050" dirty="0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8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79923C01-C531-3855-452E-83FC85F1958B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9427402" y="766299"/>
            <a:ext cx="1507368" cy="967398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2817CDDC-9226-90A6-3F69-867F582121CB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6746158" y="762592"/>
            <a:ext cx="1695981" cy="985652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02D2FD1-7116-BA7F-7C1B-FDAA0D52DBA4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8180597" y="769720"/>
            <a:ext cx="1532978" cy="963456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24E5570-65E6-1C82-D6D7-916D8FD64700}"/>
              </a:ext>
            </a:extLst>
          </p:cNvPr>
          <p:cNvSpPr/>
          <p:nvPr/>
        </p:nvSpPr>
        <p:spPr>
          <a:xfrm>
            <a:off x="2083030" y="141139"/>
            <a:ext cx="8566213" cy="612194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2D55374-91B2-1748-9F69-E05A90677A0C}"/>
              </a:ext>
            </a:extLst>
          </p:cNvPr>
          <p:cNvSpPr/>
          <p:nvPr/>
        </p:nvSpPr>
        <p:spPr>
          <a:xfrm>
            <a:off x="1828815" y="758739"/>
            <a:ext cx="1467027" cy="980736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A7D6BF6-1843-CA73-DCB3-3CC5A59E5400}"/>
              </a:ext>
            </a:extLst>
          </p:cNvPr>
          <p:cNvSpPr/>
          <p:nvPr/>
        </p:nvSpPr>
        <p:spPr>
          <a:xfrm>
            <a:off x="3025481" y="756552"/>
            <a:ext cx="1461844" cy="981280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FE0ED1B9-47BD-4023-F826-BB062FF6F687}"/>
              </a:ext>
            </a:extLst>
          </p:cNvPr>
          <p:cNvSpPr/>
          <p:nvPr/>
        </p:nvSpPr>
        <p:spPr>
          <a:xfrm>
            <a:off x="4225416" y="756552"/>
            <a:ext cx="1562084" cy="974290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Manual Operation 13">
            <a:extLst>
              <a:ext uri="{FF2B5EF4-FFF2-40B4-BE49-F238E27FC236}">
                <a16:creationId xmlns:a16="http://schemas.microsoft.com/office/drawing/2014/main" id="{B27D2090-2918-D117-7A00-5E87CE972D86}"/>
              </a:ext>
            </a:extLst>
          </p:cNvPr>
          <p:cNvSpPr/>
          <p:nvPr/>
        </p:nvSpPr>
        <p:spPr>
          <a:xfrm rot="10800000">
            <a:off x="5369283" y="754866"/>
            <a:ext cx="1890503" cy="1004654"/>
          </a:xfrm>
          <a:prstGeom prst="flowChartManualOperati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63071A52-17CB-F532-9D89-F9D8798F41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7456" y="1067859"/>
            <a:ext cx="1154947" cy="499977"/>
          </a:xfrm>
        </p:spPr>
      </p:pic>
      <p:pic>
        <p:nvPicPr>
          <p:cNvPr id="17" name="Content Placeholder 10" descr="A logo with a castle&#10;&#10;Description automatically generated">
            <a:extLst>
              <a:ext uri="{FF2B5EF4-FFF2-40B4-BE49-F238E27FC236}">
                <a16:creationId xmlns:a16="http://schemas.microsoft.com/office/drawing/2014/main" id="{17A91348-8F9B-C37D-76D4-A5DCA1E03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93020" y="814316"/>
            <a:ext cx="907372" cy="854618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3F35AF-0022-26AD-C15B-3CB45190F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48" y="1051993"/>
            <a:ext cx="1154946" cy="3506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3CC9BA-146C-413C-8AF4-684B06631D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19" y="1046259"/>
            <a:ext cx="647258" cy="435522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A2E49AA9-7ACD-D836-1372-A31882AA3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268" y="886678"/>
            <a:ext cx="945355" cy="761065"/>
          </a:xfrm>
          <a:prstGeom prst="rect">
            <a:avLst/>
          </a:prstGeom>
        </p:spPr>
      </p:pic>
      <p:pic>
        <p:nvPicPr>
          <p:cNvPr id="21" name="Picture 20" descr="A logo of a company&#10;&#10;Description automatically generated">
            <a:extLst>
              <a:ext uri="{FF2B5EF4-FFF2-40B4-BE49-F238E27FC236}">
                <a16:creationId xmlns:a16="http://schemas.microsoft.com/office/drawing/2014/main" id="{309844BC-C00A-A6C6-9B81-1AC1F4FB1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690" y="1007153"/>
            <a:ext cx="1003333" cy="499977"/>
          </a:xfrm>
          <a:prstGeom prst="rect">
            <a:avLst/>
          </a:prstGeom>
        </p:spPr>
      </p:pic>
      <p:pic>
        <p:nvPicPr>
          <p:cNvPr id="22" name="Picture 21" descr="A logo with a cross and text&#10;&#10;Description automatically generated with medium confidence">
            <a:extLst>
              <a:ext uri="{FF2B5EF4-FFF2-40B4-BE49-F238E27FC236}">
                <a16:creationId xmlns:a16="http://schemas.microsoft.com/office/drawing/2014/main" id="{C025A3FA-4D2E-BEB3-ECE5-D047B3B0C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5924" y="883352"/>
            <a:ext cx="813519" cy="76240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F2788BD-408E-1607-9DE0-19FEEEF060B0}"/>
              </a:ext>
            </a:extLst>
          </p:cNvPr>
          <p:cNvSpPr/>
          <p:nvPr/>
        </p:nvSpPr>
        <p:spPr>
          <a:xfrm>
            <a:off x="1825878" y="1744391"/>
            <a:ext cx="1198919" cy="11909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ISUH: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observatory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HelLabs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Geophysical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Geochemical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laboratories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DECA0C-2D2A-D3F6-CC87-8CDEDF7CDA1D}"/>
              </a:ext>
            </a:extLst>
          </p:cNvPr>
          <p:cNvSpPr/>
          <p:nvPr/>
        </p:nvSpPr>
        <p:spPr>
          <a:xfrm>
            <a:off x="3023052" y="1737794"/>
            <a:ext cx="1203406" cy="11953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SGO: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geomagnetic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observatory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KMI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Kallio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Labs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AH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768368-B154-675D-4FA4-8454C749D8F6}"/>
              </a:ext>
            </a:extLst>
          </p:cNvPr>
          <p:cNvSpPr/>
          <p:nvPr/>
        </p:nvSpPr>
        <p:spPr>
          <a:xfrm>
            <a:off x="4221298" y="1732311"/>
            <a:ext cx="1144258" cy="1205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Geomagnetic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observatory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IMAGE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B8A873-92CE-EEB0-B648-A46016330230}"/>
              </a:ext>
            </a:extLst>
          </p:cNvPr>
          <p:cNvSpPr/>
          <p:nvPr/>
        </p:nvSpPr>
        <p:spPr>
          <a:xfrm>
            <a:off x="5368532" y="1730281"/>
            <a:ext cx="1870536" cy="1202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Metsähovi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Geodetic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Research 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Station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and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FinnRef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Network: 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GNSS,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Gravimetry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FCB157-BEF6-D497-D8DA-16D25FA3BCED}"/>
              </a:ext>
            </a:extLst>
          </p:cNvPr>
          <p:cNvSpPr/>
          <p:nvPr/>
        </p:nvSpPr>
        <p:spPr>
          <a:xfrm>
            <a:off x="7238548" y="1729296"/>
            <a:ext cx="1211513" cy="1200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UTC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b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8862DF-7629-2C0A-F0E5-25AFE4CD5654}"/>
              </a:ext>
            </a:extLst>
          </p:cNvPr>
          <p:cNvSpPr/>
          <p:nvPr/>
        </p:nvSpPr>
        <p:spPr>
          <a:xfrm>
            <a:off x="8404389" y="1728926"/>
            <a:ext cx="1341534" cy="1204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Geophysics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labs</a:t>
            </a:r>
            <a:endParaRPr kumimoji="0" lang="fi-FI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MT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observations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Geological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data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027FAB-9B27-5F70-C5EF-1CF977C296F4}"/>
              </a:ext>
            </a:extLst>
          </p:cNvPr>
          <p:cNvSpPr/>
          <p:nvPr/>
        </p:nvSpPr>
        <p:spPr>
          <a:xfrm>
            <a:off x="9718393" y="1730200"/>
            <a:ext cx="1219239" cy="119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Fairdata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EUDAT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logo with a map in the middle&#10;&#10;Description automatically generated">
            <a:extLst>
              <a:ext uri="{FF2B5EF4-FFF2-40B4-BE49-F238E27FC236}">
                <a16:creationId xmlns:a16="http://schemas.microsoft.com/office/drawing/2014/main" id="{ECB7AEF7-3647-ED9D-4B54-74E3E22990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3890" y="294909"/>
            <a:ext cx="1524386" cy="408598"/>
          </a:xfrm>
          <a:prstGeom prst="rect">
            <a:avLst/>
          </a:prstGeom>
        </p:spPr>
      </p:pic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5C3C44C2-1D2E-B835-623D-546C3205323F}"/>
              </a:ext>
            </a:extLst>
          </p:cNvPr>
          <p:cNvSpPr/>
          <p:nvPr/>
        </p:nvSpPr>
        <p:spPr>
          <a:xfrm flipH="1">
            <a:off x="2066625" y="298662"/>
            <a:ext cx="3200715" cy="459514"/>
          </a:xfrm>
          <a:prstGeom prst="rt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821C9F4C-0D45-858E-8854-259042377E1A}"/>
              </a:ext>
            </a:extLst>
          </p:cNvPr>
          <p:cNvSpPr/>
          <p:nvPr/>
        </p:nvSpPr>
        <p:spPr>
          <a:xfrm>
            <a:off x="7379208" y="288521"/>
            <a:ext cx="3329224" cy="469792"/>
          </a:xfrm>
          <a:prstGeom prst="rtTriangl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FA01AE-C268-FD26-88C6-ED1B1AD365FF}"/>
              </a:ext>
            </a:extLst>
          </p:cNvPr>
          <p:cNvSpPr txBox="1"/>
          <p:nvPr/>
        </p:nvSpPr>
        <p:spPr>
          <a:xfrm>
            <a:off x="3292389" y="337112"/>
            <a:ext cx="19893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FINNSIP 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pool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7B9598-1BEF-F692-02D8-BD729CC53292}"/>
              </a:ext>
            </a:extLst>
          </p:cNvPr>
          <p:cNvSpPr txBox="1"/>
          <p:nvPr/>
        </p:nvSpPr>
        <p:spPr>
          <a:xfrm>
            <a:off x="7418430" y="451466"/>
            <a:ext cx="180011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Council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Office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E7E5D-5A35-1CA5-EBDC-0A72BD041F86}"/>
              </a:ext>
            </a:extLst>
          </p:cNvPr>
          <p:cNvSpPr txBox="1"/>
          <p:nvPr/>
        </p:nvSpPr>
        <p:spPr>
          <a:xfrm rot="16200000">
            <a:off x="1436177" y="2242474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NRIs</a:t>
            </a:r>
            <a:endParaRPr kumimoji="0" lang="fi-FI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A09E2-10A5-9A2D-849C-6477F4BBC4D7}"/>
              </a:ext>
            </a:extLst>
          </p:cNvPr>
          <p:cNvSpPr txBox="1"/>
          <p:nvPr/>
        </p:nvSpPr>
        <p:spPr>
          <a:xfrm rot="16200000">
            <a:off x="1272318" y="1163960"/>
            <a:ext cx="852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Partners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CE9803-67BC-284A-D38A-6BAB156444DB}"/>
              </a:ext>
            </a:extLst>
          </p:cNvPr>
          <p:cNvSpPr txBox="1"/>
          <p:nvPr/>
        </p:nvSpPr>
        <p:spPr>
          <a:xfrm>
            <a:off x="1716967" y="3328680"/>
            <a:ext cx="946634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research infrastructure connected to EPOS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Included in Roadmap for Finnish research infrastructures FIRI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2014-2020, 2021–2024, 2025-2029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of universities &amp; national research institutes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 office at Institute of Seismology, University of Helsinki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national geophysical, geodetic, geomagnetic observatories, data portals &amp; laboratories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&amp; free data available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Finnish role and data delivery to EPOS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Finland foreseen to join in EPOS ERIC in  2026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Develop RI projects</a:t>
            </a:r>
          </a:p>
        </p:txBody>
      </p:sp>
    </p:spTree>
    <p:extLst>
      <p:ext uri="{BB962C8B-B14F-4D97-AF65-F5344CB8AC3E}">
        <p14:creationId xmlns:p14="http://schemas.microsoft.com/office/powerpoint/2010/main" val="2912098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roject&#10;&#10;AI-generated content may be incorrect.">
            <a:extLst>
              <a:ext uri="{FF2B5EF4-FFF2-40B4-BE49-F238E27FC236}">
                <a16:creationId xmlns:a16="http://schemas.microsoft.com/office/drawing/2014/main" id="{32AD11FE-8214-1B6D-53BF-9973AE80AF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12" r="-82" b="9663"/>
          <a:stretch/>
        </p:blipFill>
        <p:spPr>
          <a:xfrm>
            <a:off x="0" y="1363579"/>
            <a:ext cx="12202046" cy="482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5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AA06-EB64-8AEF-BD71-C2F227CF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" y="212726"/>
            <a:ext cx="10515600" cy="496648"/>
          </a:xfrm>
        </p:spPr>
        <p:txBody>
          <a:bodyPr>
            <a:normAutofit fontScale="90000"/>
          </a:bodyPr>
          <a:lstStyle/>
          <a:p>
            <a:r>
              <a:rPr lang="fi-FI" sz="2800" b="1" dirty="0">
                <a:latin typeface="+mn-lt"/>
              </a:rPr>
              <a:t>Direct </a:t>
            </a:r>
            <a:r>
              <a:rPr lang="fi-FI" sz="2800" b="1" dirty="0" err="1">
                <a:latin typeface="+mn-lt"/>
              </a:rPr>
              <a:t>funding</a:t>
            </a:r>
            <a:r>
              <a:rPr lang="fi-FI" sz="2800" b="1" dirty="0">
                <a:latin typeface="+mn-lt"/>
              </a:rPr>
              <a:t> </a:t>
            </a:r>
            <a:r>
              <a:rPr lang="fi-FI" sz="2800" b="1" dirty="0" err="1">
                <a:latin typeface="+mn-lt"/>
              </a:rPr>
              <a:t>from</a:t>
            </a:r>
            <a:r>
              <a:rPr lang="fi-FI" sz="2800" b="1" dirty="0">
                <a:latin typeface="+mn-lt"/>
              </a:rPr>
              <a:t> </a:t>
            </a:r>
            <a:r>
              <a:rPr lang="fi-FI" sz="2800" b="1" dirty="0" err="1">
                <a:latin typeface="+mn-lt"/>
              </a:rPr>
              <a:t>the</a:t>
            </a:r>
            <a:r>
              <a:rPr lang="fi-FI" sz="2800" b="1" dirty="0">
                <a:latin typeface="+mn-lt"/>
              </a:rPr>
              <a:t> Research </a:t>
            </a:r>
            <a:r>
              <a:rPr lang="fi-FI" sz="2800" b="1" dirty="0" err="1">
                <a:latin typeface="+mn-lt"/>
              </a:rPr>
              <a:t>Council</a:t>
            </a:r>
            <a:r>
              <a:rPr lang="fi-FI" sz="2800" b="1" dirty="0">
                <a:latin typeface="+mn-lt"/>
              </a:rPr>
              <a:t> of Finland to FIRI </a:t>
            </a:r>
            <a:r>
              <a:rPr lang="fi-FI" sz="2800" b="1" dirty="0" err="1">
                <a:latin typeface="+mn-lt"/>
              </a:rPr>
              <a:t>road</a:t>
            </a:r>
            <a:r>
              <a:rPr lang="fi-FI" sz="2800" b="1" dirty="0">
                <a:latin typeface="+mn-lt"/>
              </a:rPr>
              <a:t> </a:t>
            </a:r>
            <a:r>
              <a:rPr lang="fi-FI" sz="2800" b="1" dirty="0" err="1">
                <a:latin typeface="+mn-lt"/>
              </a:rPr>
              <a:t>map</a:t>
            </a:r>
            <a:r>
              <a:rPr lang="fi-FI" sz="2800" b="1" dirty="0">
                <a:latin typeface="+mn-lt"/>
              </a:rPr>
              <a:t> </a:t>
            </a:r>
            <a:r>
              <a:rPr lang="fi-FI" sz="2800" b="1" dirty="0" err="1">
                <a:latin typeface="+mn-lt"/>
              </a:rPr>
              <a:t>projects</a:t>
            </a:r>
            <a:endParaRPr lang="fi-FI" sz="2800" b="1" dirty="0">
              <a:latin typeface="+mn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B34015-042F-8354-E470-9E7565824B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9678" y="861774"/>
          <a:ext cx="8386063" cy="5502549"/>
        </p:xfrm>
        <a:graphic>
          <a:graphicData uri="http://schemas.openxmlformats.org/drawingml/2006/table">
            <a:tbl>
              <a:tblPr/>
              <a:tblGrid>
                <a:gridCol w="1290163">
                  <a:extLst>
                    <a:ext uri="{9D8B030D-6E8A-4147-A177-3AD203B41FA5}">
                      <a16:colId xmlns:a16="http://schemas.microsoft.com/office/drawing/2014/main" val="4138946088"/>
                    </a:ext>
                  </a:extLst>
                </a:gridCol>
                <a:gridCol w="2064261">
                  <a:extLst>
                    <a:ext uri="{9D8B030D-6E8A-4147-A177-3AD203B41FA5}">
                      <a16:colId xmlns:a16="http://schemas.microsoft.com/office/drawing/2014/main" val="62031399"/>
                    </a:ext>
                  </a:extLst>
                </a:gridCol>
                <a:gridCol w="1317810">
                  <a:extLst>
                    <a:ext uri="{9D8B030D-6E8A-4147-A177-3AD203B41FA5}">
                      <a16:colId xmlns:a16="http://schemas.microsoft.com/office/drawing/2014/main" val="3946142206"/>
                    </a:ext>
                  </a:extLst>
                </a:gridCol>
                <a:gridCol w="1042347">
                  <a:extLst>
                    <a:ext uri="{9D8B030D-6E8A-4147-A177-3AD203B41FA5}">
                      <a16:colId xmlns:a16="http://schemas.microsoft.com/office/drawing/2014/main" val="861673165"/>
                    </a:ext>
                  </a:extLst>
                </a:gridCol>
                <a:gridCol w="1407459">
                  <a:extLst>
                    <a:ext uri="{9D8B030D-6E8A-4147-A177-3AD203B41FA5}">
                      <a16:colId xmlns:a16="http://schemas.microsoft.com/office/drawing/2014/main" val="1853524731"/>
                    </a:ext>
                  </a:extLst>
                </a:gridCol>
                <a:gridCol w="1264023">
                  <a:extLst>
                    <a:ext uri="{9D8B030D-6E8A-4147-A177-3AD203B41FA5}">
                      <a16:colId xmlns:a16="http://schemas.microsoft.com/office/drawing/2014/main" val="2128980574"/>
                    </a:ext>
                  </a:extLst>
                </a:gridCol>
              </a:tblGrid>
              <a:tr h="308836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3" marR="8333" marT="8333" marB="3999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organization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3" marR="8333" marT="8333" marB="3999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RCF 70%</a:t>
                      </a:r>
                    </a:p>
                  </a:txBody>
                  <a:tcPr marL="8333" marR="8333" marT="8333" marB="3999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own funding 30% </a:t>
                      </a:r>
                    </a:p>
                  </a:txBody>
                  <a:tcPr marL="8333" marR="8333" marT="8333" marB="3999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100%</a:t>
                      </a:r>
                    </a:p>
                  </a:txBody>
                  <a:tcPr marL="8333" marR="8333" marT="8333" marB="39997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8303"/>
                  </a:ext>
                </a:extLst>
              </a:tr>
              <a:tr h="30883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2015-2017</a:t>
                      </a:r>
                    </a:p>
                  </a:txBody>
                  <a:tcPr marL="8333" marR="8333" marT="8333" marB="3999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FIN-EPOS Seismology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UH, UOULU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420374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148347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568721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80213"/>
                  </a:ext>
                </a:extLst>
              </a:tr>
              <a:tr h="56063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2016-2020</a:t>
                      </a:r>
                    </a:p>
                  </a:txBody>
                  <a:tcPr marL="8333" marR="8333" marT="8333" marB="3999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Coordination of FIN-EPOS and membership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UH+ consortium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561000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241000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802000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768934"/>
                  </a:ext>
                </a:extLst>
              </a:tr>
              <a:tr h="109156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2016-2018</a:t>
                      </a:r>
                    </a:p>
                  </a:txBody>
                  <a:tcPr marL="8333" marR="8333" marT="8333" marB="3999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GEPOS                         Geophysical laboratory and observatory infrastructure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FMI, VTT, UH, UOULU, FGI, Aalto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510938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218973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729911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438514"/>
                  </a:ext>
                </a:extLst>
              </a:tr>
              <a:tr h="81621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2021-2024</a:t>
                      </a:r>
                    </a:p>
                  </a:txBody>
                  <a:tcPr marL="8333" marR="8333" marT="8333" marB="3999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coordination of International memberships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UH+ consortium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395000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169000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564000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414196"/>
                  </a:ext>
                </a:extLst>
              </a:tr>
              <a:tr h="106423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2021-2024</a:t>
                      </a:r>
                    </a:p>
                  </a:txBody>
                  <a:tcPr marL="8333" marR="8333" marT="8333" marB="3999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FLEX-EPOS                             mobile instrument pool 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UH,AALTO, UOULU,GTK, UT, FGI, FMI, VTT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2877594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1242224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4119818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601841"/>
                  </a:ext>
                </a:extLst>
              </a:tr>
              <a:tr h="81621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2025-2029</a:t>
                      </a:r>
                    </a:p>
                  </a:txBody>
                  <a:tcPr marL="8333" marR="8333" marT="8333" marB="3999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EPOS-Finland        Development project,  including coordination   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UH, UOULU, GTK,  FGI, FMI, VTT, CSC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3154368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1351872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4506240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143027"/>
                  </a:ext>
                </a:extLst>
              </a:tr>
              <a:tr h="308836">
                <a:tc>
                  <a:txBody>
                    <a:bodyPr/>
                    <a:lstStyle/>
                    <a:p>
                      <a:pPr algn="l" fontAlgn="ctr"/>
                      <a:endParaRPr lang="fi-FI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3" marR="8333" marT="8333" marB="3999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</a:t>
                      </a:r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7919274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3371416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11290690</a:t>
                      </a:r>
                    </a:p>
                  </a:txBody>
                  <a:tcPr marL="8333" marR="8333" marT="8333" marB="3999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913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BC20A1-945F-7E7F-A56F-15583B7B68D7}"/>
              </a:ext>
            </a:extLst>
          </p:cNvPr>
          <p:cNvSpPr txBox="1"/>
          <p:nvPr/>
        </p:nvSpPr>
        <p:spPr>
          <a:xfrm>
            <a:off x="9332259" y="1317812"/>
            <a:ext cx="16226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FIRI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2014-2020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FIRI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2021-2024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FIRI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2025-2029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97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ED52-AC2E-3B19-C129-FF62DBA5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3" y="-23494"/>
            <a:ext cx="11743267" cy="851882"/>
          </a:xfrm>
        </p:spPr>
        <p:txBody>
          <a:bodyPr>
            <a:normAutofit fontScale="90000"/>
          </a:bodyPr>
          <a:lstStyle/>
          <a:p>
            <a:r>
              <a:rPr lang="fi-FI" sz="3600" b="1" dirty="0">
                <a:latin typeface="+mn-lt"/>
              </a:rPr>
              <a:t>EU </a:t>
            </a:r>
            <a:r>
              <a:rPr lang="fi-FI" sz="3600" b="1" dirty="0" err="1">
                <a:latin typeface="+mn-lt"/>
              </a:rPr>
              <a:t>associated</a:t>
            </a:r>
            <a:r>
              <a:rPr lang="fi-FI" sz="3600" b="1" dirty="0">
                <a:latin typeface="+mn-lt"/>
              </a:rPr>
              <a:t> EPOS </a:t>
            </a:r>
            <a:r>
              <a:rPr lang="fi-FI" sz="3600" b="1" dirty="0" err="1">
                <a:latin typeface="+mn-lt"/>
              </a:rPr>
              <a:t>funding</a:t>
            </a:r>
            <a:r>
              <a:rPr lang="fi-FI" sz="3600" b="1" dirty="0">
                <a:latin typeface="+mn-lt"/>
              </a:rPr>
              <a:t> and </a:t>
            </a:r>
            <a:r>
              <a:rPr lang="fi-FI" sz="3600" b="1" dirty="0" err="1">
                <a:latin typeface="+mn-lt"/>
              </a:rPr>
              <a:t>indirect</a:t>
            </a:r>
            <a:r>
              <a:rPr lang="fi-FI" sz="3600" b="1" dirty="0">
                <a:latin typeface="+mn-lt"/>
              </a:rPr>
              <a:t> </a:t>
            </a:r>
            <a:r>
              <a:rPr lang="fi-FI" sz="3600" b="1" dirty="0" err="1">
                <a:latin typeface="+mn-lt"/>
              </a:rPr>
              <a:t>funding</a:t>
            </a:r>
            <a:r>
              <a:rPr lang="fi-FI" sz="3600" b="1" dirty="0">
                <a:latin typeface="+mn-lt"/>
              </a:rPr>
              <a:t> </a:t>
            </a:r>
            <a:r>
              <a:rPr lang="fi-FI" sz="3600" b="1" dirty="0" err="1">
                <a:latin typeface="+mn-lt"/>
              </a:rPr>
              <a:t>by</a:t>
            </a:r>
            <a:r>
              <a:rPr lang="fi-FI" sz="3600" b="1" dirty="0">
                <a:latin typeface="+mn-lt"/>
              </a:rPr>
              <a:t> </a:t>
            </a:r>
            <a:r>
              <a:rPr lang="fi-FI" sz="3600" b="1" dirty="0" err="1">
                <a:latin typeface="+mn-lt"/>
              </a:rPr>
              <a:t>MinEdu</a:t>
            </a:r>
            <a:r>
              <a:rPr lang="fi-FI" sz="3600" b="1" dirty="0">
                <a:latin typeface="+mn-lt"/>
              </a:rPr>
              <a:t> and </a:t>
            </a:r>
            <a:r>
              <a:rPr lang="fi-FI" sz="3600" b="1" u="sng" dirty="0">
                <a:latin typeface="+mn-lt"/>
              </a:rPr>
              <a:t>RCF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4D2BCE-9C59-949A-F4CE-BAEC5E68F8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7988" y="731521"/>
          <a:ext cx="8779390" cy="6243002"/>
        </p:xfrm>
        <a:graphic>
          <a:graphicData uri="http://schemas.openxmlformats.org/drawingml/2006/table">
            <a:tbl>
              <a:tblPr/>
              <a:tblGrid>
                <a:gridCol w="1103057">
                  <a:extLst>
                    <a:ext uri="{9D8B030D-6E8A-4147-A177-3AD203B41FA5}">
                      <a16:colId xmlns:a16="http://schemas.microsoft.com/office/drawing/2014/main" val="143270213"/>
                    </a:ext>
                  </a:extLst>
                </a:gridCol>
                <a:gridCol w="2326834">
                  <a:extLst>
                    <a:ext uri="{9D8B030D-6E8A-4147-A177-3AD203B41FA5}">
                      <a16:colId xmlns:a16="http://schemas.microsoft.com/office/drawing/2014/main" val="3132389246"/>
                    </a:ext>
                  </a:extLst>
                </a:gridCol>
                <a:gridCol w="750967">
                  <a:extLst>
                    <a:ext uri="{9D8B030D-6E8A-4147-A177-3AD203B41FA5}">
                      <a16:colId xmlns:a16="http://schemas.microsoft.com/office/drawing/2014/main" val="4038499786"/>
                    </a:ext>
                  </a:extLst>
                </a:gridCol>
                <a:gridCol w="939274">
                  <a:extLst>
                    <a:ext uri="{9D8B030D-6E8A-4147-A177-3AD203B41FA5}">
                      <a16:colId xmlns:a16="http://schemas.microsoft.com/office/drawing/2014/main" val="2916673735"/>
                    </a:ext>
                  </a:extLst>
                </a:gridCol>
                <a:gridCol w="1341821">
                  <a:extLst>
                    <a:ext uri="{9D8B030D-6E8A-4147-A177-3AD203B41FA5}">
                      <a16:colId xmlns:a16="http://schemas.microsoft.com/office/drawing/2014/main" val="142349528"/>
                    </a:ext>
                  </a:extLst>
                </a:gridCol>
                <a:gridCol w="1098616">
                  <a:extLst>
                    <a:ext uri="{9D8B030D-6E8A-4147-A177-3AD203B41FA5}">
                      <a16:colId xmlns:a16="http://schemas.microsoft.com/office/drawing/2014/main" val="65334125"/>
                    </a:ext>
                  </a:extLst>
                </a:gridCol>
                <a:gridCol w="1218821">
                  <a:extLst>
                    <a:ext uri="{9D8B030D-6E8A-4147-A177-3AD203B41FA5}">
                      <a16:colId xmlns:a16="http://schemas.microsoft.com/office/drawing/2014/main" val="252848521"/>
                    </a:ext>
                  </a:extLst>
                </a:gridCol>
              </a:tblGrid>
              <a:tr h="340167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</a:t>
                      </a: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ORGANIZATION</a:t>
                      </a: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external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own funding </a:t>
                      </a: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100%</a:t>
                      </a: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021059"/>
                  </a:ext>
                </a:extLst>
              </a:tr>
              <a:tr h="865939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2015-2019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EPOS-IP</a:t>
                      </a:r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WP Legal, Anthropogenic hazard, magnetism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UH, UOULU, FMI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 Intradev  58/42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129050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92100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221150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29568"/>
                  </a:ext>
                </a:extLst>
              </a:tr>
              <a:tr h="48469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2016-2017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FIRE-ATT, OPENFIRE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MinEdu 80/20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198000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49400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247400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52991"/>
                  </a:ext>
                </a:extLst>
              </a:tr>
              <a:tr h="62063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2020-2023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Nordic EPOS  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UH, UOULU, UiB, UU, GEUS, IMO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NordForsk  30/70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250000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580000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830000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146722"/>
                  </a:ext>
                </a:extLst>
              </a:tr>
              <a:tr h="484693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2022-2024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EPOS-ON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fi-FI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Muography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UOULU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 Intradev  50/40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175000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116667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291667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06515"/>
                  </a:ext>
                </a:extLst>
              </a:tr>
              <a:tr h="1635731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2023-2028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</a:t>
                      </a:r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</a:t>
                      </a:r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Profiling</a:t>
                      </a:r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, </a:t>
                      </a:r>
                      <a:r>
                        <a:rPr lang="fi-FI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InterEarth</a:t>
                      </a:r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(EPOS, ACTRIS, ICOS, LTER), 2 </a:t>
                      </a:r>
                      <a:r>
                        <a:rPr lang="fi-FI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positions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 data </a:t>
                      </a:r>
                      <a:r>
                        <a:rPr lang="fi-FI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scientist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EPOS data, </a:t>
                      </a:r>
                      <a:r>
                        <a:rPr lang="fi-FI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i-FI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researcher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fi-FI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environmental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i-FI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seismology</a:t>
                      </a:r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fi-FI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UH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RCF 100%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1489975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i-FI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1489975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895908"/>
                  </a:ext>
                </a:extLst>
              </a:tr>
              <a:tr h="298683"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6951" marR="6951" marT="6951" marB="3336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1" marR="6951" marT="6951" marB="3336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2242025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838167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3080192</a:t>
                      </a:r>
                    </a:p>
                  </a:txBody>
                  <a:tcPr marL="6951" marR="6951" marT="6951" marB="3336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473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1045E03-B9BA-6CD3-9D9D-8B54F1CDAE05}"/>
              </a:ext>
            </a:extLst>
          </p:cNvPr>
          <p:cNvSpPr txBox="1"/>
          <p:nvPr/>
        </p:nvSpPr>
        <p:spPr>
          <a:xfrm>
            <a:off x="10317479" y="3322101"/>
            <a:ext cx="1854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11.3 M€ + 3.1M€= 14.4 M€</a:t>
            </a:r>
          </a:p>
        </p:txBody>
      </p:sp>
    </p:spTree>
    <p:extLst>
      <p:ext uri="{BB962C8B-B14F-4D97-AF65-F5344CB8AC3E}">
        <p14:creationId xmlns:p14="http://schemas.microsoft.com/office/powerpoint/2010/main" val="145640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C434A-BE4D-94C5-2C88-0BB1AA82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24" y="666890"/>
            <a:ext cx="5398028" cy="955432"/>
          </a:xfrm>
        </p:spPr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FIRE data  - </a:t>
            </a:r>
            <a:br>
              <a:rPr lang="en-US" dirty="0">
                <a:latin typeface="Open Sans"/>
                <a:ea typeface="Open Sans"/>
                <a:cs typeface="Open Sans"/>
              </a:rPr>
            </a:br>
            <a:r>
              <a:rPr lang="en-US" dirty="0">
                <a:latin typeface="Open Sans"/>
                <a:ea typeface="Open Sans"/>
                <a:cs typeface="Open Sans"/>
              </a:rPr>
              <a:t>a DSS database</a:t>
            </a:r>
            <a:br>
              <a:rPr lang="en-US" dirty="0"/>
            </a:br>
            <a:r>
              <a:rPr lang="en-US" dirty="0">
                <a:latin typeface="Open Sans"/>
                <a:ea typeface="Open Sans"/>
                <a:cs typeface="Open Sans"/>
              </a:rPr>
              <a:t> </a:t>
            </a:r>
            <a:endParaRPr lang="en-US" dirty="0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DD73DD93-1CEB-F06C-E781-98605004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988" y="0"/>
            <a:ext cx="5989012" cy="3505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FB03E-3493-8863-2407-4C9CE5A2861F}"/>
              </a:ext>
            </a:extLst>
          </p:cNvPr>
          <p:cNvSpPr txBox="1"/>
          <p:nvPr/>
        </p:nvSpPr>
        <p:spPr>
          <a:xfrm>
            <a:off x="607887" y="1412676"/>
            <a:ext cx="5524720" cy="52783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The Finnish Reflection Experiment (FIRE) dataset consists of 2104 km of seismic CMP reflection data.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  <a:hlinkClick r:id="rId3"/>
              </a:rPr>
              <a:t>https://www.helsinki.fi/en/institute-seismology/research/data/finnish-reflection-experiment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OpenFIRE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service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provides open access to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 all original seismic reflection 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 processed data products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 summaries of geological descriptions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 scientific references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Data can be downloaded at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  <a:hlinkClick r:id="rId4"/>
              </a:rPr>
              <a:t>https://etsin.fairdata.fi/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An EPOS compatible web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Potential data set for DSS metadata portal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5" name="Picture 4" descr="A diagram of a web service&#10;&#10;Description automatically generated">
            <a:extLst>
              <a:ext uri="{FF2B5EF4-FFF2-40B4-BE49-F238E27FC236}">
                <a16:creationId xmlns:a16="http://schemas.microsoft.com/office/drawing/2014/main" id="{A20B5F6B-3017-5643-033B-E3D1F7CA1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988" y="3461643"/>
            <a:ext cx="5191060" cy="30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h4.googleusercontent.com/Nnl54A3S58-a_vpoo97EqLNwbVcgWDFhvP-g0j02enCCM453JgGfH9z5PpDQsVzPbK7BvYi2E646Gz73Bod5NtJN1gZxp3i7F8ExymWfdbjq9b1328--hgrIyl9UE7GPlA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324535" y="287647"/>
            <a:ext cx="9284676" cy="6457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8500" y="365126"/>
            <a:ext cx="3058965" cy="925792"/>
          </a:xfrm>
        </p:spPr>
        <p:txBody>
          <a:bodyPr>
            <a:normAutofit fontScale="90000"/>
          </a:bodyPr>
          <a:lstStyle/>
          <a:p>
            <a:pPr marL="514350" lvl="0" indent="-514350" algn="ctr"/>
            <a:r>
              <a:rPr lang="fi-FI" b="1" dirty="0" err="1">
                <a:latin typeface="+mn-lt"/>
              </a:rPr>
              <a:t>NordForsk</a:t>
            </a:r>
            <a:br>
              <a:rPr lang="fi-FI" b="1" dirty="0">
                <a:latin typeface="+mn-lt"/>
              </a:rPr>
            </a:br>
            <a:r>
              <a:rPr lang="fi-FI" b="1" dirty="0">
                <a:latin typeface="+mn-lt"/>
              </a:rPr>
              <a:t>2020-2023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45A2B-0ABC-CCF0-F337-9CB92537C9DC}"/>
              </a:ext>
            </a:extLst>
          </p:cNvPr>
          <p:cNvSpPr txBox="1"/>
          <p:nvPr/>
        </p:nvSpPr>
        <p:spPr>
          <a:xfrm>
            <a:off x="9609211" y="2142565"/>
            <a:ext cx="29529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for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expertise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hazard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Volcanic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among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Nordic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agencies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call open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Nordic RI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hubs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08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37" y="0"/>
            <a:ext cx="4309836" cy="6858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54244" y="671210"/>
          <a:ext cx="7294419" cy="27237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142">
                  <a:extLst>
                    <a:ext uri="{9D8B030D-6E8A-4147-A177-3AD203B41FA5}">
                      <a16:colId xmlns:a16="http://schemas.microsoft.com/office/drawing/2014/main" val="4147546011"/>
                    </a:ext>
                  </a:extLst>
                </a:gridCol>
                <a:gridCol w="1021001">
                  <a:extLst>
                    <a:ext uri="{9D8B030D-6E8A-4147-A177-3AD203B41FA5}">
                      <a16:colId xmlns:a16="http://schemas.microsoft.com/office/drawing/2014/main" val="4023170835"/>
                    </a:ext>
                  </a:extLst>
                </a:gridCol>
                <a:gridCol w="3994042">
                  <a:extLst>
                    <a:ext uri="{9D8B030D-6E8A-4147-A177-3AD203B41FA5}">
                      <a16:colId xmlns:a16="http://schemas.microsoft.com/office/drawing/2014/main" val="2287874428"/>
                    </a:ext>
                  </a:extLst>
                </a:gridCol>
                <a:gridCol w="1818234">
                  <a:extLst>
                    <a:ext uri="{9D8B030D-6E8A-4147-A177-3AD203B41FA5}">
                      <a16:colId xmlns:a16="http://schemas.microsoft.com/office/drawing/2014/main" val="3406276742"/>
                    </a:ext>
                  </a:extLst>
                </a:gridCol>
              </a:tblGrid>
              <a:tr h="448865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>
                          <a:effectLst/>
                        </a:rPr>
                        <a:t> 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 err="1">
                          <a:effectLst/>
                        </a:rPr>
                        <a:t>Geophysical</a:t>
                      </a:r>
                      <a:r>
                        <a:rPr lang="fi-FI" sz="1400" b="1" u="none" strike="noStrike" dirty="0">
                          <a:effectLst/>
                        </a:rPr>
                        <a:t> </a:t>
                      </a:r>
                      <a:r>
                        <a:rPr lang="fi-FI" sz="1400" b="1" u="none" strike="noStrike" dirty="0" err="1">
                          <a:effectLst/>
                        </a:rPr>
                        <a:t>superstations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 err="1">
                          <a:effectLst/>
                        </a:rPr>
                        <a:t>Current</a:t>
                      </a:r>
                      <a:r>
                        <a:rPr lang="fi-FI" sz="1400" b="1" u="none" strike="noStrike" dirty="0">
                          <a:effectLst/>
                        </a:rPr>
                        <a:t> </a:t>
                      </a:r>
                      <a:r>
                        <a:rPr lang="fi-FI" sz="1400" b="1" u="none" strike="noStrike" dirty="0" err="1">
                          <a:effectLst/>
                        </a:rPr>
                        <a:t>instrumentation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Instrumentation planned in 5, 10 years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664924518"/>
                  </a:ext>
                </a:extLst>
              </a:tr>
              <a:tr h="908609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MET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>
                          <a:effectLst/>
                        </a:rPr>
                        <a:t>Metsähovi (FGI, Aalto)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 err="1">
                          <a:effectLst/>
                        </a:rPr>
                        <a:t>Seismometer</a:t>
                      </a:r>
                      <a:r>
                        <a:rPr lang="fi-FI" sz="1400" u="none" strike="noStrike" dirty="0">
                          <a:effectLst/>
                        </a:rPr>
                        <a:t> (UH), FGI </a:t>
                      </a:r>
                      <a:r>
                        <a:rPr lang="fi-FI" sz="1400" u="none" strike="noStrike" dirty="0" err="1">
                          <a:effectLst/>
                        </a:rPr>
                        <a:t>geodetical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research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station</a:t>
                      </a:r>
                      <a:r>
                        <a:rPr lang="fi-FI" sz="1400" u="none" strike="noStrike" dirty="0">
                          <a:effectLst/>
                        </a:rPr>
                        <a:t> (GNSS,VLBI,SLR, </a:t>
                      </a:r>
                      <a:r>
                        <a:rPr lang="fi-FI" sz="1400" u="none" strike="noStrike" dirty="0" err="1">
                          <a:effectLst/>
                        </a:rPr>
                        <a:t>superconductive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gravimeter</a:t>
                      </a:r>
                      <a:r>
                        <a:rPr lang="fi-FI" sz="1400" u="none" strike="noStrike" dirty="0">
                          <a:effectLst/>
                        </a:rPr>
                        <a:t>), </a:t>
                      </a:r>
                      <a:r>
                        <a:rPr lang="fi-FI" sz="1400" u="none" strike="noStrike" dirty="0" err="1">
                          <a:effectLst/>
                        </a:rPr>
                        <a:t>groundwater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monitoring</a:t>
                      </a:r>
                      <a:r>
                        <a:rPr lang="fi-FI" sz="1400" u="none" strike="noStrike" dirty="0">
                          <a:effectLst/>
                        </a:rPr>
                        <a:t>, </a:t>
                      </a:r>
                      <a:r>
                        <a:rPr lang="fi-FI" sz="1400" u="none" strike="noStrike" dirty="0" err="1">
                          <a:effectLst/>
                        </a:rPr>
                        <a:t>weather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station</a:t>
                      </a:r>
                      <a:r>
                        <a:rPr lang="fi-FI" sz="1400" u="none" strike="noStrike" dirty="0">
                          <a:effectLst/>
                        </a:rPr>
                        <a:t>, </a:t>
                      </a:r>
                      <a:r>
                        <a:rPr lang="fi-FI" sz="1400" u="none" strike="noStrike" dirty="0" err="1">
                          <a:effectLst/>
                        </a:rPr>
                        <a:t>magnetometer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 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794066900"/>
                  </a:ext>
                </a:extLst>
              </a:tr>
              <a:tr h="457660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KEV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>
                          <a:effectLst/>
                        </a:rPr>
                        <a:t>Kevo (Turku)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 err="1">
                          <a:effectLst/>
                        </a:rPr>
                        <a:t>Seismometer</a:t>
                      </a:r>
                      <a:r>
                        <a:rPr lang="fi-FI" sz="1400" u="none" strike="noStrike" dirty="0">
                          <a:effectLst/>
                        </a:rPr>
                        <a:t> (UH), </a:t>
                      </a:r>
                      <a:r>
                        <a:rPr lang="fi-FI" sz="1400" u="none" strike="noStrike" dirty="0" err="1">
                          <a:effectLst/>
                        </a:rPr>
                        <a:t>gravity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pillar</a:t>
                      </a:r>
                      <a:r>
                        <a:rPr lang="fi-FI" sz="1400" u="none" strike="noStrike" dirty="0">
                          <a:effectLst/>
                        </a:rPr>
                        <a:t> (FGI), IMAGE </a:t>
                      </a:r>
                      <a:r>
                        <a:rPr lang="fi-FI" sz="1400" u="none" strike="noStrike" dirty="0" err="1">
                          <a:effectLst/>
                        </a:rPr>
                        <a:t>station</a:t>
                      </a:r>
                      <a:r>
                        <a:rPr lang="fi-FI" sz="1400" u="none" strike="noStrike" dirty="0">
                          <a:effectLst/>
                        </a:rPr>
                        <a:t> (FMI), </a:t>
                      </a:r>
                      <a:r>
                        <a:rPr lang="fi-FI" sz="1400" u="none" strike="noStrike" dirty="0" err="1">
                          <a:effectLst/>
                        </a:rPr>
                        <a:t>pulsation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magnetometer</a:t>
                      </a:r>
                      <a:r>
                        <a:rPr lang="fi-FI" sz="1400" u="none" strike="noStrike" dirty="0">
                          <a:effectLst/>
                        </a:rPr>
                        <a:t> (SGO)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 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62419741"/>
                  </a:ext>
                </a:extLst>
              </a:tr>
              <a:tr h="908609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KIF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>
                          <a:effectLst/>
                        </a:rPr>
                        <a:t>Kilpisjärvi (UH)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 err="1">
                          <a:effectLst/>
                        </a:rPr>
                        <a:t>Seismometer</a:t>
                      </a:r>
                      <a:r>
                        <a:rPr lang="fi-FI" sz="1400" u="none" strike="noStrike" dirty="0">
                          <a:effectLst/>
                        </a:rPr>
                        <a:t> (UH), </a:t>
                      </a:r>
                      <a:r>
                        <a:rPr lang="fi-FI" sz="1400" u="none" strike="noStrike" dirty="0" err="1">
                          <a:effectLst/>
                        </a:rPr>
                        <a:t>biological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research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station</a:t>
                      </a:r>
                      <a:r>
                        <a:rPr lang="fi-FI" sz="1400" u="none" strike="noStrike" dirty="0">
                          <a:effectLst/>
                        </a:rPr>
                        <a:t> (UH), IMAGE </a:t>
                      </a:r>
                      <a:r>
                        <a:rPr lang="fi-FI" sz="1400" u="none" strike="noStrike" dirty="0" err="1">
                          <a:effectLst/>
                        </a:rPr>
                        <a:t>station</a:t>
                      </a:r>
                      <a:r>
                        <a:rPr lang="fi-FI" sz="1400" u="none" strike="noStrike" dirty="0">
                          <a:effectLst/>
                        </a:rPr>
                        <a:t> (FMI), </a:t>
                      </a:r>
                      <a:r>
                        <a:rPr lang="fi-FI" sz="1400" u="none" strike="noStrike" dirty="0" err="1">
                          <a:effectLst/>
                        </a:rPr>
                        <a:t>pulsation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magnetometer</a:t>
                      </a:r>
                      <a:r>
                        <a:rPr lang="fi-FI" sz="1400" u="none" strike="noStrike" dirty="0">
                          <a:effectLst/>
                        </a:rPr>
                        <a:t> (SGO), </a:t>
                      </a:r>
                      <a:r>
                        <a:rPr lang="fi-FI" sz="1400" u="none" strike="noStrike" dirty="0" err="1">
                          <a:effectLst/>
                        </a:rPr>
                        <a:t>gravity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pillar</a:t>
                      </a:r>
                      <a:r>
                        <a:rPr lang="fi-FI" sz="1400" u="none" strike="noStrike" dirty="0">
                          <a:effectLst/>
                        </a:rPr>
                        <a:t> (FGI, </a:t>
                      </a:r>
                      <a:r>
                        <a:rPr lang="fi-FI" sz="1400" u="none" strike="noStrike" dirty="0" err="1">
                          <a:effectLst/>
                        </a:rPr>
                        <a:t>not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measuring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currently</a:t>
                      </a:r>
                      <a:r>
                        <a:rPr lang="fi-FI" sz="1400" u="none" strike="noStrike" dirty="0">
                          <a:effectLst/>
                        </a:rPr>
                        <a:t>)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>
                          <a:effectLst/>
                        </a:rPr>
                        <a:t> 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7018177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1828" y="3555459"/>
          <a:ext cx="7198469" cy="31139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76">
                  <a:extLst>
                    <a:ext uri="{9D8B030D-6E8A-4147-A177-3AD203B41FA5}">
                      <a16:colId xmlns:a16="http://schemas.microsoft.com/office/drawing/2014/main" val="3255014594"/>
                    </a:ext>
                  </a:extLst>
                </a:gridCol>
                <a:gridCol w="1337646">
                  <a:extLst>
                    <a:ext uri="{9D8B030D-6E8A-4147-A177-3AD203B41FA5}">
                      <a16:colId xmlns:a16="http://schemas.microsoft.com/office/drawing/2014/main" val="4160724199"/>
                    </a:ext>
                  </a:extLst>
                </a:gridCol>
                <a:gridCol w="3649905">
                  <a:extLst>
                    <a:ext uri="{9D8B030D-6E8A-4147-A177-3AD203B41FA5}">
                      <a16:colId xmlns:a16="http://schemas.microsoft.com/office/drawing/2014/main" val="1195568899"/>
                    </a:ext>
                  </a:extLst>
                </a:gridCol>
                <a:gridCol w="1755842">
                  <a:extLst>
                    <a:ext uri="{9D8B030D-6E8A-4147-A177-3AD203B41FA5}">
                      <a16:colId xmlns:a16="http://schemas.microsoft.com/office/drawing/2014/main" val="2898034586"/>
                    </a:ext>
                  </a:extLst>
                </a:gridCol>
              </a:tblGrid>
              <a:tr h="477658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>
                          <a:effectLst/>
                        </a:rPr>
                        <a:t> 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 err="1">
                          <a:effectLst/>
                        </a:rPr>
                        <a:t>Interdiciplinary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hyperstations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 err="1">
                          <a:effectLst/>
                        </a:rPr>
                        <a:t>Current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instrumentation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Instrumentation planned in 5, 10 years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524414071"/>
                  </a:ext>
                </a:extLst>
              </a:tr>
              <a:tr h="716488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SOD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>
                          <a:effectLst/>
                        </a:rPr>
                        <a:t>Sodankylä (SGO)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>
                          <a:effectLst/>
                        </a:rPr>
                        <a:t>SGO </a:t>
                      </a:r>
                      <a:r>
                        <a:rPr lang="fi-FI" sz="1400" u="none" strike="noStrike" dirty="0" err="1">
                          <a:effectLst/>
                        </a:rPr>
                        <a:t>Geomagnetic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observatory</a:t>
                      </a:r>
                      <a:r>
                        <a:rPr lang="fi-FI" sz="1400" u="none" strike="noStrike" dirty="0">
                          <a:effectLst/>
                        </a:rPr>
                        <a:t> (IMAGE, </a:t>
                      </a:r>
                      <a:r>
                        <a:rPr lang="fi-FI" sz="1400" u="none" strike="noStrike" dirty="0" err="1">
                          <a:effectLst/>
                        </a:rPr>
                        <a:t>pulsation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magnetometer</a:t>
                      </a:r>
                      <a:r>
                        <a:rPr lang="fi-FI" sz="1400" u="none" strike="noStrike" dirty="0">
                          <a:effectLst/>
                        </a:rPr>
                        <a:t>), </a:t>
                      </a:r>
                      <a:r>
                        <a:rPr lang="fi-FI" sz="1400" u="none" strike="noStrike" dirty="0" err="1">
                          <a:effectLst/>
                        </a:rPr>
                        <a:t>Seismometer</a:t>
                      </a:r>
                      <a:r>
                        <a:rPr lang="fi-FI" sz="1400" u="none" strike="noStrike" dirty="0">
                          <a:effectLst/>
                        </a:rPr>
                        <a:t> (SGO), </a:t>
                      </a:r>
                      <a:r>
                        <a:rPr lang="fi-FI" sz="1400" u="none" strike="noStrike" dirty="0" err="1">
                          <a:effectLst/>
                        </a:rPr>
                        <a:t>gravity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pillar</a:t>
                      </a:r>
                      <a:r>
                        <a:rPr lang="fi-FI" sz="1400" u="none" strike="noStrike" dirty="0">
                          <a:effectLst/>
                        </a:rPr>
                        <a:t> (FGI)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 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30929195"/>
                  </a:ext>
                </a:extLst>
              </a:tr>
              <a:tr h="716488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VRF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 err="1">
                          <a:effectLst/>
                        </a:rPr>
                        <a:t>Värriö</a:t>
                      </a:r>
                      <a:r>
                        <a:rPr lang="fi-FI" sz="1400" b="1" u="none" strike="noStrike" dirty="0">
                          <a:effectLst/>
                        </a:rPr>
                        <a:t> (UH)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 err="1">
                          <a:effectLst/>
                        </a:rPr>
                        <a:t>Seismometer</a:t>
                      </a:r>
                      <a:r>
                        <a:rPr lang="fi-FI" sz="1400" u="none" strike="noStrike" dirty="0">
                          <a:effectLst/>
                        </a:rPr>
                        <a:t> (UH), </a:t>
                      </a:r>
                      <a:r>
                        <a:rPr lang="fi-FI" sz="1400" u="none" strike="noStrike" dirty="0" err="1">
                          <a:effectLst/>
                        </a:rPr>
                        <a:t>gravity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pillar</a:t>
                      </a:r>
                      <a:r>
                        <a:rPr lang="fi-FI" sz="1400" u="none" strike="noStrike" dirty="0">
                          <a:effectLst/>
                        </a:rPr>
                        <a:t> (</a:t>
                      </a:r>
                      <a:r>
                        <a:rPr lang="fi-FI" sz="1400" u="none" strike="noStrike" dirty="0" err="1">
                          <a:effectLst/>
                        </a:rPr>
                        <a:t>savukoski</a:t>
                      </a:r>
                      <a:r>
                        <a:rPr lang="fi-FI" sz="1400" u="none" strike="noStrike" dirty="0">
                          <a:effectLst/>
                        </a:rPr>
                        <a:t>, FGI), SMEAR </a:t>
                      </a:r>
                      <a:r>
                        <a:rPr lang="fi-FI" sz="1400" u="none" strike="noStrike" dirty="0" err="1">
                          <a:effectLst/>
                        </a:rPr>
                        <a:t>instrumentation</a:t>
                      </a:r>
                      <a:r>
                        <a:rPr lang="fi-FI" sz="1400" u="none" strike="noStrike" dirty="0">
                          <a:effectLst/>
                        </a:rPr>
                        <a:t> (SMEAR I, UH), </a:t>
                      </a:r>
                      <a:r>
                        <a:rPr lang="fi-FI" sz="1400" u="none" strike="noStrike" dirty="0" err="1">
                          <a:effectLst/>
                        </a:rPr>
                        <a:t>subarctic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research</a:t>
                      </a:r>
                      <a:r>
                        <a:rPr lang="fi-FI" sz="1400" u="none" strike="noStrike" dirty="0">
                          <a:effectLst/>
                        </a:rPr>
                        <a:t> </a:t>
                      </a:r>
                      <a:r>
                        <a:rPr lang="fi-FI" sz="1400" u="none" strike="noStrike" dirty="0" err="1">
                          <a:effectLst/>
                        </a:rPr>
                        <a:t>station</a:t>
                      </a:r>
                      <a:r>
                        <a:rPr lang="fi-FI" sz="1400" u="none" strike="noStrike" dirty="0">
                          <a:effectLst/>
                        </a:rPr>
                        <a:t> (UH)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>
                          <a:effectLst/>
                        </a:rPr>
                        <a:t> 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639294472"/>
                  </a:ext>
                </a:extLst>
              </a:tr>
              <a:tr h="716488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-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 err="1">
                          <a:effectLst/>
                        </a:rPr>
                        <a:t>Hyytiälä</a:t>
                      </a:r>
                      <a:r>
                        <a:rPr lang="fi-FI" sz="1400" b="1" u="none" strike="noStrike" dirty="0">
                          <a:effectLst/>
                        </a:rPr>
                        <a:t> (UH)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Gravity pillar (</a:t>
                      </a:r>
                      <a:r>
                        <a:rPr lang="en-US" sz="1400" u="none" strike="noStrike" dirty="0" err="1">
                          <a:effectLst/>
                        </a:rPr>
                        <a:t>Orivesi</a:t>
                      </a:r>
                      <a:r>
                        <a:rPr lang="en-US" sz="1400" u="none" strike="noStrike" dirty="0">
                          <a:effectLst/>
                        </a:rPr>
                        <a:t>, FGI), SMEAR II instrumentation (SMEAR II, UH), forestry field station (UH)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 err="1">
                          <a:effectLst/>
                        </a:rPr>
                        <a:t>Seismometer</a:t>
                      </a:r>
                      <a:r>
                        <a:rPr lang="fi-FI" sz="1400" u="none" strike="noStrike" dirty="0">
                          <a:effectLst/>
                        </a:rPr>
                        <a:t> (UH)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366424313"/>
                  </a:ext>
                </a:extLst>
              </a:tr>
              <a:tr h="486844"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>
                          <a:effectLst/>
                        </a:rPr>
                        <a:t>TVF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b="1" u="none" strike="noStrike" dirty="0">
                          <a:effectLst/>
                        </a:rPr>
                        <a:t>Tvärminne (UH)</a:t>
                      </a:r>
                      <a:endParaRPr lang="fi-F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</a:rPr>
                        <a:t>Seismometer (UH), zoological research station (UH)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400" u="none" strike="noStrike" dirty="0">
                          <a:effectLst/>
                        </a:rPr>
                        <a:t> 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69041636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45" y="111869"/>
            <a:ext cx="10515600" cy="4474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lvl="0"/>
            <a:r>
              <a:rPr lang="fi-FI" b="1" dirty="0"/>
              <a:t>FIRI Roadmap 2020: </a:t>
            </a:r>
            <a:r>
              <a:rPr lang="en-US" b="1" dirty="0">
                <a:solidFill>
                  <a:srgbClr val="FF0000"/>
                </a:solidFill>
              </a:rPr>
              <a:t>Superstations</a:t>
            </a:r>
          </a:p>
        </p:txBody>
      </p:sp>
    </p:spTree>
    <p:extLst>
      <p:ext uri="{BB962C8B-B14F-4D97-AF65-F5344CB8AC3E}">
        <p14:creationId xmlns:p14="http://schemas.microsoft.com/office/powerpoint/2010/main" val="3415935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1F761C-71F5-E84C-9003-E6FCA9769DFE}"/>
              </a:ext>
            </a:extLst>
          </p:cNvPr>
          <p:cNvSpPr txBox="1">
            <a:spLocks/>
          </p:cNvSpPr>
          <p:nvPr/>
        </p:nvSpPr>
        <p:spPr>
          <a:xfrm>
            <a:off x="4343511" y="1591511"/>
            <a:ext cx="4581957" cy="44779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Flex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ible instrument network for enhanced geophysical observations and multi-disciplinary research (FLEX-EPOS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 –project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One of the progressing projects under FIN-EPOS in 2021-2024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4,1 M€ FIRI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funding from Academy of Finland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/>
              </a:rPr>
              <a:t>A national pool of geophysical instruments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/>
              </a:rPr>
              <a:t>Instruments can be used in collaboration with one of the pool partners.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2 open calls annually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diagram of different types of pool&#10;&#10;Description automatically generated">
            <a:extLst>
              <a:ext uri="{FF2B5EF4-FFF2-40B4-BE49-F238E27FC236}">
                <a16:creationId xmlns:a16="http://schemas.microsoft.com/office/drawing/2014/main" id="{46008070-02D3-E67A-DF6F-CEA325A88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65" y="1656828"/>
            <a:ext cx="3990975" cy="3448050"/>
          </a:xfrm>
          <a:prstGeom prst="rect">
            <a:avLst/>
          </a:prstGeom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id="{290AE82F-8B6C-99F7-51A6-01B001D90156}"/>
              </a:ext>
            </a:extLst>
          </p:cNvPr>
          <p:cNvSpPr/>
          <p:nvPr/>
        </p:nvSpPr>
        <p:spPr>
          <a:xfrm>
            <a:off x="2647395" y="249931"/>
            <a:ext cx="4207424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FLEX-EPOS 2021-2024</a:t>
            </a:r>
            <a:endParaRPr kumimoji="0" lang="en-US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indoor, vending machine&#10;&#10;Description automatically generated">
            <a:extLst>
              <a:ext uri="{FF2B5EF4-FFF2-40B4-BE49-F238E27FC236}">
                <a16:creationId xmlns:a16="http://schemas.microsoft.com/office/drawing/2014/main" id="{BF1ED9E0-A7A1-8775-05F1-7F1837F3D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360" y="3952874"/>
            <a:ext cx="2381250" cy="1752600"/>
          </a:xfrm>
          <a:prstGeom prst="rect">
            <a:avLst/>
          </a:prstGeom>
        </p:spPr>
      </p:pic>
      <p:pic>
        <p:nvPicPr>
          <p:cNvPr id="9" name="Picture 8" descr="A person carrying a pyramid on their head&#10;&#10;Description automatically generated">
            <a:extLst>
              <a:ext uri="{FF2B5EF4-FFF2-40B4-BE49-F238E27FC236}">
                <a16:creationId xmlns:a16="http://schemas.microsoft.com/office/drawing/2014/main" id="{ADDDCAEC-69E3-D38E-B245-BC907C9E8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722" y="481693"/>
            <a:ext cx="2381250" cy="1781175"/>
          </a:xfrm>
          <a:prstGeom prst="rect">
            <a:avLst/>
          </a:prstGeom>
        </p:spPr>
      </p:pic>
      <p:pic>
        <p:nvPicPr>
          <p:cNvPr id="10" name="Picture 9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D0A27C7D-5716-0EFF-B92F-77616262F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082" y="2213882"/>
            <a:ext cx="2381250" cy="1790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66CF6-88CD-9B33-6B34-B1BD771D45B3}"/>
              </a:ext>
            </a:extLst>
          </p:cNvPr>
          <p:cNvSpPr txBox="1"/>
          <p:nvPr/>
        </p:nvSpPr>
        <p:spPr>
          <a:xfrm>
            <a:off x="1621971" y="849085"/>
            <a:ext cx="71083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  <a:hlinkClick r:id="rId6"/>
              </a:rPr>
              <a:t>FLEX-EPOS Home - XWiki (helsinki.fi)FLEX-EPOS Home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  <a:hlinkClick r:id="rId6"/>
              </a:rPr>
              <a:t>XWiki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  <a:hlinkClick r:id="rId6"/>
              </a:rPr>
              <a:t> (helsinki.fi)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133960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OS_Presentation_template_2023_july" id="{49BA37EF-9699-E040-9EB7-F0FF2F546B67}" vid="{636534C0-F136-A541-A717-E0CCC80CE2A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Y_template_Arial_basic_widescreen_20042016.potx" id="{28925FB7-B4B1-46E9-B659-90022767B50D}" vid="{0C96BA78-BA98-4915-B324-CFB414722EE0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1397</Words>
  <Application>Microsoft Macintosh PowerPoint</Application>
  <PresentationFormat>Widescreen</PresentationFormat>
  <Paragraphs>276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15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Calibri Light</vt:lpstr>
      <vt:lpstr>Courier New</vt:lpstr>
      <vt:lpstr>Gotham Narrow Bold</vt:lpstr>
      <vt:lpstr>Gotham Narrow Book</vt:lpstr>
      <vt:lpstr>Gotham-Bold</vt:lpstr>
      <vt:lpstr>Open Sans</vt:lpstr>
      <vt:lpstr>Segoe UI</vt:lpstr>
      <vt:lpstr>1_Tema di Office</vt:lpstr>
      <vt:lpstr>1_Office Theme</vt:lpstr>
      <vt:lpstr>HY_2016</vt:lpstr>
      <vt:lpstr> EPOS – FINLAND - a path to the FInnish Research Infrastructure (FIRI) Roadmap for the Solid Earth Sciences  </vt:lpstr>
      <vt:lpstr>Presentazione standard di PowerPoint</vt:lpstr>
      <vt:lpstr>Presentazione standard di PowerPoint</vt:lpstr>
      <vt:lpstr>Direct funding from the Research Council of Finland to FIRI road map projects</vt:lpstr>
      <vt:lpstr>EU associated EPOS funding and indirect funding by MinEdu and RCF</vt:lpstr>
      <vt:lpstr>FIRE data  -  a DSS database  </vt:lpstr>
      <vt:lpstr>NordForsk 2020-2023</vt:lpstr>
      <vt:lpstr>FIRI Roadmap 2020: Superstations</vt:lpstr>
      <vt:lpstr>Presentazione standard di PowerPoint</vt:lpstr>
      <vt:lpstr>Created, maintained, and operated in by national co-operation Universities of Helsinki, Turku, Oulu, Aalto and Geological Survey of Finland  FINNSIP host and coordinator: Institute of Seismology, University of Helsinki PI Gregor Hillers,  Coordinator Romeo Courbis  https://finnsip.fi/ </vt:lpstr>
      <vt:lpstr>Presentazione standard di PowerPoint</vt:lpstr>
      <vt:lpstr>Road map application 2025-2029</vt:lpstr>
      <vt:lpstr>EPOS –Finland development project 2025-2029</vt:lpstr>
      <vt:lpstr>A short history of EPOS-Finland and lessons learnt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2025-03-27T14:36:37Z</dcterms:created>
  <dcterms:modified xsi:type="dcterms:W3CDTF">2025-03-27T14:36:57Z</dcterms:modified>
</cp:coreProperties>
</file>