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840" r:id="rId2"/>
    <p:sldId id="286" r:id="rId3"/>
    <p:sldId id="290" r:id="rId4"/>
    <p:sldId id="333" r:id="rId5"/>
    <p:sldId id="334" r:id="rId6"/>
    <p:sldId id="335" r:id="rId7"/>
    <p:sldId id="336" r:id="rId8"/>
    <p:sldId id="337" r:id="rId9"/>
    <p:sldId id="338" r:id="rId10"/>
    <p:sldId id="339" r:id="rId11"/>
    <p:sldId id="340" r:id="rId12"/>
    <p:sldId id="341" r:id="rId13"/>
    <p:sldId id="342" r:id="rId14"/>
    <p:sldId id="343" r:id="rId15"/>
    <p:sldId id="344" r:id="rId16"/>
    <p:sldId id="345" r:id="rId17"/>
    <p:sldId id="346" r:id="rId18"/>
    <p:sldId id="349" r:id="rId19"/>
    <p:sldId id="348" r:id="rId20"/>
    <p:sldId id="347" r:id="rId21"/>
    <p:sldId id="841"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917F-45B8-844E-A08C-0A84EBCB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92088E-A2E5-1B40-B930-A1C777F22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7F9F521F-43A9-E64D-80A9-92042078AF0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AE5C34D8-DAE5-1442-A238-7830BB53009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CED46DA-2940-B347-BA42-539F38B67DC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197033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170329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1B0A3-4B74-854E-AA21-B9320E015255}"/>
              </a:ext>
            </a:extLst>
          </p:cNvPr>
          <p:cNvSpPr>
            <a:spLocks noGrp="1"/>
          </p:cNvSpPr>
          <p:nvPr>
            <p:ph type="title"/>
          </p:nvPr>
        </p:nvSpPr>
        <p:spPr>
          <a:xfrm>
            <a:off x="831850" y="795339"/>
            <a:ext cx="10515600" cy="2852737"/>
          </a:xfrm>
        </p:spPr>
        <p:txBody>
          <a:bodyPr anchor="b"/>
          <a:lstStyle>
            <a:lvl1pPr>
              <a:defRPr sz="6000"/>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4E0748E1-417D-D444-A649-115A7A57A587}"/>
              </a:ext>
            </a:extLst>
          </p:cNvPr>
          <p:cNvSpPr>
            <a:spLocks noGrp="1"/>
          </p:cNvSpPr>
          <p:nvPr>
            <p:ph type="body" idx="1"/>
          </p:nvPr>
        </p:nvSpPr>
        <p:spPr>
          <a:xfrm>
            <a:off x="831850" y="3829610"/>
            <a:ext cx="10515600" cy="2233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42C4902-302F-DD40-B41A-CB3B0BBF3881}"/>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dirty="0"/>
          </a:p>
        </p:txBody>
      </p:sp>
      <p:sp>
        <p:nvSpPr>
          <p:cNvPr id="5" name="Segnaposto piè di pagina 4">
            <a:extLst>
              <a:ext uri="{FF2B5EF4-FFF2-40B4-BE49-F238E27FC236}">
                <a16:creationId xmlns:a16="http://schemas.microsoft.com/office/drawing/2014/main" id="{2BEDF8F6-2478-A345-86CE-263C92F87593}"/>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6" name="Segnaposto numero diapositiva 5">
            <a:extLst>
              <a:ext uri="{FF2B5EF4-FFF2-40B4-BE49-F238E27FC236}">
                <a16:creationId xmlns:a16="http://schemas.microsoft.com/office/drawing/2014/main" id="{7CD24A09-0147-EF4D-BF73-1E65F278CE8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214069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64292-D0E6-D341-B154-EC70C0C0CCFC}"/>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39B65797-ED89-5A4D-BDBC-259C7552E205}"/>
              </a:ext>
            </a:extLst>
          </p:cNvPr>
          <p:cNvSpPr>
            <a:spLocks noGrp="1"/>
          </p:cNvSpPr>
          <p:nvPr>
            <p:ph sz="half" idx="1"/>
          </p:nvPr>
        </p:nvSpPr>
        <p:spPr>
          <a:xfrm>
            <a:off x="838200" y="1825625"/>
            <a:ext cx="5181600" cy="4351338"/>
          </a:xfrm>
        </p:spPr>
        <p:txBody>
          <a:bodyPr/>
          <a:lstStyle/>
          <a:p>
            <a:r>
              <a:rPr lang="it-IT" dirty="0"/>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D0A6736-1641-BC45-A2C7-CFCF077BEA7E}"/>
              </a:ext>
            </a:extLst>
          </p:cNvPr>
          <p:cNvSpPr>
            <a:spLocks noGrp="1"/>
          </p:cNvSpPr>
          <p:nvPr>
            <p:ph sz="half" idx="2"/>
          </p:nvPr>
        </p:nvSpPr>
        <p:spPr>
          <a:xfrm>
            <a:off x="6172200" y="1825625"/>
            <a:ext cx="5181600" cy="4351338"/>
          </a:xfrm>
        </p:spPr>
        <p:txBody>
          <a:bodyPr/>
          <a:lstStyle/>
          <a:p>
            <a:r>
              <a:rPr lang="it-IT" dirty="0"/>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2AAEF0D6-7CD6-F849-BF19-BB84FCB8915A}"/>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6" name="Segnaposto piè di pagina 5">
            <a:extLst>
              <a:ext uri="{FF2B5EF4-FFF2-40B4-BE49-F238E27FC236}">
                <a16:creationId xmlns:a16="http://schemas.microsoft.com/office/drawing/2014/main" id="{BDD8B44C-12FC-AF4D-B37B-B8140151B00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4743896-F6B8-9947-BE63-2B2C4C0D4930}"/>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37161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90186-9173-2544-9015-817BDBD13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27A52C-450B-FD4E-A736-C6FF1EB63294}"/>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4" name="Segnaposto piè di pagina 3">
            <a:extLst>
              <a:ext uri="{FF2B5EF4-FFF2-40B4-BE49-F238E27FC236}">
                <a16:creationId xmlns:a16="http://schemas.microsoft.com/office/drawing/2014/main" id="{2BB63EE2-01EC-9245-950E-9AC059E03F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E357FA33-9734-874C-991E-47C6070B186F}"/>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137010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3C4DD10-03F4-8D4E-8CEA-DD00CF88B960}"/>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3" name="Segnaposto piè di pagina 2">
            <a:extLst>
              <a:ext uri="{FF2B5EF4-FFF2-40B4-BE49-F238E27FC236}">
                <a16:creationId xmlns:a16="http://schemas.microsoft.com/office/drawing/2014/main" id="{DBDFA2A2-60D4-8241-B391-1E99B8FDF43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3F3A6B78-DD91-3F4B-81C2-37CD010731BE}"/>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366926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1249F3-8563-B848-829F-0913562C8314}"/>
              </a:ext>
            </a:extLst>
          </p:cNvPr>
          <p:cNvSpPr>
            <a:spLocks noGrp="1"/>
          </p:cNvSpPr>
          <p:nvPr>
            <p:ph type="title"/>
          </p:nvPr>
        </p:nvSpPr>
        <p:spPr>
          <a:xfrm>
            <a:off x="839788" y="457200"/>
            <a:ext cx="3932237" cy="1600200"/>
          </a:xfrm>
        </p:spPr>
        <p:txBody>
          <a:bodyPr anchor="b"/>
          <a:lstStyle>
            <a:lvl1pPr>
              <a:defRPr sz="32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8F4FC632-E4D9-474A-B216-12EEDEE95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95FC1A5D-67C8-3949-8E8E-4E0EAA12C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dirty="0"/>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2B296A6-1CBA-9A40-A038-4627496A28F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6" name="Segnaposto piè di pagina 5">
            <a:extLst>
              <a:ext uri="{FF2B5EF4-FFF2-40B4-BE49-F238E27FC236}">
                <a16:creationId xmlns:a16="http://schemas.microsoft.com/office/drawing/2014/main" id="{5631A18F-A3F5-884F-A4F6-CE86DF4B79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5C005375-C923-924C-97AE-7EECB9FDC0F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95530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19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1E63C1-3DA1-5444-AE13-820CFBC8B465}"/>
              </a:ext>
            </a:extLst>
          </p:cNvPr>
          <p:cNvSpPr/>
          <p:nvPr userDrawn="1"/>
        </p:nvSpPr>
        <p:spPr>
          <a:xfrm>
            <a:off x="0" y="6062237"/>
            <a:ext cx="12192000" cy="796066"/>
          </a:xfrm>
          <a:prstGeom prst="rect">
            <a:avLst/>
          </a:prstGeom>
          <a:solidFill>
            <a:srgbClr val="004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5D9818D-F68C-F941-9BCE-0A7FCE56C173}"/>
              </a:ext>
            </a:extLst>
          </p:cNvPr>
          <p:cNvSpPr>
            <a:spLocks noGrp="1"/>
          </p:cNvSpPr>
          <p:nvPr>
            <p:ph type="title"/>
          </p:nvPr>
        </p:nvSpPr>
        <p:spPr>
          <a:xfrm>
            <a:off x="838200" y="135967"/>
            <a:ext cx="10760242" cy="796066"/>
          </a:xfrm>
        </p:spPr>
        <p:txBody>
          <a:bodyPr/>
          <a:lstStyle>
            <a:lvl1pPr>
              <a:defRPr b="1">
                <a:solidFill>
                  <a:schemeClr val="accent3"/>
                </a:solidFill>
              </a:defRPr>
            </a:lvl1pPr>
          </a:lstStyle>
          <a:p>
            <a:r>
              <a:rPr lang="en-GB" dirty="0"/>
              <a:t>Click to edit Master title style</a:t>
            </a:r>
          </a:p>
        </p:txBody>
      </p:sp>
      <p:sp>
        <p:nvSpPr>
          <p:cNvPr id="9" name="Content Placeholder 8">
            <a:extLst>
              <a:ext uri="{FF2B5EF4-FFF2-40B4-BE49-F238E27FC236}">
                <a16:creationId xmlns:a16="http://schemas.microsoft.com/office/drawing/2014/main" id="{5E4EE1E9-0921-C649-8877-17F674514BDF}"/>
              </a:ext>
            </a:extLst>
          </p:cNvPr>
          <p:cNvSpPr>
            <a:spLocks noGrp="1"/>
          </p:cNvSpPr>
          <p:nvPr>
            <p:ph sz="quarter" idx="13"/>
          </p:nvPr>
        </p:nvSpPr>
        <p:spPr>
          <a:xfrm>
            <a:off x="838200" y="1002675"/>
            <a:ext cx="10760242" cy="4868736"/>
          </a:xfrm>
        </p:spPr>
        <p:txBody>
          <a:bodyPr>
            <a:normAutofit/>
          </a:bodyPr>
          <a:lstStyle>
            <a:lvl1pPr>
              <a:defRPr sz="18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 name="Immagine" descr="Immagine">
            <a:extLst>
              <a:ext uri="{FF2B5EF4-FFF2-40B4-BE49-F238E27FC236}">
                <a16:creationId xmlns:a16="http://schemas.microsoft.com/office/drawing/2014/main" id="{9A03C699-9ADA-9447-A068-421B55E27505}"/>
              </a:ext>
            </a:extLst>
          </p:cNvPr>
          <p:cNvPicPr>
            <a:picLocks noChangeAspect="1"/>
          </p:cNvPicPr>
          <p:nvPr userDrawn="1"/>
        </p:nvPicPr>
        <p:blipFill>
          <a:blip r:embed="rId2"/>
          <a:stretch>
            <a:fillRect/>
          </a:stretch>
        </p:blipFill>
        <p:spPr>
          <a:xfrm>
            <a:off x="193193" y="6119846"/>
            <a:ext cx="2291375" cy="753568"/>
          </a:xfrm>
          <a:prstGeom prst="rect">
            <a:avLst/>
          </a:prstGeom>
          <a:ln w="12700">
            <a:miter lim="400000"/>
          </a:ln>
        </p:spPr>
      </p:pic>
      <p:sp>
        <p:nvSpPr>
          <p:cNvPr id="11" name="TextBox 10">
            <a:extLst>
              <a:ext uri="{FF2B5EF4-FFF2-40B4-BE49-F238E27FC236}">
                <a16:creationId xmlns:a16="http://schemas.microsoft.com/office/drawing/2014/main" id="{53B28311-386C-904E-B9B8-F7C2735C269C}"/>
              </a:ext>
            </a:extLst>
          </p:cNvPr>
          <p:cNvSpPr txBox="1"/>
          <p:nvPr userDrawn="1"/>
        </p:nvSpPr>
        <p:spPr>
          <a:xfrm>
            <a:off x="2619067" y="6029501"/>
            <a:ext cx="6722157" cy="808053"/>
          </a:xfrm>
          <a:prstGeom prst="rect">
            <a:avLst/>
          </a:prstGeom>
          <a:noFill/>
        </p:spPr>
        <p:txBody>
          <a:bodyPr wrap="square" rtlCol="0" anchor="ctr">
            <a:noAutofit/>
          </a:bodyPr>
          <a:lstStyle/>
          <a:p>
            <a:pPr lvl="0">
              <a:lnSpc>
                <a:spcPct val="120000"/>
              </a:lnSpc>
              <a:spcBef>
                <a:spcPts val="0"/>
              </a:spcBef>
              <a:spcAft>
                <a:spcPts val="0"/>
              </a:spcAft>
            </a:pPr>
            <a:r>
              <a:rPr lang="en-GB" sz="1800" dirty="0">
                <a:solidFill>
                  <a:schemeClr val="bg1"/>
                </a:solidFill>
                <a:latin typeface="Microsoft Sans Serif" panose="020B0604020202020204" pitchFamily="34" charset="0"/>
                <a:cs typeface="Microsoft Sans Serif" panose="020B0604020202020204" pitchFamily="34" charset="0"/>
              </a:rPr>
              <a:t>The Built Environment Data Framework for Simulated Design </a:t>
            </a:r>
          </a:p>
          <a:p>
            <a:pPr lvl="0">
              <a:lnSpc>
                <a:spcPct val="120000"/>
              </a:lnSpc>
              <a:spcBef>
                <a:spcPts val="0"/>
              </a:spcBef>
              <a:spcAft>
                <a:spcPts val="0"/>
              </a:spcAft>
            </a:pPr>
            <a:r>
              <a:rPr lang="en-GB" sz="1800" dirty="0">
                <a:solidFill>
                  <a:schemeClr val="bg1"/>
                </a:solidFill>
                <a:latin typeface="Microsoft Sans Serif" panose="020B0604020202020204" pitchFamily="34" charset="0"/>
                <a:cs typeface="Microsoft Sans Serif" panose="020B0604020202020204" pitchFamily="34" charset="0"/>
              </a:rPr>
              <a:t>Gerard J. O’Reilly</a:t>
            </a:r>
          </a:p>
        </p:txBody>
      </p:sp>
      <p:sp>
        <p:nvSpPr>
          <p:cNvPr id="14" name="Rectangle 13">
            <a:extLst>
              <a:ext uri="{FF2B5EF4-FFF2-40B4-BE49-F238E27FC236}">
                <a16:creationId xmlns:a16="http://schemas.microsoft.com/office/drawing/2014/main" id="{393741A2-8FFE-A54D-A531-BFDF3A234EEC}"/>
              </a:ext>
            </a:extLst>
          </p:cNvPr>
          <p:cNvSpPr/>
          <p:nvPr userDrawn="1"/>
        </p:nvSpPr>
        <p:spPr>
          <a:xfrm>
            <a:off x="0" y="5998743"/>
            <a:ext cx="12192000" cy="7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48F32081-FE1C-004D-9B59-DE5565D53143}"/>
              </a:ext>
            </a:extLst>
          </p:cNvPr>
          <p:cNvSpPr txBox="1"/>
          <p:nvPr userDrawn="1"/>
        </p:nvSpPr>
        <p:spPr>
          <a:xfrm>
            <a:off x="8890411" y="6060804"/>
            <a:ext cx="2708031" cy="790074"/>
          </a:xfrm>
          <a:prstGeom prst="rect">
            <a:avLst/>
          </a:prstGeom>
          <a:noFill/>
        </p:spPr>
        <p:txBody>
          <a:bodyPr wrap="none" rtlCol="0" anchor="ctr">
            <a:noAutofit/>
          </a:bodyPr>
          <a:lstStyle/>
          <a:p>
            <a:pPr lvl="0" algn="r">
              <a:lnSpc>
                <a:spcPct val="120000"/>
              </a:lnSpc>
              <a:spcBef>
                <a:spcPts val="0"/>
              </a:spcBef>
              <a:spcAft>
                <a:spcPts val="0"/>
              </a:spcAft>
            </a:pPr>
            <a:r>
              <a:rPr lang="en-GB" dirty="0">
                <a:solidFill>
                  <a:schemeClr val="bg1"/>
                </a:solidFill>
                <a:latin typeface="Microsoft Sans Serif" panose="020B0604020202020204" pitchFamily="34" charset="0"/>
                <a:cs typeface="Microsoft Sans Serif" panose="020B0604020202020204" pitchFamily="34" charset="0"/>
              </a:rPr>
              <a:t>Lausanne, Switzerland</a:t>
            </a:r>
          </a:p>
          <a:p>
            <a:pPr lvl="0" algn="r">
              <a:lnSpc>
                <a:spcPct val="120000"/>
              </a:lnSpc>
              <a:spcBef>
                <a:spcPts val="0"/>
              </a:spcBef>
              <a:spcAft>
                <a:spcPts val="0"/>
              </a:spcAft>
            </a:pPr>
            <a:r>
              <a:rPr lang="en-GB" dirty="0">
                <a:solidFill>
                  <a:schemeClr val="bg1"/>
                </a:solidFill>
                <a:latin typeface="Microsoft Sans Serif" panose="020B0604020202020204" pitchFamily="34" charset="0"/>
                <a:cs typeface="Microsoft Sans Serif" panose="020B0604020202020204" pitchFamily="34" charset="0"/>
              </a:rPr>
              <a:t>6th March 2025</a:t>
            </a:r>
          </a:p>
        </p:txBody>
      </p:sp>
      <p:sp>
        <p:nvSpPr>
          <p:cNvPr id="18" name="Slide Number Placeholder 17">
            <a:extLst>
              <a:ext uri="{FF2B5EF4-FFF2-40B4-BE49-F238E27FC236}">
                <a16:creationId xmlns:a16="http://schemas.microsoft.com/office/drawing/2014/main" id="{30261B48-9397-254C-A0FC-2C5A59454D48}"/>
              </a:ext>
            </a:extLst>
          </p:cNvPr>
          <p:cNvSpPr>
            <a:spLocks noGrp="1"/>
          </p:cNvSpPr>
          <p:nvPr>
            <p:ph type="sldNum" sz="quarter" idx="16"/>
          </p:nvPr>
        </p:nvSpPr>
        <p:spPr>
          <a:xfrm>
            <a:off x="11598441" y="6201665"/>
            <a:ext cx="593559" cy="533845"/>
          </a:xfrm>
        </p:spPr>
        <p:txBody>
          <a:bodyPr/>
          <a:lstStyle>
            <a:lvl1pPr algn="ctr">
              <a:defRPr sz="1800">
                <a:solidFill>
                  <a:schemeClr val="bg1"/>
                </a:solidFill>
              </a:defRPr>
            </a:lvl1pPr>
          </a:lstStyle>
          <a:p>
            <a:fld id="{01866EC9-AFF4-9B4C-B06C-C6FC45B9BD69}" type="slidenum">
              <a:rPr lang="en-GB" smtClean="0"/>
              <a:pPr/>
              <a:t>‹N›</a:t>
            </a:fld>
            <a:endParaRPr lang="en-GB" dirty="0"/>
          </a:p>
        </p:txBody>
      </p:sp>
    </p:spTree>
    <p:extLst>
      <p:ext uri="{BB962C8B-B14F-4D97-AF65-F5344CB8AC3E}">
        <p14:creationId xmlns:p14="http://schemas.microsoft.com/office/powerpoint/2010/main" val="200449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4DE853-B1D4-CF4A-811E-CE5CCB56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Fare clic per modificare lo stile del titolo dello schema</a:t>
            </a:r>
          </a:p>
        </p:txBody>
      </p:sp>
      <p:sp>
        <p:nvSpPr>
          <p:cNvPr id="3" name="Segnaposto testo 2">
            <a:extLst>
              <a:ext uri="{FF2B5EF4-FFF2-40B4-BE49-F238E27FC236}">
                <a16:creationId xmlns:a16="http://schemas.microsoft.com/office/drawing/2014/main" id="{0FC85B27-AA28-254F-B7D8-F41B1E375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dirty="0"/>
              <a:t>Modifica gli stili del testo dello schema
Secondo livello
Terzo livello
Quarto livello
Quinto livello</a:t>
            </a:r>
          </a:p>
        </p:txBody>
      </p:sp>
    </p:spTree>
    <p:extLst>
      <p:ext uri="{BB962C8B-B14F-4D97-AF65-F5344CB8AC3E}">
        <p14:creationId xmlns:p14="http://schemas.microsoft.com/office/powerpoint/2010/main" val="3198278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imdesign.builtenvdata.eu/"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builtenvdata/simulated-design" TargetMode="External"/><Relationship Id="rId7" Type="http://schemas.openxmlformats.org/officeDocument/2006/relationships/image" Target="../media/image4.png"/><Relationship Id="rId2" Type="http://schemas.openxmlformats.org/officeDocument/2006/relationships/hyperlink" Target="https://simdesign.builtenvdata.eu/" TargetMode="Externa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ithub.com/gem/global_embodied_carbon_model/tree/main"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experiments.builtenvdata.eu/"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xperiments.builtenvdata.eu/"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xperiments.builtenvdata.eu/"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hyperlink" Target="https://experiments.builtenvdata.eu/api/v1/docs/"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0143831-96CF-039B-1A76-328F9BA5C53F}"/>
              </a:ext>
            </a:extLst>
          </p:cNvPr>
          <p:cNvSpPr>
            <a:spLocks noGrp="1"/>
          </p:cNvSpPr>
          <p:nvPr>
            <p:ph type="subTitle" idx="1"/>
          </p:nvPr>
        </p:nvSpPr>
        <p:spPr>
          <a:xfrm>
            <a:off x="3289300" y="6258719"/>
            <a:ext cx="5032416" cy="421481"/>
          </a:xfrm>
        </p:spPr>
        <p:txBody>
          <a:bodyPr>
            <a:normAutofit/>
          </a:bodyPr>
          <a:lstStyle/>
          <a:p>
            <a:pPr algn="r"/>
            <a:r>
              <a:rPr lang="en-IT" sz="1800" dirty="0">
                <a:solidFill>
                  <a:schemeClr val="tx1">
                    <a:lumMod val="50000"/>
                    <a:lumOff val="50000"/>
                  </a:schemeClr>
                </a:solidFill>
              </a:rPr>
              <a:t>EPOS Days, Perugia, 19</a:t>
            </a:r>
            <a:r>
              <a:rPr lang="en-IT" sz="1800" baseline="30000" dirty="0">
                <a:solidFill>
                  <a:schemeClr val="tx1">
                    <a:lumMod val="50000"/>
                    <a:lumOff val="50000"/>
                  </a:schemeClr>
                </a:solidFill>
              </a:rPr>
              <a:t>th</a:t>
            </a:r>
            <a:r>
              <a:rPr lang="en-IT" sz="1800" dirty="0">
                <a:solidFill>
                  <a:schemeClr val="tx1">
                    <a:lumMod val="50000"/>
                    <a:lumOff val="50000"/>
                  </a:schemeClr>
                </a:solidFill>
              </a:rPr>
              <a:t> March 2025</a:t>
            </a:r>
          </a:p>
        </p:txBody>
      </p:sp>
      <p:pic>
        <p:nvPicPr>
          <p:cNvPr id="4" name="Picture 3">
            <a:extLst>
              <a:ext uri="{FF2B5EF4-FFF2-40B4-BE49-F238E27FC236}">
                <a16:creationId xmlns:a16="http://schemas.microsoft.com/office/drawing/2014/main" id="{D8C7E15C-8495-FFC6-4962-CF342BE047C5}"/>
              </a:ext>
            </a:extLst>
          </p:cNvPr>
          <p:cNvPicPr>
            <a:picLocks noChangeAspect="1"/>
          </p:cNvPicPr>
          <p:nvPr/>
        </p:nvPicPr>
        <p:blipFill>
          <a:blip r:embed="rId3"/>
          <a:stretch>
            <a:fillRect/>
          </a:stretch>
        </p:blipFill>
        <p:spPr>
          <a:xfrm>
            <a:off x="3467099" y="2281457"/>
            <a:ext cx="5690555" cy="2295086"/>
          </a:xfrm>
          <a:prstGeom prst="rect">
            <a:avLst/>
          </a:prstGeom>
          <a:ln>
            <a:noFill/>
          </a:ln>
        </p:spPr>
      </p:pic>
    </p:spTree>
    <p:extLst>
      <p:ext uri="{BB962C8B-B14F-4D97-AF65-F5344CB8AC3E}">
        <p14:creationId xmlns:p14="http://schemas.microsoft.com/office/powerpoint/2010/main" val="1864187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SimDesign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955199"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framework has been implemented in Python using object-oriented programming. The source-code is well-commented for encouraging community contributions and formatted by following PEP 8 style guide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https://simdesign.builtenvdata.eu/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pic>
        <p:nvPicPr>
          <p:cNvPr id="5" name="Picture 4">
            <a:extLst>
              <a:ext uri="{FF2B5EF4-FFF2-40B4-BE49-F238E27FC236}">
                <a16:creationId xmlns:a16="http://schemas.microsoft.com/office/drawing/2014/main" id="{98A6C840-6EB2-6844-A986-782ADF71F98D}"/>
              </a:ext>
            </a:extLst>
          </p:cNvPr>
          <p:cNvPicPr>
            <a:picLocks noChangeAspect="1"/>
          </p:cNvPicPr>
          <p:nvPr/>
        </p:nvPicPr>
        <p:blipFill>
          <a:blip r:embed="rId3"/>
          <a:stretch>
            <a:fillRect/>
          </a:stretch>
        </p:blipFill>
        <p:spPr>
          <a:xfrm>
            <a:off x="6627211" y="1288868"/>
            <a:ext cx="4844890" cy="4118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3905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SimDesign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955199" cy="36933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framework has been implemented in Python using object-oriented programming. The source-code is well-commented for encouraging community contributions and formatted by following PEP 8 style guide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https://simdesign.builtenvdata.eu/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source-code has been made available on GitHub for community contributions: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https://github.com/builtenvdata/simulated-design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Interactions with the Tsunami TCS have fostered collaboration and synergistic research interests</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pic>
        <p:nvPicPr>
          <p:cNvPr id="2" name="Picture 1">
            <a:extLst>
              <a:ext uri="{FF2B5EF4-FFF2-40B4-BE49-F238E27FC236}">
                <a16:creationId xmlns:a16="http://schemas.microsoft.com/office/drawing/2014/main" id="{E9117753-B390-8545-A4C3-36E35F141A49}"/>
              </a:ext>
            </a:extLst>
          </p:cNvPr>
          <p:cNvPicPr>
            <a:picLocks noChangeAspect="1"/>
          </p:cNvPicPr>
          <p:nvPr/>
        </p:nvPicPr>
        <p:blipFill>
          <a:blip r:embed="rId4"/>
          <a:stretch>
            <a:fillRect/>
          </a:stretch>
        </p:blipFill>
        <p:spPr>
          <a:xfrm>
            <a:off x="6841782" y="1876692"/>
            <a:ext cx="4583094" cy="4323806"/>
          </a:xfrm>
          <a:prstGeom prst="rect">
            <a:avLst/>
          </a:prstGeom>
          <a:ln>
            <a:noFill/>
          </a:ln>
          <a:effectLst>
            <a:outerShdw blurRad="292100" dist="139700" dir="2700000" algn="tl" rotWithShape="0">
              <a:srgbClr val="333333">
                <a:alpha val="65000"/>
              </a:srgbClr>
            </a:outerShdw>
          </a:effectLst>
        </p:spPr>
      </p:pic>
      <p:pic>
        <p:nvPicPr>
          <p:cNvPr id="1026" name="Picture 2" descr="GitHub Logo and symbol, meaning, history, PNG, brand">
            <a:extLst>
              <a:ext uri="{FF2B5EF4-FFF2-40B4-BE49-F238E27FC236}">
                <a16:creationId xmlns:a16="http://schemas.microsoft.com/office/drawing/2014/main" id="{5C128038-6010-1747-9FCF-D5E0B5FBA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2140" y="877991"/>
            <a:ext cx="1602377" cy="9013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POS on X: &quot;🌊The Thematic Core Services (TCS) Tsunami is now fully  operational!, welcome on board! The challenge is now to continue to foster  collaboration, innovation, and knowledge exchange in a scientific">
            <a:extLst>
              <a:ext uri="{FF2B5EF4-FFF2-40B4-BE49-F238E27FC236}">
                <a16:creationId xmlns:a16="http://schemas.microsoft.com/office/drawing/2014/main" id="{40FC949C-6424-CC46-A23A-22082AE9A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134" y="4404246"/>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12BD91F-A9D3-7E4A-947C-9C5437AB967C}"/>
              </a:ext>
            </a:extLst>
          </p:cNvPr>
          <p:cNvPicPr>
            <a:picLocks noChangeAspect="1"/>
          </p:cNvPicPr>
          <p:nvPr/>
        </p:nvPicPr>
        <p:blipFill>
          <a:blip r:embed="rId7"/>
          <a:stretch>
            <a:fillRect/>
          </a:stretch>
        </p:blipFill>
        <p:spPr>
          <a:xfrm>
            <a:off x="3583349" y="4514216"/>
            <a:ext cx="3101442" cy="1250858"/>
          </a:xfrm>
          <a:prstGeom prst="rect">
            <a:avLst/>
          </a:prstGeom>
          <a:ln>
            <a:noFill/>
          </a:ln>
        </p:spPr>
      </p:pic>
      <p:sp>
        <p:nvSpPr>
          <p:cNvPr id="4" name="Left-right Arrow 3">
            <a:extLst>
              <a:ext uri="{FF2B5EF4-FFF2-40B4-BE49-F238E27FC236}">
                <a16:creationId xmlns:a16="http://schemas.microsoft.com/office/drawing/2014/main" id="{E6682624-FC44-084B-B878-D07E44A485A4}"/>
              </a:ext>
            </a:extLst>
          </p:cNvPr>
          <p:cNvSpPr/>
          <p:nvPr/>
        </p:nvSpPr>
        <p:spPr>
          <a:xfrm>
            <a:off x="2645617" y="4940054"/>
            <a:ext cx="780741" cy="399181"/>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28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SimDesign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955199" cy="535531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has been good outreach and community reaction for this collaborative framework</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paper has been prepared and submitted</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first version of the service has enjoyed successful usage as a teaching tool at a PhD course at IUSS Pavia, Italy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development and collaborative nature of the service as presented and well-received at some international events: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102nd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Journées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Luxembourgeoises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Géodynamique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(JLG) &amp; EFEHR Scientific Session 2024 in Luxembourg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9th International Course on Seismic Analysis of Structures using OpenSees (2025) in Lausanne, Switzerland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pic>
        <p:nvPicPr>
          <p:cNvPr id="4" name="Picture 3">
            <a:extLst>
              <a:ext uri="{FF2B5EF4-FFF2-40B4-BE49-F238E27FC236}">
                <a16:creationId xmlns:a16="http://schemas.microsoft.com/office/drawing/2014/main" id="{BBECC396-9BDA-A24E-BD92-9AE5FAEB36A4}"/>
              </a:ext>
            </a:extLst>
          </p:cNvPr>
          <p:cNvPicPr>
            <a:picLocks noChangeAspect="1"/>
          </p:cNvPicPr>
          <p:nvPr/>
        </p:nvPicPr>
        <p:blipFill>
          <a:blip r:embed="rId2"/>
          <a:stretch>
            <a:fillRect/>
          </a:stretch>
        </p:blipFill>
        <p:spPr>
          <a:xfrm>
            <a:off x="7892966" y="1132114"/>
            <a:ext cx="4018871" cy="299139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2B6DE77-2FF0-CD43-8543-4DB954B29297}"/>
              </a:ext>
            </a:extLst>
          </p:cNvPr>
          <p:cNvPicPr>
            <a:picLocks noChangeAspect="1"/>
          </p:cNvPicPr>
          <p:nvPr/>
        </p:nvPicPr>
        <p:blipFill>
          <a:blip r:embed="rId3"/>
          <a:stretch>
            <a:fillRect/>
          </a:stretch>
        </p:blipFill>
        <p:spPr>
          <a:xfrm>
            <a:off x="6642780" y="3298933"/>
            <a:ext cx="2270410" cy="3025321"/>
          </a:xfrm>
          <a:prstGeom prst="rect">
            <a:avLst/>
          </a:prstGeom>
        </p:spPr>
      </p:pic>
      <p:pic>
        <p:nvPicPr>
          <p:cNvPr id="10" name="Picture 9">
            <a:extLst>
              <a:ext uri="{FF2B5EF4-FFF2-40B4-BE49-F238E27FC236}">
                <a16:creationId xmlns:a16="http://schemas.microsoft.com/office/drawing/2014/main" id="{52DF0997-DD50-DD40-A10F-2E64E3B192A1}"/>
              </a:ext>
            </a:extLst>
          </p:cNvPr>
          <p:cNvPicPr>
            <a:picLocks noChangeAspect="1"/>
          </p:cNvPicPr>
          <p:nvPr/>
        </p:nvPicPr>
        <p:blipFill>
          <a:blip r:embed="rId4"/>
          <a:stretch>
            <a:fillRect/>
          </a:stretch>
        </p:blipFill>
        <p:spPr>
          <a:xfrm>
            <a:off x="9028171" y="4023359"/>
            <a:ext cx="3079311" cy="2050869"/>
          </a:xfrm>
          <a:prstGeom prst="rect">
            <a:avLst/>
          </a:prstGeom>
        </p:spPr>
      </p:pic>
    </p:spTree>
    <p:extLst>
      <p:ext uri="{BB962C8B-B14F-4D97-AF65-F5344CB8AC3E}">
        <p14:creationId xmlns:p14="http://schemas.microsoft.com/office/powerpoint/2010/main" val="55306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SimDesign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11323066" cy="203132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Integration of alternative numerical modelling approaches for more flexibility (e.g., distributed plasticity)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Integration of alternative structural systems (e.g., steel moment frames)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Integration of design practices for other seismically active countries (e.g., Italy)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Web-App development which can be integrated into EPOS for easy use of the framework</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77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Planned activities</a:t>
            </a:r>
          </a:p>
        </p:txBody>
      </p:sp>
    </p:spTree>
    <p:extLst>
      <p:ext uri="{BB962C8B-B14F-4D97-AF65-F5344CB8AC3E}">
        <p14:creationId xmlns:p14="http://schemas.microsoft.com/office/powerpoint/2010/main" val="115023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275536"/>
                </a:solidFill>
                <a:effectLst/>
                <a:uLnTx/>
                <a:uFillTx/>
                <a:latin typeface="Calibri" panose="020F0502020204030204"/>
                <a:ea typeface="+mn-ea"/>
                <a:cs typeface="+mn-cs"/>
              </a:rPr>
              <a:t>RESSLab</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-hub</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357936" cy="563231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further service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RESSLab</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-hub was added based on research developed by the Resilient Steel Structures Laboratory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RESSLab</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École Polytechnique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Fédérale</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 Lausanne (EPFL), Switzerland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provides open-access structural performance databases along with state-of-the-art interactive component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modeling</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fragility functions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Overarching goal to advance knowledge for minimizing the earthquake risk of steel structures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available data can facilitate studies to benchmark the seismic performance of infrastructure systems, to develop standardized predictive models for maintenance and life-cycle assessment of our built environment and to further develop our codes and standards </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16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Current activities</a:t>
            </a:r>
          </a:p>
        </p:txBody>
      </p:sp>
      <p:pic>
        <p:nvPicPr>
          <p:cNvPr id="2" name="Picture 1">
            <a:extLst>
              <a:ext uri="{FF2B5EF4-FFF2-40B4-BE49-F238E27FC236}">
                <a16:creationId xmlns:a16="http://schemas.microsoft.com/office/drawing/2014/main" id="{68D30BBB-47FF-7144-AFFD-19DB1F3B787F}"/>
              </a:ext>
            </a:extLst>
          </p:cNvPr>
          <p:cNvPicPr>
            <a:picLocks noChangeAspect="1"/>
          </p:cNvPicPr>
          <p:nvPr/>
        </p:nvPicPr>
        <p:blipFill>
          <a:blip r:embed="rId2"/>
          <a:stretch>
            <a:fillRect/>
          </a:stretch>
        </p:blipFill>
        <p:spPr>
          <a:xfrm>
            <a:off x="6409510" y="899274"/>
            <a:ext cx="5352289" cy="5292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245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URM Data</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784656" cy="507831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further service URM Data was added based on research developed by the Earthquake Engineering and Structural Dynamics (EESD) group at École Polytechnique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Fédérale</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 Lausanne (EPFL)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Comprises a database of shake table tests on full unreinforced masonry (URM) buildings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Open-access, web-based interactive platform enables users to quickly identify and access shake table test data for brick and stone masonry structures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Additionally, the platform offers ready-to-use numerical models in OpenSees, supporting model validation and uncertainty quantification studies for the seismic assessment of URM buildings</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16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Current activities</a:t>
            </a:r>
          </a:p>
        </p:txBody>
      </p:sp>
      <p:pic>
        <p:nvPicPr>
          <p:cNvPr id="4" name="Picture 3">
            <a:extLst>
              <a:ext uri="{FF2B5EF4-FFF2-40B4-BE49-F238E27FC236}">
                <a16:creationId xmlns:a16="http://schemas.microsoft.com/office/drawing/2014/main" id="{E19249E7-6964-9246-BA6D-53BA0117DE4D}"/>
              </a:ext>
            </a:extLst>
          </p:cNvPr>
          <p:cNvPicPr>
            <a:picLocks noChangeAspect="1"/>
          </p:cNvPicPr>
          <p:nvPr/>
        </p:nvPicPr>
        <p:blipFill>
          <a:blip r:embed="rId2"/>
          <a:stretch>
            <a:fillRect/>
          </a:stretch>
        </p:blipFill>
        <p:spPr>
          <a:xfrm>
            <a:off x="6618515" y="1014030"/>
            <a:ext cx="5126722" cy="5046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044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Stone Masonry Data </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784656" cy="424731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further service Stone Masonry Data was added based on research developed by the Earthquake Engineering and Structural Dynamics (EESD) group at École Polytechnique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Fédérale</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 Lausanne (EPFL)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Database of shear-compression tests on stone masonry walls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open-access, web-based interactive platform enables users to quickly identify and access test data for all stone masonry typologies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Material test data on mortar, stone and masonry is included in the database where available</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16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Current activities</a:t>
            </a:r>
          </a:p>
        </p:txBody>
      </p:sp>
      <p:pic>
        <p:nvPicPr>
          <p:cNvPr id="2" name="Picture 1">
            <a:extLst>
              <a:ext uri="{FF2B5EF4-FFF2-40B4-BE49-F238E27FC236}">
                <a16:creationId xmlns:a16="http://schemas.microsoft.com/office/drawing/2014/main" id="{00A1C5B7-4614-6E4D-BE0B-5920C784747C}"/>
              </a:ext>
            </a:extLst>
          </p:cNvPr>
          <p:cNvPicPr>
            <a:picLocks noChangeAspect="1"/>
          </p:cNvPicPr>
          <p:nvPr/>
        </p:nvPicPr>
        <p:blipFill>
          <a:blip r:embed="rId2"/>
          <a:stretch>
            <a:fillRect/>
          </a:stretch>
        </p:blipFill>
        <p:spPr>
          <a:xfrm>
            <a:off x="6528769" y="1014030"/>
            <a:ext cx="5295685" cy="5111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36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Embodied Carbon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784656" cy="258532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Embodied Carbon is a service maintained and developed by the Global Earthquake Model (GEM) Foundation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provides access to data and maps of the embodied carbon associated with the seismic damage repair and replacement of residential, commercial and industrial buildings worldwide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16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Current activities</a:t>
            </a:r>
          </a:p>
        </p:txBody>
      </p:sp>
      <p:pic>
        <p:nvPicPr>
          <p:cNvPr id="4098" name="Picture 2" descr="Image preview">
            <a:extLst>
              <a:ext uri="{FF2B5EF4-FFF2-40B4-BE49-F238E27FC236}">
                <a16:creationId xmlns:a16="http://schemas.microsoft.com/office/drawing/2014/main" id="{BDFB02AD-C0D3-1E4D-B91D-D48856AA5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9579" y="1760449"/>
            <a:ext cx="5776646" cy="3834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1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Embodied Carbon</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784656" cy="341632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Embodied Carbon is a service maintained and developed by the Global Earthquake Model (GEM) Foundation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provides access to data and maps of the embodied carbon associated with the seismic damage repair and replacement of residential, commercial and industrial buildings worldwide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Available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2"/>
              </a:rPr>
              <a:t>https://github.com/gem/global_embodied_carbon_model/tree/main</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16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Current activities</a:t>
            </a:r>
          </a:p>
        </p:txBody>
      </p:sp>
      <p:pic>
        <p:nvPicPr>
          <p:cNvPr id="5" name="Picture 4">
            <a:extLst>
              <a:ext uri="{FF2B5EF4-FFF2-40B4-BE49-F238E27FC236}">
                <a16:creationId xmlns:a16="http://schemas.microsoft.com/office/drawing/2014/main" id="{DB3E44D9-6C08-1E4C-AC0B-D5A277FC47E1}"/>
              </a:ext>
            </a:extLst>
          </p:cNvPr>
          <p:cNvPicPr>
            <a:picLocks noChangeAspect="1"/>
          </p:cNvPicPr>
          <p:nvPr/>
        </p:nvPicPr>
        <p:blipFill>
          <a:blip r:embed="rId3"/>
          <a:stretch>
            <a:fillRect/>
          </a:stretch>
        </p:blipFill>
        <p:spPr>
          <a:xfrm>
            <a:off x="7006078" y="1850756"/>
            <a:ext cx="4613321" cy="4591594"/>
          </a:xfrm>
          <a:prstGeom prst="rect">
            <a:avLst/>
          </a:prstGeom>
          <a:ln>
            <a:noFill/>
          </a:ln>
          <a:effectLst>
            <a:outerShdw blurRad="292100" dist="139700" dir="2700000" algn="tl" rotWithShape="0">
              <a:srgbClr val="333333">
                <a:alpha val="65000"/>
              </a:srgbClr>
            </a:outerShdw>
          </a:effectLst>
        </p:spPr>
      </p:pic>
      <p:pic>
        <p:nvPicPr>
          <p:cNvPr id="9" name="Picture 2" descr="GitHub Logo and symbol, meaning, history, PNG, brand">
            <a:extLst>
              <a:ext uri="{FF2B5EF4-FFF2-40B4-BE49-F238E27FC236}">
                <a16:creationId xmlns:a16="http://schemas.microsoft.com/office/drawing/2014/main" id="{DC7FCE73-45FD-744F-AE32-50096B435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140" y="877991"/>
            <a:ext cx="1602377" cy="90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21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endPar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6977730" cy="535531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meeting was held at the 18th World Conference on Earthquake Engineering in Milan, Italy.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 overview of EPOS and the Data Portal’s current capabilities were presented to approximately 40 attendees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BED initiative and its current services was then presented to the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Overview of EPOS  – Lilli Freda, EPOS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Introduction to Data Portal – Rossana Paciello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Presentation of BED candidate TCS – Gerard J. O’Reilly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Brief intro to current BED services: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BED: Experiments – Davit Shahnazaryan, Eucentre Foundation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BED: SimDesign – Xavier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Romão</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University of Porto</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BED: Embodied Carbon – Martina Caruso, Global Earthquake Model Foundation</a:t>
            </a: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915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Ongoing activities</a:t>
            </a:r>
          </a:p>
        </p:txBody>
      </p:sp>
      <p:pic>
        <p:nvPicPr>
          <p:cNvPr id="6148" name="Picture 4" descr="No alt text provided for this image">
            <a:extLst>
              <a:ext uri="{FF2B5EF4-FFF2-40B4-BE49-F238E27FC236}">
                <a16:creationId xmlns:a16="http://schemas.microsoft.com/office/drawing/2014/main" id="{B2EF4EB1-8623-C24D-85E0-72FA73764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3028406"/>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preview">
            <a:extLst>
              <a:ext uri="{FF2B5EF4-FFF2-40B4-BE49-F238E27FC236}">
                <a16:creationId xmlns:a16="http://schemas.microsoft.com/office/drawing/2014/main" id="{CAF78B44-8A89-1948-93EE-254DDB752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797" y="1018441"/>
            <a:ext cx="4080403" cy="187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6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AA3DA-CB41-A444-A2BD-6D575BE41EB7}"/>
              </a:ext>
            </a:extLst>
          </p:cNvPr>
          <p:cNvSpPr txBox="1"/>
          <p:nvPr/>
        </p:nvSpPr>
        <p:spPr>
          <a:xfrm>
            <a:off x="606468" y="1254875"/>
            <a:ext cx="10979063"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 a growing societal demand for geohazard risk assessment information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indeed, risk services are already being provided in both the Seismology and Tsunami TCSs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Nonetheless, there is a need to continue to develop increasingly more advanced and comprehensive risk services, whilst avoiding duplication of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This led to the idea of proposing a new TCS that would be focused on the FAIR provision of data, data products, services and software (DDSS) related to buildings and urban infrastructure, i.e. the </a:t>
            </a: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built environment</a:t>
            </a:r>
          </a:p>
        </p:txBody>
      </p:sp>
      <p:sp>
        <p:nvSpPr>
          <p:cNvPr id="3" name="CasellaDiTesto 5">
            <a:extLst>
              <a:ext uri="{FF2B5EF4-FFF2-40B4-BE49-F238E27FC236}">
                <a16:creationId xmlns:a16="http://schemas.microsoft.com/office/drawing/2014/main" id="{A586BDA7-9286-2ED9-1551-6F7312D7F015}"/>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previously</a:t>
            </a:r>
          </a:p>
        </p:txBody>
      </p:sp>
    </p:spTree>
    <p:extLst>
      <p:ext uri="{BB962C8B-B14F-4D97-AF65-F5344CB8AC3E}">
        <p14:creationId xmlns:p14="http://schemas.microsoft.com/office/powerpoint/2010/main" val="364725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Future Outlook</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915285" cy="507831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BED community has grown considerably, both in terms of services available, as well as with regards to the “richness” of these services/databases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Community outreach has been a focus, with several meetings/workshops including the creation of a social media page on LinkedIn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Additional services and data will be added in 2025, whilst functionality and FAIR-ness improvements will also be introduced in the initially setup services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are thus aiming at submitting the application to become a Candidate TCS by the end of 2025</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77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Planned activities</a:t>
            </a:r>
          </a:p>
        </p:txBody>
      </p:sp>
      <p:pic>
        <p:nvPicPr>
          <p:cNvPr id="4" name="Picture 3">
            <a:extLst>
              <a:ext uri="{FF2B5EF4-FFF2-40B4-BE49-F238E27FC236}">
                <a16:creationId xmlns:a16="http://schemas.microsoft.com/office/drawing/2014/main" id="{116A3D1D-E2EC-2A41-A475-E34AC71F1786}"/>
              </a:ext>
            </a:extLst>
          </p:cNvPr>
          <p:cNvPicPr>
            <a:picLocks noChangeAspect="1"/>
          </p:cNvPicPr>
          <p:nvPr/>
        </p:nvPicPr>
        <p:blipFill>
          <a:blip r:embed="rId2"/>
          <a:stretch>
            <a:fillRect/>
          </a:stretch>
        </p:blipFill>
        <p:spPr>
          <a:xfrm>
            <a:off x="7893219" y="877315"/>
            <a:ext cx="2623636" cy="2474141"/>
          </a:xfrm>
          <a:prstGeom prst="rect">
            <a:avLst/>
          </a:prstGeom>
        </p:spPr>
      </p:pic>
      <p:pic>
        <p:nvPicPr>
          <p:cNvPr id="5" name="Picture 4">
            <a:extLst>
              <a:ext uri="{FF2B5EF4-FFF2-40B4-BE49-F238E27FC236}">
                <a16:creationId xmlns:a16="http://schemas.microsoft.com/office/drawing/2014/main" id="{A956FBF9-33A4-C74B-B179-904AF2BB564E}"/>
              </a:ext>
            </a:extLst>
          </p:cNvPr>
          <p:cNvPicPr>
            <a:picLocks noChangeAspect="1"/>
          </p:cNvPicPr>
          <p:nvPr/>
        </p:nvPicPr>
        <p:blipFill>
          <a:blip r:embed="rId3"/>
          <a:stretch>
            <a:fillRect/>
          </a:stretch>
        </p:blipFill>
        <p:spPr>
          <a:xfrm>
            <a:off x="8482708" y="3443789"/>
            <a:ext cx="3352939" cy="2792208"/>
          </a:xfrm>
          <a:prstGeom prst="rect">
            <a:avLst/>
          </a:prstGeom>
        </p:spPr>
      </p:pic>
    </p:spTree>
    <p:extLst>
      <p:ext uri="{BB962C8B-B14F-4D97-AF65-F5344CB8AC3E}">
        <p14:creationId xmlns:p14="http://schemas.microsoft.com/office/powerpoint/2010/main" val="165272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8EF2ED59-9FA2-B7A2-F51E-782EB0D7A014}"/>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a growing community </a:t>
            </a:r>
          </a:p>
        </p:txBody>
      </p:sp>
      <p:pic>
        <p:nvPicPr>
          <p:cNvPr id="4" name="Immagine 3" descr="Partner_BED2.jpg">
            <a:extLst>
              <a:ext uri="{FF2B5EF4-FFF2-40B4-BE49-F238E27FC236}">
                <a16:creationId xmlns:a16="http://schemas.microsoft.com/office/drawing/2014/main" id="{57426156-4E75-CE2C-DA1F-FD745112E6F4}"/>
              </a:ext>
            </a:extLst>
          </p:cNvPr>
          <p:cNvPicPr>
            <a:picLocks noChangeAspect="1"/>
          </p:cNvPicPr>
          <p:nvPr/>
        </p:nvPicPr>
        <p:blipFill rotWithShape="1">
          <a:blip r:embed="rId2">
            <a:extLst>
              <a:ext uri="{28A0092B-C50C-407E-A947-70E740481C1C}">
                <a14:useLocalDpi xmlns:a14="http://schemas.microsoft.com/office/drawing/2010/main" val="0"/>
              </a:ext>
            </a:extLst>
          </a:blip>
          <a:srcRect l="7868" t="20003" r="10008" b="36402"/>
          <a:stretch/>
        </p:blipFill>
        <p:spPr>
          <a:xfrm>
            <a:off x="1320800" y="1318140"/>
            <a:ext cx="9990667" cy="2982927"/>
          </a:xfrm>
          <a:prstGeom prst="rect">
            <a:avLst/>
          </a:prstGeom>
        </p:spPr>
      </p:pic>
      <p:pic>
        <p:nvPicPr>
          <p:cNvPr id="6" name="Immagine 3" descr="Partner_BED2.jpg">
            <a:extLst>
              <a:ext uri="{FF2B5EF4-FFF2-40B4-BE49-F238E27FC236}">
                <a16:creationId xmlns:a16="http://schemas.microsoft.com/office/drawing/2014/main" id="{A6E00682-A354-434B-9FAB-2FD9E6CCD2AB}"/>
              </a:ext>
            </a:extLst>
          </p:cNvPr>
          <p:cNvPicPr>
            <a:picLocks noChangeAspect="1"/>
          </p:cNvPicPr>
          <p:nvPr/>
        </p:nvPicPr>
        <p:blipFill rotWithShape="1">
          <a:blip r:embed="rId2">
            <a:extLst>
              <a:ext uri="{28A0092B-C50C-407E-A947-70E740481C1C}">
                <a14:useLocalDpi xmlns:a14="http://schemas.microsoft.com/office/drawing/2010/main" val="0"/>
              </a:ext>
            </a:extLst>
          </a:blip>
          <a:srcRect l="7868" t="70775" r="9493" b="12582"/>
          <a:stretch/>
        </p:blipFill>
        <p:spPr>
          <a:xfrm>
            <a:off x="280163" y="4482867"/>
            <a:ext cx="10053451" cy="1138767"/>
          </a:xfrm>
          <a:prstGeom prst="rect">
            <a:avLst/>
          </a:prstGeom>
        </p:spPr>
      </p:pic>
      <p:pic>
        <p:nvPicPr>
          <p:cNvPr id="7" name="Picture 6" descr="Download École polytechnique fédérale de Lausanne (EPFL) Logo in SVG Vector  or PNG File Format - Logo.wine">
            <a:extLst>
              <a:ext uri="{FF2B5EF4-FFF2-40B4-BE49-F238E27FC236}">
                <a16:creationId xmlns:a16="http://schemas.microsoft.com/office/drawing/2014/main" id="{09507A59-E5C5-DE40-B770-AD0F77EEB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370" y="4482867"/>
            <a:ext cx="1531163" cy="10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AA3DA-CB41-A444-A2BD-6D575BE41EB7}"/>
              </a:ext>
            </a:extLst>
          </p:cNvPr>
          <p:cNvSpPr txBox="1"/>
          <p:nvPr/>
        </p:nvSpPr>
        <p:spPr>
          <a:xfrm>
            <a:off x="606468" y="1254875"/>
            <a:ext cx="10979063" cy="432426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TCS will involve leading engineering research groups from across Europe that work together in the provision of services regarding, e.g.: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hazard-agnostic exposure databases (buildings, infrastructure and population);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dynamic models of exposure evolution;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access to structural testing facilities;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access to experimental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addition to the engineering research community, it is expected that such a TCS would also see the involvement of other disciplines, such as social sciences, urban planning, climate adaptation etc., so that data on social, economic and environmental aspects can also be integrated in the developed services.</a:t>
            </a:r>
          </a:p>
        </p:txBody>
      </p:sp>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previously</a:t>
            </a:r>
          </a:p>
        </p:txBody>
      </p:sp>
    </p:spTree>
    <p:extLst>
      <p:ext uri="{BB962C8B-B14F-4D97-AF65-F5344CB8AC3E}">
        <p14:creationId xmlns:p14="http://schemas.microsoft.com/office/powerpoint/2010/main" val="293928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C0F72-EF46-85D0-AFA2-29D3AA6B3A3B}"/>
              </a:ext>
            </a:extLst>
          </p:cNvPr>
          <p:cNvSpPr>
            <a:spLocks noGrp="1"/>
          </p:cNvSpPr>
          <p:nvPr>
            <p:ph sz="quarter" idx="4294967295"/>
          </p:nvPr>
        </p:nvSpPr>
        <p:spPr>
          <a:xfrm>
            <a:off x="533981" y="1242216"/>
            <a:ext cx="4587875" cy="4868863"/>
          </a:xfrm>
        </p:spPr>
        <p:txBody>
          <a:bodyPr>
            <a:normAutofit/>
          </a:bodyPr>
          <a:lstStyle/>
          <a:p>
            <a:r>
              <a:rPr lang="en-GB" sz="1800" dirty="0">
                <a:latin typeface="Calibri" panose="020F0502020204030204" pitchFamily="34" charset="0"/>
                <a:cs typeface="Calibri" panose="020F0502020204030204" pitchFamily="34" charset="0"/>
              </a:rPr>
              <a:t>The Built Environment Data (BED) candidate thematic core service (TCS) was presented at EPOS Days 2024</a:t>
            </a:r>
          </a:p>
          <a:p>
            <a:r>
              <a:rPr lang="en-GB" sz="1800" dirty="0">
                <a:latin typeface="Calibri" panose="020F0502020204030204" pitchFamily="34" charset="0"/>
                <a:cs typeface="Calibri" panose="020F0502020204030204" pitchFamily="34" charset="0"/>
              </a:rPr>
              <a:t>It initially comprised some tentative services led by different institutions:</a:t>
            </a:r>
          </a:p>
          <a:p>
            <a:pPr lvl="1"/>
            <a:r>
              <a:rPr lang="en-GB" sz="1800" dirty="0">
                <a:latin typeface="Calibri" panose="020F0502020204030204" pitchFamily="34" charset="0"/>
                <a:cs typeface="Calibri" panose="020F0502020204030204" pitchFamily="34" charset="0"/>
              </a:rPr>
              <a:t>Experiments (EUCENTRE)</a:t>
            </a:r>
          </a:p>
          <a:p>
            <a:pPr lvl="1"/>
            <a:r>
              <a:rPr lang="en-GB" sz="1800" dirty="0">
                <a:latin typeface="Calibri" panose="020F0502020204030204" pitchFamily="34" charset="0"/>
                <a:cs typeface="Calibri" panose="020F0502020204030204" pitchFamily="34" charset="0"/>
              </a:rPr>
              <a:t>SimDesign (UPORTO)</a:t>
            </a:r>
          </a:p>
          <a:p>
            <a:pPr lvl="1"/>
            <a:r>
              <a:rPr lang="en-GB" sz="1800" dirty="0">
                <a:latin typeface="Calibri" panose="020F0502020204030204" pitchFamily="34" charset="0"/>
                <a:cs typeface="Calibri" panose="020F0502020204030204" pitchFamily="34" charset="0"/>
              </a:rPr>
              <a:t>Embodied Carbon (GEM)</a:t>
            </a:r>
            <a:endParaRPr lang="en-IT" sz="1800" dirty="0">
              <a:latin typeface="Calibri" panose="020F0502020204030204" pitchFamily="34" charset="0"/>
              <a:cs typeface="Calibri" panose="020F0502020204030204" pitchFamily="34" charset="0"/>
            </a:endParaRPr>
          </a:p>
          <a:p>
            <a:pPr marL="0" indent="0">
              <a:buNone/>
            </a:pPr>
            <a:endParaRPr lang="en-IT" sz="22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5E478EC-881F-C145-BF8D-4CD2E23E8811}"/>
              </a:ext>
            </a:extLst>
          </p:cNvPr>
          <p:cNvPicPr>
            <a:picLocks noChangeAspect="1"/>
          </p:cNvPicPr>
          <p:nvPr/>
        </p:nvPicPr>
        <p:blipFill>
          <a:blip r:embed="rId2"/>
          <a:stretch>
            <a:fillRect/>
          </a:stretch>
        </p:blipFill>
        <p:spPr>
          <a:xfrm>
            <a:off x="6066871" y="931863"/>
            <a:ext cx="2777366" cy="1120153"/>
          </a:xfrm>
          <a:prstGeom prst="rect">
            <a:avLst/>
          </a:prstGeom>
          <a:ln>
            <a:solidFill>
              <a:schemeClr val="tx1"/>
            </a:solidFill>
          </a:ln>
        </p:spPr>
      </p:pic>
      <p:sp>
        <p:nvSpPr>
          <p:cNvPr id="26" name="TextBox 25">
            <a:extLst>
              <a:ext uri="{FF2B5EF4-FFF2-40B4-BE49-F238E27FC236}">
                <a16:creationId xmlns:a16="http://schemas.microsoft.com/office/drawing/2014/main" id="{CE010676-21A8-B542-871B-AA7FFCB627CA}"/>
              </a:ext>
            </a:extLst>
          </p:cNvPr>
          <p:cNvSpPr txBox="1"/>
          <p:nvPr/>
        </p:nvSpPr>
        <p:spPr>
          <a:xfrm>
            <a:off x="9140562" y="1293684"/>
            <a:ext cx="2471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err="1">
                <a:ln>
                  <a:noFill/>
                </a:ln>
                <a:solidFill>
                  <a:srgbClr val="FFC000"/>
                </a:solidFill>
                <a:effectLst/>
                <a:uLnTx/>
                <a:uFillTx/>
                <a:latin typeface="Calibri" panose="020F0502020204030204"/>
                <a:ea typeface="+mn-ea"/>
                <a:cs typeface="+mn-cs"/>
              </a:rPr>
              <a:t>www.builtenvdata.eu</a:t>
            </a:r>
            <a:endParaRPr kumimoji="0" lang="en-GB" sz="1800" b="1" i="0" u="sng"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44" name="CasellaDiTesto 5">
            <a:extLst>
              <a:ext uri="{FF2B5EF4-FFF2-40B4-BE49-F238E27FC236}">
                <a16:creationId xmlns:a16="http://schemas.microsoft.com/office/drawing/2014/main" id="{FB28EFE5-CE78-B149-96F5-9CBE3DE6CDAB}"/>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initial developments</a:t>
            </a:r>
          </a:p>
        </p:txBody>
      </p:sp>
      <p:pic>
        <p:nvPicPr>
          <p:cNvPr id="83" name="Picture 82">
            <a:extLst>
              <a:ext uri="{FF2B5EF4-FFF2-40B4-BE49-F238E27FC236}">
                <a16:creationId xmlns:a16="http://schemas.microsoft.com/office/drawing/2014/main" id="{82B8A30A-D2EA-3B4C-8676-628E69C43697}"/>
              </a:ext>
            </a:extLst>
          </p:cNvPr>
          <p:cNvPicPr>
            <a:picLocks noChangeAspect="1"/>
          </p:cNvPicPr>
          <p:nvPr/>
        </p:nvPicPr>
        <p:blipFill>
          <a:blip r:embed="rId2"/>
          <a:stretch>
            <a:fillRect/>
          </a:stretch>
        </p:blipFill>
        <p:spPr>
          <a:xfrm>
            <a:off x="8305128" y="2129119"/>
            <a:ext cx="1459275" cy="588547"/>
          </a:xfrm>
          <a:prstGeom prst="rect">
            <a:avLst/>
          </a:prstGeom>
          <a:solidFill>
            <a:srgbClr val="00B050"/>
          </a:solidFill>
        </p:spPr>
      </p:pic>
      <p:cxnSp>
        <p:nvCxnSpPr>
          <p:cNvPr id="84" name="Straight Connector 83">
            <a:extLst>
              <a:ext uri="{FF2B5EF4-FFF2-40B4-BE49-F238E27FC236}">
                <a16:creationId xmlns:a16="http://schemas.microsoft.com/office/drawing/2014/main" id="{97A73C73-E646-0643-81E6-A2B6E19F4786}"/>
              </a:ext>
            </a:extLst>
          </p:cNvPr>
          <p:cNvCxnSpPr>
            <a:cxnSpLocks/>
          </p:cNvCxnSpPr>
          <p:nvPr/>
        </p:nvCxnSpPr>
        <p:spPr>
          <a:xfrm>
            <a:off x="7455554" y="2052016"/>
            <a:ext cx="0" cy="1813956"/>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E3CCBEFF-E865-3841-BE07-6A8E61045E95}"/>
              </a:ext>
            </a:extLst>
          </p:cNvPr>
          <p:cNvCxnSpPr>
            <a:cxnSpLocks/>
          </p:cNvCxnSpPr>
          <p:nvPr/>
        </p:nvCxnSpPr>
        <p:spPr>
          <a:xfrm>
            <a:off x="7455554" y="2414315"/>
            <a:ext cx="731842" cy="0"/>
          </a:xfrm>
          <a:prstGeom prst="line">
            <a:avLst/>
          </a:prstGeom>
        </p:spPr>
        <p:style>
          <a:lnRef idx="1">
            <a:schemeClr val="dk1"/>
          </a:lnRef>
          <a:fillRef idx="0">
            <a:schemeClr val="dk1"/>
          </a:fillRef>
          <a:effectRef idx="0">
            <a:schemeClr val="dk1"/>
          </a:effectRef>
          <a:fontRef idx="minor">
            <a:schemeClr val="tx1"/>
          </a:fontRef>
        </p:style>
      </p:cxnSp>
      <p:pic>
        <p:nvPicPr>
          <p:cNvPr id="86" name="Picture 85">
            <a:extLst>
              <a:ext uri="{FF2B5EF4-FFF2-40B4-BE49-F238E27FC236}">
                <a16:creationId xmlns:a16="http://schemas.microsoft.com/office/drawing/2014/main" id="{6CA05481-68A6-DB4B-B5DC-F96A05C32529}"/>
              </a:ext>
            </a:extLst>
          </p:cNvPr>
          <p:cNvPicPr>
            <a:picLocks noChangeAspect="1"/>
          </p:cNvPicPr>
          <p:nvPr/>
        </p:nvPicPr>
        <p:blipFill>
          <a:blip r:embed="rId2"/>
          <a:stretch>
            <a:fillRect/>
          </a:stretch>
        </p:blipFill>
        <p:spPr>
          <a:xfrm>
            <a:off x="8343702" y="2882267"/>
            <a:ext cx="1459268" cy="588544"/>
          </a:xfrm>
          <a:prstGeom prst="rect">
            <a:avLst/>
          </a:prstGeom>
        </p:spPr>
      </p:pic>
      <p:cxnSp>
        <p:nvCxnSpPr>
          <p:cNvPr id="88" name="Straight Connector 87">
            <a:extLst>
              <a:ext uri="{FF2B5EF4-FFF2-40B4-BE49-F238E27FC236}">
                <a16:creationId xmlns:a16="http://schemas.microsoft.com/office/drawing/2014/main" id="{75AEA85C-6B14-7347-8411-16EDCB8CB6F5}"/>
              </a:ext>
            </a:extLst>
          </p:cNvPr>
          <p:cNvCxnSpPr>
            <a:cxnSpLocks/>
          </p:cNvCxnSpPr>
          <p:nvPr/>
        </p:nvCxnSpPr>
        <p:spPr>
          <a:xfrm>
            <a:off x="9928321" y="2223196"/>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89" name="TextBox 88">
            <a:extLst>
              <a:ext uri="{FF2B5EF4-FFF2-40B4-BE49-F238E27FC236}">
                <a16:creationId xmlns:a16="http://schemas.microsoft.com/office/drawing/2014/main" id="{04929302-BCF5-364F-97E7-558D521FFEB7}"/>
              </a:ext>
            </a:extLst>
          </p:cNvPr>
          <p:cNvSpPr txBox="1"/>
          <p:nvPr/>
        </p:nvSpPr>
        <p:spPr>
          <a:xfrm>
            <a:off x="9957833" y="2261049"/>
            <a:ext cx="19085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Experiments</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cxnSp>
        <p:nvCxnSpPr>
          <p:cNvPr id="91" name="Straight Connector 90">
            <a:extLst>
              <a:ext uri="{FF2B5EF4-FFF2-40B4-BE49-F238E27FC236}">
                <a16:creationId xmlns:a16="http://schemas.microsoft.com/office/drawing/2014/main" id="{CEC3AE10-DFFD-5842-A817-65B047B2CAB5}"/>
              </a:ext>
            </a:extLst>
          </p:cNvPr>
          <p:cNvCxnSpPr>
            <a:cxnSpLocks/>
          </p:cNvCxnSpPr>
          <p:nvPr/>
        </p:nvCxnSpPr>
        <p:spPr>
          <a:xfrm>
            <a:off x="9928320" y="2941421"/>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92" name="Rectangle 91">
            <a:extLst>
              <a:ext uri="{FF2B5EF4-FFF2-40B4-BE49-F238E27FC236}">
                <a16:creationId xmlns:a16="http://schemas.microsoft.com/office/drawing/2014/main" id="{8584B4C5-B641-9840-8823-C24564113F55}"/>
              </a:ext>
            </a:extLst>
          </p:cNvPr>
          <p:cNvSpPr/>
          <p:nvPr/>
        </p:nvSpPr>
        <p:spPr>
          <a:xfrm>
            <a:off x="8187399" y="2149181"/>
            <a:ext cx="3341050"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A55556E4-E656-464F-8F43-82ABD6E1A268}"/>
              </a:ext>
            </a:extLst>
          </p:cNvPr>
          <p:cNvSpPr/>
          <p:nvPr/>
        </p:nvSpPr>
        <p:spPr>
          <a:xfrm>
            <a:off x="8187396" y="2894192"/>
            <a:ext cx="3368843"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3506119-88FE-A149-9C18-9A10942222CD}"/>
              </a:ext>
            </a:extLst>
          </p:cNvPr>
          <p:cNvPicPr>
            <a:picLocks noChangeAspect="1"/>
          </p:cNvPicPr>
          <p:nvPr/>
        </p:nvPicPr>
        <p:blipFill>
          <a:blip r:embed="rId2"/>
          <a:stretch>
            <a:fillRect/>
          </a:stretch>
        </p:blipFill>
        <p:spPr>
          <a:xfrm>
            <a:off x="8297250" y="3568245"/>
            <a:ext cx="1459268" cy="588544"/>
          </a:xfrm>
          <a:prstGeom prst="rect">
            <a:avLst/>
          </a:prstGeom>
        </p:spPr>
      </p:pic>
      <p:cxnSp>
        <p:nvCxnSpPr>
          <p:cNvPr id="96" name="Straight Connector 95">
            <a:extLst>
              <a:ext uri="{FF2B5EF4-FFF2-40B4-BE49-F238E27FC236}">
                <a16:creationId xmlns:a16="http://schemas.microsoft.com/office/drawing/2014/main" id="{EEA38F0B-EE8B-7048-B47C-0401F7F89E6C}"/>
              </a:ext>
            </a:extLst>
          </p:cNvPr>
          <p:cNvCxnSpPr>
            <a:cxnSpLocks/>
          </p:cNvCxnSpPr>
          <p:nvPr/>
        </p:nvCxnSpPr>
        <p:spPr>
          <a:xfrm>
            <a:off x="9928321" y="3638674"/>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97" name="TextBox 96">
            <a:extLst>
              <a:ext uri="{FF2B5EF4-FFF2-40B4-BE49-F238E27FC236}">
                <a16:creationId xmlns:a16="http://schemas.microsoft.com/office/drawing/2014/main" id="{8C8D5C5F-9914-C142-BFB5-DBDFD4086C1C}"/>
              </a:ext>
            </a:extLst>
          </p:cNvPr>
          <p:cNvSpPr txBox="1"/>
          <p:nvPr/>
        </p:nvSpPr>
        <p:spPr>
          <a:xfrm>
            <a:off x="9976445" y="3572014"/>
            <a:ext cx="23680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Embodied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Carbon</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sp>
        <p:nvSpPr>
          <p:cNvPr id="98" name="Rectangle 97">
            <a:extLst>
              <a:ext uri="{FF2B5EF4-FFF2-40B4-BE49-F238E27FC236}">
                <a16:creationId xmlns:a16="http://schemas.microsoft.com/office/drawing/2014/main" id="{EA4A95C9-5D9C-EB4F-A72A-0B5002CAC34C}"/>
              </a:ext>
            </a:extLst>
          </p:cNvPr>
          <p:cNvSpPr/>
          <p:nvPr/>
        </p:nvSpPr>
        <p:spPr>
          <a:xfrm>
            <a:off x="8187397" y="3591445"/>
            <a:ext cx="3368842"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A9DC0D12-9269-3A45-A5FA-C4BCB345CB6B}"/>
              </a:ext>
            </a:extLst>
          </p:cNvPr>
          <p:cNvSpPr txBox="1"/>
          <p:nvPr/>
        </p:nvSpPr>
        <p:spPr>
          <a:xfrm>
            <a:off x="9957833" y="2995987"/>
            <a:ext cx="19779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SimDesign</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pic>
        <p:nvPicPr>
          <p:cNvPr id="101" name="Picture 2" descr="Eucentre Foundation | For Your Safety | Via Ferrata, 1 | Pavia (Italy)">
            <a:extLst>
              <a:ext uri="{FF2B5EF4-FFF2-40B4-BE49-F238E27FC236}">
                <a16:creationId xmlns:a16="http://schemas.microsoft.com/office/drawing/2014/main" id="{78F4CB22-24CB-8E42-BE89-B11A24AB2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719" y="2334778"/>
            <a:ext cx="1349181" cy="33814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Logos of the Institute of Astrophysics and Space Sciences (IA) – Outreach">
            <a:extLst>
              <a:ext uri="{FF2B5EF4-FFF2-40B4-BE49-F238E27FC236}">
                <a16:creationId xmlns:a16="http://schemas.microsoft.com/office/drawing/2014/main" id="{5ABFA3DE-561D-5541-9F3D-27A600249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985" y="2807732"/>
            <a:ext cx="1672082" cy="79249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2" descr="GEM | Who We Are">
            <a:extLst>
              <a:ext uri="{FF2B5EF4-FFF2-40B4-BE49-F238E27FC236}">
                <a16:creationId xmlns:a16="http://schemas.microsoft.com/office/drawing/2014/main" id="{574C34EF-9F07-1E44-8D9F-8EB0ADA95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846" y="3539793"/>
            <a:ext cx="1120756" cy="593796"/>
          </a:xfrm>
          <a:prstGeom prst="rect">
            <a:avLst/>
          </a:prstGeom>
          <a:noFill/>
          <a:extLst>
            <a:ext uri="{909E8E84-426E-40DD-AFC4-6F175D3DCCD1}">
              <a14:hiddenFill xmlns:a14="http://schemas.microsoft.com/office/drawing/2010/main">
                <a:solidFill>
                  <a:srgbClr val="FFFFFF"/>
                </a:solidFill>
              </a14:hiddenFill>
            </a:ext>
          </a:extLst>
        </p:spPr>
      </p:pic>
      <p:cxnSp>
        <p:nvCxnSpPr>
          <p:cNvPr id="115" name="Straight Connector 114">
            <a:extLst>
              <a:ext uri="{FF2B5EF4-FFF2-40B4-BE49-F238E27FC236}">
                <a16:creationId xmlns:a16="http://schemas.microsoft.com/office/drawing/2014/main" id="{D28B934A-D04B-AC44-8FEB-97969B08EADD}"/>
              </a:ext>
            </a:extLst>
          </p:cNvPr>
          <p:cNvCxnSpPr>
            <a:cxnSpLocks/>
          </p:cNvCxnSpPr>
          <p:nvPr/>
        </p:nvCxnSpPr>
        <p:spPr>
          <a:xfrm>
            <a:off x="7455554" y="3171137"/>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A80E0073-4C29-6643-B8CA-7D992479E674}"/>
              </a:ext>
            </a:extLst>
          </p:cNvPr>
          <p:cNvCxnSpPr>
            <a:cxnSpLocks/>
          </p:cNvCxnSpPr>
          <p:nvPr/>
        </p:nvCxnSpPr>
        <p:spPr>
          <a:xfrm>
            <a:off x="7455554" y="3859364"/>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11B3E0BF-29B7-1E46-98F8-DA8E42943077}"/>
              </a:ext>
            </a:extLst>
          </p:cNvPr>
          <p:cNvCxnSpPr>
            <a:cxnSpLocks/>
          </p:cNvCxnSpPr>
          <p:nvPr/>
        </p:nvCxnSpPr>
        <p:spPr>
          <a:xfrm>
            <a:off x="7455554" y="3836691"/>
            <a:ext cx="0" cy="1813956"/>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21" name="TextBox 120">
            <a:extLst>
              <a:ext uri="{FF2B5EF4-FFF2-40B4-BE49-F238E27FC236}">
                <a16:creationId xmlns:a16="http://schemas.microsoft.com/office/drawing/2014/main" id="{5BB73537-81D9-AE4D-8DF4-1CF422FEF643}"/>
              </a:ext>
            </a:extLst>
          </p:cNvPr>
          <p:cNvSpPr txBox="1"/>
          <p:nvPr/>
        </p:nvSpPr>
        <p:spPr>
          <a:xfrm>
            <a:off x="7503741" y="5307007"/>
            <a:ext cx="2368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ore services</a:t>
            </a:r>
          </a:p>
        </p:txBody>
      </p:sp>
    </p:spTree>
    <p:extLst>
      <p:ext uri="{BB962C8B-B14F-4D97-AF65-F5344CB8AC3E}">
        <p14:creationId xmlns:p14="http://schemas.microsoft.com/office/powerpoint/2010/main" val="186105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3645E2E2-764B-2C46-A8B9-9AAB6BAACD9F}"/>
              </a:ext>
            </a:extLst>
          </p:cNvPr>
          <p:cNvPicPr>
            <a:picLocks noChangeAspect="1"/>
          </p:cNvPicPr>
          <p:nvPr/>
        </p:nvPicPr>
        <p:blipFill>
          <a:blip r:embed="rId2"/>
          <a:stretch>
            <a:fillRect/>
          </a:stretch>
        </p:blipFill>
        <p:spPr>
          <a:xfrm>
            <a:off x="8343705" y="5564943"/>
            <a:ext cx="1459265" cy="588543"/>
          </a:xfrm>
          <a:prstGeom prst="rect">
            <a:avLst/>
          </a:prstGeom>
        </p:spPr>
      </p:pic>
      <p:sp>
        <p:nvSpPr>
          <p:cNvPr id="3" name="Content Placeholder 2">
            <a:extLst>
              <a:ext uri="{FF2B5EF4-FFF2-40B4-BE49-F238E27FC236}">
                <a16:creationId xmlns:a16="http://schemas.microsoft.com/office/drawing/2014/main" id="{97AC0F72-EF46-85D0-AFA2-29D3AA6B3A3B}"/>
              </a:ext>
            </a:extLst>
          </p:cNvPr>
          <p:cNvSpPr>
            <a:spLocks noGrp="1"/>
          </p:cNvSpPr>
          <p:nvPr>
            <p:ph sz="quarter" idx="4294967295"/>
          </p:nvPr>
        </p:nvSpPr>
        <p:spPr>
          <a:xfrm>
            <a:off x="533981" y="1242216"/>
            <a:ext cx="4587875" cy="4868863"/>
          </a:xfrm>
        </p:spPr>
        <p:txBody>
          <a:bodyPr>
            <a:normAutofit/>
          </a:bodyPr>
          <a:lstStyle/>
          <a:p>
            <a:r>
              <a:rPr lang="en-GB" sz="1800" dirty="0">
                <a:latin typeface="Calibri" panose="020F0502020204030204" pitchFamily="34" charset="0"/>
                <a:cs typeface="Calibri" panose="020F0502020204030204" pitchFamily="34" charset="0"/>
              </a:rPr>
              <a:t>These services were further developed with collaboration from different institutions across Europe</a:t>
            </a:r>
          </a:p>
          <a:p>
            <a:r>
              <a:rPr lang="en-GB" sz="1800" dirty="0">
                <a:latin typeface="Calibri" panose="020F0502020204030204" pitchFamily="34" charset="0"/>
                <a:cs typeface="Calibri" panose="020F0502020204030204" pitchFamily="34" charset="0"/>
              </a:rPr>
              <a:t>Additional services have also been added:</a:t>
            </a:r>
          </a:p>
          <a:p>
            <a:pPr lvl="1"/>
            <a:r>
              <a:rPr lang="en-GB" sz="1800" dirty="0">
                <a:latin typeface="Calibri" panose="020F0502020204030204" pitchFamily="34" charset="0"/>
                <a:cs typeface="Calibri" panose="020F0502020204030204" pitchFamily="34" charset="0"/>
              </a:rPr>
              <a:t>Experiments (EUCENTRE)</a:t>
            </a:r>
          </a:p>
          <a:p>
            <a:pPr lvl="1"/>
            <a:r>
              <a:rPr lang="en-GB" sz="1800" dirty="0">
                <a:latin typeface="Calibri" panose="020F0502020204030204" pitchFamily="34" charset="0"/>
                <a:cs typeface="Calibri" panose="020F0502020204030204" pitchFamily="34" charset="0"/>
              </a:rPr>
              <a:t>RESSLab-Hub (EPFL)</a:t>
            </a:r>
          </a:p>
          <a:p>
            <a:pPr lvl="1"/>
            <a:r>
              <a:rPr lang="en-GB" sz="1800" dirty="0">
                <a:latin typeface="Calibri" panose="020F0502020204030204" pitchFamily="34" charset="0"/>
                <a:cs typeface="Calibri" panose="020F0502020204030204" pitchFamily="34" charset="0"/>
              </a:rPr>
              <a:t>SimDesign (UPORTO/IUSS)</a:t>
            </a:r>
          </a:p>
          <a:p>
            <a:pPr lvl="1"/>
            <a:r>
              <a:rPr lang="en-GB" sz="1800" dirty="0">
                <a:latin typeface="Calibri" panose="020F0502020204030204" pitchFamily="34" charset="0"/>
                <a:cs typeface="Calibri" panose="020F0502020204030204" pitchFamily="34" charset="0"/>
              </a:rPr>
              <a:t>Embodied Carbon (GEM)</a:t>
            </a:r>
          </a:p>
          <a:p>
            <a:pPr lvl="1"/>
            <a:r>
              <a:rPr lang="en-GB" sz="1800" dirty="0">
                <a:latin typeface="Calibri" panose="020F0502020204030204" pitchFamily="34" charset="0"/>
                <a:cs typeface="Calibri" panose="020F0502020204030204" pitchFamily="34" charset="0"/>
              </a:rPr>
              <a:t>URM Data (EPFL)</a:t>
            </a:r>
          </a:p>
          <a:p>
            <a:pPr lvl="1"/>
            <a:r>
              <a:rPr lang="en-GB" sz="1800" dirty="0">
                <a:latin typeface="Calibri" panose="020F0502020204030204" pitchFamily="34" charset="0"/>
                <a:cs typeface="Calibri" panose="020F0502020204030204" pitchFamily="34" charset="0"/>
              </a:rPr>
              <a:t>Stone Masonry Data (EPFL)</a:t>
            </a:r>
          </a:p>
          <a:p>
            <a:r>
              <a:rPr lang="en-GB" sz="1800" dirty="0">
                <a:latin typeface="Calibri" panose="020F0502020204030204" pitchFamily="34" charset="0"/>
                <a:cs typeface="Calibri" panose="020F0502020204030204" pitchFamily="34" charset="0"/>
              </a:rPr>
              <a:t>The scope is to extend and grow these services in the context of risk assessment of the built environment</a:t>
            </a:r>
          </a:p>
          <a:p>
            <a:endParaRPr lang="en-IT" sz="1800" dirty="0"/>
          </a:p>
        </p:txBody>
      </p:sp>
      <p:pic>
        <p:nvPicPr>
          <p:cNvPr id="10" name="Picture 9">
            <a:extLst>
              <a:ext uri="{FF2B5EF4-FFF2-40B4-BE49-F238E27FC236}">
                <a16:creationId xmlns:a16="http://schemas.microsoft.com/office/drawing/2014/main" id="{45E478EC-881F-C145-BF8D-4CD2E23E8811}"/>
              </a:ext>
            </a:extLst>
          </p:cNvPr>
          <p:cNvPicPr>
            <a:picLocks noChangeAspect="1"/>
          </p:cNvPicPr>
          <p:nvPr/>
        </p:nvPicPr>
        <p:blipFill>
          <a:blip r:embed="rId2"/>
          <a:stretch>
            <a:fillRect/>
          </a:stretch>
        </p:blipFill>
        <p:spPr>
          <a:xfrm>
            <a:off x="6066871" y="931863"/>
            <a:ext cx="2777366" cy="1120153"/>
          </a:xfrm>
          <a:prstGeom prst="rect">
            <a:avLst/>
          </a:prstGeom>
          <a:ln>
            <a:solidFill>
              <a:schemeClr val="tx1"/>
            </a:solidFill>
          </a:ln>
        </p:spPr>
      </p:pic>
      <p:pic>
        <p:nvPicPr>
          <p:cNvPr id="11" name="Picture 10">
            <a:extLst>
              <a:ext uri="{FF2B5EF4-FFF2-40B4-BE49-F238E27FC236}">
                <a16:creationId xmlns:a16="http://schemas.microsoft.com/office/drawing/2014/main" id="{D65CA63C-4ACF-D741-88E7-43B7D656187E}"/>
              </a:ext>
            </a:extLst>
          </p:cNvPr>
          <p:cNvPicPr>
            <a:picLocks noChangeAspect="1"/>
          </p:cNvPicPr>
          <p:nvPr/>
        </p:nvPicPr>
        <p:blipFill>
          <a:blip r:embed="rId2"/>
          <a:stretch>
            <a:fillRect/>
          </a:stretch>
        </p:blipFill>
        <p:spPr>
          <a:xfrm>
            <a:off x="8305128" y="2129119"/>
            <a:ext cx="1459275" cy="588547"/>
          </a:xfrm>
          <a:prstGeom prst="rect">
            <a:avLst/>
          </a:prstGeom>
          <a:solidFill>
            <a:srgbClr val="00B050"/>
          </a:solidFill>
        </p:spPr>
      </p:pic>
      <p:cxnSp>
        <p:nvCxnSpPr>
          <p:cNvPr id="12" name="Straight Connector 11">
            <a:extLst>
              <a:ext uri="{FF2B5EF4-FFF2-40B4-BE49-F238E27FC236}">
                <a16:creationId xmlns:a16="http://schemas.microsoft.com/office/drawing/2014/main" id="{FFD84D2C-A88F-134C-A146-D3551A55E395}"/>
              </a:ext>
            </a:extLst>
          </p:cNvPr>
          <p:cNvCxnSpPr>
            <a:cxnSpLocks/>
            <a:stCxn id="10" idx="2"/>
          </p:cNvCxnSpPr>
          <p:nvPr/>
        </p:nvCxnSpPr>
        <p:spPr>
          <a:xfrm>
            <a:off x="7455554" y="2052016"/>
            <a:ext cx="0" cy="385002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830DD7B-C534-4844-9183-D28D3B8BD597}"/>
              </a:ext>
            </a:extLst>
          </p:cNvPr>
          <p:cNvCxnSpPr>
            <a:cxnSpLocks/>
          </p:cNvCxnSpPr>
          <p:nvPr/>
        </p:nvCxnSpPr>
        <p:spPr>
          <a:xfrm>
            <a:off x="7455554" y="2414315"/>
            <a:ext cx="731842" cy="0"/>
          </a:xfrm>
          <a:prstGeom prst="line">
            <a:avLst/>
          </a:prstGeom>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13AF67C5-5917-0A42-8751-E54484A94230}"/>
              </a:ext>
            </a:extLst>
          </p:cNvPr>
          <p:cNvPicPr>
            <a:picLocks noChangeAspect="1"/>
          </p:cNvPicPr>
          <p:nvPr/>
        </p:nvPicPr>
        <p:blipFill>
          <a:blip r:embed="rId2"/>
          <a:stretch>
            <a:fillRect/>
          </a:stretch>
        </p:blipFill>
        <p:spPr>
          <a:xfrm>
            <a:off x="8343702" y="3542668"/>
            <a:ext cx="1459268" cy="588544"/>
          </a:xfrm>
          <a:prstGeom prst="rect">
            <a:avLst/>
          </a:prstGeom>
        </p:spPr>
      </p:pic>
      <p:pic>
        <p:nvPicPr>
          <p:cNvPr id="16" name="Picture 15">
            <a:extLst>
              <a:ext uri="{FF2B5EF4-FFF2-40B4-BE49-F238E27FC236}">
                <a16:creationId xmlns:a16="http://schemas.microsoft.com/office/drawing/2014/main" id="{41084837-933E-5641-B23C-DB52361AEF90}"/>
              </a:ext>
            </a:extLst>
          </p:cNvPr>
          <p:cNvPicPr>
            <a:picLocks noChangeAspect="1"/>
          </p:cNvPicPr>
          <p:nvPr/>
        </p:nvPicPr>
        <p:blipFill>
          <a:blip r:embed="rId2"/>
          <a:stretch>
            <a:fillRect/>
          </a:stretch>
        </p:blipFill>
        <p:spPr>
          <a:xfrm>
            <a:off x="8370406" y="2832146"/>
            <a:ext cx="1459269" cy="588545"/>
          </a:xfrm>
          <a:prstGeom prst="rect">
            <a:avLst/>
          </a:prstGeom>
        </p:spPr>
      </p:pic>
      <p:cxnSp>
        <p:nvCxnSpPr>
          <p:cNvPr id="18" name="Straight Connector 17">
            <a:extLst>
              <a:ext uri="{FF2B5EF4-FFF2-40B4-BE49-F238E27FC236}">
                <a16:creationId xmlns:a16="http://schemas.microsoft.com/office/drawing/2014/main" id="{430A4C9B-855C-8846-B59D-54924A612FF0}"/>
              </a:ext>
            </a:extLst>
          </p:cNvPr>
          <p:cNvCxnSpPr>
            <a:cxnSpLocks/>
          </p:cNvCxnSpPr>
          <p:nvPr/>
        </p:nvCxnSpPr>
        <p:spPr>
          <a:xfrm>
            <a:off x="9928321" y="2223196"/>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19" name="TextBox 18">
            <a:extLst>
              <a:ext uri="{FF2B5EF4-FFF2-40B4-BE49-F238E27FC236}">
                <a16:creationId xmlns:a16="http://schemas.microsoft.com/office/drawing/2014/main" id="{B10A45CD-D247-AC4C-BB1B-D7D7A383F5B3}"/>
              </a:ext>
            </a:extLst>
          </p:cNvPr>
          <p:cNvSpPr txBox="1"/>
          <p:nvPr/>
        </p:nvSpPr>
        <p:spPr>
          <a:xfrm>
            <a:off x="9957833" y="2261049"/>
            <a:ext cx="19085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Experiments</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cxnSp>
        <p:nvCxnSpPr>
          <p:cNvPr id="21" name="Straight Connector 20">
            <a:extLst>
              <a:ext uri="{FF2B5EF4-FFF2-40B4-BE49-F238E27FC236}">
                <a16:creationId xmlns:a16="http://schemas.microsoft.com/office/drawing/2014/main" id="{E38F1806-D82D-7243-9916-355346B3637A}"/>
              </a:ext>
            </a:extLst>
          </p:cNvPr>
          <p:cNvCxnSpPr>
            <a:cxnSpLocks/>
          </p:cNvCxnSpPr>
          <p:nvPr/>
        </p:nvCxnSpPr>
        <p:spPr>
          <a:xfrm>
            <a:off x="9928320" y="2922037"/>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4ABCEECD-98EF-DE48-85D3-39DB7464C57E}"/>
              </a:ext>
            </a:extLst>
          </p:cNvPr>
          <p:cNvCxnSpPr>
            <a:cxnSpLocks/>
          </p:cNvCxnSpPr>
          <p:nvPr/>
        </p:nvCxnSpPr>
        <p:spPr>
          <a:xfrm>
            <a:off x="9928320" y="3601822"/>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23" name="Rectangle 22">
            <a:extLst>
              <a:ext uri="{FF2B5EF4-FFF2-40B4-BE49-F238E27FC236}">
                <a16:creationId xmlns:a16="http://schemas.microsoft.com/office/drawing/2014/main" id="{D5236FA6-0049-B64E-B602-139121485430}"/>
              </a:ext>
            </a:extLst>
          </p:cNvPr>
          <p:cNvSpPr/>
          <p:nvPr/>
        </p:nvSpPr>
        <p:spPr>
          <a:xfrm>
            <a:off x="8187399" y="2149181"/>
            <a:ext cx="3341050"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F898CE3-8349-C046-857E-AD0BAF0A3620}"/>
              </a:ext>
            </a:extLst>
          </p:cNvPr>
          <p:cNvSpPr/>
          <p:nvPr/>
        </p:nvSpPr>
        <p:spPr>
          <a:xfrm>
            <a:off x="8187396" y="2851887"/>
            <a:ext cx="3368843"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539CBF6-AB24-4544-B4D1-BEBCDF2A0ED8}"/>
              </a:ext>
            </a:extLst>
          </p:cNvPr>
          <p:cNvSpPr/>
          <p:nvPr/>
        </p:nvSpPr>
        <p:spPr>
          <a:xfrm>
            <a:off x="8187396" y="3554593"/>
            <a:ext cx="3368843"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E010676-21A8-B542-871B-AA7FFCB627CA}"/>
              </a:ext>
            </a:extLst>
          </p:cNvPr>
          <p:cNvSpPr txBox="1"/>
          <p:nvPr/>
        </p:nvSpPr>
        <p:spPr>
          <a:xfrm>
            <a:off x="9140562" y="1293684"/>
            <a:ext cx="2471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err="1">
                <a:ln>
                  <a:noFill/>
                </a:ln>
                <a:solidFill>
                  <a:srgbClr val="FFC000"/>
                </a:solidFill>
                <a:effectLst/>
                <a:uLnTx/>
                <a:uFillTx/>
                <a:latin typeface="Calibri" panose="020F0502020204030204"/>
                <a:ea typeface="+mn-ea"/>
                <a:cs typeface="+mn-cs"/>
              </a:rPr>
              <a:t>www.builtenvdata.eu</a:t>
            </a:r>
            <a:endParaRPr kumimoji="0" lang="en-GB" sz="1800" b="1" i="0" u="sng"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6AC0C56F-CA4B-4D4B-8F26-E2415413EF88}"/>
              </a:ext>
            </a:extLst>
          </p:cNvPr>
          <p:cNvPicPr>
            <a:picLocks noChangeAspect="1"/>
          </p:cNvPicPr>
          <p:nvPr/>
        </p:nvPicPr>
        <p:blipFill>
          <a:blip r:embed="rId2"/>
          <a:stretch>
            <a:fillRect/>
          </a:stretch>
        </p:blipFill>
        <p:spPr>
          <a:xfrm>
            <a:off x="8297250" y="4228646"/>
            <a:ext cx="1459268" cy="588544"/>
          </a:xfrm>
          <a:prstGeom prst="rect">
            <a:avLst/>
          </a:prstGeom>
        </p:spPr>
      </p:pic>
      <p:cxnSp>
        <p:nvCxnSpPr>
          <p:cNvPr id="29" name="Straight Connector 28">
            <a:extLst>
              <a:ext uri="{FF2B5EF4-FFF2-40B4-BE49-F238E27FC236}">
                <a16:creationId xmlns:a16="http://schemas.microsoft.com/office/drawing/2014/main" id="{F1423A1D-E2D3-9A44-9081-2B061020D4D4}"/>
              </a:ext>
            </a:extLst>
          </p:cNvPr>
          <p:cNvCxnSpPr>
            <a:cxnSpLocks/>
          </p:cNvCxnSpPr>
          <p:nvPr/>
        </p:nvCxnSpPr>
        <p:spPr>
          <a:xfrm>
            <a:off x="9928321" y="4299075"/>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30" name="TextBox 29">
            <a:extLst>
              <a:ext uri="{FF2B5EF4-FFF2-40B4-BE49-F238E27FC236}">
                <a16:creationId xmlns:a16="http://schemas.microsoft.com/office/drawing/2014/main" id="{28ABF9A5-FCB9-C243-928F-FE7C89C26A98}"/>
              </a:ext>
            </a:extLst>
          </p:cNvPr>
          <p:cNvSpPr txBox="1"/>
          <p:nvPr/>
        </p:nvSpPr>
        <p:spPr>
          <a:xfrm>
            <a:off x="9976445" y="4232415"/>
            <a:ext cx="23680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Embodied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Carbon</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A805222-A018-D344-BE9F-C293CF92438B}"/>
              </a:ext>
            </a:extLst>
          </p:cNvPr>
          <p:cNvSpPr/>
          <p:nvPr/>
        </p:nvSpPr>
        <p:spPr>
          <a:xfrm>
            <a:off x="8187397" y="4251846"/>
            <a:ext cx="3368842"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916CD7F-E438-1947-9988-E0DF5254781F}"/>
              </a:ext>
            </a:extLst>
          </p:cNvPr>
          <p:cNvSpPr txBox="1"/>
          <p:nvPr/>
        </p:nvSpPr>
        <p:spPr>
          <a:xfrm>
            <a:off x="9957833" y="3656388"/>
            <a:ext cx="19779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SimDesign</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sp>
        <p:nvSpPr>
          <p:cNvPr id="37" name="TextBox 36">
            <a:extLst>
              <a:ext uri="{FF2B5EF4-FFF2-40B4-BE49-F238E27FC236}">
                <a16:creationId xmlns:a16="http://schemas.microsoft.com/office/drawing/2014/main" id="{7AC59573-15C9-D748-B254-8EE4CBAD6CBD}"/>
              </a:ext>
            </a:extLst>
          </p:cNvPr>
          <p:cNvSpPr txBox="1"/>
          <p:nvPr/>
        </p:nvSpPr>
        <p:spPr>
          <a:xfrm>
            <a:off x="9976445" y="2980058"/>
            <a:ext cx="22033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RESSLab-hub</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pic>
        <p:nvPicPr>
          <p:cNvPr id="3074" name="Picture 2" descr="Eucentre Foundation | For Your Safety | Via Ferrata, 1 | Pavia (Italy)">
            <a:extLst>
              <a:ext uri="{FF2B5EF4-FFF2-40B4-BE49-F238E27FC236}">
                <a16:creationId xmlns:a16="http://schemas.microsoft.com/office/drawing/2014/main" id="{0927108A-CB54-6F41-A69B-DB48AFA55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719" y="2334778"/>
            <a:ext cx="1349181" cy="3381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wnload École polytechnique fédérale de Lausanne (EPFL) Logo in SVG Vector  or PNG File Format - Logo.wine">
            <a:extLst>
              <a:ext uri="{FF2B5EF4-FFF2-40B4-BE49-F238E27FC236}">
                <a16:creationId xmlns:a16="http://schemas.microsoft.com/office/drawing/2014/main" id="{0A882581-49B7-8149-ABD2-E888F7D46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104" y="2772498"/>
            <a:ext cx="1242207" cy="82813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s of the Institute of Astrophysics and Space Sciences (IA) – Outreach">
            <a:extLst>
              <a:ext uri="{FF2B5EF4-FFF2-40B4-BE49-F238E27FC236}">
                <a16:creationId xmlns:a16="http://schemas.microsoft.com/office/drawing/2014/main" id="{4FF05672-1703-FE4C-AD02-6CB5816E3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166" y="3261539"/>
            <a:ext cx="1672082" cy="79249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EM | Who We Are">
            <a:extLst>
              <a:ext uri="{FF2B5EF4-FFF2-40B4-BE49-F238E27FC236}">
                <a16:creationId xmlns:a16="http://schemas.microsoft.com/office/drawing/2014/main" id="{B80C6E56-F08D-DD43-BF8E-F3893AAB4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851" y="4241472"/>
            <a:ext cx="1120756" cy="5937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6864032-1A70-544A-93AE-0E0A1A0D5658}"/>
              </a:ext>
            </a:extLst>
          </p:cNvPr>
          <p:cNvPicPr>
            <a:picLocks noChangeAspect="1"/>
          </p:cNvPicPr>
          <p:nvPr/>
        </p:nvPicPr>
        <p:blipFill>
          <a:blip r:embed="rId2"/>
          <a:stretch>
            <a:fillRect/>
          </a:stretch>
        </p:blipFill>
        <p:spPr>
          <a:xfrm>
            <a:off x="8305127" y="4920976"/>
            <a:ext cx="1459265" cy="588543"/>
          </a:xfrm>
          <a:prstGeom prst="rect">
            <a:avLst/>
          </a:prstGeom>
        </p:spPr>
      </p:pic>
      <p:cxnSp>
        <p:nvCxnSpPr>
          <p:cNvPr id="34" name="Straight Connector 33">
            <a:extLst>
              <a:ext uri="{FF2B5EF4-FFF2-40B4-BE49-F238E27FC236}">
                <a16:creationId xmlns:a16="http://schemas.microsoft.com/office/drawing/2014/main" id="{49CE57DD-9E1C-1545-ACD0-0FFA3B8BE135}"/>
              </a:ext>
            </a:extLst>
          </p:cNvPr>
          <p:cNvCxnSpPr>
            <a:cxnSpLocks/>
          </p:cNvCxnSpPr>
          <p:nvPr/>
        </p:nvCxnSpPr>
        <p:spPr>
          <a:xfrm>
            <a:off x="9928320" y="4996328"/>
            <a:ext cx="0" cy="454597"/>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35" name="TextBox 34">
            <a:extLst>
              <a:ext uri="{FF2B5EF4-FFF2-40B4-BE49-F238E27FC236}">
                <a16:creationId xmlns:a16="http://schemas.microsoft.com/office/drawing/2014/main" id="{8B2BEBAB-01E2-F940-9D9F-FBA148296001}"/>
              </a:ext>
            </a:extLst>
          </p:cNvPr>
          <p:cNvSpPr txBox="1"/>
          <p:nvPr/>
        </p:nvSpPr>
        <p:spPr>
          <a:xfrm>
            <a:off x="10005576" y="5054349"/>
            <a:ext cx="23680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URM Data</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sp>
        <p:nvSpPr>
          <p:cNvPr id="38" name="Rectangle 37">
            <a:extLst>
              <a:ext uri="{FF2B5EF4-FFF2-40B4-BE49-F238E27FC236}">
                <a16:creationId xmlns:a16="http://schemas.microsoft.com/office/drawing/2014/main" id="{B5DB25BD-1D5E-AE44-9318-69C6E9EC7339}"/>
              </a:ext>
            </a:extLst>
          </p:cNvPr>
          <p:cNvSpPr/>
          <p:nvPr/>
        </p:nvSpPr>
        <p:spPr>
          <a:xfrm>
            <a:off x="8187396" y="4949099"/>
            <a:ext cx="3368843"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2C69062E-6A00-FC41-92C3-BBAC2AB25110}"/>
              </a:ext>
            </a:extLst>
          </p:cNvPr>
          <p:cNvCxnSpPr>
            <a:cxnSpLocks/>
          </p:cNvCxnSpPr>
          <p:nvPr/>
        </p:nvCxnSpPr>
        <p:spPr>
          <a:xfrm>
            <a:off x="9936410" y="5637472"/>
            <a:ext cx="0" cy="494915"/>
          </a:xfrm>
          <a:prstGeom prst="line">
            <a:avLst/>
          </a:prstGeom>
          <a:ln>
            <a:solidFill>
              <a:schemeClr val="bg1">
                <a:lumMod val="50000"/>
              </a:schemeClr>
            </a:solidFill>
          </a:ln>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E2115F06-FA53-AB48-8883-5871B279086F}"/>
              </a:ext>
            </a:extLst>
          </p:cNvPr>
          <p:cNvSpPr txBox="1"/>
          <p:nvPr/>
        </p:nvSpPr>
        <p:spPr>
          <a:xfrm>
            <a:off x="9976445" y="5568711"/>
            <a:ext cx="19406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Stone Masonry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rPr>
              <a:t>Data</a:t>
            </a:r>
            <a:endParaRPr kumimoji="0" lang="en-IT" sz="1600" b="0" i="0" u="none" strike="noStrike" kern="1200" cap="none" spc="0" normalizeH="0" baseline="0" noProof="0" dirty="0">
              <a:ln>
                <a:noFill/>
              </a:ln>
              <a:solidFill>
                <a:prstClr val="white">
                  <a:lumMod val="50000"/>
                </a:prstClr>
              </a:solidFill>
              <a:effectLst/>
              <a:uLnTx/>
              <a:uFillTx/>
              <a:latin typeface="Helvetica Neue Thin" panose="020B0403020202020204" pitchFamily="34" charset="0"/>
              <a:ea typeface="Helvetica Neue Thin" panose="020B0403020202020204" pitchFamily="34" charset="0"/>
              <a:cs typeface="HELVETICA NEUE CONDENSED" panose="02000503000000020004" pitchFamily="2" charset="0"/>
            </a:endParaRPr>
          </a:p>
        </p:txBody>
      </p:sp>
      <p:sp>
        <p:nvSpPr>
          <p:cNvPr id="43" name="Rectangle 42">
            <a:extLst>
              <a:ext uri="{FF2B5EF4-FFF2-40B4-BE49-F238E27FC236}">
                <a16:creationId xmlns:a16="http://schemas.microsoft.com/office/drawing/2014/main" id="{896AE8E7-6EDA-E243-9A3C-19F49E3ACA9B}"/>
              </a:ext>
            </a:extLst>
          </p:cNvPr>
          <p:cNvSpPr/>
          <p:nvPr/>
        </p:nvSpPr>
        <p:spPr>
          <a:xfrm>
            <a:off x="8187396" y="5590243"/>
            <a:ext cx="3368843" cy="542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6" descr="Download École polytechnique fédérale de Lausanne (EPFL) Logo in SVG Vector  or PNG File Format - Logo.wine">
            <a:extLst>
              <a:ext uri="{FF2B5EF4-FFF2-40B4-BE49-F238E27FC236}">
                <a16:creationId xmlns:a16="http://schemas.microsoft.com/office/drawing/2014/main" id="{F9FA1391-1751-DD4A-BA1C-FE674EE80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975" y="4835416"/>
            <a:ext cx="1242207" cy="8281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Download École polytechnique fédérale de Lausanne (EPFL) Logo in SVG Vector  or PNG File Format - Logo.wine">
            <a:extLst>
              <a:ext uri="{FF2B5EF4-FFF2-40B4-BE49-F238E27FC236}">
                <a16:creationId xmlns:a16="http://schemas.microsoft.com/office/drawing/2014/main" id="{12E9629C-28F0-0E42-9E6C-99941D8D0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858" y="5521254"/>
            <a:ext cx="1242207" cy="828138"/>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5">
            <a:extLst>
              <a:ext uri="{FF2B5EF4-FFF2-40B4-BE49-F238E27FC236}">
                <a16:creationId xmlns:a16="http://schemas.microsoft.com/office/drawing/2014/main" id="{FB28EFE5-CE78-B149-96F5-9CBE3DE6CDAB}"/>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initial developments</a:t>
            </a:r>
          </a:p>
        </p:txBody>
      </p:sp>
      <p:cxnSp>
        <p:nvCxnSpPr>
          <p:cNvPr id="48" name="Straight Connector 47">
            <a:extLst>
              <a:ext uri="{FF2B5EF4-FFF2-40B4-BE49-F238E27FC236}">
                <a16:creationId xmlns:a16="http://schemas.microsoft.com/office/drawing/2014/main" id="{7BC456BF-B94B-6F48-B916-402163B225C6}"/>
              </a:ext>
            </a:extLst>
          </p:cNvPr>
          <p:cNvCxnSpPr>
            <a:cxnSpLocks/>
          </p:cNvCxnSpPr>
          <p:nvPr/>
        </p:nvCxnSpPr>
        <p:spPr>
          <a:xfrm>
            <a:off x="7455554" y="3166608"/>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99C6DF03-DCF0-744F-BB70-867D29F8C883}"/>
              </a:ext>
            </a:extLst>
          </p:cNvPr>
          <p:cNvCxnSpPr>
            <a:cxnSpLocks/>
          </p:cNvCxnSpPr>
          <p:nvPr/>
        </p:nvCxnSpPr>
        <p:spPr>
          <a:xfrm>
            <a:off x="7455554" y="3831538"/>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B17B2AE-63E1-9641-8983-D801F75B2530}"/>
              </a:ext>
            </a:extLst>
          </p:cNvPr>
          <p:cNvCxnSpPr>
            <a:cxnSpLocks/>
          </p:cNvCxnSpPr>
          <p:nvPr/>
        </p:nvCxnSpPr>
        <p:spPr>
          <a:xfrm>
            <a:off x="7455554" y="4519765"/>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9A18E85-DC57-6A45-AA20-789FDD53A66C}"/>
              </a:ext>
            </a:extLst>
          </p:cNvPr>
          <p:cNvCxnSpPr>
            <a:cxnSpLocks/>
          </p:cNvCxnSpPr>
          <p:nvPr/>
        </p:nvCxnSpPr>
        <p:spPr>
          <a:xfrm>
            <a:off x="7455554" y="5237112"/>
            <a:ext cx="731842"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73CAF0F5-CB48-7045-B593-2776B1234232}"/>
              </a:ext>
            </a:extLst>
          </p:cNvPr>
          <p:cNvCxnSpPr>
            <a:cxnSpLocks/>
          </p:cNvCxnSpPr>
          <p:nvPr/>
        </p:nvCxnSpPr>
        <p:spPr>
          <a:xfrm>
            <a:off x="7453306" y="5902042"/>
            <a:ext cx="731842" cy="0"/>
          </a:xfrm>
          <a:prstGeom prst="line">
            <a:avLst/>
          </a:prstGeom>
        </p:spPr>
        <p:style>
          <a:lnRef idx="1">
            <a:schemeClr val="dk1"/>
          </a:lnRef>
          <a:fillRef idx="0">
            <a:schemeClr val="dk1"/>
          </a:fillRef>
          <a:effectRef idx="0">
            <a:schemeClr val="dk1"/>
          </a:effectRef>
          <a:fontRef idx="minor">
            <a:schemeClr val="tx1"/>
          </a:fontRef>
        </p:style>
      </p:cxnSp>
      <p:pic>
        <p:nvPicPr>
          <p:cNvPr id="54" name="Picture 53">
            <a:extLst>
              <a:ext uri="{FF2B5EF4-FFF2-40B4-BE49-F238E27FC236}">
                <a16:creationId xmlns:a16="http://schemas.microsoft.com/office/drawing/2014/main" id="{3A00EA6B-C3B5-9C49-92BC-C262DBCAC12F}"/>
              </a:ext>
            </a:extLst>
          </p:cNvPr>
          <p:cNvPicPr>
            <a:picLocks noChangeAspect="1"/>
          </p:cNvPicPr>
          <p:nvPr/>
        </p:nvPicPr>
        <p:blipFill>
          <a:blip r:embed="rId7"/>
          <a:stretch>
            <a:fillRect/>
          </a:stretch>
        </p:blipFill>
        <p:spPr>
          <a:xfrm>
            <a:off x="5810410" y="3852447"/>
            <a:ext cx="1642896" cy="350298"/>
          </a:xfrm>
          <a:prstGeom prst="rect">
            <a:avLst/>
          </a:prstGeom>
        </p:spPr>
      </p:pic>
      <p:cxnSp>
        <p:nvCxnSpPr>
          <p:cNvPr id="55" name="Straight Connector 54">
            <a:extLst>
              <a:ext uri="{FF2B5EF4-FFF2-40B4-BE49-F238E27FC236}">
                <a16:creationId xmlns:a16="http://schemas.microsoft.com/office/drawing/2014/main" id="{730A75DA-E202-004D-8A5F-512C1E8F2227}"/>
              </a:ext>
            </a:extLst>
          </p:cNvPr>
          <p:cNvCxnSpPr>
            <a:cxnSpLocks/>
          </p:cNvCxnSpPr>
          <p:nvPr/>
        </p:nvCxnSpPr>
        <p:spPr>
          <a:xfrm flipV="1">
            <a:off x="7455554" y="5650647"/>
            <a:ext cx="0" cy="851753"/>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8AE7300A-C5EE-FF41-9156-960F3E31BF5D}"/>
              </a:ext>
            </a:extLst>
          </p:cNvPr>
          <p:cNvSpPr txBox="1"/>
          <p:nvPr/>
        </p:nvSpPr>
        <p:spPr>
          <a:xfrm>
            <a:off x="7461599" y="6262286"/>
            <a:ext cx="2368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even m</a:t>
            </a:r>
            <a:r>
              <a:rPr kumimoji="0" lang="en-IT" sz="1800" b="0" i="0" u="none" strike="noStrike" kern="1200" cap="none" spc="0" normalizeH="0" baseline="0" noProof="0" dirty="0">
                <a:ln>
                  <a:noFill/>
                </a:ln>
                <a:solidFill>
                  <a:prstClr val="black"/>
                </a:solidFill>
                <a:effectLst/>
                <a:uLnTx/>
                <a:uFillTx/>
                <a:latin typeface="Calibri" panose="020F0502020204030204"/>
                <a:ea typeface="+mn-ea"/>
                <a:cs typeface="+mn-cs"/>
              </a:rPr>
              <a:t>ore services!</a:t>
            </a:r>
          </a:p>
        </p:txBody>
      </p:sp>
    </p:spTree>
    <p:extLst>
      <p:ext uri="{BB962C8B-B14F-4D97-AF65-F5344CB8AC3E}">
        <p14:creationId xmlns:p14="http://schemas.microsoft.com/office/powerpoint/2010/main" val="342138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Experiments</a:t>
            </a:r>
          </a:p>
        </p:txBody>
      </p:sp>
      <p:pic>
        <p:nvPicPr>
          <p:cNvPr id="4" name="Picture 3">
            <a:extLst>
              <a:ext uri="{FF2B5EF4-FFF2-40B4-BE49-F238E27FC236}">
                <a16:creationId xmlns:a16="http://schemas.microsoft.com/office/drawing/2014/main" id="{E63965D3-DD91-0D4A-9556-5D121F216C18}"/>
              </a:ext>
            </a:extLst>
          </p:cNvPr>
          <p:cNvPicPr>
            <a:picLocks noChangeAspect="1"/>
          </p:cNvPicPr>
          <p:nvPr/>
        </p:nvPicPr>
        <p:blipFill>
          <a:blip r:embed="rId2"/>
          <a:stretch>
            <a:fillRect/>
          </a:stretch>
        </p:blipFill>
        <p:spPr>
          <a:xfrm>
            <a:off x="6708207" y="784982"/>
            <a:ext cx="4781062" cy="550575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3C3E3B4-6DA1-F946-85A2-9CAE862AB95A}"/>
              </a:ext>
            </a:extLst>
          </p:cNvPr>
          <p:cNvSpPr txBox="1"/>
          <p:nvPr/>
        </p:nvSpPr>
        <p:spPr>
          <a:xfrm>
            <a:off x="572601" y="899274"/>
            <a:ext cx="5955199" cy="36933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total of 54 datasets from 13 laboratories now present on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34 new datasets were added to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Performance optimisation has improved the platform's speed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UI enhancements include minor design and usability improvements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https://experiments.builtenvdata.eu/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E1B271-2013-8D4B-9A68-7FCF1BBB0FE8}"/>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spTree>
    <p:extLst>
      <p:ext uri="{BB962C8B-B14F-4D97-AF65-F5344CB8AC3E}">
        <p14:creationId xmlns:p14="http://schemas.microsoft.com/office/powerpoint/2010/main" val="173249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AA3DA-CB41-A444-A2BD-6D575BE41EB7}"/>
              </a:ext>
            </a:extLst>
          </p:cNvPr>
          <p:cNvSpPr txBox="1"/>
          <p:nvPr/>
        </p:nvSpPr>
        <p:spPr>
          <a:xfrm>
            <a:off x="572601" y="899274"/>
            <a:ext cx="5955199"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total of 54 datasets from 13 laboratories now present on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34 new datasets were added to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Performance optimisation has improved the platform's speed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UI enhancements include minor design and usability improvements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https://experiments.builtenvdata.eu/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world-map page and individual country pages now display the number of datasets (automatically updated based on dataset entries) and participating institutions per country</a:t>
            </a:r>
          </a:p>
        </p:txBody>
      </p:sp>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Experiments</a:t>
            </a:r>
          </a:p>
        </p:txBody>
      </p:sp>
      <p:pic>
        <p:nvPicPr>
          <p:cNvPr id="5" name="Picture 4">
            <a:extLst>
              <a:ext uri="{FF2B5EF4-FFF2-40B4-BE49-F238E27FC236}">
                <a16:creationId xmlns:a16="http://schemas.microsoft.com/office/drawing/2014/main" id="{431DE5B2-1556-C64D-9AED-65F5F0C54FE0}"/>
              </a:ext>
            </a:extLst>
          </p:cNvPr>
          <p:cNvPicPr>
            <a:picLocks noChangeAspect="1"/>
          </p:cNvPicPr>
          <p:nvPr/>
        </p:nvPicPr>
        <p:blipFill>
          <a:blip r:embed="rId3"/>
          <a:stretch>
            <a:fillRect/>
          </a:stretch>
        </p:blipFill>
        <p:spPr>
          <a:xfrm>
            <a:off x="6708207" y="1607457"/>
            <a:ext cx="4829206" cy="364308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9242BA6-D044-E445-BA25-9B37BE62D3A2}"/>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spTree>
    <p:extLst>
      <p:ext uri="{BB962C8B-B14F-4D97-AF65-F5344CB8AC3E}">
        <p14:creationId xmlns:p14="http://schemas.microsoft.com/office/powerpoint/2010/main" val="26350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Experiments</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5955199"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total of 54 datasets from 13 laboratories now present on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34 new datasets were added to the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Performance optimisation has improved the platform's speed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UI enhancements include minor design and usability improvements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Accessible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https://experiments.builtenvdata.eu/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world-map page and individual country pages now display the number of datasets (automatically updated based on dataset entries) and participating institutions per country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FAIR score improvements: Dataset DOIs have been moved to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DataCite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for better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FAIRness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but room for improvement…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78C303-F81A-AD4D-AA72-0A7C6E12CE73}"/>
              </a:ext>
            </a:extLst>
          </p:cNvPr>
          <p:cNvPicPr>
            <a:picLocks noChangeAspect="1"/>
          </p:cNvPicPr>
          <p:nvPr/>
        </p:nvPicPr>
        <p:blipFill>
          <a:blip r:embed="rId3"/>
          <a:stretch>
            <a:fillRect/>
          </a:stretch>
        </p:blipFill>
        <p:spPr>
          <a:xfrm>
            <a:off x="6374189" y="3428999"/>
            <a:ext cx="5817811" cy="1862667"/>
          </a:xfrm>
          <a:prstGeom prst="rect">
            <a:avLst/>
          </a:prstGeom>
        </p:spPr>
      </p:pic>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752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Progress to date</a:t>
            </a:r>
          </a:p>
        </p:txBody>
      </p:sp>
      <p:pic>
        <p:nvPicPr>
          <p:cNvPr id="9" name="Picture 8">
            <a:extLst>
              <a:ext uri="{FF2B5EF4-FFF2-40B4-BE49-F238E27FC236}">
                <a16:creationId xmlns:a16="http://schemas.microsoft.com/office/drawing/2014/main" id="{7F1F9B64-EE09-524E-BF7A-D85E1D0277D2}"/>
              </a:ext>
            </a:extLst>
          </p:cNvPr>
          <p:cNvPicPr>
            <a:picLocks noChangeAspect="1"/>
          </p:cNvPicPr>
          <p:nvPr/>
        </p:nvPicPr>
        <p:blipFill>
          <a:blip r:embed="rId4"/>
          <a:stretch>
            <a:fillRect/>
          </a:stretch>
        </p:blipFill>
        <p:spPr>
          <a:xfrm>
            <a:off x="7276494" y="1257746"/>
            <a:ext cx="4052836" cy="1862667"/>
          </a:xfrm>
          <a:prstGeom prst="rect">
            <a:avLst/>
          </a:prstGeom>
        </p:spPr>
      </p:pic>
    </p:spTree>
    <p:extLst>
      <p:ext uri="{BB962C8B-B14F-4D97-AF65-F5344CB8AC3E}">
        <p14:creationId xmlns:p14="http://schemas.microsoft.com/office/powerpoint/2010/main" val="318781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FFB4DC6-988E-7D5B-BD8D-AE75811E5286}"/>
              </a:ext>
            </a:extLst>
          </p:cNvPr>
          <p:cNvSpPr txBox="1"/>
          <p:nvPr/>
        </p:nvSpPr>
        <p:spPr>
          <a:xfrm>
            <a:off x="280163" y="186602"/>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275536"/>
                </a:solidFill>
                <a:effectLst/>
                <a:uLnTx/>
                <a:uFillTx/>
                <a:latin typeface="Calibri" panose="020F0502020204030204"/>
                <a:ea typeface="+mn-ea"/>
                <a:cs typeface="+mn-cs"/>
              </a:rPr>
              <a:t>Built Environment Data</a:t>
            </a:r>
            <a:r>
              <a:rPr kumimoji="0" lang="en-GB" sz="2400" b="1" i="0" u="none" strike="noStrike" kern="1200" cap="none" spc="0" normalizeH="0" baseline="0" noProof="0" dirty="0">
                <a:ln>
                  <a:noFill/>
                </a:ln>
                <a:solidFill>
                  <a:srgbClr val="275536"/>
                </a:solidFill>
                <a:effectLst/>
                <a:uLnTx/>
                <a:uFillTx/>
                <a:latin typeface="Calibri" panose="020F0502020204030204"/>
                <a:ea typeface="+mn-ea"/>
                <a:cs typeface="+mn-cs"/>
              </a:rPr>
              <a:t>: Experiments</a:t>
            </a:r>
          </a:p>
        </p:txBody>
      </p:sp>
      <p:sp>
        <p:nvSpPr>
          <p:cNvPr id="6" name="TextBox 5">
            <a:extLst>
              <a:ext uri="{FF2B5EF4-FFF2-40B4-BE49-F238E27FC236}">
                <a16:creationId xmlns:a16="http://schemas.microsoft.com/office/drawing/2014/main" id="{401D21E7-308E-AA46-9E19-00AAFDAA8203}"/>
              </a:ext>
            </a:extLst>
          </p:cNvPr>
          <p:cNvSpPr txBox="1"/>
          <p:nvPr/>
        </p:nvSpPr>
        <p:spPr>
          <a:xfrm>
            <a:off x="572601" y="899274"/>
            <a:ext cx="11323066" cy="452431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FAIR score enhancement</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Improving the F-UJI FAIR score by updating website metadata, including better headers and search engine optimisations for improved findability, which involved migrating the backend technologies from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Vuetify</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to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Nuxt</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New pages and profiles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Introducing personalised profiles for laboratories and individuals, enhancing both visual presentation and service functionality while supporting statistical data retention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Thumbnail improvements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Collaborators of dataset providers will be contacted to provide better thumbnail images based on specific guidelines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Metadata updates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metadata requirements document will be updated to include thumbnail specifications and new entries aimed at further improving the FAIR score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API documentation</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Swagger documentation will be introduced alongside the existing web services page - it is currently available at </a:t>
            </a:r>
            <a:r>
              <a:rPr kumimoji="0" lang="en-GB" sz="1800" b="0" i="0" u="sng" strike="noStrike" kern="1200" cap="none" spc="0" normalizeH="0" baseline="0" noProof="0" dirty="0">
                <a:ln>
                  <a:noFill/>
                </a:ln>
                <a:solidFill>
                  <a:srgbClr val="1155CC"/>
                </a:solidFill>
                <a:effectLst/>
                <a:uLnTx/>
                <a:uFillTx/>
                <a:latin typeface="Calibri" panose="020F0502020204030204" pitchFamily="34" charset="0"/>
                <a:ea typeface="+mn-ea"/>
                <a:cs typeface="Calibri" panose="020F0502020204030204" pitchFamily="34" charset="0"/>
                <a:hlinkClick r:id="rId2"/>
              </a:rPr>
              <a:t>https://experiments.builtenvdata.eu/api/v1/docs/</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goal is to ensure APIs are seamlessly and dynamically accessible directly through the webpage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5B2B0102-62DB-8342-83E9-E5995E6788E2}"/>
              </a:ext>
            </a:extLst>
          </p:cNvPr>
          <p:cNvSpPr txBox="1"/>
          <p:nvPr/>
        </p:nvSpPr>
        <p:spPr>
          <a:xfrm>
            <a:off x="10159178" y="415650"/>
            <a:ext cx="1877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Planned activities</a:t>
            </a:r>
          </a:p>
        </p:txBody>
      </p:sp>
    </p:spTree>
    <p:extLst>
      <p:ext uri="{BB962C8B-B14F-4D97-AF65-F5344CB8AC3E}">
        <p14:creationId xmlns:p14="http://schemas.microsoft.com/office/powerpoint/2010/main" val="2783194552"/>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OS_Presentation_template_2023_july" id="{49BA37EF-9699-E040-9EB7-F0FF2F546B67}" vid="{636534C0-F136-A541-A717-E0CCC80CE2A4}"/>
    </a:ext>
  </a:extLst>
</a:theme>
</file>

<file path=docProps/app.xml><?xml version="1.0" encoding="utf-8"?>
<Properties xmlns="http://schemas.openxmlformats.org/officeDocument/2006/extended-properties" xmlns:vt="http://schemas.openxmlformats.org/officeDocument/2006/docPropsVTypes">
  <TotalTime>0</TotalTime>
  <Words>1703</Words>
  <Application>Microsoft Macintosh PowerPoint</Application>
  <PresentationFormat>Widescreen</PresentationFormat>
  <Paragraphs>198</Paragraphs>
  <Slides>21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21</vt:i4>
      </vt:variant>
    </vt:vector>
  </HeadingPairs>
  <TitlesOfParts>
    <vt:vector size="27" baseType="lpstr">
      <vt:lpstr>Arial</vt:lpstr>
      <vt:lpstr>Calibri</vt:lpstr>
      <vt:lpstr>Helvetica Neue Thin</vt:lpstr>
      <vt:lpstr>Microsoft Sans Serif</vt:lpstr>
      <vt:lpstr>Open Sans</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2025-03-27T14:25:35Z</dcterms:created>
  <dcterms:modified xsi:type="dcterms:W3CDTF">2025-03-27T14:25:53Z</dcterms:modified>
</cp:coreProperties>
</file>