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826" r:id="rId2"/>
    <p:sldId id="827" r:id="rId3"/>
    <p:sldId id="828" r:id="rId4"/>
    <p:sldId id="829" r:id="rId5"/>
    <p:sldId id="830" r:id="rId6"/>
    <p:sldId id="831" r:id="rId7"/>
    <p:sldId id="832" r:id="rId8"/>
    <p:sldId id="833" r:id="rId9"/>
    <p:sldId id="834" r:id="rId10"/>
    <p:sldId id="835" r:id="rId11"/>
    <p:sldId id="836" r:id="rId12"/>
    <p:sldId id="837" r:id="rId13"/>
    <p:sldId id="838" r:id="rId14"/>
    <p:sldId id="83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65" y="2125980"/>
            <a:ext cx="10368477" cy="413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85" b="1" i="0" u="sng">
                <a:solidFill>
                  <a:srgbClr val="00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31" y="3840480"/>
            <a:ext cx="85387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81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859"/>
              </a:lnSpc>
            </a:pPr>
            <a:r>
              <a:rPr lang="it-IT"/>
              <a:t>EPOS</a:t>
            </a:r>
            <a:r>
              <a:rPr lang="it-IT" spc="-34"/>
              <a:t> </a:t>
            </a:r>
            <a:r>
              <a:rPr lang="it-IT"/>
              <a:t>days</a:t>
            </a:r>
            <a:r>
              <a:rPr lang="it-IT" spc="-24"/>
              <a:t> </a:t>
            </a:r>
            <a:r>
              <a:rPr lang="it-IT"/>
              <a:t>-</a:t>
            </a:r>
            <a:r>
              <a:rPr lang="it-IT" spc="10"/>
              <a:t> </a:t>
            </a:r>
            <a:r>
              <a:rPr lang="it-IT" spc="-20"/>
              <a:t>2025</a:t>
            </a:r>
            <a:endParaRPr lang="it-IT"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2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995"/>
              </a:lnSpc>
            </a:pPr>
            <a:fld id="{81D60167-4931-47E6-BA6A-407CBD079E47}" type="slidenum">
              <a:rPr lang="it-IT" spc="-24" smtClean="0"/>
              <a:pPr marL="12402">
                <a:lnSpc>
                  <a:spcPts val="995"/>
                </a:lnSpc>
              </a:pPr>
              <a:t>‹N›</a:t>
            </a:fld>
            <a:endParaRPr lang="it-IT" spc="-24" dirty="0"/>
          </a:p>
        </p:txBody>
      </p:sp>
    </p:spTree>
    <p:extLst>
      <p:ext uri="{BB962C8B-B14F-4D97-AF65-F5344CB8AC3E}">
        <p14:creationId xmlns:p14="http://schemas.microsoft.com/office/powerpoint/2010/main" val="240727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6571" y="232775"/>
            <a:ext cx="9465064" cy="413190"/>
          </a:xfrm>
        </p:spPr>
        <p:txBody>
          <a:bodyPr lIns="0" tIns="0" rIns="0" bIns="0"/>
          <a:lstStyle>
            <a:lvl1pPr>
              <a:defRPr sz="2685" b="1" i="0" u="sng">
                <a:solidFill>
                  <a:srgbClr val="00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81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859"/>
              </a:lnSpc>
            </a:pPr>
            <a:r>
              <a:rPr lang="it-IT"/>
              <a:t>EPOS</a:t>
            </a:r>
            <a:r>
              <a:rPr lang="it-IT" spc="-34"/>
              <a:t> </a:t>
            </a:r>
            <a:r>
              <a:rPr lang="it-IT"/>
              <a:t>days</a:t>
            </a:r>
            <a:r>
              <a:rPr lang="it-IT" spc="-24"/>
              <a:t> </a:t>
            </a:r>
            <a:r>
              <a:rPr lang="it-IT"/>
              <a:t>-</a:t>
            </a:r>
            <a:r>
              <a:rPr lang="it-IT" spc="10"/>
              <a:t> </a:t>
            </a:r>
            <a:r>
              <a:rPr lang="it-IT" spc="-20"/>
              <a:t>2025</a:t>
            </a:r>
            <a:endParaRPr lang="it-IT"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2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995"/>
              </a:lnSpc>
            </a:pPr>
            <a:fld id="{81D60167-4931-47E6-BA6A-407CBD079E47}" type="slidenum">
              <a:rPr lang="it-IT" spc="-24" smtClean="0"/>
              <a:pPr marL="12402">
                <a:lnSpc>
                  <a:spcPts val="995"/>
                </a:lnSpc>
              </a:pPr>
              <a:t>‹N›</a:t>
            </a:fld>
            <a:endParaRPr lang="it-IT" spc="-24" dirty="0"/>
          </a:p>
        </p:txBody>
      </p:sp>
    </p:spTree>
    <p:extLst>
      <p:ext uri="{BB962C8B-B14F-4D97-AF65-F5344CB8AC3E}">
        <p14:creationId xmlns:p14="http://schemas.microsoft.com/office/powerpoint/2010/main" val="351310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6571" y="232775"/>
            <a:ext cx="9465064" cy="413190"/>
          </a:xfrm>
        </p:spPr>
        <p:txBody>
          <a:bodyPr lIns="0" tIns="0" rIns="0" bIns="0"/>
          <a:lstStyle>
            <a:lvl1pPr>
              <a:defRPr sz="2685" b="1" i="0" u="sng">
                <a:solidFill>
                  <a:srgbClr val="00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0" y="1577340"/>
            <a:ext cx="530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077" y="1577340"/>
            <a:ext cx="530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81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859"/>
              </a:lnSpc>
            </a:pPr>
            <a:r>
              <a:rPr lang="it-IT"/>
              <a:t>EPOS</a:t>
            </a:r>
            <a:r>
              <a:rPr lang="it-IT" spc="-34"/>
              <a:t> </a:t>
            </a:r>
            <a:r>
              <a:rPr lang="it-IT"/>
              <a:t>days</a:t>
            </a:r>
            <a:r>
              <a:rPr lang="it-IT" spc="-24"/>
              <a:t> </a:t>
            </a:r>
            <a:r>
              <a:rPr lang="it-IT"/>
              <a:t>-</a:t>
            </a:r>
            <a:r>
              <a:rPr lang="it-IT" spc="10"/>
              <a:t> </a:t>
            </a:r>
            <a:r>
              <a:rPr lang="it-IT" spc="-20"/>
              <a:t>2025</a:t>
            </a:r>
            <a:endParaRPr lang="it-IT"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2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995"/>
              </a:lnSpc>
            </a:pPr>
            <a:fld id="{81D60167-4931-47E6-BA6A-407CBD079E47}" type="slidenum">
              <a:rPr lang="it-IT" spc="-24" smtClean="0"/>
              <a:pPr marL="12402">
                <a:lnSpc>
                  <a:spcPts val="995"/>
                </a:lnSpc>
              </a:pPr>
              <a:t>‹N›</a:t>
            </a:fld>
            <a:endParaRPr lang="it-IT" spc="-24" dirty="0"/>
          </a:p>
        </p:txBody>
      </p:sp>
    </p:spTree>
    <p:extLst>
      <p:ext uri="{BB962C8B-B14F-4D97-AF65-F5344CB8AC3E}">
        <p14:creationId xmlns:p14="http://schemas.microsoft.com/office/powerpoint/2010/main" val="331468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6571" y="232775"/>
            <a:ext cx="9465064" cy="413190"/>
          </a:xfrm>
        </p:spPr>
        <p:txBody>
          <a:bodyPr lIns="0" tIns="0" rIns="0" bIns="0"/>
          <a:lstStyle>
            <a:lvl1pPr>
              <a:defRPr sz="2685" b="1" i="0" u="sng">
                <a:solidFill>
                  <a:srgbClr val="00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81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859"/>
              </a:lnSpc>
            </a:pPr>
            <a:r>
              <a:rPr lang="it-IT"/>
              <a:t>EPOS</a:t>
            </a:r>
            <a:r>
              <a:rPr lang="it-IT" spc="-34"/>
              <a:t> </a:t>
            </a:r>
            <a:r>
              <a:rPr lang="it-IT"/>
              <a:t>days</a:t>
            </a:r>
            <a:r>
              <a:rPr lang="it-IT" spc="-24"/>
              <a:t> </a:t>
            </a:r>
            <a:r>
              <a:rPr lang="it-IT"/>
              <a:t>-</a:t>
            </a:r>
            <a:r>
              <a:rPr lang="it-IT" spc="10"/>
              <a:t> </a:t>
            </a:r>
            <a:r>
              <a:rPr lang="it-IT" spc="-20"/>
              <a:t>2025</a:t>
            </a:r>
            <a:endParaRPr lang="it-IT"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2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995"/>
              </a:lnSpc>
            </a:pPr>
            <a:fld id="{81D60167-4931-47E6-BA6A-407CBD079E47}" type="slidenum">
              <a:rPr lang="it-IT" spc="-24" smtClean="0"/>
              <a:pPr marL="12402">
                <a:lnSpc>
                  <a:spcPts val="995"/>
                </a:lnSpc>
              </a:pPr>
              <a:t>‹N›</a:t>
            </a:fld>
            <a:endParaRPr lang="it-IT" spc="-24" dirty="0"/>
          </a:p>
        </p:txBody>
      </p:sp>
    </p:spTree>
    <p:extLst>
      <p:ext uri="{BB962C8B-B14F-4D97-AF65-F5344CB8AC3E}">
        <p14:creationId xmlns:p14="http://schemas.microsoft.com/office/powerpoint/2010/main" val="271337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81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859"/>
              </a:lnSpc>
            </a:pPr>
            <a:r>
              <a:rPr lang="it-IT"/>
              <a:t>EPOS</a:t>
            </a:r>
            <a:r>
              <a:rPr lang="it-IT" spc="-34"/>
              <a:t> </a:t>
            </a:r>
            <a:r>
              <a:rPr lang="it-IT"/>
              <a:t>days</a:t>
            </a:r>
            <a:r>
              <a:rPr lang="it-IT" spc="-24"/>
              <a:t> </a:t>
            </a:r>
            <a:r>
              <a:rPr lang="it-IT"/>
              <a:t>-</a:t>
            </a:r>
            <a:r>
              <a:rPr lang="it-IT" spc="10"/>
              <a:t> </a:t>
            </a:r>
            <a:r>
              <a:rPr lang="it-IT" spc="-20"/>
              <a:t>2025</a:t>
            </a:r>
            <a:endParaRPr lang="it-IT"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2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995"/>
              </a:lnSpc>
            </a:pPr>
            <a:fld id="{81D60167-4931-47E6-BA6A-407CBD079E47}" type="slidenum">
              <a:rPr lang="it-IT" spc="-24" smtClean="0"/>
              <a:pPr marL="12402">
                <a:lnSpc>
                  <a:spcPts val="995"/>
                </a:lnSpc>
              </a:pPr>
              <a:t>‹N›</a:t>
            </a:fld>
            <a:endParaRPr lang="it-IT" spc="-24" dirty="0"/>
          </a:p>
        </p:txBody>
      </p:sp>
    </p:spTree>
    <p:extLst>
      <p:ext uri="{BB962C8B-B14F-4D97-AF65-F5344CB8AC3E}">
        <p14:creationId xmlns:p14="http://schemas.microsoft.com/office/powerpoint/2010/main" val="4999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235"/>
            <a:ext cx="12198208" cy="65141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6571" y="232775"/>
            <a:ext cx="9465064" cy="437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 u="sng">
                <a:solidFill>
                  <a:srgbClr val="00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0" y="1577340"/>
            <a:ext cx="10978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46505" y="6468129"/>
            <a:ext cx="716994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1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859"/>
              </a:lnSpc>
            </a:pPr>
            <a:r>
              <a:rPr lang="it-IT"/>
              <a:t>EPOS</a:t>
            </a:r>
            <a:r>
              <a:rPr lang="it-IT" spc="-34"/>
              <a:t> </a:t>
            </a:r>
            <a:r>
              <a:rPr lang="it-IT"/>
              <a:t>days</a:t>
            </a:r>
            <a:r>
              <a:rPr lang="it-IT" spc="-24"/>
              <a:t> </a:t>
            </a:r>
            <a:r>
              <a:rPr lang="it-IT"/>
              <a:t>-</a:t>
            </a:r>
            <a:r>
              <a:rPr lang="it-IT" spc="10"/>
              <a:t> </a:t>
            </a:r>
            <a:r>
              <a:rPr lang="it-IT" spc="-20"/>
              <a:t>2025</a:t>
            </a:r>
            <a:endParaRPr lang="it-IT"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0" y="6377940"/>
            <a:ext cx="28055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67985" y="6475570"/>
            <a:ext cx="193060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402">
              <a:lnSpc>
                <a:spcPts val="995"/>
              </a:lnSpc>
            </a:pPr>
            <a:fld id="{81D60167-4931-47E6-BA6A-407CBD079E47}" type="slidenum">
              <a:rPr lang="it-IT" spc="-24" smtClean="0"/>
              <a:pPr marL="12402">
                <a:lnSpc>
                  <a:spcPts val="995"/>
                </a:lnSpc>
              </a:pPr>
              <a:t>‹N›</a:t>
            </a:fld>
            <a:endParaRPr lang="it-IT" spc="-24" dirty="0"/>
          </a:p>
        </p:txBody>
      </p:sp>
    </p:spTree>
    <p:extLst>
      <p:ext uri="{BB962C8B-B14F-4D97-AF65-F5344CB8AC3E}">
        <p14:creationId xmlns:p14="http://schemas.microsoft.com/office/powerpoint/2010/main" val="129340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56">
        <a:defRPr>
          <a:latin typeface="+mn-lt"/>
          <a:ea typeface="+mn-ea"/>
          <a:cs typeface="+mn-cs"/>
        </a:defRPr>
      </a:lvl2pPr>
      <a:lvl3pPr marL="892912">
        <a:defRPr>
          <a:latin typeface="+mn-lt"/>
          <a:ea typeface="+mn-ea"/>
          <a:cs typeface="+mn-cs"/>
        </a:defRPr>
      </a:lvl3pPr>
      <a:lvl4pPr marL="1339367">
        <a:defRPr>
          <a:latin typeface="+mn-lt"/>
          <a:ea typeface="+mn-ea"/>
          <a:cs typeface="+mn-cs"/>
        </a:defRPr>
      </a:lvl4pPr>
      <a:lvl5pPr marL="1785823">
        <a:defRPr>
          <a:latin typeface="+mn-lt"/>
          <a:ea typeface="+mn-ea"/>
          <a:cs typeface="+mn-cs"/>
        </a:defRPr>
      </a:lvl5pPr>
      <a:lvl6pPr marL="2232279">
        <a:defRPr>
          <a:latin typeface="+mn-lt"/>
          <a:ea typeface="+mn-ea"/>
          <a:cs typeface="+mn-cs"/>
        </a:defRPr>
      </a:lvl6pPr>
      <a:lvl7pPr marL="2678735">
        <a:defRPr>
          <a:latin typeface="+mn-lt"/>
          <a:ea typeface="+mn-ea"/>
          <a:cs typeface="+mn-cs"/>
        </a:defRPr>
      </a:lvl7pPr>
      <a:lvl8pPr marL="3125191">
        <a:defRPr>
          <a:latin typeface="+mn-lt"/>
          <a:ea typeface="+mn-ea"/>
          <a:cs typeface="+mn-cs"/>
        </a:defRPr>
      </a:lvl8pPr>
      <a:lvl9pPr marL="357164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56">
        <a:defRPr>
          <a:latin typeface="+mn-lt"/>
          <a:ea typeface="+mn-ea"/>
          <a:cs typeface="+mn-cs"/>
        </a:defRPr>
      </a:lvl2pPr>
      <a:lvl3pPr marL="892912">
        <a:defRPr>
          <a:latin typeface="+mn-lt"/>
          <a:ea typeface="+mn-ea"/>
          <a:cs typeface="+mn-cs"/>
        </a:defRPr>
      </a:lvl3pPr>
      <a:lvl4pPr marL="1339367">
        <a:defRPr>
          <a:latin typeface="+mn-lt"/>
          <a:ea typeface="+mn-ea"/>
          <a:cs typeface="+mn-cs"/>
        </a:defRPr>
      </a:lvl4pPr>
      <a:lvl5pPr marL="1785823">
        <a:defRPr>
          <a:latin typeface="+mn-lt"/>
          <a:ea typeface="+mn-ea"/>
          <a:cs typeface="+mn-cs"/>
        </a:defRPr>
      </a:lvl5pPr>
      <a:lvl6pPr marL="2232279">
        <a:defRPr>
          <a:latin typeface="+mn-lt"/>
          <a:ea typeface="+mn-ea"/>
          <a:cs typeface="+mn-cs"/>
        </a:defRPr>
      </a:lvl6pPr>
      <a:lvl7pPr marL="2678735">
        <a:defRPr>
          <a:latin typeface="+mn-lt"/>
          <a:ea typeface="+mn-ea"/>
          <a:cs typeface="+mn-cs"/>
        </a:defRPr>
      </a:lvl7pPr>
      <a:lvl8pPr marL="3125191">
        <a:defRPr>
          <a:latin typeface="+mn-lt"/>
          <a:ea typeface="+mn-ea"/>
          <a:cs typeface="+mn-cs"/>
        </a:defRPr>
      </a:lvl8pPr>
      <a:lvl9pPr marL="357164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0" y="5418050"/>
            <a:ext cx="12184421" cy="1437328"/>
          </a:xfrm>
          <a:custGeom>
            <a:avLst/>
            <a:gdLst/>
            <a:ahLst/>
            <a:cxnLst/>
            <a:rect l="l" t="t" r="r" b="b"/>
            <a:pathLst>
              <a:path w="12477750" h="1471929">
                <a:moveTo>
                  <a:pt x="12477750" y="0"/>
                </a:moveTo>
                <a:lnTo>
                  <a:pt x="0" y="0"/>
                </a:lnTo>
                <a:lnTo>
                  <a:pt x="0" y="1471439"/>
                </a:lnTo>
                <a:lnTo>
                  <a:pt x="12477750" y="1471439"/>
                </a:lnTo>
                <a:lnTo>
                  <a:pt x="12477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92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3077" y="2248927"/>
            <a:ext cx="3804144" cy="1096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315" y="4553786"/>
            <a:ext cx="1441668" cy="8642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67390" y="3618990"/>
            <a:ext cx="7811051" cy="383767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sz="2392" b="0" i="1" u="none" dirty="0">
                <a:solidFill>
                  <a:srgbClr val="000000"/>
                </a:solidFill>
                <a:latin typeface="Arial"/>
                <a:cs typeface="Arial"/>
              </a:rPr>
              <a:t>European</a:t>
            </a:r>
            <a:r>
              <a:rPr sz="2392" b="0" i="1" u="none" spc="1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92" b="0" i="1" u="none" dirty="0">
                <a:solidFill>
                  <a:srgbClr val="000000"/>
                </a:solidFill>
                <a:latin typeface="Arial"/>
                <a:cs typeface="Arial"/>
              </a:rPr>
              <a:t>QUantum</a:t>
            </a:r>
            <a:r>
              <a:rPr sz="2392" b="0" i="1" u="none" spc="1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92" b="0" i="1" u="none" dirty="0">
                <a:solidFill>
                  <a:srgbClr val="000000"/>
                </a:solidFill>
                <a:latin typeface="Arial"/>
                <a:cs typeface="Arial"/>
              </a:rPr>
              <a:t>Infrastructure</a:t>
            </a:r>
            <a:r>
              <a:rPr sz="2392" b="0" i="1" u="none" spc="1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92" b="0" i="1" u="none" dirty="0">
                <a:solidFill>
                  <a:srgbClr val="000000"/>
                </a:solidFill>
                <a:latin typeface="Arial"/>
                <a:cs typeface="Arial"/>
              </a:rPr>
              <a:t>Project</a:t>
            </a:r>
            <a:r>
              <a:rPr sz="2392" b="0" i="1" u="none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92" b="0" i="1" u="none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392" b="0" i="1" u="none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92" b="0" i="1" u="none" spc="-10" dirty="0">
                <a:solidFill>
                  <a:srgbClr val="000000"/>
                </a:solidFill>
                <a:latin typeface="Arial"/>
                <a:cs typeface="Arial"/>
              </a:rPr>
              <a:t>Gravimetry</a:t>
            </a:r>
            <a:endParaRPr sz="2392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4258" y="5603878"/>
            <a:ext cx="7589685" cy="613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84203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dirty="0"/>
              <a:t>Community</a:t>
            </a:r>
            <a:r>
              <a:rPr spc="29" dirty="0"/>
              <a:t> </a:t>
            </a:r>
            <a:r>
              <a:rPr spc="-54" dirty="0"/>
              <a:t>Building,</a:t>
            </a:r>
            <a:r>
              <a:rPr spc="-10" dirty="0"/>
              <a:t> </a:t>
            </a:r>
            <a:r>
              <a:rPr dirty="0"/>
              <a:t>methodology</a:t>
            </a:r>
            <a:r>
              <a:rPr spc="29" dirty="0"/>
              <a:t> </a:t>
            </a:r>
            <a:r>
              <a:rPr dirty="0"/>
              <a:t>and</a:t>
            </a:r>
            <a:r>
              <a:rPr spc="34" dirty="0"/>
              <a:t> </a:t>
            </a:r>
            <a:r>
              <a:rPr dirty="0"/>
              <a:t>time</a:t>
            </a:r>
            <a:r>
              <a:rPr spc="54" dirty="0"/>
              <a:t> </a:t>
            </a:r>
            <a:r>
              <a:rPr spc="-10" dirty="0"/>
              <a:t>schedule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0" y="1124551"/>
            <a:ext cx="12017001" cy="45443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42884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993984">
              <a:spcBef>
                <a:spcPts val="122"/>
              </a:spcBef>
            </a:pPr>
            <a:r>
              <a:rPr spc="-205" dirty="0"/>
              <a:t>EQUIP-</a:t>
            </a:r>
            <a:r>
              <a:rPr dirty="0"/>
              <a:t>G</a:t>
            </a:r>
            <a:r>
              <a:rPr spc="63" dirty="0"/>
              <a:t> </a:t>
            </a:r>
            <a:r>
              <a:rPr spc="-20" dirty="0"/>
              <a:t>consortium</a:t>
            </a:r>
            <a:r>
              <a:rPr spc="68" dirty="0"/>
              <a:t> </a:t>
            </a:r>
            <a:r>
              <a:rPr dirty="0"/>
              <a:t>invited</a:t>
            </a:r>
            <a:r>
              <a:rPr spc="54" dirty="0"/>
              <a:t> </a:t>
            </a:r>
            <a:r>
              <a:rPr dirty="0"/>
              <a:t>to</a:t>
            </a:r>
            <a:r>
              <a:rPr spc="63" dirty="0"/>
              <a:t> </a:t>
            </a:r>
            <a:r>
              <a:rPr spc="-10" dirty="0"/>
              <a:t>prepare</a:t>
            </a:r>
            <a:r>
              <a:rPr spc="63" dirty="0"/>
              <a:t> </a:t>
            </a:r>
            <a:r>
              <a:rPr spc="-24" dirty="0"/>
              <a:t>GA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5714" y="827053"/>
            <a:ext cx="3876218" cy="35666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90" y="706263"/>
            <a:ext cx="12184421" cy="5725128"/>
            <a:chOff x="0" y="723265"/>
            <a:chExt cx="12477750" cy="58629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72825"/>
              <a:ext cx="4029074" cy="18939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7150" y="4691849"/>
              <a:ext cx="8610600" cy="18939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5974" y="6024295"/>
              <a:ext cx="485775" cy="4853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723265"/>
              <a:ext cx="6476999" cy="394004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42884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2201895">
              <a:spcBef>
                <a:spcPts val="122"/>
              </a:spcBef>
            </a:pPr>
            <a:r>
              <a:rPr spc="-210" dirty="0"/>
              <a:t>EQUIP-</a:t>
            </a:r>
            <a:r>
              <a:rPr dirty="0"/>
              <a:t>G,</a:t>
            </a:r>
            <a:r>
              <a:rPr spc="44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great</a:t>
            </a:r>
            <a:r>
              <a:rPr spc="10" dirty="0"/>
              <a:t> </a:t>
            </a:r>
            <a:r>
              <a:rPr spc="-10" dirty="0"/>
              <a:t>opportunity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67165" y="1100318"/>
            <a:ext cx="2353795" cy="5123038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-24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143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WS</a:t>
            </a:r>
            <a:r>
              <a:rPr kumimoji="0" sz="1758" b="0" i="0" u="none" strike="noStrike" kern="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06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143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calls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139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892912" rtl="0" eaLnBrk="1" fontAlgn="auto" latinLnBrk="0" hangingPunct="1">
              <a:lnSpc>
                <a:spcPct val="100000"/>
              </a:lnSpc>
              <a:spcBef>
                <a:spcPts val="2046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r>
              <a:rPr kumimoji="0" sz="1758" b="0" i="0" u="none" strike="noStrike" kern="0" cap="none" spc="-3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help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r>
              <a:rPr kumimoji="0" sz="1758" b="0" i="0" u="none" strike="noStrike" kern="0" cap="none" spc="-39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r>
              <a:rPr kumimoji="0" sz="1758" b="0" i="0" u="none" strike="noStrike" kern="0" cap="none" spc="-3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involvment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06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143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1758" b="0" i="0" u="none" strike="noStrike" kern="0" cap="none" spc="-44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sensors</a:t>
            </a:r>
            <a:r>
              <a:rPr kumimoji="0" sz="1758" b="0" i="0" u="none" strike="noStrike" kern="0" cap="none" spc="-63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49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1758" b="0" i="0" u="none" strike="noStrike" kern="0" cap="none" spc="-34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</a:t>
            </a:r>
            <a:r>
              <a:rPr kumimoji="0" sz="1758" b="0" i="0" u="none" strike="noStrike" kern="0" cap="none" spc="-54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gravimeters</a:t>
            </a:r>
            <a:r>
              <a:rPr kumimoji="0" sz="1758" b="0" i="0" u="none" strike="noStrike" kern="0" cap="none" spc="-15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49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0" y="799199"/>
            <a:ext cx="9124363" cy="55388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42884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2201895">
              <a:spcBef>
                <a:spcPts val="122"/>
              </a:spcBef>
            </a:pPr>
            <a:r>
              <a:rPr spc="-210" dirty="0"/>
              <a:t>EQUIP-</a:t>
            </a:r>
            <a:r>
              <a:rPr dirty="0"/>
              <a:t>G,</a:t>
            </a:r>
            <a:r>
              <a:rPr spc="44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great</a:t>
            </a:r>
            <a:r>
              <a:rPr spc="10" dirty="0"/>
              <a:t> </a:t>
            </a:r>
            <a:r>
              <a:rPr spc="-10" dirty="0"/>
              <a:t>opportunity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90" y="799199"/>
            <a:ext cx="9124364" cy="5539106"/>
            <a:chOff x="0" y="818438"/>
            <a:chExt cx="9344025" cy="56724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18438"/>
              <a:ext cx="9344024" cy="56722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6024" y="1647761"/>
              <a:ext cx="4681601" cy="45577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48001" y="1689265"/>
              <a:ext cx="4562475" cy="4435475"/>
            </a:xfrm>
            <a:custGeom>
              <a:avLst/>
              <a:gdLst/>
              <a:ahLst/>
              <a:cxnLst/>
              <a:rect l="l" t="t" r="r" b="b"/>
              <a:pathLst>
                <a:path w="4562475" h="4435475">
                  <a:moveTo>
                    <a:pt x="4562475" y="0"/>
                  </a:moveTo>
                  <a:lnTo>
                    <a:pt x="0" y="0"/>
                  </a:lnTo>
                  <a:lnTo>
                    <a:pt x="0" y="4434967"/>
                  </a:lnTo>
                  <a:lnTo>
                    <a:pt x="4562475" y="4434967"/>
                  </a:lnTo>
                  <a:lnTo>
                    <a:pt x="4562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548001" y="1689265"/>
              <a:ext cx="4562475" cy="4435475"/>
            </a:xfrm>
            <a:custGeom>
              <a:avLst/>
              <a:gdLst/>
              <a:ahLst/>
              <a:cxnLst/>
              <a:rect l="l" t="t" r="r" b="b"/>
              <a:pathLst>
                <a:path w="4562475" h="4435475">
                  <a:moveTo>
                    <a:pt x="0" y="4434967"/>
                  </a:moveTo>
                  <a:lnTo>
                    <a:pt x="4562475" y="4434967"/>
                  </a:lnTo>
                  <a:lnTo>
                    <a:pt x="4562475" y="0"/>
                  </a:lnTo>
                  <a:lnTo>
                    <a:pt x="0" y="0"/>
                  </a:lnTo>
                  <a:lnTo>
                    <a:pt x="0" y="4434967"/>
                  </a:lnTo>
                  <a:close/>
                </a:path>
              </a:pathLst>
            </a:custGeom>
            <a:ln w="9528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6150" y="2464816"/>
              <a:ext cx="2800350" cy="278853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981482" y="1874478"/>
            <a:ext cx="1073965" cy="547666"/>
          </a:xfrm>
          <a:prstGeom prst="rect">
            <a:avLst/>
          </a:prstGeom>
        </p:spPr>
        <p:txBody>
          <a:bodyPr vert="horz" wrap="square" lIns="0" tIns="9921" rIns="0" bIns="0" rtlCol="0">
            <a:spAutoFit/>
          </a:bodyPr>
          <a:lstStyle/>
          <a:p>
            <a:pPr marL="0" marR="4961" lvl="0" indent="0" algn="l" defTabSz="892912" rtl="0" eaLnBrk="1" fontAlgn="auto" latinLnBrk="0" hangingPunct="1">
              <a:lnSpc>
                <a:spcPct val="100800"/>
              </a:lnSpc>
              <a:spcBef>
                <a:spcPts val="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Przemyslaw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Dykowski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8354" y="3131117"/>
            <a:ext cx="660377" cy="553568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0" marR="0" lvl="0" indent="0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Marvin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892912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Reich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6259" y="4640869"/>
            <a:ext cx="681459" cy="553568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0" marR="0" lvl="0" indent="0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Lucia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892912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Seoane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5662" y="5029655"/>
            <a:ext cx="770130" cy="548292"/>
          </a:xfrm>
          <a:prstGeom prst="rect">
            <a:avLst/>
          </a:prstGeom>
        </p:spPr>
        <p:txBody>
          <a:bodyPr vert="horz" wrap="square" lIns="0" tIns="10541" rIns="0" bIns="0" rtlCol="0">
            <a:spAutoFit/>
          </a:bodyPr>
          <a:lstStyle/>
          <a:p>
            <a:pPr marL="0" marR="4961" lvl="0" indent="0" algn="l" defTabSz="892912" rtl="0" eaLnBrk="1" fontAlgn="auto" latinLnBrk="0" hangingPunct="1">
              <a:lnSpc>
                <a:spcPct val="100699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Daniele Carbone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67165" y="1100318"/>
            <a:ext cx="1749224" cy="832757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-24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143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WS</a:t>
            </a:r>
            <a:r>
              <a:rPr kumimoji="0" sz="1758" b="0" i="0" u="none" strike="noStrike" kern="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67165" y="2170563"/>
            <a:ext cx="1023119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67166" y="2710708"/>
            <a:ext cx="1237044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calls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67165" y="3250420"/>
            <a:ext cx="1247586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67166" y="4050250"/>
            <a:ext cx="2318450" cy="833377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r>
              <a:rPr kumimoji="0" sz="1758" b="0" i="0" u="none" strike="noStrike" kern="0" cap="none" spc="-3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help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r>
              <a:rPr kumimoji="0" sz="1758" b="0" i="0" u="none" strike="noStrike" kern="0" cap="none" spc="-39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r>
              <a:rPr kumimoji="0" sz="1758" b="0" i="0" u="none" strike="noStrike" kern="0" cap="none" spc="-3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involvment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67165" y="5120495"/>
            <a:ext cx="663477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67165" y="5660330"/>
            <a:ext cx="2353795" cy="553568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1758" b="0" i="0" u="none" strike="noStrike" kern="0" cap="none" spc="-44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sensors</a:t>
            </a:r>
            <a:r>
              <a:rPr kumimoji="0" sz="1758" b="0" i="0" u="none" strike="noStrike" kern="0" cap="none" spc="-63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49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1436" marR="0" lvl="0" indent="-279035" algn="l" defTabSz="892912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1436" algn="l"/>
              </a:tabLst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1758" b="0" i="0" u="none" strike="noStrike" kern="0" cap="none" spc="-34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</a:t>
            </a:r>
            <a:r>
              <a:rPr kumimoji="0" sz="1758" b="0" i="0" u="none" strike="noStrike" kern="0" cap="none" spc="-54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gravimeters</a:t>
            </a:r>
            <a:r>
              <a:rPr kumimoji="0" sz="1758" b="0" i="0" u="none" strike="noStrike" kern="0" cap="none" spc="-15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49" normalizeH="0" baseline="0" noProof="0" dirty="0">
                <a:ln>
                  <a:noFill/>
                </a:ln>
                <a:solidFill>
                  <a:srgbClr val="97470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84203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dirty="0"/>
              <a:t>Community</a:t>
            </a:r>
            <a:r>
              <a:rPr spc="29" dirty="0"/>
              <a:t> </a:t>
            </a:r>
            <a:r>
              <a:rPr spc="-54" dirty="0"/>
              <a:t>Building,</a:t>
            </a:r>
            <a:r>
              <a:rPr spc="-10" dirty="0"/>
              <a:t> </a:t>
            </a:r>
            <a:r>
              <a:rPr dirty="0"/>
              <a:t>methodology</a:t>
            </a:r>
            <a:r>
              <a:rPr spc="29" dirty="0"/>
              <a:t> </a:t>
            </a:r>
            <a:r>
              <a:rPr dirty="0"/>
              <a:t>and</a:t>
            </a:r>
            <a:r>
              <a:rPr spc="34" dirty="0"/>
              <a:t> </a:t>
            </a:r>
            <a:r>
              <a:rPr dirty="0"/>
              <a:t>time</a:t>
            </a:r>
            <a:r>
              <a:rPr spc="54" dirty="0"/>
              <a:t> </a:t>
            </a:r>
            <a:r>
              <a:rPr spc="-10" dirty="0"/>
              <a:t>schedule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90" y="715564"/>
            <a:ext cx="11223309" cy="5576310"/>
            <a:chOff x="0" y="732790"/>
            <a:chExt cx="11493500" cy="5710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2807588"/>
              <a:ext cx="8064147" cy="23545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49102"/>
              <a:ext cx="4676774" cy="18939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699" y="1256284"/>
              <a:ext cx="1466850" cy="19604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2249" y="732790"/>
              <a:ext cx="3400425" cy="19795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732790"/>
              <a:ext cx="4152900" cy="1979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521316"/>
              <a:ext cx="1038224" cy="104687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42884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2941028">
              <a:spcBef>
                <a:spcPts val="122"/>
              </a:spcBef>
            </a:pPr>
            <a:r>
              <a:rPr spc="-205" dirty="0"/>
              <a:t>EQUIP-</a:t>
            </a:r>
            <a:r>
              <a:rPr dirty="0"/>
              <a:t>G</a:t>
            </a:r>
            <a:r>
              <a:rPr spc="10" dirty="0"/>
              <a:t> </a:t>
            </a:r>
            <a:r>
              <a:rPr spc="-10" dirty="0"/>
              <a:t>Gantt</a:t>
            </a:r>
            <a:r>
              <a:rPr spc="-20" dirty="0"/>
              <a:t> Chart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90" y="-3"/>
            <a:ext cx="12022582" cy="6854900"/>
            <a:chOff x="0" y="-3"/>
            <a:chExt cx="12312015" cy="7019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6747597"/>
              <a:ext cx="714375" cy="209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3"/>
              <a:ext cx="12311460" cy="70199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42884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3827118">
              <a:spcBef>
                <a:spcPts val="122"/>
              </a:spcBef>
            </a:pPr>
            <a:r>
              <a:rPr spc="-254" dirty="0"/>
              <a:t>EU</a:t>
            </a:r>
            <a:r>
              <a:rPr spc="146" dirty="0"/>
              <a:t> </a:t>
            </a:r>
            <a:r>
              <a:rPr spc="-29" dirty="0"/>
              <a:t>Project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91" y="678360"/>
            <a:ext cx="12184421" cy="5613515"/>
            <a:chOff x="1" y="694690"/>
            <a:chExt cx="12477750" cy="57486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94690"/>
              <a:ext cx="2266948" cy="3026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599" y="2693288"/>
              <a:ext cx="3086100" cy="23126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5349" y="1094498"/>
              <a:ext cx="7772400" cy="6281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9699" y="1751076"/>
              <a:ext cx="7210425" cy="2312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1149" y="4244555"/>
              <a:ext cx="6000750" cy="21984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5787" y="5819686"/>
              <a:ext cx="4124960" cy="247650"/>
            </a:xfrm>
            <a:custGeom>
              <a:avLst/>
              <a:gdLst/>
              <a:ahLst/>
              <a:cxnLst/>
              <a:rect l="l" t="t" r="r" b="b"/>
              <a:pathLst>
                <a:path w="4124960" h="247650">
                  <a:moveTo>
                    <a:pt x="4000563" y="0"/>
                  </a:moveTo>
                  <a:lnTo>
                    <a:pt x="4000563" y="61861"/>
                  </a:lnTo>
                  <a:lnTo>
                    <a:pt x="0" y="61861"/>
                  </a:lnTo>
                  <a:lnTo>
                    <a:pt x="0" y="185585"/>
                  </a:lnTo>
                  <a:lnTo>
                    <a:pt x="4000563" y="185585"/>
                  </a:lnTo>
                  <a:lnTo>
                    <a:pt x="4000563" y="247434"/>
                  </a:lnTo>
                  <a:lnTo>
                    <a:pt x="4124388" y="123723"/>
                  </a:lnTo>
                  <a:lnTo>
                    <a:pt x="4000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85787" y="5819686"/>
              <a:ext cx="4124960" cy="247650"/>
            </a:xfrm>
            <a:custGeom>
              <a:avLst/>
              <a:gdLst/>
              <a:ahLst/>
              <a:cxnLst/>
              <a:rect l="l" t="t" r="r" b="b"/>
              <a:pathLst>
                <a:path w="4124960" h="247650">
                  <a:moveTo>
                    <a:pt x="0" y="61861"/>
                  </a:moveTo>
                  <a:lnTo>
                    <a:pt x="4000563" y="61861"/>
                  </a:lnTo>
                  <a:lnTo>
                    <a:pt x="4000563" y="0"/>
                  </a:lnTo>
                  <a:lnTo>
                    <a:pt x="4124388" y="123723"/>
                  </a:lnTo>
                  <a:lnTo>
                    <a:pt x="4000563" y="247434"/>
                  </a:lnTo>
                  <a:lnTo>
                    <a:pt x="4000563" y="185585"/>
                  </a:lnTo>
                  <a:lnTo>
                    <a:pt x="0" y="185585"/>
                  </a:lnTo>
                  <a:lnTo>
                    <a:pt x="0" y="61861"/>
                  </a:lnTo>
                  <a:close/>
                </a:path>
              </a:pathLst>
            </a:custGeom>
            <a:ln w="9528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2659" y="3750569"/>
            <a:ext cx="482416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6985" y="5034119"/>
            <a:ext cx="482416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42884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3827118">
              <a:spcBef>
                <a:spcPts val="122"/>
              </a:spcBef>
            </a:pPr>
            <a:r>
              <a:rPr spc="-254" dirty="0"/>
              <a:t>EU</a:t>
            </a:r>
            <a:r>
              <a:rPr spc="146" dirty="0"/>
              <a:t> </a:t>
            </a:r>
            <a:r>
              <a:rPr spc="-29" dirty="0"/>
              <a:t>Project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91" y="678360"/>
            <a:ext cx="12184421" cy="5650719"/>
            <a:chOff x="1" y="694690"/>
            <a:chExt cx="12477750" cy="57867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94690"/>
              <a:ext cx="2266948" cy="3026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599" y="2693288"/>
              <a:ext cx="3086100" cy="23126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5349" y="1094498"/>
              <a:ext cx="7772400" cy="6281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9699" y="1751076"/>
              <a:ext cx="7210425" cy="2312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199" y="2855175"/>
              <a:ext cx="9791700" cy="35878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1149" y="2836113"/>
              <a:ext cx="9829800" cy="3626485"/>
            </a:xfrm>
            <a:custGeom>
              <a:avLst/>
              <a:gdLst/>
              <a:ahLst/>
              <a:cxnLst/>
              <a:rect l="l" t="t" r="r" b="b"/>
              <a:pathLst>
                <a:path w="9829800" h="3626485">
                  <a:moveTo>
                    <a:pt x="0" y="3625977"/>
                  </a:moveTo>
                  <a:lnTo>
                    <a:pt x="9829800" y="3625977"/>
                  </a:lnTo>
                  <a:lnTo>
                    <a:pt x="9829800" y="0"/>
                  </a:lnTo>
                  <a:lnTo>
                    <a:pt x="0" y="0"/>
                  </a:lnTo>
                  <a:lnTo>
                    <a:pt x="0" y="3625977"/>
                  </a:lnTo>
                  <a:close/>
                </a:path>
              </a:pathLst>
            </a:custGeom>
            <a:ln w="3811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543175" y="3711638"/>
              <a:ext cx="8553450" cy="2398395"/>
            </a:xfrm>
            <a:custGeom>
              <a:avLst/>
              <a:gdLst/>
              <a:ahLst/>
              <a:cxnLst/>
              <a:rect l="l" t="t" r="r" b="b"/>
              <a:pathLst>
                <a:path w="8553450" h="2398395">
                  <a:moveTo>
                    <a:pt x="3209925" y="1865363"/>
                  </a:moveTo>
                  <a:lnTo>
                    <a:pt x="0" y="1865363"/>
                  </a:lnTo>
                  <a:lnTo>
                    <a:pt x="0" y="2074735"/>
                  </a:lnTo>
                  <a:lnTo>
                    <a:pt x="3209925" y="2074735"/>
                  </a:lnTo>
                  <a:lnTo>
                    <a:pt x="3209925" y="1865363"/>
                  </a:lnTo>
                  <a:close/>
                </a:path>
                <a:path w="8553450" h="2398395">
                  <a:moveTo>
                    <a:pt x="4171950" y="828027"/>
                  </a:moveTo>
                  <a:lnTo>
                    <a:pt x="1085850" y="828027"/>
                  </a:lnTo>
                  <a:lnTo>
                    <a:pt x="1085850" y="1037399"/>
                  </a:lnTo>
                  <a:lnTo>
                    <a:pt x="4171950" y="1037399"/>
                  </a:lnTo>
                  <a:lnTo>
                    <a:pt x="4171950" y="828027"/>
                  </a:lnTo>
                  <a:close/>
                </a:path>
                <a:path w="8553450" h="2398395">
                  <a:moveTo>
                    <a:pt x="4381500" y="2122322"/>
                  </a:moveTo>
                  <a:lnTo>
                    <a:pt x="466725" y="2122322"/>
                  </a:lnTo>
                  <a:lnTo>
                    <a:pt x="466725" y="2398318"/>
                  </a:lnTo>
                  <a:lnTo>
                    <a:pt x="4381500" y="2398318"/>
                  </a:lnTo>
                  <a:lnTo>
                    <a:pt x="4381500" y="2122322"/>
                  </a:lnTo>
                  <a:close/>
                </a:path>
                <a:path w="8553450" h="2398395">
                  <a:moveTo>
                    <a:pt x="8334375" y="0"/>
                  </a:moveTo>
                  <a:lnTo>
                    <a:pt x="1647825" y="0"/>
                  </a:lnTo>
                  <a:lnTo>
                    <a:pt x="1647825" y="218884"/>
                  </a:lnTo>
                  <a:lnTo>
                    <a:pt x="8334375" y="218884"/>
                  </a:lnTo>
                  <a:lnTo>
                    <a:pt x="8334375" y="0"/>
                  </a:lnTo>
                  <a:close/>
                </a:path>
                <a:path w="8553450" h="2398395">
                  <a:moveTo>
                    <a:pt x="8553450" y="561594"/>
                  </a:moveTo>
                  <a:lnTo>
                    <a:pt x="1866900" y="561594"/>
                  </a:lnTo>
                  <a:lnTo>
                    <a:pt x="1866900" y="770953"/>
                  </a:lnTo>
                  <a:lnTo>
                    <a:pt x="8553450" y="770953"/>
                  </a:lnTo>
                  <a:lnTo>
                    <a:pt x="8553450" y="561594"/>
                  </a:lnTo>
                  <a:close/>
                </a:path>
              </a:pathLst>
            </a:custGeom>
            <a:solidFill>
              <a:srgbClr val="E6B8B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7788" y="232774"/>
            <a:ext cx="7068825" cy="42884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spc="98" dirty="0"/>
              <a:t>A</a:t>
            </a:r>
            <a:r>
              <a:rPr spc="-5" dirty="0"/>
              <a:t> </a:t>
            </a:r>
            <a:r>
              <a:rPr spc="-10" dirty="0"/>
              <a:t>consortium</a:t>
            </a:r>
            <a:r>
              <a:rPr spc="44" dirty="0"/>
              <a:t> </a:t>
            </a:r>
            <a:r>
              <a:rPr dirty="0"/>
              <a:t>proposed</a:t>
            </a:r>
            <a:r>
              <a:rPr spc="24" dirty="0"/>
              <a:t> </a:t>
            </a:r>
            <a:r>
              <a:rPr spc="-195" dirty="0"/>
              <a:t>EQUIP-</a:t>
            </a:r>
            <a:r>
              <a:rPr dirty="0"/>
              <a:t>G</a:t>
            </a:r>
            <a:r>
              <a:rPr spc="39" dirty="0"/>
              <a:t> </a:t>
            </a:r>
            <a:r>
              <a:rPr spc="-10" dirty="0"/>
              <a:t>project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7812" y="771370"/>
            <a:ext cx="4976080" cy="28530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547" y="771370"/>
            <a:ext cx="5292317" cy="3085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2435" y="3791668"/>
            <a:ext cx="4799360" cy="25463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778" y="3905526"/>
            <a:ext cx="6665158" cy="1011957"/>
          </a:xfrm>
          <a:prstGeom prst="rect">
            <a:avLst/>
          </a:prstGeom>
        </p:spPr>
        <p:txBody>
          <a:bodyPr vert="horz" wrap="square" lIns="0" tIns="13642" rIns="0" bIns="0" rtlCol="0">
            <a:spAutoFit/>
          </a:bodyPr>
          <a:lstStyle/>
          <a:p>
            <a:pPr marL="12402" marR="4961" lvl="0" indent="0" algn="just" defTabSz="892912" rtl="0" eaLnBrk="1" fontAlgn="auto" latinLnBrk="0" hangingPunct="1">
              <a:lnSpc>
                <a:spcPct val="10089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33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main</a:t>
            </a:r>
            <a:r>
              <a:rPr kumimoji="0" sz="1074" b="0" i="0" u="none" strike="noStrike" kern="0" cap="none" spc="30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objective</a:t>
            </a:r>
            <a:r>
              <a:rPr kumimoji="0" sz="1074" b="0" i="0" u="none" strike="noStrike" kern="0" cap="none" spc="32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1074" b="0" i="0" u="none" strike="noStrike" kern="0" cap="none" spc="30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ambition</a:t>
            </a:r>
            <a:r>
              <a:rPr kumimoji="0" sz="1074" b="0" i="0" u="none" strike="noStrike" kern="0" cap="none" spc="28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074" b="0" i="0" u="none" strike="noStrike" kern="0" cap="none" spc="34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EQUIP-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074" b="0" i="0" u="none" strike="noStrike" kern="0" cap="none" spc="3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</a:t>
            </a:r>
            <a:r>
              <a:rPr kumimoji="0" sz="1074" b="0" i="0" u="none" strike="noStrike" kern="0" cap="none" spc="3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1074" b="0" i="0" u="none" strike="noStrike" kern="0" cap="none" spc="3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develop</a:t>
            </a:r>
            <a:r>
              <a:rPr kumimoji="0" sz="1367" b="1" i="0" u="none" strike="noStrike" kern="0" cap="none" spc="38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1367" b="1" i="0" u="none" strike="noStrike" kern="0" cap="none" spc="36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deploy</a:t>
            </a:r>
            <a:r>
              <a:rPr kumimoji="0" sz="1367" b="1" i="0" u="none" strike="noStrike" kern="0" cap="none" spc="34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67" b="1" i="0" u="none" strike="noStrike" kern="0" cap="none" spc="39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network</a:t>
            </a:r>
            <a:r>
              <a:rPr kumimoji="0" sz="1367" b="1" i="0" u="none" strike="noStrike" kern="0" cap="none" spc="3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367" b="1" i="0" u="none" strike="noStrike" kern="0" cap="none" spc="4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quantum</a:t>
            </a:r>
            <a:r>
              <a:rPr kumimoji="0" sz="1367" b="1" i="0" u="none" strike="noStrike" kern="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gravimeters</a:t>
            </a:r>
            <a:r>
              <a:rPr kumimoji="0" sz="1367" b="1" i="0" u="none" strike="noStrike" kern="0" cap="none" spc="6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</a:t>
            </a:r>
            <a:r>
              <a:rPr kumimoji="0" sz="1367" b="1" i="0" u="none" strike="noStrike" kern="0" cap="none" spc="5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67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Europe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that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will</a:t>
            </a:r>
            <a:r>
              <a:rPr kumimoji="0" sz="1074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ultimately</a:t>
            </a:r>
            <a:r>
              <a:rPr kumimoji="0" sz="1074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lead</a:t>
            </a:r>
            <a:r>
              <a:rPr kumimoji="0" sz="1074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1074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074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long-</a:t>
            </a:r>
            <a:r>
              <a:rPr kumimoji="0" sz="1465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term</a:t>
            </a:r>
            <a:r>
              <a:rPr kumimoji="0" sz="1465" b="1" i="0" u="none" strike="noStrike" kern="0" cap="none" spc="11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entity</a:t>
            </a:r>
            <a:r>
              <a:rPr kumimoji="0" sz="1465" b="1" i="0" u="none" strike="noStrike" kern="0" cap="none" spc="78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managing</a:t>
            </a:r>
            <a:r>
              <a:rPr kumimoji="0" sz="1465" b="1" i="0" u="none" strike="noStrike" kern="0" cap="none" spc="12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465" b="1" i="0" u="none" strike="noStrike" kern="0" cap="none" spc="88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shared</a:t>
            </a:r>
            <a:r>
              <a:rPr kumimoji="0" sz="1465" b="1" i="0" u="none" strike="noStrike" kern="0" cap="none" spc="1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park </a:t>
            </a:r>
            <a:r>
              <a:rPr kumimoji="0" sz="1465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465" b="1" i="0" u="none" strike="noStrike" kern="0" cap="none" spc="16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quantum</a:t>
            </a:r>
            <a:r>
              <a:rPr kumimoji="0" sz="1465" b="1" i="0" u="none" strike="noStrike" kern="0" cap="none" spc="1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65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gravimeters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1074" b="0" i="0" u="none" strike="noStrike" kern="0" cap="none" spc="5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</a:t>
            </a:r>
            <a:r>
              <a:rPr kumimoji="0" sz="1074" b="0" i="0" u="none" strike="noStrike" kern="0" cap="none" spc="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aim </a:t>
            </a:r>
            <a:r>
              <a:rPr kumimoji="0" sz="1074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</a:t>
            </a:r>
            <a:r>
              <a:rPr kumimoji="0" sz="1074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fostering</a:t>
            </a:r>
            <a:r>
              <a:rPr kumimoji="0" sz="1074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sng" strike="noStrike" kern="0" cap="none" spc="-2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large</a:t>
            </a:r>
            <a:r>
              <a:rPr kumimoji="0" sz="1074" b="0" i="0" u="sng" strike="noStrike" kern="0" cap="none" spc="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sng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European</a:t>
            </a:r>
            <a:r>
              <a:rPr kumimoji="0" sz="1074" b="0" i="0" u="sng" strike="noStrike" kern="0" cap="none" spc="4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community</a:t>
            </a:r>
            <a:r>
              <a:rPr kumimoji="0" sz="1074" b="0" i="0" u="sng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1074" b="0" i="0" u="none" strike="noStrike" kern="0" cap="none" spc="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</a:t>
            </a:r>
            <a:r>
              <a:rPr kumimoji="0" sz="1074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demonstrating</a:t>
            </a:r>
            <a:r>
              <a:rPr kumimoji="0" sz="1074" b="0" i="0" u="none" strike="noStrike" kern="0" cap="none" spc="7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1074" b="0" i="0" u="none" strike="noStrike" kern="0" cap="none" spc="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decision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makers</a:t>
            </a:r>
            <a:r>
              <a:rPr kumimoji="0" sz="1074" b="0" i="0" u="none" strike="noStrike" kern="0" cap="none" spc="-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advantages</a:t>
            </a:r>
            <a:r>
              <a:rPr kumimoji="0" sz="1074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offered</a:t>
            </a:r>
            <a:r>
              <a:rPr kumimoji="0" sz="1074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by</a:t>
            </a:r>
            <a:r>
              <a:rPr kumimoji="0" sz="1074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multi-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country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perennial</a:t>
            </a:r>
            <a:r>
              <a:rPr kumimoji="0" sz="1074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initiative.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02" marR="0" lvl="0" indent="0" algn="just" defTabSz="892912" rtl="0" eaLnBrk="1" fontAlgn="auto" latinLnBrk="0" hangingPunct="1">
              <a:lnSpc>
                <a:spcPts val="1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</a:t>
            </a:r>
            <a:r>
              <a:rPr kumimoji="0" sz="1074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this</a:t>
            </a:r>
            <a:r>
              <a:rPr kumimoji="0" sz="1074" b="0" i="0" u="none" strike="noStrike" kern="0" cap="none" spc="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purpose,</a:t>
            </a:r>
            <a:r>
              <a:rPr kumimoji="0" sz="1074" b="0" i="0" u="none" strike="noStrike" kern="0" cap="none" spc="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EQUIP-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 will</a:t>
            </a:r>
            <a:r>
              <a:rPr kumimoji="0" sz="1074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pursue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following</a:t>
            </a:r>
            <a:r>
              <a:rPr kumimoji="0" sz="1074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sub-objectives: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78" y="5385576"/>
            <a:ext cx="71308" cy="33965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1269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74" b="0" i="0" u="none" strike="noStrike" kern="0" cap="none" spc="-4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02" marR="0" lvl="0" indent="0" algn="l" defTabSz="892912" rtl="0" eaLnBrk="1" fontAlgn="auto" latinLnBrk="0" hangingPunct="1">
              <a:lnSpc>
                <a:spcPts val="12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74" b="0" i="0" u="none" strike="noStrike" kern="0" cap="none" spc="-4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78" y="4892371"/>
            <a:ext cx="6664537" cy="1201080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347243" marR="0" lvl="0" indent="-334842" algn="l" defTabSz="892912" rtl="0" eaLnBrk="1" fontAlgn="auto" latinLnBrk="0" hangingPunct="1">
              <a:lnSpc>
                <a:spcPts val="1265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7243" algn="l"/>
              </a:tabLst>
              <a:defRPr/>
            </a:pP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Creating</a:t>
            </a:r>
            <a:r>
              <a:rPr kumimoji="0" sz="1074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park</a:t>
            </a:r>
            <a:r>
              <a:rPr kumimoji="0" sz="1074" b="0" i="0" u="none" strike="noStrike" kern="0" cap="none" spc="-3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quantum</a:t>
            </a:r>
            <a:r>
              <a:rPr kumimoji="0" sz="1074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gravimeters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composed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074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nine</a:t>
            </a:r>
            <a:r>
              <a:rPr kumimoji="0" sz="1074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terrestrial</a:t>
            </a:r>
            <a:r>
              <a:rPr kumimoji="0" sz="1074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devices and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</a:t>
            </a:r>
            <a:r>
              <a:rPr kumimoji="0" sz="1074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onboard</a:t>
            </a:r>
            <a:r>
              <a:rPr kumimoji="0" sz="1074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gravimeter.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7243" marR="0" lvl="0" indent="-334842" algn="l" defTabSz="892912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7243" algn="l"/>
              </a:tabLst>
              <a:defRPr/>
            </a:pP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Deploying</a:t>
            </a:r>
            <a:r>
              <a:rPr kumimoji="0" sz="1074" b="0" i="0" u="none" strike="noStrike" kern="0" cap="none" spc="22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27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quantum</a:t>
            </a:r>
            <a:r>
              <a:rPr kumimoji="0" sz="1074" b="0" i="0" u="none" strike="noStrike" kern="0" cap="none" spc="2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gravimeters</a:t>
            </a:r>
            <a:r>
              <a:rPr kumimoji="0" sz="1074" b="0" i="0" u="none" strike="noStrike" kern="0" cap="none" spc="2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</a:t>
            </a:r>
            <a:r>
              <a:rPr kumimoji="0" sz="1074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networks</a:t>
            </a:r>
            <a:r>
              <a:rPr kumimoji="0" sz="1074" b="0" i="0" u="none" strike="noStrike" kern="0" cap="none" spc="25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1074" b="0" i="0" u="none" strike="noStrike" kern="0" cap="none" spc="2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carrying</a:t>
            </a:r>
            <a:r>
              <a:rPr kumimoji="0" sz="1074" b="0" i="0" u="none" strike="noStrike" kern="0" cap="none" spc="28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out</a:t>
            </a:r>
            <a:r>
              <a:rPr kumimoji="0" sz="1074" b="0" i="0" u="none" strike="noStrike" kern="0" cap="none" spc="2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field</a:t>
            </a:r>
            <a:r>
              <a:rPr kumimoji="0" sz="1074" b="0" i="0" u="none" strike="noStrike" kern="0" cap="none" spc="27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use</a:t>
            </a:r>
            <a:r>
              <a:rPr kumimoji="0" sz="1074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cases,</a:t>
            </a:r>
            <a:r>
              <a:rPr kumimoji="0" sz="1074" b="0" i="0" u="none" strike="noStrike" kern="0" cap="none" spc="2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involving</a:t>
            </a:r>
            <a:r>
              <a:rPr kumimoji="0" sz="1074" b="0" i="0" u="none" strike="noStrike" kern="0" cap="none" spc="2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innovative</a:t>
            </a:r>
            <a:r>
              <a:rPr kumimoji="0" sz="1074" b="0" i="0" u="none" strike="noStrike" kern="0" cap="none" spc="26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7863" marR="0" lvl="0" indent="0" algn="l" defTabSz="892912" rtl="0" eaLnBrk="1" fontAlgn="auto" latinLnBrk="0" hangingPunct="1">
              <a:lnSpc>
                <a:spcPct val="100000"/>
              </a:lnSpc>
              <a:spcBef>
                <a:spcPts val="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challenging</a:t>
            </a:r>
            <a:r>
              <a:rPr kumimoji="0" sz="1074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applications.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7863" marR="7441" lvl="0" indent="0" algn="l" defTabSz="892912" rtl="0" eaLnBrk="1" fontAlgn="auto" latinLnBrk="0" hangingPunct="1">
              <a:lnSpc>
                <a:spcPct val="9950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Demonstrating</a:t>
            </a:r>
            <a:r>
              <a:rPr kumimoji="0" sz="1074" b="0" i="0" u="none" strike="noStrike" kern="0" cap="none" spc="-5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advantages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offered</a:t>
            </a:r>
            <a:r>
              <a:rPr kumimoji="0" sz="1074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by quantum</a:t>
            </a:r>
            <a:r>
              <a:rPr kumimoji="0" sz="1074" b="0" i="0" u="none" strike="noStrike" kern="0" cap="none" spc="-4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gravimeters</a:t>
            </a:r>
            <a:r>
              <a:rPr kumimoji="0" sz="1074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</a:t>
            </a:r>
            <a:r>
              <a:rPr kumimoji="0" sz="1074" b="0" i="0" u="none" strike="noStrike" kern="0" cap="none" spc="-4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respect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1074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hitherto</a:t>
            </a:r>
            <a:r>
              <a:rPr kumimoji="0" sz="1074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established</a:t>
            </a:r>
            <a:r>
              <a:rPr kumimoji="0" sz="1074" b="0" i="0" u="none" strike="noStrike" kern="0" cap="none" spc="-6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technologies.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Developing</a:t>
            </a:r>
            <a:r>
              <a:rPr kumimoji="0" sz="1074" b="0" i="0" u="none" strike="noStrike" kern="0" cap="none" spc="14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1074" b="0" i="0" u="none" strike="noStrike" kern="0" cap="none" spc="12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democratizing</a:t>
            </a:r>
            <a:r>
              <a:rPr kumimoji="0" sz="1074" b="1" i="0" u="none" strike="noStrike" kern="0" cap="none" spc="14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1" i="0" u="none" strike="noStrike" kern="0" cap="none" spc="13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European</a:t>
            </a:r>
            <a:r>
              <a:rPr kumimoji="0" sz="1074" b="1" i="0" u="none" strike="noStrike" kern="0" cap="none" spc="12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quantum</a:t>
            </a:r>
            <a:r>
              <a:rPr kumimoji="0" sz="1074" b="1" i="0" u="none" strike="noStrike" kern="0" cap="none" spc="11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gravimeter</a:t>
            </a:r>
            <a:r>
              <a:rPr kumimoji="0" sz="1074" b="1" i="0" u="none" strike="noStrike" kern="0" cap="none" spc="1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network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074" b="0" i="0" u="none" strike="noStrike" kern="0" cap="none" spc="14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through</a:t>
            </a:r>
            <a:r>
              <a:rPr kumimoji="0" sz="1074" b="0" i="0" u="none" strike="noStrike" kern="0" cap="none" spc="14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which</a:t>
            </a:r>
            <a:r>
              <a:rPr kumimoji="0" sz="1074" b="0" i="0" u="none" strike="noStrike" kern="0" cap="none" spc="10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devices,</a:t>
            </a:r>
            <a:r>
              <a:rPr kumimoji="0" sz="1074" b="0" i="0" u="none" strike="noStrike" kern="0" cap="none" spc="13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results,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data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capabilities</a:t>
            </a:r>
            <a:r>
              <a:rPr kumimoji="0" sz="1074" b="0" i="0" u="none" strike="noStrike" kern="0" cap="none" spc="-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will</a:t>
            </a:r>
            <a:r>
              <a:rPr kumimoji="0" sz="1074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</a:t>
            </a:r>
            <a:r>
              <a:rPr kumimoji="0" sz="1074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shared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across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1074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gravimetry</a:t>
            </a:r>
            <a:r>
              <a:rPr kumimoji="0" sz="1074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community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members.</a:t>
            </a:r>
            <a:endParaRPr kumimoji="0" sz="107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7243" marR="0" lvl="0" indent="-334842" algn="l" defTabSz="892912" rtl="0" eaLnBrk="1" fontAlgn="auto" latinLnBrk="0" hangingPunct="1">
              <a:lnSpc>
                <a:spcPct val="10000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7243" algn="l"/>
              </a:tabLst>
              <a:defRPr/>
            </a:pPr>
            <a:r>
              <a:rPr kumimoji="0" sz="1221" b="0" i="0" u="none" strike="noStrike" kern="0" cap="none" spc="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Preparing</a:t>
            </a:r>
            <a:r>
              <a:rPr kumimoji="0" sz="1221" b="0" i="0" u="none" strike="noStrike" kern="0" cap="none" spc="122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0" i="0" u="none" strike="noStrike" kern="0" cap="none" spc="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</a:t>
            </a:r>
            <a:r>
              <a:rPr kumimoji="0" sz="1221" b="0" i="0" u="none" strike="noStrike" kern="0" cap="none" spc="98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0" i="0" u="none" strike="noStrike" kern="0" cap="none" spc="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EPOS</a:t>
            </a:r>
            <a:r>
              <a:rPr kumimoji="0" sz="1221" b="0" i="0" u="none" strike="noStrike" kern="0" cap="none" spc="88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0" i="0" u="none" strike="noStrike" kern="0" cap="none" spc="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Thematic</a:t>
            </a:r>
            <a:r>
              <a:rPr kumimoji="0" sz="1221" b="0" i="0" u="none" strike="noStrike" kern="0" cap="none" spc="111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0" i="0" u="none" strike="noStrike" kern="0" cap="none" spc="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Core</a:t>
            </a:r>
            <a:r>
              <a:rPr kumimoji="0" sz="1221" b="0" i="0" u="none" strike="noStrike" kern="0" cap="none" spc="122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0" i="0" u="none" strike="noStrike" kern="0" cap="none" spc="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Service</a:t>
            </a:r>
            <a:r>
              <a:rPr kumimoji="0" sz="1221" b="0" i="0" u="none" strike="noStrike" kern="0" cap="none" spc="161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0" i="0" u="none" strike="noStrike" kern="0" cap="none" spc="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</a:t>
            </a:r>
            <a:r>
              <a:rPr kumimoji="0" sz="1221" b="0" i="0" u="none" strike="noStrike" kern="0" cap="none" spc="83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0" i="0" u="none" strike="noStrike" kern="0" cap="none" spc="-10" normalizeH="0" baseline="0" noProof="0" dirty="0">
                <a:ln>
                  <a:noFill/>
                </a:ln>
                <a:solidFill>
                  <a:srgbClr val="0431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gravimetry.</a:t>
            </a:r>
            <a:endParaRPr kumimoji="0" sz="122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78" y="6074228"/>
            <a:ext cx="6152358" cy="391397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ct val="100000"/>
              </a:lnSpc>
              <a:spcBef>
                <a:spcPts val="1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Through</a:t>
            </a:r>
            <a:r>
              <a:rPr kumimoji="0" sz="1074" b="0" i="0" u="none" strike="noStrike" kern="0" cap="none" spc="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achievement</a:t>
            </a:r>
            <a:r>
              <a:rPr kumimoji="0" sz="1074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074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074" b="0" i="0" u="none" strike="noStrike" kern="0" cap="none" spc="9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above</a:t>
            </a:r>
            <a:r>
              <a:rPr kumimoji="0" sz="1074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7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objectives,</a:t>
            </a:r>
            <a:r>
              <a:rPr kumimoji="0" sz="1074" b="0" i="0" u="none" strike="noStrike" kern="0" cap="none" spc="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EQUIP-G</a:t>
            </a:r>
            <a:r>
              <a:rPr kumimoji="0" sz="1221" b="1" i="0" u="none" strike="noStrike" kern="0" cap="none" spc="93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will</a:t>
            </a:r>
            <a:r>
              <a:rPr kumimoji="0" sz="1221" b="1" i="0" u="none" strike="noStrike" kern="0" cap="none" spc="54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lay</a:t>
            </a:r>
            <a:r>
              <a:rPr kumimoji="0" sz="1221" b="1" i="0" u="none" strike="noStrike" kern="0" cap="none" spc="68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221" b="1" i="0" u="none" strike="noStrike" kern="0" cap="none" spc="73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cornerstone</a:t>
            </a:r>
            <a:r>
              <a:rPr kumimoji="0" sz="1221" b="1" i="0" u="none" strike="noStrike" kern="0" cap="none" spc="68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</a:t>
            </a:r>
            <a:r>
              <a:rPr kumimoji="0" sz="1221" b="1" i="0" u="none" strike="noStrike" kern="0" cap="none" spc="-15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221" b="1" i="0" u="none" strike="noStrike" kern="0" cap="none" spc="73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-1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ground</a:t>
            </a:r>
            <a:endParaRPr kumimoji="0" sz="122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02" marR="0" lvl="0" indent="0" algn="l" defTabSz="892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segment</a:t>
            </a:r>
            <a:r>
              <a:rPr kumimoji="0" sz="1221" b="1" i="0" u="none" strike="noStrike" kern="0" cap="none" spc="132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221" b="1" i="0" u="none" strike="noStrike" kern="0" cap="none" spc="132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1221" b="1" i="0" u="none" strike="noStrike" kern="0" cap="none" spc="146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European</a:t>
            </a:r>
            <a:r>
              <a:rPr kumimoji="0" sz="1221" b="1" i="0" u="none" strike="noStrike" kern="0" cap="none" spc="156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quantum</a:t>
            </a:r>
            <a:r>
              <a:rPr kumimoji="0" sz="1221" b="1" i="0" u="none" strike="noStrike" kern="0" cap="none" spc="19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gravimetry</a:t>
            </a:r>
            <a:r>
              <a:rPr kumimoji="0" sz="1221" b="1" i="0" u="none" strike="noStrike" kern="0" cap="none" spc="151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21" b="1" i="0" u="none" strike="noStrike" kern="0" cap="none" spc="-10" normalizeH="0" baseline="0" noProof="0" dirty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infrastructure.</a:t>
            </a:r>
            <a:endParaRPr kumimoji="0" sz="122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16096" y="532704"/>
            <a:ext cx="1913543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758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758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9808" y="3764521"/>
            <a:ext cx="992736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758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activities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0" y="678409"/>
            <a:ext cx="12184421" cy="5659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84203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dirty="0"/>
              <a:t>Community</a:t>
            </a:r>
            <a:r>
              <a:rPr spc="29" dirty="0"/>
              <a:t> </a:t>
            </a:r>
            <a:r>
              <a:rPr spc="-54" dirty="0"/>
              <a:t>Building,</a:t>
            </a:r>
            <a:r>
              <a:rPr spc="-10" dirty="0"/>
              <a:t> </a:t>
            </a:r>
            <a:r>
              <a:rPr dirty="0"/>
              <a:t>methodology</a:t>
            </a:r>
            <a:r>
              <a:rPr spc="29" dirty="0"/>
              <a:t> </a:t>
            </a:r>
            <a:r>
              <a:rPr dirty="0"/>
              <a:t>and</a:t>
            </a:r>
            <a:r>
              <a:rPr spc="34" dirty="0"/>
              <a:t> </a:t>
            </a:r>
            <a:r>
              <a:rPr dirty="0"/>
              <a:t>time</a:t>
            </a:r>
            <a:r>
              <a:rPr spc="54" dirty="0"/>
              <a:t> </a:t>
            </a:r>
            <a:r>
              <a:rPr spc="-10" dirty="0"/>
              <a:t>schedule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492" y="678408"/>
            <a:ext cx="12165819" cy="5660020"/>
            <a:chOff x="19050" y="694740"/>
            <a:chExt cx="12458700" cy="5796280"/>
          </a:xfrm>
        </p:grpSpPr>
        <p:sp>
          <p:nvSpPr>
            <p:cNvPr id="6" name="object 6"/>
            <p:cNvSpPr/>
            <p:nvPr/>
          </p:nvSpPr>
          <p:spPr>
            <a:xfrm>
              <a:off x="19050" y="694740"/>
              <a:ext cx="12458700" cy="5796280"/>
            </a:xfrm>
            <a:custGeom>
              <a:avLst/>
              <a:gdLst/>
              <a:ahLst/>
              <a:cxnLst/>
              <a:rect l="l" t="t" r="r" b="b"/>
              <a:pathLst>
                <a:path w="12458700" h="5796280">
                  <a:moveTo>
                    <a:pt x="504825" y="133311"/>
                  </a:moveTo>
                  <a:lnTo>
                    <a:pt x="0" y="133311"/>
                  </a:lnTo>
                  <a:lnTo>
                    <a:pt x="0" y="590118"/>
                  </a:lnTo>
                  <a:lnTo>
                    <a:pt x="504825" y="590118"/>
                  </a:lnTo>
                  <a:lnTo>
                    <a:pt x="504825" y="133311"/>
                  </a:lnTo>
                  <a:close/>
                </a:path>
                <a:path w="12458700" h="5796280">
                  <a:moveTo>
                    <a:pt x="12458700" y="0"/>
                  </a:moveTo>
                  <a:lnTo>
                    <a:pt x="3048000" y="0"/>
                  </a:lnTo>
                  <a:lnTo>
                    <a:pt x="2895600" y="63"/>
                  </a:lnTo>
                  <a:lnTo>
                    <a:pt x="2895600" y="742391"/>
                  </a:lnTo>
                  <a:lnTo>
                    <a:pt x="3048000" y="742391"/>
                  </a:lnTo>
                  <a:lnTo>
                    <a:pt x="3048000" y="2455367"/>
                  </a:lnTo>
                  <a:lnTo>
                    <a:pt x="9525" y="2455367"/>
                  </a:lnTo>
                  <a:lnTo>
                    <a:pt x="9525" y="5700725"/>
                  </a:lnTo>
                  <a:lnTo>
                    <a:pt x="3048000" y="5700725"/>
                  </a:lnTo>
                  <a:lnTo>
                    <a:pt x="3048000" y="5795899"/>
                  </a:lnTo>
                  <a:lnTo>
                    <a:pt x="12458700" y="5795899"/>
                  </a:lnTo>
                  <a:lnTo>
                    <a:pt x="12458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5325" y="4025760"/>
              <a:ext cx="2238375" cy="222694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0" y="678409"/>
            <a:ext cx="12184421" cy="5659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84203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dirty="0"/>
              <a:t>Community</a:t>
            </a:r>
            <a:r>
              <a:rPr spc="29" dirty="0"/>
              <a:t> </a:t>
            </a:r>
            <a:r>
              <a:rPr spc="-54" dirty="0"/>
              <a:t>Building,</a:t>
            </a:r>
            <a:r>
              <a:rPr spc="-10" dirty="0"/>
              <a:t> </a:t>
            </a:r>
            <a:r>
              <a:rPr dirty="0"/>
              <a:t>methodology</a:t>
            </a:r>
            <a:r>
              <a:rPr spc="29" dirty="0"/>
              <a:t> </a:t>
            </a:r>
            <a:r>
              <a:rPr dirty="0"/>
              <a:t>and</a:t>
            </a:r>
            <a:r>
              <a:rPr spc="34" dirty="0"/>
              <a:t> </a:t>
            </a:r>
            <a:r>
              <a:rPr dirty="0"/>
              <a:t>time</a:t>
            </a:r>
            <a:r>
              <a:rPr spc="54" dirty="0"/>
              <a:t> </a:t>
            </a:r>
            <a:r>
              <a:rPr spc="-10" dirty="0"/>
              <a:t>schedule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90" y="697010"/>
            <a:ext cx="12184421" cy="5641418"/>
            <a:chOff x="0" y="713790"/>
            <a:chExt cx="12477750" cy="5777230"/>
          </a:xfrm>
        </p:grpSpPr>
        <p:sp>
          <p:nvSpPr>
            <p:cNvPr id="6" name="object 6"/>
            <p:cNvSpPr/>
            <p:nvPr/>
          </p:nvSpPr>
          <p:spPr>
            <a:xfrm>
              <a:off x="0" y="713790"/>
              <a:ext cx="12477750" cy="5777230"/>
            </a:xfrm>
            <a:custGeom>
              <a:avLst/>
              <a:gdLst/>
              <a:ahLst/>
              <a:cxnLst/>
              <a:rect l="l" t="t" r="r" b="b"/>
              <a:pathLst>
                <a:path w="12477750" h="5777230">
                  <a:moveTo>
                    <a:pt x="12477750" y="0"/>
                  </a:moveTo>
                  <a:lnTo>
                    <a:pt x="5781675" y="0"/>
                  </a:lnTo>
                  <a:lnTo>
                    <a:pt x="5781675" y="2798064"/>
                  </a:lnTo>
                  <a:lnTo>
                    <a:pt x="0" y="2798064"/>
                  </a:lnTo>
                  <a:lnTo>
                    <a:pt x="0" y="5776849"/>
                  </a:lnTo>
                  <a:lnTo>
                    <a:pt x="5781675" y="5776849"/>
                  </a:lnTo>
                  <a:lnTo>
                    <a:pt x="12477750" y="5776849"/>
                  </a:lnTo>
                  <a:lnTo>
                    <a:pt x="12477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5325" y="4025760"/>
              <a:ext cx="2238375" cy="222694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0" y="678409"/>
            <a:ext cx="12184421" cy="5659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84203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dirty="0"/>
              <a:t>Community</a:t>
            </a:r>
            <a:r>
              <a:rPr spc="29" dirty="0"/>
              <a:t> </a:t>
            </a:r>
            <a:r>
              <a:rPr spc="-54" dirty="0"/>
              <a:t>Building,</a:t>
            </a:r>
            <a:r>
              <a:rPr spc="-10" dirty="0"/>
              <a:t> </a:t>
            </a:r>
            <a:r>
              <a:rPr dirty="0"/>
              <a:t>methodology</a:t>
            </a:r>
            <a:r>
              <a:rPr spc="29" dirty="0"/>
              <a:t> </a:t>
            </a:r>
            <a:r>
              <a:rPr dirty="0"/>
              <a:t>and</a:t>
            </a:r>
            <a:r>
              <a:rPr spc="34" dirty="0"/>
              <a:t> </a:t>
            </a:r>
            <a:r>
              <a:rPr dirty="0"/>
              <a:t>time</a:t>
            </a:r>
            <a:r>
              <a:rPr spc="54" dirty="0"/>
              <a:t> </a:t>
            </a:r>
            <a:r>
              <a:rPr spc="-10" dirty="0"/>
              <a:t>schedule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90" y="771370"/>
            <a:ext cx="12184421" cy="5567009"/>
            <a:chOff x="0" y="789940"/>
            <a:chExt cx="12477750" cy="5701030"/>
          </a:xfrm>
        </p:grpSpPr>
        <p:sp>
          <p:nvSpPr>
            <p:cNvPr id="6" name="object 6"/>
            <p:cNvSpPr/>
            <p:nvPr/>
          </p:nvSpPr>
          <p:spPr>
            <a:xfrm>
              <a:off x="0" y="3264331"/>
              <a:ext cx="12477750" cy="3226435"/>
            </a:xfrm>
            <a:custGeom>
              <a:avLst/>
              <a:gdLst/>
              <a:ahLst/>
              <a:cxnLst/>
              <a:rect l="l" t="t" r="r" b="b"/>
              <a:pathLst>
                <a:path w="12477750" h="3226435">
                  <a:moveTo>
                    <a:pt x="12477750" y="0"/>
                  </a:moveTo>
                  <a:lnTo>
                    <a:pt x="5781675" y="0"/>
                  </a:lnTo>
                  <a:lnTo>
                    <a:pt x="5781675" y="247523"/>
                  </a:lnTo>
                  <a:lnTo>
                    <a:pt x="0" y="247523"/>
                  </a:lnTo>
                  <a:lnTo>
                    <a:pt x="0" y="3226308"/>
                  </a:lnTo>
                  <a:lnTo>
                    <a:pt x="5781675" y="3226308"/>
                  </a:lnTo>
                  <a:lnTo>
                    <a:pt x="12477750" y="3226308"/>
                  </a:lnTo>
                  <a:lnTo>
                    <a:pt x="12477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5325" y="4025760"/>
              <a:ext cx="2238375" cy="22269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10950" y="789940"/>
              <a:ext cx="1066800" cy="3226435"/>
            </a:xfrm>
            <a:custGeom>
              <a:avLst/>
              <a:gdLst/>
              <a:ahLst/>
              <a:cxnLst/>
              <a:rect l="l" t="t" r="r" b="b"/>
              <a:pathLst>
                <a:path w="1066800" h="3226435">
                  <a:moveTo>
                    <a:pt x="1066800" y="0"/>
                  </a:moveTo>
                  <a:lnTo>
                    <a:pt x="0" y="0"/>
                  </a:lnTo>
                  <a:lnTo>
                    <a:pt x="0" y="3226307"/>
                  </a:lnTo>
                  <a:lnTo>
                    <a:pt x="1066800" y="322630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0" y="678409"/>
            <a:ext cx="12184421" cy="5659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84203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dirty="0"/>
              <a:t>Community</a:t>
            </a:r>
            <a:r>
              <a:rPr spc="29" dirty="0"/>
              <a:t> </a:t>
            </a:r>
            <a:r>
              <a:rPr spc="-54" dirty="0"/>
              <a:t>Building,</a:t>
            </a:r>
            <a:r>
              <a:rPr spc="-10" dirty="0"/>
              <a:t> </a:t>
            </a:r>
            <a:r>
              <a:rPr dirty="0"/>
              <a:t>methodology</a:t>
            </a:r>
            <a:r>
              <a:rPr spc="29" dirty="0"/>
              <a:t> </a:t>
            </a:r>
            <a:r>
              <a:rPr dirty="0"/>
              <a:t>and</a:t>
            </a:r>
            <a:r>
              <a:rPr spc="34" dirty="0"/>
              <a:t> </a:t>
            </a:r>
            <a:r>
              <a:rPr dirty="0"/>
              <a:t>time</a:t>
            </a:r>
            <a:r>
              <a:rPr spc="54" dirty="0"/>
              <a:t> </a:t>
            </a:r>
            <a:r>
              <a:rPr spc="-10" dirty="0"/>
              <a:t>schedule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45660" y="771370"/>
            <a:ext cx="6445652" cy="5567009"/>
            <a:chOff x="5876925" y="789940"/>
            <a:chExt cx="6600825" cy="5701030"/>
          </a:xfrm>
        </p:grpSpPr>
        <p:sp>
          <p:nvSpPr>
            <p:cNvPr id="6" name="object 6"/>
            <p:cNvSpPr/>
            <p:nvPr/>
          </p:nvSpPr>
          <p:spPr>
            <a:xfrm>
              <a:off x="5876925" y="3245281"/>
              <a:ext cx="6600825" cy="3245485"/>
            </a:xfrm>
            <a:custGeom>
              <a:avLst/>
              <a:gdLst/>
              <a:ahLst/>
              <a:cxnLst/>
              <a:rect l="l" t="t" r="r" b="b"/>
              <a:pathLst>
                <a:path w="6600825" h="3245485">
                  <a:moveTo>
                    <a:pt x="6600825" y="0"/>
                  </a:moveTo>
                  <a:lnTo>
                    <a:pt x="0" y="0"/>
                  </a:lnTo>
                  <a:lnTo>
                    <a:pt x="0" y="3245358"/>
                  </a:lnTo>
                  <a:lnTo>
                    <a:pt x="6600825" y="3245358"/>
                  </a:lnTo>
                  <a:lnTo>
                    <a:pt x="6600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5325" y="4025760"/>
              <a:ext cx="2238375" cy="22269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10950" y="789940"/>
              <a:ext cx="1066800" cy="3226435"/>
            </a:xfrm>
            <a:custGeom>
              <a:avLst/>
              <a:gdLst/>
              <a:ahLst/>
              <a:cxnLst/>
              <a:rect l="l" t="t" r="r" b="b"/>
              <a:pathLst>
                <a:path w="1066800" h="3226435">
                  <a:moveTo>
                    <a:pt x="1066800" y="0"/>
                  </a:moveTo>
                  <a:lnTo>
                    <a:pt x="0" y="0"/>
                  </a:lnTo>
                  <a:lnTo>
                    <a:pt x="0" y="3226307"/>
                  </a:lnTo>
                  <a:lnTo>
                    <a:pt x="1066800" y="322630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335" y="227303"/>
            <a:ext cx="9242558" cy="842033"/>
          </a:xfrm>
          <a:prstGeom prst="rect">
            <a:avLst/>
          </a:prstGeom>
        </p:spPr>
        <p:txBody>
          <a:bodyPr vert="horz" wrap="square" lIns="0" tIns="15502" rIns="0" bIns="0" rtlCol="0">
            <a:spAutoFit/>
          </a:bodyPr>
          <a:lstStyle/>
          <a:p>
            <a:pPr marL="12402">
              <a:spcBef>
                <a:spcPts val="122"/>
              </a:spcBef>
            </a:pPr>
            <a:r>
              <a:rPr dirty="0"/>
              <a:t>Community</a:t>
            </a:r>
            <a:r>
              <a:rPr spc="29" dirty="0"/>
              <a:t> </a:t>
            </a:r>
            <a:r>
              <a:rPr spc="-54" dirty="0"/>
              <a:t>Building,</a:t>
            </a:r>
            <a:r>
              <a:rPr spc="-10" dirty="0"/>
              <a:t> </a:t>
            </a:r>
            <a:r>
              <a:rPr dirty="0"/>
              <a:t>methodology</a:t>
            </a:r>
            <a:r>
              <a:rPr spc="29" dirty="0"/>
              <a:t> </a:t>
            </a:r>
            <a:r>
              <a:rPr dirty="0"/>
              <a:t>and</a:t>
            </a:r>
            <a:r>
              <a:rPr spc="34" dirty="0"/>
              <a:t> </a:t>
            </a:r>
            <a:r>
              <a:rPr dirty="0"/>
              <a:t>time</a:t>
            </a:r>
            <a:r>
              <a:rPr spc="54" dirty="0"/>
              <a:t> </a:t>
            </a:r>
            <a:r>
              <a:rPr spc="-10" dirty="0"/>
              <a:t>schedule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21" y="6588974"/>
            <a:ext cx="697581" cy="20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90" y="678408"/>
            <a:ext cx="12184421" cy="5660020"/>
            <a:chOff x="0" y="694740"/>
            <a:chExt cx="12477750" cy="5796280"/>
          </a:xfrm>
        </p:grpSpPr>
        <p:sp>
          <p:nvSpPr>
            <p:cNvPr id="5" name="object 5"/>
            <p:cNvSpPr/>
            <p:nvPr/>
          </p:nvSpPr>
          <p:spPr>
            <a:xfrm>
              <a:off x="11410950" y="789939"/>
              <a:ext cx="1066800" cy="3226435"/>
            </a:xfrm>
            <a:custGeom>
              <a:avLst/>
              <a:gdLst/>
              <a:ahLst/>
              <a:cxnLst/>
              <a:rect l="l" t="t" r="r" b="b"/>
              <a:pathLst>
                <a:path w="1066800" h="3226435">
                  <a:moveTo>
                    <a:pt x="1066800" y="0"/>
                  </a:moveTo>
                  <a:lnTo>
                    <a:pt x="0" y="0"/>
                  </a:lnTo>
                  <a:lnTo>
                    <a:pt x="0" y="3226307"/>
                  </a:lnTo>
                  <a:lnTo>
                    <a:pt x="1066800" y="322630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94740"/>
              <a:ext cx="12477750" cy="57958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563350" y="942225"/>
              <a:ext cx="914400" cy="5281930"/>
            </a:xfrm>
            <a:custGeom>
              <a:avLst/>
              <a:gdLst/>
              <a:ahLst/>
              <a:cxnLst/>
              <a:rect l="l" t="t" r="r" b="b"/>
              <a:pathLst>
                <a:path w="914400" h="5281930">
                  <a:moveTo>
                    <a:pt x="914400" y="0"/>
                  </a:moveTo>
                  <a:lnTo>
                    <a:pt x="0" y="0"/>
                  </a:lnTo>
                  <a:lnTo>
                    <a:pt x="0" y="5281930"/>
                  </a:lnTo>
                  <a:lnTo>
                    <a:pt x="914400" y="528193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92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14858" y="6040124"/>
            <a:ext cx="744707" cy="283045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8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Impacts</a:t>
            </a:r>
            <a:endParaRPr kumimoji="0" sz="175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781" b="0" i="0" u="none" strike="noStrike" kern="0" cap="none" spc="-3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781" b="0" i="0" u="none" strike="noStrike" kern="0" cap="none" spc="-2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781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781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2" marR="0" lvl="0" indent="0" algn="l" defTabSz="892912" rtl="0" eaLnBrk="1" fontAlgn="auto" latinLnBrk="0" hangingPunct="1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28" b="0" i="0" u="none" strike="noStrike" kern="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402" marR="0" lvl="0" indent="0" algn="l" defTabSz="892912" rtl="0" eaLnBrk="1" fontAlgn="auto" latinLnBrk="0" hangingPunct="1">
                <a:lnSpc>
                  <a:spcPts val="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928" b="0" i="0" u="none" strike="noStrike" kern="0" cap="none" spc="-2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2_Office Theme</vt:lpstr>
      <vt:lpstr>European QUantum Infrastructure Project for Gravimetry</vt:lpstr>
      <vt:lpstr>EU Project</vt:lpstr>
      <vt:lpstr>EU Project</vt:lpstr>
      <vt:lpstr>A consortium proposed EQUIP-G project</vt:lpstr>
      <vt:lpstr>Community Building, methodology and time schedule</vt:lpstr>
      <vt:lpstr>Community Building, methodology and time schedule</vt:lpstr>
      <vt:lpstr>Community Building, methodology and time schedule</vt:lpstr>
      <vt:lpstr>Community Building, methodology and time schedule</vt:lpstr>
      <vt:lpstr>Community Building, methodology and time schedule</vt:lpstr>
      <vt:lpstr>Community Building, methodology and time schedule</vt:lpstr>
      <vt:lpstr>EQUIP-G consortium invited to prepare GA</vt:lpstr>
      <vt:lpstr>EQUIP-G, a great opportunity</vt:lpstr>
      <vt:lpstr>EQUIP-G, a great opportunity</vt:lpstr>
      <vt:lpstr>Community Building, methodology and time schedule</vt:lpstr>
      <vt:lpstr>EQUIP-G Gantt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2025-03-27T14:24:53Z</dcterms:created>
  <dcterms:modified xsi:type="dcterms:W3CDTF">2025-03-27T14:25:11Z</dcterms:modified>
</cp:coreProperties>
</file>