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5"/>
  </p:notesMasterIdLst>
  <p:sldIdLst>
    <p:sldId id="823" r:id="rId3"/>
    <p:sldId id="276" r:id="rId4"/>
    <p:sldId id="277" r:id="rId5"/>
    <p:sldId id="278" r:id="rId6"/>
    <p:sldId id="279" r:id="rId7"/>
    <p:sldId id="824" r:id="rId8"/>
    <p:sldId id="282" r:id="rId9"/>
    <p:sldId id="285" r:id="rId10"/>
    <p:sldId id="825" r:id="rId11"/>
    <p:sldId id="281" r:id="rId12"/>
    <p:sldId id="283" r:id="rId13"/>
    <p:sldId id="28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05F87-DC0D-F14A-992F-775A8B403298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97EE2-B291-F746-AC43-98F17C7970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603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bd9f6b25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bd9f6b25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with industry/society // scientific benefits - scale/model validation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00653576-C686-9B91-7D39-A8F48EB64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bd9f6b25e_0_47:notes">
            <a:extLst>
              <a:ext uri="{FF2B5EF4-FFF2-40B4-BE49-F238E27FC236}">
                <a16:creationId xmlns:a16="http://schemas.microsoft.com/office/drawing/2014/main" id="{A07CFFB0-3990-FE33-D57E-6F4DA0209A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bd9f6b25e_0_47:notes">
            <a:extLst>
              <a:ext uri="{FF2B5EF4-FFF2-40B4-BE49-F238E27FC236}">
                <a16:creationId xmlns:a16="http://schemas.microsoft.com/office/drawing/2014/main" id="{EFE0C51D-016E-6DC9-7113-D1529427AD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944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eadf629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eadf629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is a Geo-Energy test bed definition (done) → scale/ monitoring/in situ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3bd9f6b25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3bd9f6b25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eadf62981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eadf62981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bd9f6b25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bd9f6b25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Pictures data campus well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EPOS ON link - doc sent by Ronald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bd9f6b25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bd9f6b25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B9A1ED2-E625-6364-852B-CCDAE81C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bd9f6b25e_0_65:notes">
            <a:extLst>
              <a:ext uri="{FF2B5EF4-FFF2-40B4-BE49-F238E27FC236}">
                <a16:creationId xmlns:a16="http://schemas.microsoft.com/office/drawing/2014/main" id="{8F44B01B-389A-5CB9-9742-F3C06D9CBE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bd9f6b25e_0_65:notes">
            <a:extLst>
              <a:ext uri="{FF2B5EF4-FFF2-40B4-BE49-F238E27FC236}">
                <a16:creationId xmlns:a16="http://schemas.microsoft.com/office/drawing/2014/main" id="{B8BB2890-385E-15ED-28C8-03F94BD13B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EPOS on aim; GETB is in MSL catalogue; EPOS portal update is coming (screenshot with info where GETB can be found)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833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bd9f6b25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bd9f6b25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EPOS on aim; GETB is in MSL catalogue; EPOS portal update is coming (screenshot with info where GETB can be found)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9d4eecb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39d4eecb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Krafla - data set is available through EPOS (done)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45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74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05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91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88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200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906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96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48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3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54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707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65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891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7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540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55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43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66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2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78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48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85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53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121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54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B270C200-4AE5-2CF1-80E6-312897FE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2429235"/>
            <a:ext cx="11360800" cy="43267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sz="12800" dirty="0">
                <a:solidFill>
                  <a:schemeClr val="bg1"/>
                </a:solidFill>
              </a:rPr>
              <a:t>Big is beautiful!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n" sz="6933" dirty="0">
              <a:solidFill>
                <a:schemeClr val="bg1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" sz="6933" dirty="0">
                <a:solidFill>
                  <a:schemeClr val="bg1"/>
                </a:solidFill>
              </a:rPr>
              <a:t>Geo-Energy Test Beds</a:t>
            </a:r>
            <a:endParaRPr dirty="0">
              <a:solidFill>
                <a:schemeClr val="bg1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GB" sz="1600" dirty="0">
                <a:solidFill>
                  <a:schemeClr val="bg1"/>
                </a:solidFill>
              </a:rPr>
              <a:t>Susanne Laumann, Liliana Vargas Meleza, Phil Vardon</a:t>
            </a:r>
            <a:endParaRPr sz="1600" dirty="0">
              <a:solidFill>
                <a:schemeClr val="bg1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sz="2667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sz="2667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" sz="2667" dirty="0">
                <a:solidFill>
                  <a:schemeClr val="bg1"/>
                </a:solidFill>
              </a:rPr>
              <a:t>A subdomain of the TCS Multi-Scale Laboratories</a:t>
            </a:r>
            <a:endParaRPr sz="2667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415600" y="3856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3627" b="1" dirty="0"/>
              <a:t>A growing geo-energy community</a:t>
            </a:r>
            <a:endParaRPr sz="3627" b="1" dirty="0"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424484" y="1184967"/>
            <a:ext cx="6210800" cy="51097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34329">
              <a:spcBef>
                <a:spcPts val="1600"/>
              </a:spcBef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</a:rPr>
              <a:t>Campus geothermal project at </a:t>
            </a:r>
            <a:r>
              <a:rPr lang="en" b="1" dirty="0">
                <a:solidFill>
                  <a:schemeClr val="dk1"/>
                </a:solidFill>
              </a:rPr>
              <a:t>TU Delft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b="1" dirty="0">
                <a:solidFill>
                  <a:schemeClr val="dk1"/>
                </a:solidFill>
              </a:rPr>
              <a:t>UKGEOS</a:t>
            </a:r>
            <a:r>
              <a:rPr lang="en" dirty="0">
                <a:solidFill>
                  <a:schemeClr val="dk1"/>
                </a:solidFill>
              </a:rPr>
              <a:t> - 3 UK observatories on heat / geothermal / geosciences,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</a:rPr>
              <a:t>Gross Schoenebeck (in-situ geothermal lab),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</a:rPr>
              <a:t>Ketzin (CO2 storage pilot site, abandoned),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b="1" dirty="0">
                <a:solidFill>
                  <a:schemeClr val="dk1"/>
                </a:solidFill>
              </a:rPr>
              <a:t>Fraunhofer </a:t>
            </a:r>
            <a:r>
              <a:rPr lang="en" dirty="0">
                <a:solidFill>
                  <a:schemeClr val="dk1"/>
                </a:solidFill>
              </a:rPr>
              <a:t>Field Scale Lab Geo³ for Geothermal Energy, Geotechnologies and Georesources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b="1" dirty="0">
                <a:solidFill>
                  <a:schemeClr val="dk1"/>
                </a:solidFill>
              </a:rPr>
              <a:t>Fraunhofer </a:t>
            </a:r>
            <a:r>
              <a:rPr lang="en" dirty="0">
                <a:solidFill>
                  <a:schemeClr val="dk1"/>
                </a:solidFill>
              </a:rPr>
              <a:t>Field Scale Lab TRUDI underground laboratory and Rhineland,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b="1" dirty="0">
                <a:solidFill>
                  <a:schemeClr val="dk1"/>
                </a:solidFill>
              </a:rPr>
              <a:t>ETHZ </a:t>
            </a:r>
            <a:r>
              <a:rPr lang="en" dirty="0">
                <a:solidFill>
                  <a:schemeClr val="dk1"/>
                </a:solidFill>
              </a:rPr>
              <a:t>Bedretto Underground Lab for Geosciences and Geoenergies,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</a:rPr>
              <a:t>Rijswijk Centre for Sustainable Geo-energy, TNO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b="1" dirty="0">
                <a:solidFill>
                  <a:schemeClr val="dk1"/>
                </a:solidFill>
              </a:rPr>
              <a:t>ECCSEL ERIC</a:t>
            </a:r>
            <a:r>
              <a:rPr lang="en" dirty="0">
                <a:solidFill>
                  <a:schemeClr val="dk1"/>
                </a:solidFill>
              </a:rPr>
              <a:t> - CO2 storage facilities</a:t>
            </a:r>
            <a:endParaRPr dirty="0">
              <a:solidFill>
                <a:schemeClr val="dk1"/>
              </a:solidFill>
            </a:endParaRPr>
          </a:p>
          <a:p>
            <a:pPr indent="-434329">
              <a:buClr>
                <a:schemeClr val="dk1"/>
              </a:buClr>
              <a:buSzPct val="100000"/>
            </a:pPr>
            <a:r>
              <a:rPr lang="en" b="1" dirty="0">
                <a:solidFill>
                  <a:schemeClr val="dk1"/>
                </a:solidFill>
              </a:rPr>
              <a:t>Krafla </a:t>
            </a:r>
            <a:r>
              <a:rPr lang="en" dirty="0">
                <a:solidFill>
                  <a:schemeClr val="dk1"/>
                </a:solidFill>
              </a:rPr>
              <a:t>Magma Test Bed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651" y="1238200"/>
            <a:ext cx="2311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4367" y="593367"/>
            <a:ext cx="1460500" cy="11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2781" y="5376366"/>
            <a:ext cx="3149052" cy="148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8061" y="2031829"/>
            <a:ext cx="2703000" cy="21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451" y="4164034"/>
            <a:ext cx="20574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4951" y="2624085"/>
            <a:ext cx="2184400" cy="11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63445" y="4353094"/>
            <a:ext cx="32319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9EB740F-C812-D4B2-DE61-67FC2BF3A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8992" y="3164727"/>
            <a:ext cx="1898649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18923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sz="2667" dirty="0">
                <a:solidFill>
                  <a:schemeClr val="dk1"/>
                </a:solidFill>
              </a:rPr>
              <a:t>The </a:t>
            </a:r>
            <a:r>
              <a:rPr lang="en" sz="2667" b="1" dirty="0">
                <a:solidFill>
                  <a:schemeClr val="dk1"/>
                </a:solidFill>
              </a:rPr>
              <a:t>purpose</a:t>
            </a:r>
            <a:r>
              <a:rPr lang="en" sz="2667" dirty="0">
                <a:solidFill>
                  <a:schemeClr val="dk1"/>
                </a:solidFill>
              </a:rPr>
              <a:t> of this community is:</a:t>
            </a:r>
            <a:endParaRPr sz="2667" dirty="0">
              <a:solidFill>
                <a:schemeClr val="dk1"/>
              </a:solidFill>
            </a:endParaRP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nl-NL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o make highly valuable unique datasets publicly available</a:t>
            </a:r>
          </a:p>
          <a:p>
            <a:pPr marL="152396" indent="0">
              <a:spcBef>
                <a:spcPts val="1600"/>
              </a:spcBef>
              <a:buClr>
                <a:schemeClr val="dk1"/>
              </a:buClr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4" name="Google Shape;96;p19">
            <a:extLst>
              <a:ext uri="{FF2B5EF4-FFF2-40B4-BE49-F238E27FC236}">
                <a16:creationId xmlns:a16="http://schemas.microsoft.com/office/drawing/2014/main" id="{8322DC71-4547-79C7-0671-847C95309B91}"/>
              </a:ext>
            </a:extLst>
          </p:cNvPr>
          <p:cNvSpPr txBox="1">
            <a:spLocks/>
          </p:cNvSpPr>
          <p:nvPr/>
        </p:nvSpPr>
        <p:spPr>
          <a:xfrm>
            <a:off x="415600" y="385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nl-NL" sz="362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growing geo-energy community</a:t>
            </a:r>
            <a:endParaRPr kumimoji="0" lang="nl-NL" sz="362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16;p21">
            <a:extLst>
              <a:ext uri="{FF2B5EF4-FFF2-40B4-BE49-F238E27FC236}">
                <a16:creationId xmlns:a16="http://schemas.microsoft.com/office/drawing/2014/main" id="{236A1F9E-EA99-8546-B726-58674BE131A5}"/>
              </a:ext>
            </a:extLst>
          </p:cNvPr>
          <p:cNvSpPr txBox="1">
            <a:spLocks/>
          </p:cNvSpPr>
          <p:nvPr/>
        </p:nvSpPr>
        <p:spPr>
          <a:xfrm>
            <a:off x="415600" y="2778412"/>
            <a:ext cx="11360800" cy="3565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marR="0" lvl="0" indent="0" algn="l" defTabSz="121917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do this via:</a:t>
            </a:r>
          </a:p>
          <a:p>
            <a:pPr marL="609585" marR="0" lvl="0" indent="-457189" algn="l" defTabSz="121917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Knowledge exchange 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community-approved vocabulary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609585" marR="0" lvl="0" indent="-457189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Resource sharing </a:t>
            </a:r>
          </a:p>
          <a:p>
            <a:pPr marL="609585" marR="0" lvl="0" indent="-457189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Opportunities for synergy and collaboration</a:t>
            </a:r>
          </a:p>
          <a:p>
            <a:pPr marL="609585" marR="0" lvl="0" indent="-457189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Funding opportunities</a:t>
            </a:r>
          </a:p>
          <a:p>
            <a:pPr marL="609585" marR="0" lvl="0" indent="-457189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Linking with industry and society </a:t>
            </a:r>
          </a:p>
        </p:txBody>
      </p:sp>
      <p:pic>
        <p:nvPicPr>
          <p:cNvPr id="5" name="Picture 4" descr="A green circle with a dropper over a group of beakers&#10;&#10;AI-generated content may be incorrect.">
            <a:extLst>
              <a:ext uri="{FF2B5EF4-FFF2-40B4-BE49-F238E27FC236}">
                <a16:creationId xmlns:a16="http://schemas.microsoft.com/office/drawing/2014/main" id="{081715FE-0667-EA78-DFF1-CA9E5602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283" y="69523"/>
            <a:ext cx="1392000" cy="13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D88696D6-6559-C6A1-477F-227695A29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over a factory&#10;&#10;Description automatically generated">
            <a:extLst>
              <a:ext uri="{FF2B5EF4-FFF2-40B4-BE49-F238E27FC236}">
                <a16:creationId xmlns:a16="http://schemas.microsoft.com/office/drawing/2014/main" id="{C98B701B-B0F9-F5F6-EF6E-1013FAA7D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6" name="Google Shape;116;p21">
            <a:extLst>
              <a:ext uri="{FF2B5EF4-FFF2-40B4-BE49-F238E27FC236}">
                <a16:creationId xmlns:a16="http://schemas.microsoft.com/office/drawing/2014/main" id="{AF920994-8C20-2D97-07CB-A59263F74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ctr">
              <a:buNone/>
            </a:pPr>
            <a:r>
              <a:rPr lang="en-GB" sz="6400" b="1" dirty="0">
                <a:solidFill>
                  <a:schemeClr val="dk1"/>
                </a:solidFill>
              </a:rPr>
              <a:t>We need you!</a:t>
            </a:r>
          </a:p>
          <a:p>
            <a:pPr marL="0" indent="0" algn="ctr">
              <a:buNone/>
            </a:pPr>
            <a:endParaRPr lang="en-GB" sz="5333" dirty="0">
              <a:solidFill>
                <a:schemeClr val="dk1"/>
              </a:solidFill>
            </a:endParaRPr>
          </a:p>
          <a:p>
            <a:pPr marL="0" indent="0" algn="ctr">
              <a:buNone/>
            </a:pPr>
            <a:r>
              <a:rPr lang="nl-NL" sz="3200" dirty="0" err="1">
                <a:solidFill>
                  <a:schemeClr val="dk1"/>
                </a:solidFill>
              </a:rPr>
              <a:t>What</a:t>
            </a:r>
            <a:r>
              <a:rPr lang="nl-NL" sz="3200" dirty="0">
                <a:solidFill>
                  <a:schemeClr val="dk1"/>
                </a:solidFill>
              </a:rPr>
              <a:t> </a:t>
            </a:r>
            <a:r>
              <a:rPr lang="nl-NL" sz="3200" dirty="0" err="1">
                <a:solidFill>
                  <a:schemeClr val="dk1"/>
                </a:solidFill>
              </a:rPr>
              <a:t>can</a:t>
            </a:r>
            <a:r>
              <a:rPr lang="nl-NL" sz="3200" dirty="0">
                <a:solidFill>
                  <a:schemeClr val="dk1"/>
                </a:solidFill>
              </a:rPr>
              <a:t> </a:t>
            </a:r>
            <a:r>
              <a:rPr lang="nl-NL" sz="3200" dirty="0" err="1">
                <a:solidFill>
                  <a:schemeClr val="dk1"/>
                </a:solidFill>
              </a:rPr>
              <a:t>you</a:t>
            </a:r>
            <a:r>
              <a:rPr lang="nl-NL" sz="3200" dirty="0">
                <a:solidFill>
                  <a:schemeClr val="dk1"/>
                </a:solidFill>
              </a:rPr>
              <a:t> do?</a:t>
            </a:r>
          </a:p>
          <a:p>
            <a:pPr marL="0" indent="0" algn="ctr">
              <a:buNone/>
            </a:pPr>
            <a:r>
              <a:rPr lang="nl-NL" sz="2667" dirty="0">
                <a:solidFill>
                  <a:schemeClr val="dk1"/>
                </a:solidFill>
              </a:rPr>
              <a:t>                Make </a:t>
            </a:r>
            <a:r>
              <a:rPr lang="nl-NL" sz="2667" dirty="0" err="1">
                <a:solidFill>
                  <a:schemeClr val="dk1"/>
                </a:solidFill>
              </a:rPr>
              <a:t>contacts</a:t>
            </a: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between</a:t>
            </a:r>
            <a:r>
              <a:rPr lang="nl-NL" sz="2667" dirty="0">
                <a:solidFill>
                  <a:schemeClr val="dk1"/>
                </a:solidFill>
              </a:rPr>
              <a:t> the GETB community </a:t>
            </a:r>
            <a:r>
              <a:rPr lang="nl-NL" sz="2667" dirty="0" err="1">
                <a:solidFill>
                  <a:schemeClr val="dk1"/>
                </a:solidFill>
              </a:rPr>
              <a:t>and</a:t>
            </a: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projects</a:t>
            </a:r>
            <a:r>
              <a:rPr lang="nl-NL" sz="2667" dirty="0">
                <a:solidFill>
                  <a:schemeClr val="dk1"/>
                </a:solidFill>
              </a:rPr>
              <a:t>;</a:t>
            </a:r>
          </a:p>
          <a:p>
            <a:pPr marL="0" indent="0" algn="ctr">
              <a:buNone/>
            </a:pP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add</a:t>
            </a: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your</a:t>
            </a: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own</a:t>
            </a:r>
            <a:r>
              <a:rPr lang="nl-NL" sz="2667" dirty="0">
                <a:solidFill>
                  <a:schemeClr val="dk1"/>
                </a:solidFill>
              </a:rPr>
              <a:t> data; </a:t>
            </a:r>
            <a:r>
              <a:rPr lang="nl-NL" sz="2667" dirty="0" err="1">
                <a:solidFill>
                  <a:schemeClr val="dk1"/>
                </a:solidFill>
              </a:rPr>
              <a:t>use</a:t>
            </a:r>
            <a:r>
              <a:rPr lang="nl-NL" sz="2667" dirty="0">
                <a:solidFill>
                  <a:schemeClr val="dk1"/>
                </a:solidFill>
              </a:rPr>
              <a:t> the </a:t>
            </a:r>
            <a:r>
              <a:rPr lang="nl-NL" sz="2667" dirty="0" err="1">
                <a:solidFill>
                  <a:schemeClr val="dk1"/>
                </a:solidFill>
              </a:rPr>
              <a:t>vocabulary</a:t>
            </a:r>
            <a:r>
              <a:rPr lang="nl-NL" sz="2667" dirty="0">
                <a:solidFill>
                  <a:schemeClr val="dk1"/>
                </a:solidFill>
              </a:rPr>
              <a:t> or </a:t>
            </a:r>
            <a:r>
              <a:rPr lang="nl-NL" sz="2667" dirty="0" err="1">
                <a:solidFill>
                  <a:schemeClr val="dk1"/>
                </a:solidFill>
              </a:rPr>
              <a:t>add</a:t>
            </a: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to</a:t>
            </a:r>
            <a:r>
              <a:rPr lang="nl-NL" sz="2667" dirty="0">
                <a:solidFill>
                  <a:schemeClr val="dk1"/>
                </a:solidFill>
              </a:rPr>
              <a:t> </a:t>
            </a:r>
            <a:r>
              <a:rPr lang="nl-NL" sz="2667" dirty="0" err="1">
                <a:solidFill>
                  <a:schemeClr val="dk1"/>
                </a:solidFill>
              </a:rPr>
              <a:t>it</a:t>
            </a:r>
            <a:endParaRPr sz="2667" dirty="0">
              <a:solidFill>
                <a:schemeClr val="dk1"/>
              </a:solidFill>
            </a:endParaRPr>
          </a:p>
        </p:txBody>
      </p:sp>
      <p:sp>
        <p:nvSpPr>
          <p:cNvPr id="4" name="Google Shape;96;p19">
            <a:extLst>
              <a:ext uri="{FF2B5EF4-FFF2-40B4-BE49-F238E27FC236}">
                <a16:creationId xmlns:a16="http://schemas.microsoft.com/office/drawing/2014/main" id="{F66C7C8F-BB05-95C2-51B6-270C71AEA52A}"/>
              </a:ext>
            </a:extLst>
          </p:cNvPr>
          <p:cNvSpPr txBox="1">
            <a:spLocks/>
          </p:cNvSpPr>
          <p:nvPr/>
        </p:nvSpPr>
        <p:spPr>
          <a:xfrm>
            <a:off x="415600" y="385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nl-NL" sz="362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growing geo-energy community</a:t>
            </a:r>
            <a:endParaRPr kumimoji="0" lang="nl-NL" sz="362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91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E5FD2-0EF8-852C-145B-2A5E487B9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nstruction site with a blue background&#10;&#10;Description automatically generated">
            <a:extLst>
              <a:ext uri="{FF2B5EF4-FFF2-40B4-BE49-F238E27FC236}">
                <a16:creationId xmlns:a16="http://schemas.microsoft.com/office/drawing/2014/main" id="{209DFBDF-71A1-F605-4D5E-252F7038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908"/>
          <a:stretch/>
        </p:blipFill>
        <p:spPr>
          <a:xfrm>
            <a:off x="2500184" y="1481413"/>
            <a:ext cx="1582704" cy="38331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20D06EA-FC82-9E7E-DB6B-6DC62528E38F}"/>
              </a:ext>
            </a:extLst>
          </p:cNvPr>
          <p:cNvSpPr/>
          <p:nvPr/>
        </p:nvSpPr>
        <p:spPr>
          <a:xfrm>
            <a:off x="2366702" y="1481414"/>
            <a:ext cx="3759253" cy="3759253"/>
          </a:xfrm>
          <a:prstGeom prst="ellipse">
            <a:avLst/>
          </a:prstGeom>
          <a:noFill/>
          <a:ln>
            <a:solidFill>
              <a:srgbClr val="1A3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C9BED3-BE6A-57E4-0ABE-135428E31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09" y="1907687"/>
            <a:ext cx="5767145" cy="31566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24FD35-E9B6-F4B7-7419-65DAEA9ECBEC}"/>
              </a:ext>
            </a:extLst>
          </p:cNvPr>
          <p:cNvSpPr txBox="1"/>
          <p:nvPr/>
        </p:nvSpPr>
        <p:spPr>
          <a:xfrm>
            <a:off x="223144" y="2627130"/>
            <a:ext cx="192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rPr>
              <a:t>During energy production?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3B87B7-6410-B91D-AF95-A3AD0B4CCF07}"/>
              </a:ext>
            </a:extLst>
          </p:cNvPr>
          <p:cNvSpPr txBox="1"/>
          <p:nvPr/>
        </p:nvSpPr>
        <p:spPr>
          <a:xfrm>
            <a:off x="415050" y="3344553"/>
            <a:ext cx="177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rPr>
              <a:t>Subsurface storage?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370A0-273D-F6D3-085F-97DC18FBB2C8}"/>
              </a:ext>
            </a:extLst>
          </p:cNvPr>
          <p:cNvSpPr txBox="1"/>
          <p:nvPr/>
        </p:nvSpPr>
        <p:spPr>
          <a:xfrm>
            <a:off x="500079" y="4061975"/>
            <a:ext cx="2114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rPr>
              <a:t>Earthquakes?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B10F23-6258-DFC6-9A4E-FEB3B882D022}"/>
              </a:ext>
            </a:extLst>
          </p:cNvPr>
          <p:cNvGrpSpPr/>
          <p:nvPr/>
        </p:nvGrpSpPr>
        <p:grpSpPr>
          <a:xfrm>
            <a:off x="9955527" y="2257798"/>
            <a:ext cx="2364533" cy="2689581"/>
            <a:chOff x="7466645" y="1693348"/>
            <a:chExt cx="1773400" cy="20171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F543D3-41D5-0FD8-C50B-032F3BAFE760}"/>
                </a:ext>
              </a:extLst>
            </p:cNvPr>
            <p:cNvSpPr txBox="1"/>
            <p:nvPr/>
          </p:nvSpPr>
          <p:spPr>
            <a:xfrm>
              <a:off x="7653909" y="2068835"/>
              <a:ext cx="1586136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4514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Segoe UI" panose="020B0502040204020203" pitchFamily="34" charset="0"/>
                  <a:sym typeface="Arial"/>
                </a:rPr>
                <a:t>Reservoir heterogeneity?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58FDC-8217-6688-F30D-3A264914C74C}"/>
                </a:ext>
              </a:extLst>
            </p:cNvPr>
            <p:cNvSpPr txBox="1"/>
            <p:nvPr/>
          </p:nvSpPr>
          <p:spPr>
            <a:xfrm>
              <a:off x="7526624" y="1693348"/>
              <a:ext cx="1331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4514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Segoe UI" panose="020B0502040204020203" pitchFamily="34" charset="0"/>
                  <a:sym typeface="Arial"/>
                </a:rPr>
                <a:t>Porosity?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69A8CD-CFBC-F6E2-EF90-E8F4167FC38A}"/>
                </a:ext>
              </a:extLst>
            </p:cNvPr>
            <p:cNvSpPr txBox="1"/>
            <p:nvPr/>
          </p:nvSpPr>
          <p:spPr>
            <a:xfrm>
              <a:off x="7781194" y="2647311"/>
              <a:ext cx="1331567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4514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Segoe UI" panose="020B0502040204020203" pitchFamily="34" charset="0"/>
                  <a:sym typeface="Arial"/>
                </a:rPr>
                <a:t>Deformation behavior?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F7FA9-4940-B155-AA89-44BFAA62E24E}"/>
                </a:ext>
              </a:extLst>
            </p:cNvPr>
            <p:cNvSpPr txBox="1"/>
            <p:nvPr/>
          </p:nvSpPr>
          <p:spPr>
            <a:xfrm>
              <a:off x="7466645" y="3225786"/>
              <a:ext cx="1586136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4514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Segoe UI" panose="020B0502040204020203" pitchFamily="34" charset="0"/>
                  <a:sym typeface="Arial"/>
                </a:rPr>
                <a:t>Governing processes?</a:t>
              </a: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74B662-9F09-50F6-7429-452A009FC130}"/>
              </a:ext>
            </a:extLst>
          </p:cNvPr>
          <p:cNvSpPr txBox="1"/>
          <p:nvPr/>
        </p:nvSpPr>
        <p:spPr>
          <a:xfrm>
            <a:off x="1654920" y="577963"/>
            <a:ext cx="1062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Large-scale behavior…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0D2B58-F2A9-70D1-8979-7B72F4CF0CB6}"/>
              </a:ext>
            </a:extLst>
          </p:cNvPr>
          <p:cNvSpPr txBox="1"/>
          <p:nvPr/>
        </p:nvSpPr>
        <p:spPr>
          <a:xfrm>
            <a:off x="1563479" y="5475242"/>
            <a:ext cx="912495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Assessment of subsurface behavior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requires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Multi-Scale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 understanding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E3F8B1-D426-A1D9-A28A-2EAB571BA894}"/>
              </a:ext>
            </a:extLst>
          </p:cNvPr>
          <p:cNvSpPr/>
          <p:nvPr/>
        </p:nvSpPr>
        <p:spPr>
          <a:xfrm>
            <a:off x="7200901" y="1907688"/>
            <a:ext cx="2490916" cy="35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C2951-93A7-A238-7DEA-78CAB012C7B7}"/>
              </a:ext>
            </a:extLst>
          </p:cNvPr>
          <p:cNvSpPr txBox="1"/>
          <p:nvPr/>
        </p:nvSpPr>
        <p:spPr>
          <a:xfrm>
            <a:off x="6205011" y="564743"/>
            <a:ext cx="501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451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controlled at small scale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2451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What are </a:t>
            </a:r>
            <a:r>
              <a:rPr lang="en" b="1"/>
              <a:t>Geo-Energy Test Beds</a:t>
            </a:r>
            <a:r>
              <a:rPr lang="en"/>
              <a:t>?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343" y="1"/>
            <a:ext cx="5264659" cy="550103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1896700"/>
            <a:ext cx="6796000" cy="459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b="1" dirty="0">
                <a:solidFill>
                  <a:schemeClr val="dk1"/>
                </a:solidFill>
              </a:rPr>
              <a:t>Field-scale</a:t>
            </a:r>
            <a:r>
              <a:rPr lang="en" dirty="0">
                <a:solidFill>
                  <a:schemeClr val="dk1"/>
                </a:solidFill>
              </a:rPr>
              <a:t> testing and monitoring facilities developed to understand the subsurface processes associated with power and heat generation technologies.</a:t>
            </a:r>
            <a:endParaRPr dirty="0">
              <a:solidFill>
                <a:schemeClr val="dk1"/>
              </a:solidFill>
            </a:endParaRP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Bridging of scales</a:t>
            </a: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Monitoring of operating systems</a:t>
            </a: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In-situ monitoring</a:t>
            </a:r>
          </a:p>
          <a:p>
            <a:pPr>
              <a:spcBef>
                <a:spcPts val="160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Field-scale testing</a:t>
            </a:r>
          </a:p>
        </p:txBody>
      </p:sp>
      <p:sp>
        <p:nvSpPr>
          <p:cNvPr id="70" name="Google Shape;70;p15"/>
          <p:cNvSpPr txBox="1"/>
          <p:nvPr/>
        </p:nvSpPr>
        <p:spPr>
          <a:xfrm>
            <a:off x="8454600" y="5572100"/>
            <a:ext cx="3686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Geothermal well on TU Delft campus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233467" y="16252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b="1" dirty="0"/>
              <a:t>Geo-Energy Test Beds - Research Infrastructures</a:t>
            </a:r>
            <a:endParaRPr b="1"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233467" y="3118100"/>
            <a:ext cx="6869699" cy="287188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tx1"/>
                </a:solidFill>
              </a:rPr>
              <a:t>Engagement of facilities in the following domains</a:t>
            </a:r>
            <a:endParaRPr dirty="0">
              <a:solidFill>
                <a:schemeClr val="tx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nl-NL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Shallow &amp; deep geothermal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Carbon capture and storage (CCS)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Geological storage of radioactive waste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Underground hydrogen storage</a:t>
            </a:r>
          </a:p>
        </p:txBody>
      </p:sp>
      <p:sp>
        <p:nvSpPr>
          <p:cNvPr id="77" name="Google Shape;77;p16"/>
          <p:cNvSpPr txBox="1"/>
          <p:nvPr/>
        </p:nvSpPr>
        <p:spPr>
          <a:xfrm>
            <a:off x="6515167" y="6324400"/>
            <a:ext cx="5676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 dirty="0">
                <a:ln>
                  <a:noFill/>
                </a:ln>
                <a:solidFill>
                  <a:srgbClr val="D9EAD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Technische Zentrum der RUB © Fraunhofer IEG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D9EAD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19002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b="1" dirty="0">
                <a:solidFill>
                  <a:schemeClr val="lt1"/>
                </a:solidFill>
              </a:rPr>
              <a:t>Geo-Energy Test Beds - Research Infrastructures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115567" y="1960967"/>
            <a:ext cx="8242800" cy="489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lt1"/>
                </a:solidFill>
              </a:rPr>
              <a:t>Facilities are instrumented with multi-scale and multi-disciplinary </a:t>
            </a:r>
            <a:r>
              <a:rPr lang="en" b="1" dirty="0">
                <a:solidFill>
                  <a:schemeClr val="lt1"/>
                </a:solidFill>
              </a:rPr>
              <a:t>sensor networks</a:t>
            </a:r>
            <a:r>
              <a:rPr lang="en" dirty="0">
                <a:solidFill>
                  <a:schemeClr val="lt1"/>
                </a:solidFill>
              </a:rPr>
              <a:t>, including: </a:t>
            </a:r>
            <a:endParaRPr dirty="0">
              <a:solidFill>
                <a:schemeClr val="lt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>
              <a:buClr>
                <a:schemeClr val="lt1"/>
              </a:buClr>
            </a:pPr>
            <a:r>
              <a:rPr lang="en" dirty="0">
                <a:solidFill>
                  <a:schemeClr val="lt1"/>
                </a:solidFill>
              </a:rPr>
              <a:t>Seismic background networks </a:t>
            </a:r>
            <a:endParaRPr dirty="0"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" dirty="0">
                <a:solidFill>
                  <a:schemeClr val="lt1"/>
                </a:solidFill>
              </a:rPr>
              <a:t>Shallow &amp; deep injection and monitoring boreholes</a:t>
            </a:r>
            <a:endParaRPr dirty="0"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" dirty="0">
                <a:solidFill>
                  <a:schemeClr val="lt1"/>
                </a:solidFill>
              </a:rPr>
              <a:t>Borehole sensors (permanent and temporary)</a:t>
            </a:r>
            <a:endParaRPr dirty="0"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" dirty="0">
                <a:solidFill>
                  <a:schemeClr val="lt1"/>
                </a:solidFill>
              </a:rPr>
              <a:t>Fibre optics for distributed sensing (acoustic DAS, temperature DTS, strain DSS, pressure DPS)</a:t>
            </a:r>
            <a:endParaRPr dirty="0">
              <a:solidFill>
                <a:schemeClr val="lt1"/>
              </a:solidFill>
            </a:endParaRPr>
          </a:p>
          <a:p>
            <a:pPr>
              <a:buClr>
                <a:schemeClr val="lt1"/>
              </a:buClr>
            </a:pPr>
            <a:r>
              <a:rPr lang="en" dirty="0">
                <a:solidFill>
                  <a:schemeClr val="lt1"/>
                </a:solidFill>
              </a:rPr>
              <a:t>(Near) Real time monitoring (flow, strain)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7136600" y="6324400"/>
            <a:ext cx="50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D9EAD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Bedretto Underground Lab © ETH Zurich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D9EAD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415600" y="22297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b="1" dirty="0"/>
              <a:t>Geo-Energy Data and Data Products </a:t>
            </a:r>
            <a:endParaRPr b="1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1490133" y="4955651"/>
            <a:ext cx="4945121" cy="133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" sz="1867" b="1" dirty="0">
                <a:solidFill>
                  <a:schemeClr val="dk1"/>
                </a:solidFill>
              </a:rPr>
              <a:t>Data products:</a:t>
            </a:r>
            <a:endParaRPr sz="1867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" sz="1867" dirty="0">
                <a:solidFill>
                  <a:schemeClr val="dk1"/>
                </a:solidFill>
              </a:rPr>
              <a:t>Multi-scale &amp; multi-resolution models</a:t>
            </a:r>
            <a:endParaRPr sz="1867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</a:rPr>
              <a:t>basin, reservoir, reactive transport, …</a:t>
            </a:r>
            <a:endParaRPr sz="1867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" sz="1867" dirty="0">
                <a:solidFill>
                  <a:schemeClr val="dk1"/>
                </a:solidFill>
              </a:rPr>
              <a:t>Numerical simulations</a:t>
            </a:r>
            <a:endParaRPr sz="1867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41F6DD-FCB2-0C82-D38F-5673133D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53" r="34947" b="50655"/>
          <a:stretch/>
        </p:blipFill>
        <p:spPr>
          <a:xfrm>
            <a:off x="6627682" y="3894923"/>
            <a:ext cx="5335652" cy="277964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B570992-67FB-9EDD-2190-65C69DF16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9"/>
          <a:stretch/>
        </p:blipFill>
        <p:spPr>
          <a:xfrm>
            <a:off x="228667" y="1204743"/>
            <a:ext cx="1620007" cy="3334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2B011-A72E-A01B-732D-EE668F28A95D}"/>
              </a:ext>
            </a:extLst>
          </p:cNvPr>
          <p:cNvSpPr txBox="1"/>
          <p:nvPr/>
        </p:nvSpPr>
        <p:spPr>
          <a:xfrm>
            <a:off x="5059300" y="1376434"/>
            <a:ext cx="6499344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Data types: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Data on past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and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future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field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experiments</a:t>
            </a:r>
            <a:endParaRPr kumimoji="0" lang="nl-NL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219170" marR="0" lvl="1" indent="-42332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hydraulic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geophysical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geochemical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geological</a:t>
            </a:r>
            <a:endParaRPr kumimoji="0" lang="nl-NL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219170" marR="0" lvl="1" indent="-42332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Borehole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data: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physical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samples, well logs</a:t>
            </a:r>
          </a:p>
          <a:p>
            <a:pPr marL="1219170" marR="0" lvl="1" indent="-42332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Distributed </a:t>
            </a:r>
            <a:r>
              <a:rPr kumimoji="0" lang="nl-NL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sensing</a:t>
            </a: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(DTS, DAS, DSS, DPS)</a:t>
            </a:r>
          </a:p>
        </p:txBody>
      </p:sp>
      <p:pic>
        <p:nvPicPr>
          <p:cNvPr id="6" name="Content Placeholder 4" descr="A person wearing a safety jacket and a white helmet&#10;&#10;Description automatically generated">
            <a:extLst>
              <a:ext uri="{FF2B5EF4-FFF2-40B4-BE49-F238E27FC236}">
                <a16:creationId xmlns:a16="http://schemas.microsoft.com/office/drawing/2014/main" id="{32253408-59A3-52B4-9AD7-15CF1E36C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79" y="1204743"/>
            <a:ext cx="1274088" cy="1698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0F653-70C8-E970-88F6-10CE431A3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179" y="2935835"/>
            <a:ext cx="3091879" cy="1698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496439" y="27013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b="1" dirty="0"/>
              <a:t>Geo-Energy Data and Data Products </a:t>
            </a:r>
            <a:endParaRPr b="1" dirty="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496439" y="1350609"/>
            <a:ext cx="10143733" cy="38535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2533" dirty="0">
                <a:solidFill>
                  <a:schemeClr val="dk1"/>
                </a:solidFill>
              </a:rPr>
              <a:t>Data types across multiple TCS’s and MSL subdomains:</a:t>
            </a:r>
            <a:endParaRPr sz="2533" dirty="0">
              <a:solidFill>
                <a:schemeClr val="dk1"/>
              </a:solidFill>
            </a:endParaRPr>
          </a:p>
          <a:p>
            <a:pPr marL="643451">
              <a:buClr>
                <a:schemeClr val="dk1"/>
              </a:buClr>
              <a:buSzPts val="1400"/>
            </a:pPr>
            <a:r>
              <a:rPr lang="en" sz="2267" dirty="0">
                <a:solidFill>
                  <a:schemeClr val="dk1"/>
                </a:solidFill>
              </a:rPr>
              <a:t>Seismic catalogues and DAS data  &gt;  TCS Seismology</a:t>
            </a:r>
            <a:endParaRPr sz="2267" dirty="0">
              <a:solidFill>
                <a:schemeClr val="dk1"/>
              </a:solidFill>
            </a:endParaRPr>
          </a:p>
          <a:p>
            <a:pPr marL="643451">
              <a:buClr>
                <a:schemeClr val="dk1"/>
              </a:buClr>
              <a:buSzPts val="1400"/>
            </a:pPr>
            <a:r>
              <a:rPr lang="en" sz="2267" dirty="0">
                <a:solidFill>
                  <a:schemeClr val="dk1"/>
                </a:solidFill>
              </a:rPr>
              <a:t>Hydraulic data, strain, temperature, pressure &gt; MSL subdomain Geo-Energy Test Beds</a:t>
            </a:r>
            <a:endParaRPr sz="2267" dirty="0">
              <a:solidFill>
                <a:schemeClr val="dk1"/>
              </a:solidFill>
            </a:endParaRPr>
          </a:p>
          <a:p>
            <a:pPr marL="643451">
              <a:buClr>
                <a:schemeClr val="dk1"/>
              </a:buClr>
              <a:buSzPts val="1400"/>
            </a:pPr>
            <a:r>
              <a:rPr lang="en" sz="2267" dirty="0">
                <a:solidFill>
                  <a:schemeClr val="dk1"/>
                </a:solidFill>
              </a:rPr>
              <a:t>Sample analysis; rock physics &gt; MSL subdomain Rock and Melt Physics</a:t>
            </a:r>
            <a:endParaRPr sz="2267" dirty="0">
              <a:solidFill>
                <a:schemeClr val="dk1"/>
              </a:solidFill>
            </a:endParaRPr>
          </a:p>
          <a:p>
            <a:pPr marL="643451">
              <a:buClr>
                <a:schemeClr val="dk1"/>
              </a:buClr>
              <a:buSzPts val="1400"/>
            </a:pPr>
            <a:r>
              <a:rPr lang="en" sz="2267" dirty="0">
                <a:solidFill>
                  <a:schemeClr val="dk1"/>
                </a:solidFill>
              </a:rPr>
              <a:t>Geochemical &gt; TCS Near Fault Observatories &gt;  MSL subdomain Geochemistry</a:t>
            </a:r>
            <a:endParaRPr sz="2267" dirty="0">
              <a:solidFill>
                <a:schemeClr val="dk1"/>
              </a:solidFill>
            </a:endParaRPr>
          </a:p>
          <a:p>
            <a:pPr marL="643451">
              <a:buClr>
                <a:schemeClr val="dk1"/>
              </a:buClr>
              <a:buSzPts val="1400"/>
            </a:pPr>
            <a:r>
              <a:rPr lang="en" sz="2267" dirty="0">
                <a:solidFill>
                  <a:schemeClr val="dk1"/>
                </a:solidFill>
              </a:rPr>
              <a:t>Geological data, CT scans &gt; TCS Geological Information and Modeling &gt; MSL microscopy &amp; tomography</a:t>
            </a:r>
            <a:endParaRPr lang="en" sz="2267" b="1" dirty="0">
              <a:solidFill>
                <a:schemeClr val="dk1"/>
              </a:solidFill>
            </a:endParaRPr>
          </a:p>
        </p:txBody>
      </p:sp>
      <p:pic>
        <p:nvPicPr>
          <p:cNvPr id="3" name="Picture 2" descr="A white sound wave in a circle&#10;&#10;AI-generated content may be incorrect.">
            <a:extLst>
              <a:ext uri="{FF2B5EF4-FFF2-40B4-BE49-F238E27FC236}">
                <a16:creationId xmlns:a16="http://schemas.microsoft.com/office/drawing/2014/main" id="{4FC7381A-6FE9-AB28-F025-B313CB63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172" y="496171"/>
            <a:ext cx="1392000" cy="1392000"/>
          </a:xfrm>
          <a:prstGeom prst="rect">
            <a:avLst/>
          </a:prstGeom>
        </p:spPr>
      </p:pic>
      <p:pic>
        <p:nvPicPr>
          <p:cNvPr id="5" name="Picture 4" descr="A green circle with a dropper over a group of beakers&#10;&#10;AI-generated content may be incorrect.">
            <a:extLst>
              <a:ext uri="{FF2B5EF4-FFF2-40B4-BE49-F238E27FC236}">
                <a16:creationId xmlns:a16="http://schemas.microsoft.com/office/drawing/2014/main" id="{D8AFA5D1-CD9C-AA3A-F783-8BAD79D75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172" y="1767600"/>
            <a:ext cx="1392000" cy="1392000"/>
          </a:xfrm>
          <a:prstGeom prst="rect">
            <a:avLst/>
          </a:prstGeom>
        </p:spPr>
      </p:pic>
      <p:pic>
        <p:nvPicPr>
          <p:cNvPr id="7" name="Picture 6" descr="A purple circle with white lines and a couple of rectangular bars&#10;&#10;AI-generated content may be incorrect.">
            <a:extLst>
              <a:ext uri="{FF2B5EF4-FFF2-40B4-BE49-F238E27FC236}">
                <a16:creationId xmlns:a16="http://schemas.microsoft.com/office/drawing/2014/main" id="{072A192F-7E20-2E85-89C4-B2CD38F13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613" y="3159600"/>
            <a:ext cx="1392000" cy="1392000"/>
          </a:xfrm>
          <a:prstGeom prst="rect">
            <a:avLst/>
          </a:prstGeom>
        </p:spPr>
      </p:pic>
      <p:pic>
        <p:nvPicPr>
          <p:cNvPr id="9" name="Picture 8" descr="A red circle with white lines&#10;&#10;AI-generated content may be incorrect.">
            <a:extLst>
              <a:ext uri="{FF2B5EF4-FFF2-40B4-BE49-F238E27FC236}">
                <a16:creationId xmlns:a16="http://schemas.microsoft.com/office/drawing/2014/main" id="{23B8D0E5-6024-3171-13EA-D338B3469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0172" y="4551600"/>
            <a:ext cx="1392000" cy="13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18361-9157-A5A6-DC01-543D211CDF0F}"/>
              </a:ext>
            </a:extLst>
          </p:cNvPr>
          <p:cNvSpPr txBox="1"/>
          <p:nvPr/>
        </p:nvSpPr>
        <p:spPr>
          <a:xfrm>
            <a:off x="496440" y="5247600"/>
            <a:ext cx="10467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Large-volume data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a DAS dataset may be up to several TB</a:t>
            </a:r>
          </a:p>
          <a:p>
            <a:pPr marL="186262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Unique one-off datasets: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every test bed produces their own unique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B3A4ABC4-739D-F07B-9A44-1FDBCAD85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>
            <a:extLst>
              <a:ext uri="{FF2B5EF4-FFF2-40B4-BE49-F238E27FC236}">
                <a16:creationId xmlns:a16="http://schemas.microsoft.com/office/drawing/2014/main" id="{B26B3289-E41E-E6E9-2857-D06DAEB9B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0373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39285"/>
            </a:pPr>
            <a:r>
              <a:rPr lang="en" dirty="0"/>
              <a:t>Geo-Energy Test Beds Data Sets via MSL data catalogue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E394F-87D9-F91C-3C5F-F1BFA265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0378"/>
            <a:ext cx="12192000" cy="53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93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415600" y="20373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39285"/>
            </a:pPr>
            <a:r>
              <a:rPr lang="en" dirty="0"/>
              <a:t>Geo-Energy Test Beds Data Sets via EPOS portal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4CE1B-67DE-11DA-D5E9-6D39BFF8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68" y="1122427"/>
            <a:ext cx="6907723" cy="5410200"/>
          </a:xfrm>
          <a:prstGeom prst="rect">
            <a:avLst/>
          </a:prstGeom>
        </p:spPr>
      </p:pic>
      <p:pic>
        <p:nvPicPr>
          <p:cNvPr id="8" name="Picture 7" descr="A green circle with a dropper over a group of beakers&#10;&#10;AI-generated content may be incorrect.">
            <a:extLst>
              <a:ext uri="{FF2B5EF4-FFF2-40B4-BE49-F238E27FC236}">
                <a16:creationId xmlns:a16="http://schemas.microsoft.com/office/drawing/2014/main" id="{81B07016-06D4-0DE7-8717-D16285F4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172" y="203733"/>
            <a:ext cx="1392000" cy="139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Microsoft Macintosh PowerPoint</Application>
  <PresentationFormat>Widescreen</PresentationFormat>
  <Paragraphs>96</Paragraphs>
  <Slides>12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Segoe Print</vt:lpstr>
      <vt:lpstr>Segoe UI</vt:lpstr>
      <vt:lpstr>Simple Light</vt:lpstr>
      <vt:lpstr>1_Tema di Office</vt:lpstr>
      <vt:lpstr>Presentazione standard di PowerPoint</vt:lpstr>
      <vt:lpstr>Presentazione standard di PowerPoint</vt:lpstr>
      <vt:lpstr>What are Geo-Energy Test Beds?</vt:lpstr>
      <vt:lpstr>Geo-Energy Test Beds - Research Infrastructures</vt:lpstr>
      <vt:lpstr>Geo-Energy Test Beds - Research Infrastructures</vt:lpstr>
      <vt:lpstr>Geo-Energy Data and Data Products </vt:lpstr>
      <vt:lpstr>Geo-Energy Data and Data Products </vt:lpstr>
      <vt:lpstr>Geo-Energy Test Beds Data Sets via MSL data catalogue</vt:lpstr>
      <vt:lpstr>Geo-Energy Test Beds Data Sets via EPOS portal</vt:lpstr>
      <vt:lpstr>A growing geo-energy community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2025-03-27T14:22:33Z</dcterms:created>
  <dcterms:modified xsi:type="dcterms:W3CDTF">2025-03-27T14:23:04Z</dcterms:modified>
</cp:coreProperties>
</file>