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82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822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42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75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4580">
              <a:lnSpc>
                <a:spcPts val="1271"/>
              </a:lnSpc>
            </a:pPr>
            <a:fld id="{81D60167-4931-47E6-BA6A-407CBD079E47}" type="slidenum">
              <a:rPr lang="it-IT" spc="-23" smtClean="0"/>
              <a:pPr marL="34580">
                <a:lnSpc>
                  <a:spcPts val="1271"/>
                </a:lnSpc>
              </a:pPr>
              <a:t>‹N›</a:t>
            </a:fld>
            <a:endParaRPr lang="it-IT" spc="-23" dirty="0"/>
          </a:p>
        </p:txBody>
      </p:sp>
    </p:spTree>
    <p:extLst>
      <p:ext uri="{BB962C8B-B14F-4D97-AF65-F5344CB8AC3E}">
        <p14:creationId xmlns:p14="http://schemas.microsoft.com/office/powerpoint/2010/main" val="45715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9547" y="858604"/>
            <a:ext cx="9201129" cy="642484"/>
          </a:xfrm>
        </p:spPr>
        <p:txBody>
          <a:bodyPr lIns="0" tIns="0" rIns="0" bIns="0"/>
          <a:lstStyle>
            <a:lvl1pPr>
              <a:defRPr sz="4175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4580">
              <a:lnSpc>
                <a:spcPts val="1271"/>
              </a:lnSpc>
            </a:pPr>
            <a:fld id="{81D60167-4931-47E6-BA6A-407CBD079E47}" type="slidenum">
              <a:rPr lang="it-IT" spc="-23" smtClean="0"/>
              <a:pPr marL="34580">
                <a:lnSpc>
                  <a:spcPts val="1271"/>
                </a:lnSpc>
              </a:pPr>
              <a:t>‹N›</a:t>
            </a:fld>
            <a:endParaRPr lang="it-IT" spc="-23" dirty="0"/>
          </a:p>
        </p:txBody>
      </p:sp>
    </p:spTree>
    <p:extLst>
      <p:ext uri="{BB962C8B-B14F-4D97-AF65-F5344CB8AC3E}">
        <p14:creationId xmlns:p14="http://schemas.microsoft.com/office/powerpoint/2010/main" val="174535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9547" y="858604"/>
            <a:ext cx="9201129" cy="642484"/>
          </a:xfrm>
        </p:spPr>
        <p:txBody>
          <a:bodyPr lIns="0" tIns="0" rIns="0" bIns="0"/>
          <a:lstStyle>
            <a:lvl1pPr>
              <a:defRPr sz="4175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4580">
              <a:lnSpc>
                <a:spcPts val="1271"/>
              </a:lnSpc>
            </a:pPr>
            <a:fld id="{81D60167-4931-47E6-BA6A-407CBD079E47}" type="slidenum">
              <a:rPr lang="it-IT" spc="-23" smtClean="0"/>
              <a:pPr marL="34580">
                <a:lnSpc>
                  <a:spcPts val="1271"/>
                </a:lnSpc>
              </a:pPr>
              <a:t>‹N›</a:t>
            </a:fld>
            <a:endParaRPr lang="it-IT" spc="-23" dirty="0"/>
          </a:p>
        </p:txBody>
      </p:sp>
    </p:spTree>
    <p:extLst>
      <p:ext uri="{BB962C8B-B14F-4D97-AF65-F5344CB8AC3E}">
        <p14:creationId xmlns:p14="http://schemas.microsoft.com/office/powerpoint/2010/main" val="272293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482" y="1551156"/>
            <a:ext cx="9101008" cy="43132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9547" y="858604"/>
            <a:ext cx="9201129" cy="642484"/>
          </a:xfrm>
        </p:spPr>
        <p:txBody>
          <a:bodyPr lIns="0" tIns="0" rIns="0" bIns="0"/>
          <a:lstStyle>
            <a:lvl1pPr>
              <a:defRPr sz="4175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4580">
              <a:lnSpc>
                <a:spcPts val="1271"/>
              </a:lnSpc>
            </a:pPr>
            <a:fld id="{81D60167-4931-47E6-BA6A-407CBD079E47}" type="slidenum">
              <a:rPr lang="it-IT" spc="-23" smtClean="0"/>
              <a:pPr marL="34580">
                <a:lnSpc>
                  <a:spcPts val="1271"/>
                </a:lnSpc>
              </a:pPr>
              <a:t>‹N›</a:t>
            </a:fld>
            <a:endParaRPr lang="it-IT" spc="-23" dirty="0"/>
          </a:p>
        </p:txBody>
      </p:sp>
    </p:spTree>
    <p:extLst>
      <p:ext uri="{BB962C8B-B14F-4D97-AF65-F5344CB8AC3E}">
        <p14:creationId xmlns:p14="http://schemas.microsoft.com/office/powerpoint/2010/main" val="99274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58" y="777778"/>
            <a:ext cx="11843326" cy="465007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718" y="2383910"/>
            <a:ext cx="2379376" cy="46742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60593" y="2844802"/>
            <a:ext cx="2389169" cy="11526"/>
          </a:xfrm>
          <a:custGeom>
            <a:avLst/>
            <a:gdLst/>
            <a:ahLst/>
            <a:cxnLst/>
            <a:rect l="l" t="t" r="r" b="b"/>
            <a:pathLst>
              <a:path w="2095500" h="12700">
                <a:moveTo>
                  <a:pt x="2095500" y="0"/>
                </a:moveTo>
                <a:lnTo>
                  <a:pt x="0" y="0"/>
                </a:lnTo>
                <a:lnTo>
                  <a:pt x="0" y="12696"/>
                </a:lnTo>
                <a:lnTo>
                  <a:pt x="2095500" y="12696"/>
                </a:lnTo>
                <a:lnTo>
                  <a:pt x="2095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bg object 19"/>
          <p:cNvSpPr/>
          <p:nvPr/>
        </p:nvSpPr>
        <p:spPr>
          <a:xfrm>
            <a:off x="660593" y="2844802"/>
            <a:ext cx="2389169" cy="11526"/>
          </a:xfrm>
          <a:custGeom>
            <a:avLst/>
            <a:gdLst/>
            <a:ahLst/>
            <a:cxnLst/>
            <a:rect l="l" t="t" r="r" b="b"/>
            <a:pathLst>
              <a:path w="2095500" h="12700">
                <a:moveTo>
                  <a:pt x="0" y="0"/>
                </a:moveTo>
                <a:lnTo>
                  <a:pt x="2095500" y="0"/>
                </a:lnTo>
                <a:lnTo>
                  <a:pt x="2095500" y="12696"/>
                </a:lnTo>
                <a:lnTo>
                  <a:pt x="0" y="12696"/>
                </a:lnTo>
                <a:lnTo>
                  <a:pt x="0" y="0"/>
                </a:lnTo>
                <a:close/>
              </a:path>
            </a:pathLst>
          </a:custGeom>
          <a:ln w="126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0" name="bg object 20"/>
          <p:cNvSpPr/>
          <p:nvPr/>
        </p:nvSpPr>
        <p:spPr>
          <a:xfrm>
            <a:off x="3095931" y="2389672"/>
            <a:ext cx="1006347" cy="383241"/>
          </a:xfrm>
          <a:custGeom>
            <a:avLst/>
            <a:gdLst/>
            <a:ahLst/>
            <a:cxnLst/>
            <a:rect l="l" t="t" r="r" b="b"/>
            <a:pathLst>
              <a:path w="882650" h="422275">
                <a:moveTo>
                  <a:pt x="32456" y="364911"/>
                </a:moveTo>
                <a:lnTo>
                  <a:pt x="18571" y="364911"/>
                </a:lnTo>
                <a:lnTo>
                  <a:pt x="12583" y="367513"/>
                </a:lnTo>
                <a:lnTo>
                  <a:pt x="2515" y="377925"/>
                </a:lnTo>
                <a:lnTo>
                  <a:pt x="0" y="383998"/>
                </a:lnTo>
                <a:lnTo>
                  <a:pt x="0" y="397879"/>
                </a:lnTo>
                <a:lnTo>
                  <a:pt x="2515" y="403866"/>
                </a:lnTo>
                <a:lnTo>
                  <a:pt x="12583" y="413931"/>
                </a:lnTo>
                <a:lnTo>
                  <a:pt x="18571" y="416446"/>
                </a:lnTo>
                <a:lnTo>
                  <a:pt x="32456" y="416446"/>
                </a:lnTo>
                <a:lnTo>
                  <a:pt x="38531" y="413931"/>
                </a:lnTo>
                <a:lnTo>
                  <a:pt x="48945" y="403866"/>
                </a:lnTo>
                <a:lnTo>
                  <a:pt x="51549" y="397879"/>
                </a:lnTo>
                <a:lnTo>
                  <a:pt x="51549" y="383998"/>
                </a:lnTo>
                <a:lnTo>
                  <a:pt x="48945" y="377925"/>
                </a:lnTo>
                <a:lnTo>
                  <a:pt x="38531" y="367513"/>
                </a:lnTo>
                <a:lnTo>
                  <a:pt x="32456" y="364911"/>
                </a:lnTo>
                <a:close/>
              </a:path>
              <a:path w="882650" h="422275">
                <a:moveTo>
                  <a:pt x="585796" y="119727"/>
                </a:moveTo>
                <a:lnTo>
                  <a:pt x="553512" y="119727"/>
                </a:lnTo>
                <a:lnTo>
                  <a:pt x="539714" y="120996"/>
                </a:lnTo>
                <a:lnTo>
                  <a:pt x="504567" y="140030"/>
                </a:lnTo>
                <a:lnTo>
                  <a:pt x="485529" y="175167"/>
                </a:lnTo>
                <a:lnTo>
                  <a:pt x="484259" y="188962"/>
                </a:lnTo>
                <a:lnTo>
                  <a:pt x="484259" y="352417"/>
                </a:lnTo>
                <a:lnTo>
                  <a:pt x="495682" y="390679"/>
                </a:lnTo>
                <a:lnTo>
                  <a:pt x="526957" y="416576"/>
                </a:lnTo>
                <a:lnTo>
                  <a:pt x="553512" y="421652"/>
                </a:lnTo>
                <a:lnTo>
                  <a:pt x="585796" y="421652"/>
                </a:lnTo>
                <a:lnTo>
                  <a:pt x="624067" y="410232"/>
                </a:lnTo>
                <a:lnTo>
                  <a:pt x="649972" y="378966"/>
                </a:lnTo>
                <a:lnTo>
                  <a:pt x="651215" y="374802"/>
                </a:lnTo>
                <a:lnTo>
                  <a:pt x="546917" y="374802"/>
                </a:lnTo>
                <a:lnTo>
                  <a:pt x="541536" y="372719"/>
                </a:lnTo>
                <a:lnTo>
                  <a:pt x="533205" y="364390"/>
                </a:lnTo>
                <a:lnTo>
                  <a:pt x="531122" y="359011"/>
                </a:lnTo>
                <a:lnTo>
                  <a:pt x="531122" y="182368"/>
                </a:lnTo>
                <a:lnTo>
                  <a:pt x="533205" y="176989"/>
                </a:lnTo>
                <a:lnTo>
                  <a:pt x="541536" y="168661"/>
                </a:lnTo>
                <a:lnTo>
                  <a:pt x="546917" y="166578"/>
                </a:lnTo>
                <a:lnTo>
                  <a:pt x="651215" y="166578"/>
                </a:lnTo>
                <a:lnTo>
                  <a:pt x="649972" y="162413"/>
                </a:lnTo>
                <a:lnTo>
                  <a:pt x="624067" y="131148"/>
                </a:lnTo>
                <a:lnTo>
                  <a:pt x="599594" y="120996"/>
                </a:lnTo>
                <a:lnTo>
                  <a:pt x="585796" y="119727"/>
                </a:lnTo>
                <a:close/>
              </a:path>
              <a:path w="882650" h="422275">
                <a:moveTo>
                  <a:pt x="651215" y="166578"/>
                </a:moveTo>
                <a:lnTo>
                  <a:pt x="592391" y="166578"/>
                </a:lnTo>
                <a:lnTo>
                  <a:pt x="597772" y="168661"/>
                </a:lnTo>
                <a:lnTo>
                  <a:pt x="606103" y="176989"/>
                </a:lnTo>
                <a:lnTo>
                  <a:pt x="608186" y="182368"/>
                </a:lnTo>
                <a:lnTo>
                  <a:pt x="608186" y="361440"/>
                </a:lnTo>
                <a:lnTo>
                  <a:pt x="606364" y="367427"/>
                </a:lnTo>
                <a:lnTo>
                  <a:pt x="599074" y="373326"/>
                </a:lnTo>
                <a:lnTo>
                  <a:pt x="593432" y="374802"/>
                </a:lnTo>
                <a:lnTo>
                  <a:pt x="651215" y="374802"/>
                </a:lnTo>
                <a:lnTo>
                  <a:pt x="653780" y="366212"/>
                </a:lnTo>
                <a:lnTo>
                  <a:pt x="655049" y="352417"/>
                </a:lnTo>
                <a:lnTo>
                  <a:pt x="655049" y="188962"/>
                </a:lnTo>
                <a:lnTo>
                  <a:pt x="653780" y="175167"/>
                </a:lnTo>
                <a:lnTo>
                  <a:pt x="651215" y="166578"/>
                </a:lnTo>
                <a:close/>
              </a:path>
              <a:path w="882650" h="422275">
                <a:moveTo>
                  <a:pt x="32456" y="156687"/>
                </a:moveTo>
                <a:lnTo>
                  <a:pt x="18571" y="156687"/>
                </a:lnTo>
                <a:lnTo>
                  <a:pt x="12583" y="159291"/>
                </a:lnTo>
                <a:lnTo>
                  <a:pt x="2515" y="169701"/>
                </a:lnTo>
                <a:lnTo>
                  <a:pt x="0" y="175774"/>
                </a:lnTo>
                <a:lnTo>
                  <a:pt x="0" y="189656"/>
                </a:lnTo>
                <a:lnTo>
                  <a:pt x="2515" y="195643"/>
                </a:lnTo>
                <a:lnTo>
                  <a:pt x="12583" y="205706"/>
                </a:lnTo>
                <a:lnTo>
                  <a:pt x="18571" y="208222"/>
                </a:lnTo>
                <a:lnTo>
                  <a:pt x="32456" y="208222"/>
                </a:lnTo>
                <a:lnTo>
                  <a:pt x="38531" y="205706"/>
                </a:lnTo>
                <a:lnTo>
                  <a:pt x="48945" y="195643"/>
                </a:lnTo>
                <a:lnTo>
                  <a:pt x="51549" y="189656"/>
                </a:lnTo>
                <a:lnTo>
                  <a:pt x="51549" y="175774"/>
                </a:lnTo>
                <a:lnTo>
                  <a:pt x="48945" y="169701"/>
                </a:lnTo>
                <a:lnTo>
                  <a:pt x="38531" y="159291"/>
                </a:lnTo>
                <a:lnTo>
                  <a:pt x="32456" y="156687"/>
                </a:lnTo>
                <a:close/>
              </a:path>
              <a:path w="882650" h="422275">
                <a:moveTo>
                  <a:pt x="758169" y="124998"/>
                </a:moveTo>
                <a:lnTo>
                  <a:pt x="711306" y="124998"/>
                </a:lnTo>
                <a:lnTo>
                  <a:pt x="711306" y="416446"/>
                </a:lnTo>
                <a:lnTo>
                  <a:pt x="758169" y="416446"/>
                </a:lnTo>
                <a:lnTo>
                  <a:pt x="758169" y="204579"/>
                </a:lnTo>
                <a:lnTo>
                  <a:pt x="784823" y="188409"/>
                </a:lnTo>
                <a:lnTo>
                  <a:pt x="805423" y="176859"/>
                </a:lnTo>
                <a:lnTo>
                  <a:pt x="819970" y="169929"/>
                </a:lnTo>
                <a:lnTo>
                  <a:pt x="828464" y="167619"/>
                </a:lnTo>
                <a:lnTo>
                  <a:pt x="881860" y="167619"/>
                </a:lnTo>
                <a:lnTo>
                  <a:pt x="881184" y="160185"/>
                </a:lnTo>
                <a:lnTo>
                  <a:pt x="880308" y="157208"/>
                </a:lnTo>
                <a:lnTo>
                  <a:pt x="758169" y="157208"/>
                </a:lnTo>
                <a:lnTo>
                  <a:pt x="758169" y="124998"/>
                </a:lnTo>
                <a:close/>
              </a:path>
              <a:path w="882650" h="422275">
                <a:moveTo>
                  <a:pt x="881860" y="167619"/>
                </a:moveTo>
                <a:lnTo>
                  <a:pt x="832976" y="167619"/>
                </a:lnTo>
                <a:lnTo>
                  <a:pt x="835233" y="175427"/>
                </a:lnTo>
                <a:lnTo>
                  <a:pt x="835233" y="416446"/>
                </a:lnTo>
                <a:lnTo>
                  <a:pt x="882096" y="416446"/>
                </a:lnTo>
                <a:lnTo>
                  <a:pt x="882069" y="169929"/>
                </a:lnTo>
                <a:lnTo>
                  <a:pt x="881860" y="167619"/>
                </a:lnTo>
                <a:close/>
              </a:path>
              <a:path w="882650" h="422275">
                <a:moveTo>
                  <a:pt x="832109" y="119727"/>
                </a:moveTo>
                <a:lnTo>
                  <a:pt x="792292" y="133783"/>
                </a:lnTo>
                <a:lnTo>
                  <a:pt x="758169" y="157208"/>
                </a:lnTo>
                <a:lnTo>
                  <a:pt x="880308" y="157208"/>
                </a:lnTo>
                <a:lnTo>
                  <a:pt x="851374" y="123437"/>
                </a:lnTo>
                <a:lnTo>
                  <a:pt x="832109" y="119727"/>
                </a:lnTo>
                <a:close/>
              </a:path>
              <a:path w="882650" h="422275">
                <a:moveTo>
                  <a:pt x="300686" y="0"/>
                </a:moveTo>
                <a:lnTo>
                  <a:pt x="217374" y="0"/>
                </a:lnTo>
                <a:lnTo>
                  <a:pt x="217374" y="416446"/>
                </a:lnTo>
                <a:lnTo>
                  <a:pt x="264237" y="416446"/>
                </a:lnTo>
                <a:lnTo>
                  <a:pt x="264237" y="46850"/>
                </a:lnTo>
                <a:lnTo>
                  <a:pt x="309927" y="46850"/>
                </a:lnTo>
                <a:lnTo>
                  <a:pt x="300686" y="0"/>
                </a:lnTo>
                <a:close/>
              </a:path>
              <a:path w="882650" h="422275">
                <a:moveTo>
                  <a:pt x="309927" y="46850"/>
                </a:moveTo>
                <a:lnTo>
                  <a:pt x="266840" y="46850"/>
                </a:lnTo>
                <a:lnTo>
                  <a:pt x="340780" y="416446"/>
                </a:lnTo>
                <a:lnTo>
                  <a:pt x="423050" y="416446"/>
                </a:lnTo>
                <a:lnTo>
                  <a:pt x="423050" y="369596"/>
                </a:lnTo>
                <a:lnTo>
                  <a:pt x="373584" y="369596"/>
                </a:lnTo>
                <a:lnTo>
                  <a:pt x="309927" y="46850"/>
                </a:lnTo>
                <a:close/>
              </a:path>
              <a:path w="882650" h="422275">
                <a:moveTo>
                  <a:pt x="423050" y="0"/>
                </a:moveTo>
                <a:lnTo>
                  <a:pt x="376187" y="0"/>
                </a:lnTo>
                <a:lnTo>
                  <a:pt x="376187" y="369596"/>
                </a:lnTo>
                <a:lnTo>
                  <a:pt x="423050" y="369596"/>
                </a:lnTo>
                <a:lnTo>
                  <a:pt x="4230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88693" y="2715090"/>
            <a:ext cx="73251" cy="5829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94249" y="2535090"/>
            <a:ext cx="102343" cy="200502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88693" y="2526114"/>
            <a:ext cx="73251" cy="5829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3343771" y="2389672"/>
            <a:ext cx="758018" cy="383241"/>
          </a:xfrm>
          <a:custGeom>
            <a:avLst/>
            <a:gdLst/>
            <a:ahLst/>
            <a:cxnLst/>
            <a:rect l="l" t="t" r="r" b="b"/>
            <a:pathLst>
              <a:path w="664845" h="422275">
                <a:moveTo>
                  <a:pt x="614735" y="119728"/>
                </a:moveTo>
                <a:lnTo>
                  <a:pt x="650142" y="134564"/>
                </a:lnTo>
                <a:lnTo>
                  <a:pt x="664722" y="170222"/>
                </a:lnTo>
                <a:lnTo>
                  <a:pt x="664722" y="416446"/>
                </a:lnTo>
                <a:lnTo>
                  <a:pt x="617859" y="416446"/>
                </a:lnTo>
                <a:lnTo>
                  <a:pt x="617859" y="191044"/>
                </a:lnTo>
                <a:lnTo>
                  <a:pt x="617859" y="175428"/>
                </a:lnTo>
                <a:lnTo>
                  <a:pt x="615602" y="167619"/>
                </a:lnTo>
                <a:lnTo>
                  <a:pt x="611090" y="167619"/>
                </a:lnTo>
                <a:lnTo>
                  <a:pt x="602596" y="169929"/>
                </a:lnTo>
                <a:lnTo>
                  <a:pt x="588049" y="176859"/>
                </a:lnTo>
                <a:lnTo>
                  <a:pt x="567449" y="188409"/>
                </a:lnTo>
                <a:lnTo>
                  <a:pt x="540795" y="204579"/>
                </a:lnTo>
                <a:lnTo>
                  <a:pt x="540795" y="416446"/>
                </a:lnTo>
                <a:lnTo>
                  <a:pt x="493932" y="416446"/>
                </a:lnTo>
                <a:lnTo>
                  <a:pt x="493932" y="124934"/>
                </a:lnTo>
                <a:lnTo>
                  <a:pt x="540795" y="124934"/>
                </a:lnTo>
                <a:lnTo>
                  <a:pt x="540795" y="157208"/>
                </a:lnTo>
                <a:lnTo>
                  <a:pt x="553292" y="147838"/>
                </a:lnTo>
                <a:lnTo>
                  <a:pt x="592621" y="124999"/>
                </a:lnTo>
                <a:lnTo>
                  <a:pt x="608112" y="120314"/>
                </a:lnTo>
                <a:lnTo>
                  <a:pt x="614735" y="119728"/>
                </a:lnTo>
                <a:close/>
              </a:path>
              <a:path w="664845" h="422275">
                <a:moveTo>
                  <a:pt x="336139" y="119728"/>
                </a:moveTo>
                <a:lnTo>
                  <a:pt x="368422" y="119728"/>
                </a:lnTo>
                <a:lnTo>
                  <a:pt x="382220" y="120997"/>
                </a:lnTo>
                <a:lnTo>
                  <a:pt x="417368" y="140030"/>
                </a:lnTo>
                <a:lnTo>
                  <a:pt x="436406" y="175167"/>
                </a:lnTo>
                <a:lnTo>
                  <a:pt x="437675" y="188962"/>
                </a:lnTo>
                <a:lnTo>
                  <a:pt x="437675" y="352418"/>
                </a:lnTo>
                <a:lnTo>
                  <a:pt x="426252" y="390679"/>
                </a:lnTo>
                <a:lnTo>
                  <a:pt x="394978" y="416576"/>
                </a:lnTo>
                <a:lnTo>
                  <a:pt x="368422" y="421652"/>
                </a:lnTo>
                <a:lnTo>
                  <a:pt x="336139" y="421652"/>
                </a:lnTo>
                <a:lnTo>
                  <a:pt x="297867" y="410232"/>
                </a:lnTo>
                <a:lnTo>
                  <a:pt x="271962" y="378966"/>
                </a:lnTo>
                <a:lnTo>
                  <a:pt x="266885" y="352418"/>
                </a:lnTo>
                <a:lnTo>
                  <a:pt x="266885" y="188962"/>
                </a:lnTo>
                <a:lnTo>
                  <a:pt x="278308" y="150701"/>
                </a:lnTo>
                <a:lnTo>
                  <a:pt x="309583" y="124803"/>
                </a:lnTo>
                <a:lnTo>
                  <a:pt x="336139" y="119728"/>
                </a:lnTo>
                <a:close/>
              </a:path>
              <a:path w="664845" h="422275">
                <a:moveTo>
                  <a:pt x="0" y="0"/>
                </a:moveTo>
                <a:lnTo>
                  <a:pt x="83312" y="0"/>
                </a:lnTo>
                <a:lnTo>
                  <a:pt x="156210" y="369596"/>
                </a:lnTo>
                <a:lnTo>
                  <a:pt x="158813" y="369596"/>
                </a:lnTo>
                <a:lnTo>
                  <a:pt x="158813" y="0"/>
                </a:lnTo>
                <a:lnTo>
                  <a:pt x="205676" y="0"/>
                </a:lnTo>
                <a:lnTo>
                  <a:pt x="205676" y="416446"/>
                </a:lnTo>
                <a:lnTo>
                  <a:pt x="123406" y="416446"/>
                </a:lnTo>
                <a:lnTo>
                  <a:pt x="49466" y="46850"/>
                </a:lnTo>
                <a:lnTo>
                  <a:pt x="46863" y="46850"/>
                </a:lnTo>
                <a:lnTo>
                  <a:pt x="46863" y="416446"/>
                </a:lnTo>
                <a:lnTo>
                  <a:pt x="0" y="416446"/>
                </a:lnTo>
                <a:lnTo>
                  <a:pt x="0" y="0"/>
                </a:lnTo>
                <a:close/>
              </a:path>
            </a:pathLst>
          </a:custGeom>
          <a:ln w="126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49995" y="2400445"/>
            <a:ext cx="7365245" cy="4466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75923" y="3222198"/>
            <a:ext cx="7813609" cy="47026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758" y="5483131"/>
            <a:ext cx="2278249" cy="5217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8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4580">
              <a:lnSpc>
                <a:spcPts val="1271"/>
              </a:lnSpc>
            </a:pPr>
            <a:fld id="{81D60167-4931-47E6-BA6A-407CBD079E47}" type="slidenum">
              <a:rPr lang="it-IT" spc="-23" smtClean="0"/>
              <a:pPr marL="34580">
                <a:lnSpc>
                  <a:spcPts val="1271"/>
                </a:lnSpc>
              </a:pPr>
              <a:t>‹N›</a:t>
            </a:fld>
            <a:endParaRPr lang="it-IT" spc="-23" dirty="0"/>
          </a:p>
        </p:txBody>
      </p:sp>
    </p:spTree>
    <p:extLst>
      <p:ext uri="{BB962C8B-B14F-4D97-AF65-F5344CB8AC3E}">
        <p14:creationId xmlns:p14="http://schemas.microsoft.com/office/powerpoint/2010/main" val="379526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9547" y="858604"/>
            <a:ext cx="9201129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8292" y="1600054"/>
            <a:ext cx="61683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02769" y="5731183"/>
            <a:ext cx="286699" cy="166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8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4580">
              <a:lnSpc>
                <a:spcPts val="1271"/>
              </a:lnSpc>
            </a:pPr>
            <a:fld id="{81D60167-4931-47E6-BA6A-407CBD079E47}" type="slidenum">
              <a:rPr lang="it-IT" spc="-23" smtClean="0"/>
              <a:pPr marL="34580">
                <a:lnSpc>
                  <a:spcPts val="1271"/>
                </a:lnSpc>
              </a:pPr>
              <a:t>‹N›</a:t>
            </a:fld>
            <a:endParaRPr lang="it-IT" spc="-23" dirty="0"/>
          </a:p>
        </p:txBody>
      </p:sp>
    </p:spTree>
    <p:extLst>
      <p:ext uri="{BB962C8B-B14F-4D97-AF65-F5344CB8AC3E}">
        <p14:creationId xmlns:p14="http://schemas.microsoft.com/office/powerpoint/2010/main" val="15312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955">
        <a:defRPr>
          <a:latin typeface="+mn-lt"/>
          <a:ea typeface="+mn-ea"/>
          <a:cs typeface="+mn-cs"/>
        </a:defRPr>
      </a:lvl2pPr>
      <a:lvl3pPr marL="829909">
        <a:defRPr>
          <a:latin typeface="+mn-lt"/>
          <a:ea typeface="+mn-ea"/>
          <a:cs typeface="+mn-cs"/>
        </a:defRPr>
      </a:lvl3pPr>
      <a:lvl4pPr marL="1244864">
        <a:defRPr>
          <a:latin typeface="+mn-lt"/>
          <a:ea typeface="+mn-ea"/>
          <a:cs typeface="+mn-cs"/>
        </a:defRPr>
      </a:lvl4pPr>
      <a:lvl5pPr marL="1659819">
        <a:defRPr>
          <a:latin typeface="+mn-lt"/>
          <a:ea typeface="+mn-ea"/>
          <a:cs typeface="+mn-cs"/>
        </a:defRPr>
      </a:lvl5pPr>
      <a:lvl6pPr marL="2074774">
        <a:defRPr>
          <a:latin typeface="+mn-lt"/>
          <a:ea typeface="+mn-ea"/>
          <a:cs typeface="+mn-cs"/>
        </a:defRPr>
      </a:lvl6pPr>
      <a:lvl7pPr marL="2489728">
        <a:defRPr>
          <a:latin typeface="+mn-lt"/>
          <a:ea typeface="+mn-ea"/>
          <a:cs typeface="+mn-cs"/>
        </a:defRPr>
      </a:lvl7pPr>
      <a:lvl8pPr marL="2904683">
        <a:defRPr>
          <a:latin typeface="+mn-lt"/>
          <a:ea typeface="+mn-ea"/>
          <a:cs typeface="+mn-cs"/>
        </a:defRPr>
      </a:lvl8pPr>
      <a:lvl9pPr marL="331963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955">
        <a:defRPr>
          <a:latin typeface="+mn-lt"/>
          <a:ea typeface="+mn-ea"/>
          <a:cs typeface="+mn-cs"/>
        </a:defRPr>
      </a:lvl2pPr>
      <a:lvl3pPr marL="829909">
        <a:defRPr>
          <a:latin typeface="+mn-lt"/>
          <a:ea typeface="+mn-ea"/>
          <a:cs typeface="+mn-cs"/>
        </a:defRPr>
      </a:lvl3pPr>
      <a:lvl4pPr marL="1244864">
        <a:defRPr>
          <a:latin typeface="+mn-lt"/>
          <a:ea typeface="+mn-ea"/>
          <a:cs typeface="+mn-cs"/>
        </a:defRPr>
      </a:lvl4pPr>
      <a:lvl5pPr marL="1659819">
        <a:defRPr>
          <a:latin typeface="+mn-lt"/>
          <a:ea typeface="+mn-ea"/>
          <a:cs typeface="+mn-cs"/>
        </a:defRPr>
      </a:lvl5pPr>
      <a:lvl6pPr marL="2074774">
        <a:defRPr>
          <a:latin typeface="+mn-lt"/>
          <a:ea typeface="+mn-ea"/>
          <a:cs typeface="+mn-cs"/>
        </a:defRPr>
      </a:lvl6pPr>
      <a:lvl7pPr marL="2489728">
        <a:defRPr>
          <a:latin typeface="+mn-lt"/>
          <a:ea typeface="+mn-ea"/>
          <a:cs typeface="+mn-cs"/>
        </a:defRPr>
      </a:lvl7pPr>
      <a:lvl8pPr marL="2904683">
        <a:defRPr>
          <a:latin typeface="+mn-lt"/>
          <a:ea typeface="+mn-ea"/>
          <a:cs typeface="+mn-cs"/>
        </a:defRPr>
      </a:lvl8pPr>
      <a:lvl9pPr marL="331963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4.jpg"/><Relationship Id="rId7" Type="http://schemas.openxmlformats.org/officeDocument/2006/relationships/image" Target="../media/image9.png"/><Relationship Id="rId12" Type="http://schemas.openxmlformats.org/officeDocument/2006/relationships/image" Target="../media/image7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59304" y="5485992"/>
            <a:ext cx="3210005" cy="475115"/>
          </a:xfrm>
          <a:prstGeom prst="rect">
            <a:avLst/>
          </a:prstGeom>
        </p:spPr>
        <p:txBody>
          <a:bodyPr vert="horz" wrap="square" lIns="0" tIns="5763" rIns="0" bIns="0" rtlCol="0">
            <a:spAutoFit/>
          </a:bodyPr>
          <a:lstStyle/>
          <a:p>
            <a:pPr marL="11527" marR="4611" lvl="0" indent="1709959" algn="l" defTabSz="829909" rtl="0" eaLnBrk="1" fontAlgn="auto" latinLnBrk="0" hangingPunct="1">
              <a:lnSpc>
                <a:spcPct val="1024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43" b="1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1543" b="1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1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1543" b="1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1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 </a:t>
            </a:r>
            <a:r>
              <a:rPr kumimoji="0" sz="1543" b="1" i="0" u="none" strike="noStrike" kern="0" cap="none" spc="-3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</a:t>
            </a:r>
            <a:r>
              <a:rPr kumimoji="0" sz="1543" b="1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1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behalf</a:t>
            </a:r>
            <a:r>
              <a:rPr kumimoji="0" sz="1543" b="1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1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543" b="1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1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LSBB</a:t>
            </a:r>
            <a:r>
              <a:rPr kumimoji="0" sz="1543" b="1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1" i="0" u="none" strike="noStrike" kern="0" cap="none" spc="-2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&amp;</a:t>
            </a:r>
            <a:r>
              <a:rPr kumimoji="0" sz="1543" b="1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1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Muographers</a:t>
            </a:r>
            <a:r>
              <a:rPr kumimoji="0" sz="1543" b="1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1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community</a:t>
            </a:r>
            <a:endParaRPr kumimoji="0" sz="154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0536" y="5514178"/>
            <a:ext cx="371311" cy="4596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2407" y="841567"/>
            <a:ext cx="942830" cy="32400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4388" y="5514178"/>
            <a:ext cx="458073" cy="4556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3592" y="1853463"/>
            <a:ext cx="6065008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Correlation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Between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Evapotranspiration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Differential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gravimetry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48651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408466">
              <a:spcBef>
                <a:spcPts val="91"/>
              </a:spcBef>
            </a:pPr>
            <a:r>
              <a:rPr sz="3086" spc="-213" dirty="0"/>
              <a:t>Multi-</a:t>
            </a:r>
            <a:r>
              <a:rPr sz="3086" spc="-399" dirty="0"/>
              <a:t>technique</a:t>
            </a:r>
            <a:r>
              <a:rPr sz="3086" spc="-290" dirty="0"/>
              <a:t> </a:t>
            </a:r>
            <a:r>
              <a:rPr sz="3086" spc="-431" dirty="0"/>
              <a:t>example</a:t>
            </a:r>
            <a:r>
              <a:rPr sz="3086" spc="-286" dirty="0"/>
              <a:t> </a:t>
            </a:r>
            <a:r>
              <a:rPr sz="3086" spc="-268" dirty="0"/>
              <a:t>#3</a:t>
            </a:r>
            <a:endParaRPr sz="3086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0850" y="2774140"/>
            <a:ext cx="5337162" cy="172006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71380" y="4657013"/>
            <a:ext cx="5133127" cy="526500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11527" marR="193646" lvl="0" indent="0" algn="l" defTabSz="829909" rtl="0" eaLnBrk="1" fontAlgn="auto" latinLnBrk="0" hangingPunct="1">
              <a:lnSpc>
                <a:spcPct val="102200"/>
              </a:lnSpc>
              <a:spcBef>
                <a:spcPts val="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Ref: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Simon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D.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Carrie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̀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Bertille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Loiseau,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́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dric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Champollion,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Chloe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́</a:t>
            </a:r>
            <a:r>
              <a:rPr kumimoji="0" sz="81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Ollivier,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Nicolas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K.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Martin-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StPaul,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Nolwenn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Lesparre,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Albert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Olioso,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Jacques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Hinderer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Damien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Jougnot.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527" marR="4611" lvl="0" indent="0" algn="l" defTabSz="829909" rtl="0" eaLnBrk="1" fontAlgn="auto" latinLnBrk="0" hangingPunct="1">
              <a:lnSpc>
                <a:spcPct val="1022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First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evidence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correlation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between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evapotranspiration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gravity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daily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time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scale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from</a:t>
            </a:r>
            <a:r>
              <a:rPr kumimoji="0" sz="817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two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vertically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spaced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superconducting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gravimeters. 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Geophysical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Research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Letters.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r>
              <a:rPr kumimoji="0" sz="817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48,</a:t>
            </a:r>
            <a:r>
              <a:rPr kumimoji="0" sz="817" b="0" i="0" u="none" strike="noStrike" kern="0" cap="none" spc="-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https://doi.</a:t>
            </a:r>
            <a:r>
              <a:rPr kumimoji="0" sz="817" b="0" i="0" u="none" strike="noStrike" kern="0" cap="none" spc="-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org/10.1029/2021GL096579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45493" y="3119728"/>
            <a:ext cx="1110147" cy="197093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8757" y="2854281"/>
            <a:ext cx="2567807" cy="240778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7124" y="1795468"/>
            <a:ext cx="3600411" cy="188767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495376" y="4075771"/>
            <a:ext cx="3678538" cy="1840709"/>
            <a:chOff x="5786753" y="4490895"/>
            <a:chExt cx="4053204" cy="202818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6753" y="4490895"/>
              <a:ext cx="4053057" cy="20277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4024" y="5505392"/>
              <a:ext cx="697441" cy="1351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2627" y="5737580"/>
              <a:ext cx="636864" cy="5317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70069" y="5638191"/>
              <a:ext cx="3376929" cy="673735"/>
            </a:xfrm>
            <a:custGeom>
              <a:avLst/>
              <a:gdLst/>
              <a:ahLst/>
              <a:cxnLst/>
              <a:rect l="l" t="t" r="r" b="b"/>
              <a:pathLst>
                <a:path w="3376929" h="673735">
                  <a:moveTo>
                    <a:pt x="98719" y="31909"/>
                  </a:moveTo>
                  <a:lnTo>
                    <a:pt x="92783" y="63817"/>
                  </a:lnTo>
                  <a:lnTo>
                    <a:pt x="3370369" y="673107"/>
                  </a:lnTo>
                  <a:lnTo>
                    <a:pt x="3376303" y="641198"/>
                  </a:lnTo>
                  <a:lnTo>
                    <a:pt x="98719" y="31909"/>
                  </a:lnTo>
                  <a:close/>
                </a:path>
                <a:path w="3376929" h="673735">
                  <a:moveTo>
                    <a:pt x="104654" y="0"/>
                  </a:moveTo>
                  <a:lnTo>
                    <a:pt x="0" y="30063"/>
                  </a:lnTo>
                  <a:lnTo>
                    <a:pt x="86848" y="95726"/>
                  </a:lnTo>
                  <a:lnTo>
                    <a:pt x="92783" y="63817"/>
                  </a:lnTo>
                  <a:lnTo>
                    <a:pt x="76822" y="60850"/>
                  </a:lnTo>
                  <a:lnTo>
                    <a:pt x="82757" y="28942"/>
                  </a:lnTo>
                  <a:lnTo>
                    <a:pt x="99271" y="28942"/>
                  </a:lnTo>
                  <a:lnTo>
                    <a:pt x="104654" y="0"/>
                  </a:lnTo>
                  <a:close/>
                </a:path>
                <a:path w="3376929" h="673735">
                  <a:moveTo>
                    <a:pt x="82757" y="28942"/>
                  </a:moveTo>
                  <a:lnTo>
                    <a:pt x="76822" y="60850"/>
                  </a:lnTo>
                  <a:lnTo>
                    <a:pt x="92783" y="63817"/>
                  </a:lnTo>
                  <a:lnTo>
                    <a:pt x="98719" y="31909"/>
                  </a:lnTo>
                  <a:lnTo>
                    <a:pt x="82757" y="28942"/>
                  </a:lnTo>
                  <a:close/>
                </a:path>
                <a:path w="3376929" h="673735">
                  <a:moveTo>
                    <a:pt x="99271" y="28942"/>
                  </a:moveTo>
                  <a:lnTo>
                    <a:pt x="82757" y="28942"/>
                  </a:lnTo>
                  <a:lnTo>
                    <a:pt x="98719" y="31909"/>
                  </a:lnTo>
                  <a:lnTo>
                    <a:pt x="99271" y="2894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517588" y="6287766"/>
              <a:ext cx="1725930" cy="7620"/>
            </a:xfrm>
            <a:custGeom>
              <a:avLst/>
              <a:gdLst/>
              <a:ahLst/>
              <a:cxnLst/>
              <a:rect l="l" t="t" r="r" b="b"/>
              <a:pathLst>
                <a:path w="1725929" h="7620">
                  <a:moveTo>
                    <a:pt x="1725818" y="7577"/>
                  </a:moveTo>
                  <a:lnTo>
                    <a:pt x="0" y="0"/>
                  </a:lnTo>
                </a:path>
              </a:pathLst>
            </a:custGeom>
            <a:ln w="324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3693" y="6061530"/>
              <a:ext cx="1833133" cy="1450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554563" y="4150807"/>
            <a:ext cx="1656870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18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Cross-</a:t>
            </a: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section</a:t>
            </a:r>
            <a:r>
              <a:rPr kumimoji="0" sz="1361" b="0" i="0" u="none" strike="noStrike" kern="0" cap="none" spc="-136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361" b="0" i="0" u="none" strike="noStrike" kern="0" cap="none" spc="-136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double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dam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55186" y="3699433"/>
            <a:ext cx="4445021" cy="29107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Ref:</a:t>
            </a:r>
            <a:r>
              <a:rPr kumimoji="0" sz="908" b="0" i="0" u="none" strike="noStrike" kern="0" cap="none" spc="-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Roche,</a:t>
            </a:r>
            <a:r>
              <a:rPr kumimoji="0" sz="908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I.</a:t>
            </a:r>
            <a:r>
              <a:rPr kumimoji="0" sz="908" b="0" i="0" u="none" strike="noStrike" kern="0" cap="none" spc="-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908" b="0" i="0" u="none" strike="noStrike" kern="0" cap="none" spc="-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compact</a:t>
            </a:r>
            <a:r>
              <a:rPr kumimoji="0" sz="908" b="0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</a:t>
            </a:r>
            <a:r>
              <a:rPr kumimoji="0" sz="908" b="0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tracker</a:t>
            </a:r>
            <a:r>
              <a:rPr kumimoji="0" sz="908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908" b="0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dynamic</a:t>
            </a:r>
            <a:r>
              <a:rPr kumimoji="0" sz="908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tomography</a:t>
            </a:r>
            <a:r>
              <a:rPr kumimoji="0" sz="908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908" b="0" i="0" u="none" strike="noStrike" kern="0" cap="none" spc="-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density</a:t>
            </a:r>
            <a:r>
              <a:rPr kumimoji="0" sz="908" b="0" i="0" u="none" strike="noStrike" kern="0" cap="none" spc="-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based</a:t>
            </a:r>
            <a:r>
              <a:rPr kumimoji="0" sz="908" b="0" i="0" u="none" strike="noStrike" kern="0" cap="none" spc="-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</a:t>
            </a:r>
            <a:r>
              <a:rPr kumimoji="0" sz="908" b="0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908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thin</a:t>
            </a:r>
            <a:r>
              <a:rPr kumimoji="0" sz="908" b="0" i="0" u="none" strike="noStrike" kern="0" cap="none" spc="-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time</a:t>
            </a:r>
            <a:r>
              <a:rPr kumimoji="0" sz="908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projection</a:t>
            </a:r>
            <a:r>
              <a:rPr kumimoji="0" sz="908" b="0" i="0" u="none" strike="noStrike" kern="0" cap="none" spc="4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chamber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908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Micromegas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readout.</a:t>
            </a:r>
            <a:r>
              <a:rPr kumimoji="0" sz="908" b="0" i="0" u="none" strike="noStrike" kern="0" cap="none" spc="-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1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Particles</a:t>
            </a:r>
            <a:r>
              <a:rPr kumimoji="0" sz="908" b="0" i="1" u="none" strike="noStrike" kern="0" cap="none" spc="-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1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r>
              <a:rPr kumimoji="0" sz="908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1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4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908" b="0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333-</a:t>
            </a:r>
            <a:r>
              <a:rPr kumimoji="0" sz="908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342.</a:t>
            </a:r>
            <a:r>
              <a:rPr kumimoji="0" sz="908" b="0" i="0" u="none" strike="noStrike" kern="0" cap="none" spc="-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https://doi.org/10.3390/particles4030028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056405" y="877929"/>
            <a:ext cx="4078493" cy="48651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086" spc="-213" dirty="0"/>
              <a:t>Multi-</a:t>
            </a:r>
            <a:r>
              <a:rPr sz="3086" spc="-399" dirty="0"/>
              <a:t>technique</a:t>
            </a:r>
            <a:r>
              <a:rPr sz="3086" spc="-290" dirty="0"/>
              <a:t> </a:t>
            </a:r>
            <a:r>
              <a:rPr sz="3086" spc="-431" dirty="0"/>
              <a:t>example</a:t>
            </a:r>
            <a:r>
              <a:rPr sz="3086" spc="-286" dirty="0"/>
              <a:t> </a:t>
            </a:r>
            <a:r>
              <a:rPr sz="3086" spc="-68" dirty="0"/>
              <a:t>#4</a:t>
            </a:r>
            <a:endParaRPr sz="3086"/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43985" y="1567730"/>
            <a:ext cx="4181075" cy="4449055"/>
            <a:chOff x="220868" y="1727406"/>
            <a:chExt cx="4606925" cy="490220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868" y="1727406"/>
              <a:ext cx="3936959" cy="49021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6913" y="1727406"/>
              <a:ext cx="760355" cy="49021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5387" y="1808031"/>
              <a:ext cx="937603" cy="2209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7175" y="1808030"/>
              <a:ext cx="1501930" cy="22098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1069" y="2124367"/>
              <a:ext cx="526546" cy="16940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855646" y="1569894"/>
            <a:ext cx="3043454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Apparent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thickness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(m)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dam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from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detector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502486" y="5731183"/>
            <a:ext cx="17058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11</a:t>
            </a:r>
            <a:endParaRPr kumimoji="0" sz="10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82162" y="5814908"/>
            <a:ext cx="1865491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9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Sediment</a:t>
            </a:r>
            <a:r>
              <a:rPr kumimoji="0" sz="1361" b="0" i="0" u="none" strike="noStrike" kern="0" cap="none" spc="-123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thickness</a:t>
            </a:r>
            <a:r>
              <a:rPr kumimoji="0" sz="1361" b="0" i="0" u="none" strike="noStrike" kern="0" cap="none" spc="-118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cartography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7525" y="1604501"/>
            <a:ext cx="8186954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78" b="0" i="0" u="none" strike="noStrike" kern="0" cap="none" spc="-3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Multitechnique,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multiscale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collaboration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monitor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different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signatures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groundwater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4417" y="2079422"/>
            <a:ext cx="4305460" cy="33459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72060" y="5503983"/>
            <a:ext cx="1365837" cy="290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PI: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Séverine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Rosat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48651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413077">
              <a:spcBef>
                <a:spcPts val="91"/>
              </a:spcBef>
            </a:pPr>
            <a:r>
              <a:rPr sz="3086" spc="-213" dirty="0"/>
              <a:t>Multi-</a:t>
            </a:r>
            <a:r>
              <a:rPr sz="3086" spc="-399" dirty="0"/>
              <a:t>technique</a:t>
            </a:r>
            <a:r>
              <a:rPr sz="3086" spc="-290" dirty="0"/>
              <a:t> </a:t>
            </a:r>
            <a:r>
              <a:rPr sz="3086" spc="-431" dirty="0"/>
              <a:t>example</a:t>
            </a:r>
            <a:r>
              <a:rPr sz="3086" spc="-286" dirty="0"/>
              <a:t> </a:t>
            </a:r>
            <a:r>
              <a:rPr sz="3086" spc="-304" dirty="0"/>
              <a:t>#5</a:t>
            </a:r>
            <a:endParaRPr sz="3086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8816" y="2085836"/>
            <a:ext cx="2316677" cy="167381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398868" y="2109314"/>
            <a:ext cx="678884" cy="430471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lvl="0" indent="128521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68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Absolut </a:t>
            </a:r>
            <a:r>
              <a:rPr kumimoji="0" sz="1361" b="0" i="0" u="none" strike="noStrike" kern="0" cap="none" spc="-18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Gravimeter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43019" y="3171555"/>
            <a:ext cx="675427" cy="430471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lvl="0" indent="104315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9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Relative 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gravimeter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08816" y="3817159"/>
            <a:ext cx="2325381" cy="1742163"/>
            <a:chOff x="5471006" y="4205944"/>
            <a:chExt cx="2562225" cy="191960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1006" y="4205944"/>
              <a:ext cx="2562189" cy="19191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00831" y="4531653"/>
              <a:ext cx="1424940" cy="532130"/>
            </a:xfrm>
            <a:custGeom>
              <a:avLst/>
              <a:gdLst/>
              <a:ahLst/>
              <a:cxnLst/>
              <a:rect l="l" t="t" r="r" b="b"/>
              <a:pathLst>
                <a:path w="1424940" h="532129">
                  <a:moveTo>
                    <a:pt x="664" y="349144"/>
                  </a:moveTo>
                  <a:lnTo>
                    <a:pt x="14855" y="392388"/>
                  </a:lnTo>
                  <a:lnTo>
                    <a:pt x="80392" y="421831"/>
                  </a:lnTo>
                  <a:lnTo>
                    <a:pt x="125708" y="432824"/>
                  </a:lnTo>
                  <a:lnTo>
                    <a:pt x="175811" y="442103"/>
                  </a:lnTo>
                  <a:lnTo>
                    <a:pt x="228018" y="450246"/>
                  </a:lnTo>
                  <a:lnTo>
                    <a:pt x="279646" y="457834"/>
                  </a:lnTo>
                  <a:lnTo>
                    <a:pt x="328013" y="465443"/>
                  </a:lnTo>
                  <a:lnTo>
                    <a:pt x="371558" y="471528"/>
                  </a:lnTo>
                  <a:lnTo>
                    <a:pt x="419043" y="475937"/>
                  </a:lnTo>
                  <a:lnTo>
                    <a:pt x="469509" y="478993"/>
                  </a:lnTo>
                  <a:lnTo>
                    <a:pt x="521998" y="481022"/>
                  </a:lnTo>
                  <a:lnTo>
                    <a:pt x="575554" y="482347"/>
                  </a:lnTo>
                  <a:lnTo>
                    <a:pt x="629217" y="483294"/>
                  </a:lnTo>
                  <a:lnTo>
                    <a:pt x="682031" y="484186"/>
                  </a:lnTo>
                  <a:lnTo>
                    <a:pt x="733038" y="485349"/>
                  </a:lnTo>
                  <a:lnTo>
                    <a:pt x="781280" y="487107"/>
                  </a:lnTo>
                  <a:lnTo>
                    <a:pt x="825800" y="489785"/>
                  </a:lnTo>
                  <a:lnTo>
                    <a:pt x="884387" y="495982"/>
                  </a:lnTo>
                  <a:lnTo>
                    <a:pt x="939433" y="504372"/>
                  </a:lnTo>
                  <a:lnTo>
                    <a:pt x="991316" y="513559"/>
                  </a:lnTo>
                  <a:lnTo>
                    <a:pt x="1040415" y="522146"/>
                  </a:lnTo>
                  <a:lnTo>
                    <a:pt x="1087108" y="528738"/>
                  </a:lnTo>
                  <a:lnTo>
                    <a:pt x="1131774" y="531939"/>
                  </a:lnTo>
                  <a:lnTo>
                    <a:pt x="1174792" y="530354"/>
                  </a:lnTo>
                  <a:lnTo>
                    <a:pt x="1225956" y="522303"/>
                  </a:lnTo>
                  <a:lnTo>
                    <a:pt x="1278097" y="509218"/>
                  </a:lnTo>
                  <a:lnTo>
                    <a:pt x="1327307" y="492151"/>
                  </a:lnTo>
                  <a:lnTo>
                    <a:pt x="1369678" y="472155"/>
                  </a:lnTo>
                  <a:lnTo>
                    <a:pt x="1401303" y="450280"/>
                  </a:lnTo>
                  <a:lnTo>
                    <a:pt x="1424529" y="399212"/>
                  </a:lnTo>
                  <a:lnTo>
                    <a:pt x="1419292" y="368444"/>
                  </a:lnTo>
                  <a:lnTo>
                    <a:pt x="1396588" y="334820"/>
                  </a:lnTo>
                  <a:lnTo>
                    <a:pt x="1350446" y="297886"/>
                  </a:lnTo>
                  <a:lnTo>
                    <a:pt x="1274890" y="257186"/>
                  </a:lnTo>
                  <a:lnTo>
                    <a:pt x="1210558" y="227289"/>
                  </a:lnTo>
                  <a:lnTo>
                    <a:pt x="1171692" y="209393"/>
                  </a:lnTo>
                  <a:lnTo>
                    <a:pt x="1129116" y="190089"/>
                  </a:lnTo>
                  <a:lnTo>
                    <a:pt x="1083395" y="169791"/>
                  </a:lnTo>
                  <a:lnTo>
                    <a:pt x="1035096" y="148917"/>
                  </a:lnTo>
                  <a:lnTo>
                    <a:pt x="984787" y="127881"/>
                  </a:lnTo>
                  <a:lnTo>
                    <a:pt x="933033" y="107101"/>
                  </a:lnTo>
                  <a:lnTo>
                    <a:pt x="880402" y="86993"/>
                  </a:lnTo>
                  <a:lnTo>
                    <a:pt x="827459" y="67973"/>
                  </a:lnTo>
                  <a:lnTo>
                    <a:pt x="774772" y="50456"/>
                  </a:lnTo>
                  <a:lnTo>
                    <a:pt x="722907" y="34860"/>
                  </a:lnTo>
                  <a:lnTo>
                    <a:pt x="672430" y="21600"/>
                  </a:lnTo>
                  <a:lnTo>
                    <a:pt x="623910" y="11092"/>
                  </a:lnTo>
                  <a:lnTo>
                    <a:pt x="577911" y="3753"/>
                  </a:lnTo>
                  <a:lnTo>
                    <a:pt x="535000" y="0"/>
                  </a:lnTo>
                  <a:lnTo>
                    <a:pt x="495745" y="247"/>
                  </a:lnTo>
                  <a:lnTo>
                    <a:pt x="446373" y="7511"/>
                  </a:lnTo>
                  <a:lnTo>
                    <a:pt x="396146" y="22290"/>
                  </a:lnTo>
                  <a:lnTo>
                    <a:pt x="345810" y="43424"/>
                  </a:lnTo>
                  <a:lnTo>
                    <a:pt x="296112" y="69752"/>
                  </a:lnTo>
                  <a:lnTo>
                    <a:pt x="247799" y="100116"/>
                  </a:lnTo>
                  <a:lnTo>
                    <a:pt x="201615" y="133356"/>
                  </a:lnTo>
                  <a:lnTo>
                    <a:pt x="158309" y="168312"/>
                  </a:lnTo>
                  <a:lnTo>
                    <a:pt x="118625" y="203824"/>
                  </a:lnTo>
                  <a:lnTo>
                    <a:pt x="83310" y="238733"/>
                  </a:lnTo>
                  <a:lnTo>
                    <a:pt x="53110" y="271879"/>
                  </a:lnTo>
                  <a:lnTo>
                    <a:pt x="28771" y="302103"/>
                  </a:lnTo>
                  <a:lnTo>
                    <a:pt x="11041" y="328244"/>
                  </a:lnTo>
                  <a:lnTo>
                    <a:pt x="664" y="349144"/>
                  </a:lnTo>
                  <a:close/>
                </a:path>
              </a:pathLst>
            </a:custGeom>
            <a:ln w="3245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049377" y="4615538"/>
            <a:ext cx="812587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82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Magnetic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loop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67747" y="2085836"/>
            <a:ext cx="1992507" cy="241857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099876" y="2095482"/>
            <a:ext cx="797603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8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tracker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4876" y="877929"/>
            <a:ext cx="3363302" cy="48651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086" spc="-576" dirty="0"/>
              <a:t>The</a:t>
            </a:r>
            <a:r>
              <a:rPr sz="3086" spc="-300" dirty="0"/>
              <a:t> </a:t>
            </a:r>
            <a:r>
              <a:rPr sz="3086" spc="-399" dirty="0"/>
              <a:t>take</a:t>
            </a:r>
            <a:r>
              <a:rPr sz="3086" spc="-295" dirty="0"/>
              <a:t> </a:t>
            </a:r>
            <a:r>
              <a:rPr sz="3086" spc="-490" dirty="0"/>
              <a:t>home</a:t>
            </a:r>
            <a:r>
              <a:rPr sz="3086" spc="-300" dirty="0"/>
              <a:t> </a:t>
            </a:r>
            <a:r>
              <a:rPr sz="3086" spc="-340" dirty="0"/>
              <a:t>message</a:t>
            </a:r>
            <a:endParaRPr sz="3086"/>
          </a:p>
        </p:txBody>
      </p:sp>
      <p:sp>
        <p:nvSpPr>
          <p:cNvPr id="3" name="object 3"/>
          <p:cNvSpPr txBox="1"/>
          <p:nvPr/>
        </p:nvSpPr>
        <p:spPr>
          <a:xfrm>
            <a:off x="1908974" y="1347697"/>
            <a:ext cx="6592325" cy="2267571"/>
          </a:xfrm>
          <a:prstGeom prst="rect">
            <a:avLst/>
          </a:prstGeom>
        </p:spPr>
        <p:txBody>
          <a:bodyPr vert="horz" wrap="square" lIns="0" tIns="262218" rIns="0" bIns="0" rtlCol="0">
            <a:spAutoFit/>
          </a:bodyPr>
          <a:lstStyle/>
          <a:p>
            <a:pPr marL="3441243" marR="0" lvl="0" indent="0" algn="l" defTabSz="829909" rtl="0" eaLnBrk="1" fontAlgn="auto" latinLnBrk="0" hangingPunct="1">
              <a:lnSpc>
                <a:spcPct val="100000"/>
              </a:lnSpc>
              <a:spcBef>
                <a:spcPts val="20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14" b="1" i="0" u="none" strike="noStrike" kern="0" cap="none" spc="-3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Muography…</a:t>
            </a:r>
            <a:endParaRPr kumimoji="0" sz="281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87306" marR="0" lvl="0" indent="-175779" algn="l" defTabSz="829909" rtl="0" eaLnBrk="1" fontAlgn="auto" latinLnBrk="0" hangingPunct="1">
              <a:lnSpc>
                <a:spcPct val="100000"/>
              </a:lnSpc>
              <a:spcBef>
                <a:spcPts val="1529"/>
              </a:spcBef>
              <a:spcAft>
                <a:spcPts val="0"/>
              </a:spcAft>
              <a:buClr>
                <a:srgbClr val="8FAADC"/>
              </a:buClr>
              <a:buSzTx/>
              <a:buFont typeface="Arial MT"/>
              <a:buChar char="•"/>
              <a:tabLst>
                <a:tab pos="187306" algn="l"/>
              </a:tabLst>
              <a:defRPr/>
            </a:pPr>
            <a:r>
              <a:rPr kumimoji="0" sz="2178" b="0" i="0" u="none" strike="noStrike" kern="0" cap="none" spc="-2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provides</a:t>
            </a:r>
            <a:r>
              <a:rPr kumimoji="0" sz="2178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original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information</a:t>
            </a:r>
            <a:r>
              <a:rPr kumimoji="0" sz="2178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application-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oriented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detectors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87306" marR="0" lvl="0" indent="-175779" algn="l" defTabSz="829909" rtl="0" eaLnBrk="1" fontAlgn="auto" latinLnBrk="0" hangingPunct="1">
              <a:lnSpc>
                <a:spcPct val="100000"/>
              </a:lnSpc>
              <a:spcBef>
                <a:spcPts val="1370"/>
              </a:spcBef>
              <a:spcAft>
                <a:spcPts val="0"/>
              </a:spcAft>
              <a:buClr>
                <a:srgbClr val="8FAADC"/>
              </a:buClr>
              <a:buSzTx/>
              <a:buFont typeface="Arial MT"/>
              <a:buChar char="•"/>
              <a:tabLst>
                <a:tab pos="187306" algn="l"/>
              </a:tabLst>
              <a:defRPr/>
            </a:pPr>
            <a:r>
              <a:rPr kumimoji="0" sz="2178" b="0" i="0" u="none" strike="noStrike" kern="0" cap="none" spc="-3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combined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classic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geophysics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techniques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4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enhance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results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87306" marR="0" lvl="0" indent="-175779" algn="l" defTabSz="829909" rtl="0" eaLnBrk="1" fontAlgn="auto" latinLnBrk="0" hangingPunct="1">
              <a:lnSpc>
                <a:spcPct val="100000"/>
              </a:lnSpc>
              <a:spcBef>
                <a:spcPts val="1479"/>
              </a:spcBef>
              <a:spcAft>
                <a:spcPts val="0"/>
              </a:spcAft>
              <a:buClr>
                <a:srgbClr val="8FAADC"/>
              </a:buClr>
              <a:buSzTx/>
              <a:buFont typeface="Arial MT"/>
              <a:buChar char="•"/>
              <a:tabLst>
                <a:tab pos="187306" algn="l"/>
              </a:tabLst>
              <a:defRPr/>
            </a:pPr>
            <a:r>
              <a:rPr kumimoji="0" sz="2178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has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well-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organized,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growing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community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-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7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yet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quite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heterogenous.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8974" y="4411808"/>
            <a:ext cx="8424967" cy="134956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09502" marR="0" lvl="0" indent="0" algn="ctr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14" b="1" i="0" u="none" strike="noStrike" kern="0" cap="none" spc="-5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814" b="1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814" b="1" i="0" u="none" strike="noStrike" kern="0" cap="none" spc="-4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LSBB</a:t>
            </a:r>
            <a:r>
              <a:rPr kumimoji="0" sz="2814" b="1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814" b="1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is…</a:t>
            </a:r>
            <a:endParaRPr kumimoji="0" sz="281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86730" marR="0" lvl="0" indent="-175203" algn="l" defTabSz="829909" rtl="0" eaLnBrk="1" fontAlgn="auto" latinLnBrk="0" hangingPunct="1">
              <a:lnSpc>
                <a:spcPct val="100000"/>
              </a:lnSpc>
              <a:spcBef>
                <a:spcPts val="1434"/>
              </a:spcBef>
              <a:spcAft>
                <a:spcPts val="0"/>
              </a:spcAft>
              <a:buClr>
                <a:srgbClr val="8FAADC"/>
              </a:buClr>
              <a:buSzTx/>
              <a:buFont typeface="Arial MT"/>
              <a:buChar char="•"/>
              <a:tabLst>
                <a:tab pos="186730" algn="l"/>
              </a:tabLst>
              <a:defRPr/>
            </a:pPr>
            <a:r>
              <a:rPr kumimoji="0" sz="1815" b="0" i="0" u="none" strike="noStrike" kern="0" cap="none" spc="-2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815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1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multidisciplinary</a:t>
            </a:r>
            <a:r>
              <a:rPr kumimoji="0" sz="1815" b="1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platform</a:t>
            </a:r>
            <a:r>
              <a:rPr kumimoji="0" sz="1815" b="0" i="0" u="none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815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remarkable</a:t>
            </a:r>
            <a:r>
              <a:rPr kumimoji="0" sz="1815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1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well-</a:t>
            </a:r>
            <a:r>
              <a:rPr kumimoji="0" sz="1815" b="1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known</a:t>
            </a:r>
            <a:r>
              <a:rPr kumimoji="0" sz="1815" b="1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environment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86730" marR="0" lvl="0" indent="-175203" algn="l" defTabSz="829909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>
                <a:srgbClr val="8FAADC"/>
              </a:buClr>
              <a:buSzTx/>
              <a:buFont typeface="Arial MT"/>
              <a:buChar char="•"/>
              <a:tabLst>
                <a:tab pos="186730" algn="l"/>
              </a:tabLst>
              <a:defRPr/>
            </a:pPr>
            <a:r>
              <a:rPr kumimoji="0" sz="1815" b="1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highly</a:t>
            </a:r>
            <a:r>
              <a:rPr kumimoji="0" sz="1815" b="1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1" i="0" u="none" strike="noStrike" kern="0" cap="none" spc="-2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equipped</a:t>
            </a:r>
            <a:r>
              <a:rPr kumimoji="0" sz="1815" b="1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 </a:t>
            </a:r>
            <a:r>
              <a:rPr kumimoji="0" sz="1815" b="1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unique</a:t>
            </a:r>
            <a:r>
              <a:rPr kumimoji="0" sz="1815" b="1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1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infrastructure</a:t>
            </a:r>
            <a:r>
              <a:rPr kumimoji="0" sz="1815" b="1" i="0" u="none" strike="noStrike" kern="0" cap="none" spc="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terrestrial,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atmospheric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astrophysical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observation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653541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pc="-608" dirty="0">
                <a:solidFill>
                  <a:srgbClr val="FF0000"/>
                </a:solidFill>
              </a:rPr>
              <a:t>Thank</a:t>
            </a:r>
            <a:r>
              <a:rPr spc="-272" dirty="0">
                <a:solidFill>
                  <a:srgbClr val="FF0000"/>
                </a:solidFill>
              </a:rPr>
              <a:t> </a:t>
            </a:r>
            <a:r>
              <a:rPr spc="-585" dirty="0">
                <a:solidFill>
                  <a:srgbClr val="FF0000"/>
                </a:solidFill>
              </a:rPr>
              <a:t>you</a:t>
            </a:r>
            <a:r>
              <a:rPr spc="-277" dirty="0">
                <a:solidFill>
                  <a:srgbClr val="FF0000"/>
                </a:solidFill>
              </a:rPr>
              <a:t> </a:t>
            </a:r>
            <a:r>
              <a:rPr spc="-340" dirty="0"/>
              <a:t>for</a:t>
            </a:r>
            <a:r>
              <a:rPr spc="-268" dirty="0"/>
              <a:t> </a:t>
            </a:r>
            <a:r>
              <a:rPr spc="-439" dirty="0"/>
              <a:t>your</a:t>
            </a:r>
            <a:r>
              <a:rPr spc="-263" dirty="0"/>
              <a:t> </a:t>
            </a:r>
            <a:r>
              <a:rPr spc="-436" dirty="0"/>
              <a:t>attention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7975" y="2741728"/>
            <a:ext cx="811514" cy="8072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97976" y="4075947"/>
            <a:ext cx="812621" cy="10060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4329" y="1880192"/>
            <a:ext cx="6715077" cy="3263041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34269" marR="77804" lvl="0" indent="-265686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334269" algn="l"/>
              </a:tabLst>
              <a:defRPr/>
            </a:pPr>
            <a:r>
              <a:rPr kumimoji="0" sz="1815" b="0" i="0" u="none" strike="noStrike" kern="0" cap="none" spc="-3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815" b="0" i="0" u="none" strike="noStrike" kern="0" cap="none" spc="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</a:t>
            </a:r>
            <a:r>
              <a:rPr kumimoji="0" sz="1815" b="0" i="0" u="none" strike="noStrike" kern="0" cap="none" spc="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flux</a:t>
            </a:r>
            <a:r>
              <a:rPr kumimoji="0" sz="1815" b="0" i="0" u="none" strike="noStrike" kern="0" cap="none" spc="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decreases</a:t>
            </a:r>
            <a:r>
              <a:rPr kumimoji="0" sz="1815" b="0" i="0" u="none" strike="noStrike" kern="0" cap="none" spc="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progressively,</a:t>
            </a:r>
            <a:r>
              <a:rPr kumimoji="0" sz="1815" b="0" i="0" u="none" strike="noStrike" kern="0" cap="none" spc="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1815" b="0" i="0" u="none" strike="noStrike" kern="0" cap="none" spc="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</a:t>
            </a:r>
            <a:r>
              <a:rPr kumimoji="0" sz="1815" b="0" i="0" u="none" strike="noStrike" kern="0" cap="none" spc="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absorption</a:t>
            </a:r>
            <a:r>
              <a:rPr kumimoji="0" sz="1815" b="0" i="0" u="none" strike="noStrike" kern="0" cap="none" spc="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correlated</a:t>
            </a:r>
            <a:r>
              <a:rPr kumimoji="0" sz="1815" b="0" i="0" u="none" strike="noStrike" kern="0" cap="none" spc="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1815" b="0" i="0" u="none" strike="noStrike" kern="0" cap="none" spc="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medium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opacity*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4269" marR="0" lvl="0" indent="-265110" algn="l" defTabSz="829909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334269" algn="l"/>
              </a:tabLst>
              <a:defRPr/>
            </a:pPr>
            <a:r>
              <a:rPr kumimoji="0" sz="1815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Cosmic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muons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penetrate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several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hundreds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meters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underground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4269" marR="73770" lvl="0" indent="-265686" algn="l" defTabSz="829909" rtl="0" eaLnBrk="1" fontAlgn="auto" latinLnBrk="0" hangingPunct="1">
              <a:lnSpc>
                <a:spcPct val="104000"/>
              </a:lnSpc>
              <a:spcBef>
                <a:spcPts val="368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334269" algn="l"/>
              </a:tabLst>
              <a:defRPr/>
            </a:pPr>
            <a:r>
              <a:rPr kumimoji="0" sz="1815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Muographic</a:t>
            </a:r>
            <a:r>
              <a:rPr kumimoji="0" sz="1815" b="0" i="0" u="none" strike="noStrike" kern="0" cap="none" spc="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measurements</a:t>
            </a:r>
            <a:r>
              <a:rPr kumimoji="0" sz="1815" b="0" i="0" u="none" strike="noStrike" kern="0" cap="none" spc="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1815" b="0" i="0" u="none" strike="noStrike" kern="0" cap="none" spc="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transmission</a:t>
            </a:r>
            <a:r>
              <a:rPr kumimoji="0" sz="1815" b="0" i="0" u="none" strike="noStrike" kern="0" cap="none" spc="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do</a:t>
            </a:r>
            <a:r>
              <a:rPr kumimoji="0" sz="1815" b="0" i="0" u="none" strike="noStrike" kern="0" cap="none" spc="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</a:t>
            </a:r>
            <a:r>
              <a:rPr kumimoji="0" sz="1815" b="0" i="0" u="none" strike="noStrike" kern="0" cap="none" spc="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require</a:t>
            </a:r>
            <a:r>
              <a:rPr kumimoji="0" sz="1815" b="0" i="0" u="none" strike="noStrike" kern="0" cap="none" spc="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815" b="0" i="0" u="none" strike="noStrike" kern="0" cap="none" spc="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direct</a:t>
            </a:r>
            <a:r>
              <a:rPr kumimoji="0" sz="1815" b="0" i="0" u="none" strike="noStrike" kern="0" cap="none" spc="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contact between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target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volume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detector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4269" marR="0" lvl="0" indent="-265110" algn="l" defTabSz="829909" rtl="0" eaLnBrk="1" fontAlgn="auto" latinLnBrk="0" hangingPunct="1">
              <a:lnSpc>
                <a:spcPct val="100000"/>
              </a:lnSpc>
              <a:spcBef>
                <a:spcPts val="458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334269" algn="l"/>
              </a:tabLst>
              <a:defRPr/>
            </a:pP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Provides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complementary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insights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other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techniques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4269" marR="0" lvl="0" indent="-265110" algn="l" defTabSz="829909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334269" algn="l"/>
              </a:tabLst>
              <a:defRPr/>
            </a:pPr>
            <a:r>
              <a:rPr kumimoji="0" sz="1815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Cosmic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muons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natural,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permanent,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passive </a:t>
            </a:r>
            <a:r>
              <a:rPr kumimoji="0" sz="1815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source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4269" marR="0" lvl="0" indent="-265110" algn="l" defTabSz="829909" rtl="0" eaLnBrk="1" fontAlgn="auto" latinLnBrk="0" hangingPunct="1">
              <a:lnSpc>
                <a:spcPct val="100000"/>
              </a:lnSpc>
              <a:spcBef>
                <a:spcPts val="436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334269" algn="l"/>
              </a:tabLst>
              <a:defRPr/>
            </a:pP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Muons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average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flux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sea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level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3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~10.000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μ</a:t>
            </a:r>
            <a:r>
              <a:rPr kumimoji="0" sz="1815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/(m</a:t>
            </a:r>
            <a:r>
              <a:rPr kumimoji="0" sz="1906" b="0" i="0" u="none" strike="noStrike" kern="0" cap="none" spc="-300" normalizeH="0" baseline="23809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r>
              <a:rPr kumimoji="0" sz="1906" b="0" i="0" u="none" strike="noStrike" kern="0" cap="none" spc="-115" normalizeH="0" baseline="23809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3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·</a:t>
            </a:r>
            <a:r>
              <a:rPr kumimoji="0" sz="1815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min)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1071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/>
              <a:defRPr/>
            </a:pP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4269" marR="0" lvl="0" indent="-26511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334269" algn="l"/>
              </a:tabLst>
              <a:defRPr/>
            </a:pP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*Opacity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density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integrated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over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path</a:t>
            </a:r>
            <a:r>
              <a:rPr kumimoji="0" sz="1815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length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525579"/>
          </a:xfrm>
          <a:prstGeom prst="rect">
            <a:avLst/>
          </a:prstGeom>
        </p:spPr>
        <p:txBody>
          <a:bodyPr vert="horz" wrap="square" lIns="0" tIns="50215" rIns="0" bIns="0" rtlCol="0">
            <a:spAutoFit/>
          </a:bodyPr>
          <a:lstStyle/>
          <a:p>
            <a:pPr marL="2852814">
              <a:spcBef>
                <a:spcPts val="91"/>
              </a:spcBef>
            </a:pPr>
            <a:r>
              <a:rPr sz="3086" spc="-354" dirty="0"/>
              <a:t>Muography</a:t>
            </a:r>
            <a:r>
              <a:rPr sz="3086" spc="-304" dirty="0"/>
              <a:t> </a:t>
            </a:r>
            <a:r>
              <a:rPr sz="3086" spc="-522" dirty="0"/>
              <a:t>:</a:t>
            </a:r>
            <a:r>
              <a:rPr sz="3086" spc="-295" dirty="0"/>
              <a:t> </a:t>
            </a:r>
            <a:r>
              <a:rPr sz="3086" spc="-286" dirty="0"/>
              <a:t>Principle</a:t>
            </a:r>
            <a:endParaRPr sz="3086"/>
          </a:p>
        </p:txBody>
      </p:sp>
      <p:sp>
        <p:nvSpPr>
          <p:cNvPr id="7" name="object 7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1799" y="5101923"/>
            <a:ext cx="2162287" cy="29107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Animation</a:t>
            </a:r>
            <a:r>
              <a:rPr kumimoji="0" sz="908" b="0" i="0" u="none" strike="noStrike" kern="0" cap="none" spc="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908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U.</a:t>
            </a:r>
            <a:r>
              <a:rPr kumimoji="0" sz="908" b="0" i="0" u="none" strike="noStrike" kern="0" cap="none" spc="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908" b="0" i="0" u="none" strike="noStrike" kern="0" cap="none" spc="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Chicago.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Cosmic</a:t>
            </a:r>
            <a:r>
              <a:rPr kumimoji="0" sz="908" b="0" i="0" u="none" strike="noStrike" kern="0" cap="none" spc="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shower</a:t>
            </a:r>
            <a:r>
              <a:rPr kumimoji="0" sz="908" b="0" i="0" u="none" strike="noStrike" kern="0" cap="none" spc="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originated</a:t>
            </a:r>
            <a:r>
              <a:rPr kumimoji="0" sz="908" b="0" i="0" u="none" strike="noStrike" kern="0" cap="none" spc="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sz="908" b="0" i="0" u="none" strike="noStrike" kern="0" cap="none" spc="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908" b="0" i="0" u="none" strike="noStrike" kern="0" cap="none" spc="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1TeV</a:t>
            </a:r>
            <a:r>
              <a:rPr kumimoji="0" sz="908" b="0" i="0" u="none" strike="noStrike" kern="0" cap="none" spc="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8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particle.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2642" y="1966106"/>
            <a:ext cx="2340130" cy="307600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525579"/>
          </a:xfrm>
          <a:prstGeom prst="rect">
            <a:avLst/>
          </a:prstGeom>
        </p:spPr>
        <p:txBody>
          <a:bodyPr vert="horz" wrap="square" lIns="0" tIns="50215" rIns="0" bIns="0" rtlCol="0">
            <a:spAutoFit/>
          </a:bodyPr>
          <a:lstStyle/>
          <a:p>
            <a:pPr marL="1687483">
              <a:spcBef>
                <a:spcPts val="91"/>
              </a:spcBef>
            </a:pPr>
            <a:r>
              <a:rPr sz="3086" spc="-359" dirty="0"/>
              <a:t>Different</a:t>
            </a:r>
            <a:r>
              <a:rPr sz="3086" spc="-300" dirty="0"/>
              <a:t> </a:t>
            </a:r>
            <a:r>
              <a:rPr sz="3086" spc="-371" dirty="0"/>
              <a:t>techniques</a:t>
            </a:r>
            <a:r>
              <a:rPr sz="3086" spc="-286" dirty="0"/>
              <a:t> </a:t>
            </a:r>
            <a:r>
              <a:rPr sz="3086" spc="-427" dirty="0"/>
              <a:t>and</a:t>
            </a:r>
            <a:r>
              <a:rPr sz="3086" spc="349" dirty="0"/>
              <a:t> </a:t>
            </a:r>
            <a:r>
              <a:rPr sz="3086" spc="-340" dirty="0"/>
              <a:t>technologies</a:t>
            </a:r>
            <a:endParaRPr sz="3086"/>
          </a:p>
        </p:txBody>
      </p:sp>
      <p:sp>
        <p:nvSpPr>
          <p:cNvPr id="6" name="object 6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1468" y="1561596"/>
            <a:ext cx="1246542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flux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attenuation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52881" y="2126126"/>
            <a:ext cx="1447096" cy="1373905"/>
            <a:chOff x="2985300" y="2342676"/>
            <a:chExt cx="1594485" cy="15138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1015" y="2723930"/>
              <a:ext cx="1206998" cy="11266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7096" y="2347468"/>
              <a:ext cx="377951" cy="15057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0088" y="2347468"/>
              <a:ext cx="1584960" cy="37795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991015" y="2348391"/>
              <a:ext cx="1583055" cy="1502410"/>
            </a:xfrm>
            <a:custGeom>
              <a:avLst/>
              <a:gdLst/>
              <a:ahLst/>
              <a:cxnLst/>
              <a:rect l="l" t="t" r="r" b="b"/>
              <a:pathLst>
                <a:path w="1583054" h="1502410">
                  <a:moveTo>
                    <a:pt x="0" y="375537"/>
                  </a:moveTo>
                  <a:lnTo>
                    <a:pt x="375639" y="0"/>
                  </a:lnTo>
                  <a:lnTo>
                    <a:pt x="1582638" y="0"/>
                  </a:lnTo>
                  <a:lnTo>
                    <a:pt x="1582638" y="1126613"/>
                  </a:lnTo>
                  <a:lnTo>
                    <a:pt x="1206998" y="1502151"/>
                  </a:lnTo>
                  <a:lnTo>
                    <a:pt x="0" y="1502151"/>
                  </a:lnTo>
                  <a:lnTo>
                    <a:pt x="0" y="375537"/>
                  </a:lnTo>
                  <a:close/>
                </a:path>
                <a:path w="1583054" h="1502410">
                  <a:moveTo>
                    <a:pt x="0" y="375537"/>
                  </a:moveTo>
                  <a:lnTo>
                    <a:pt x="1206998" y="375537"/>
                  </a:lnTo>
                  <a:lnTo>
                    <a:pt x="1582638" y="0"/>
                  </a:lnTo>
                </a:path>
                <a:path w="1583054" h="1502410">
                  <a:moveTo>
                    <a:pt x="1206998" y="375537"/>
                  </a:moveTo>
                  <a:lnTo>
                    <a:pt x="1206998" y="1502151"/>
                  </a:lnTo>
                </a:path>
              </a:pathLst>
            </a:custGeom>
            <a:ln w="108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64922" y="3273429"/>
            <a:ext cx="356155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Matter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94202" y="1528400"/>
            <a:ext cx="951475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scattering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51754" y="2125099"/>
            <a:ext cx="1447096" cy="1373905"/>
            <a:chOff x="559984" y="2341544"/>
            <a:chExt cx="1594485" cy="151384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699" y="2722797"/>
              <a:ext cx="1206998" cy="112661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70887" y="2344419"/>
              <a:ext cx="377951" cy="15057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880" y="2344419"/>
              <a:ext cx="1584959" cy="3810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5699" y="2347259"/>
              <a:ext cx="1583055" cy="1502410"/>
            </a:xfrm>
            <a:custGeom>
              <a:avLst/>
              <a:gdLst/>
              <a:ahLst/>
              <a:cxnLst/>
              <a:rect l="l" t="t" r="r" b="b"/>
              <a:pathLst>
                <a:path w="1583055" h="1502410">
                  <a:moveTo>
                    <a:pt x="0" y="375537"/>
                  </a:moveTo>
                  <a:lnTo>
                    <a:pt x="375639" y="0"/>
                  </a:lnTo>
                  <a:lnTo>
                    <a:pt x="1582638" y="0"/>
                  </a:lnTo>
                  <a:lnTo>
                    <a:pt x="1582638" y="1126613"/>
                  </a:lnTo>
                  <a:lnTo>
                    <a:pt x="1206998" y="1502151"/>
                  </a:lnTo>
                  <a:lnTo>
                    <a:pt x="0" y="1502151"/>
                  </a:lnTo>
                  <a:lnTo>
                    <a:pt x="0" y="375537"/>
                  </a:lnTo>
                  <a:close/>
                </a:path>
                <a:path w="1583055" h="1502410">
                  <a:moveTo>
                    <a:pt x="0" y="375537"/>
                  </a:moveTo>
                  <a:lnTo>
                    <a:pt x="1206998" y="375537"/>
                  </a:lnTo>
                  <a:lnTo>
                    <a:pt x="1582638" y="0"/>
                  </a:lnTo>
                </a:path>
                <a:path w="1583055" h="1502410">
                  <a:moveTo>
                    <a:pt x="1206998" y="375537"/>
                  </a:moveTo>
                  <a:lnTo>
                    <a:pt x="1206998" y="1502151"/>
                  </a:lnTo>
                </a:path>
              </a:pathLst>
            </a:custGeom>
            <a:ln w="108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163795" y="3273429"/>
            <a:ext cx="356155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Matter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42369" y="1828054"/>
            <a:ext cx="1501844" cy="1959429"/>
          </a:xfrm>
          <a:custGeom>
            <a:avLst/>
            <a:gdLst/>
            <a:ahLst/>
            <a:cxnLst/>
            <a:rect l="l" t="t" r="r" b="b"/>
            <a:pathLst>
              <a:path w="1654810" h="2159000">
                <a:moveTo>
                  <a:pt x="398411" y="2021738"/>
                </a:moveTo>
                <a:lnTo>
                  <a:pt x="397179" y="2016163"/>
                </a:lnTo>
                <a:lnTo>
                  <a:pt x="397078" y="2015667"/>
                </a:lnTo>
                <a:lnTo>
                  <a:pt x="393547" y="2010537"/>
                </a:lnTo>
                <a:lnTo>
                  <a:pt x="388137" y="2007031"/>
                </a:lnTo>
                <a:lnTo>
                  <a:pt x="381800" y="2005901"/>
                </a:lnTo>
                <a:lnTo>
                  <a:pt x="375716" y="2007235"/>
                </a:lnTo>
                <a:lnTo>
                  <a:pt x="370586" y="2010765"/>
                </a:lnTo>
                <a:lnTo>
                  <a:pt x="367080" y="2016163"/>
                </a:lnTo>
                <a:lnTo>
                  <a:pt x="347726" y="2065185"/>
                </a:lnTo>
                <a:lnTo>
                  <a:pt x="32092" y="6794"/>
                </a:lnTo>
                <a:lnTo>
                  <a:pt x="0" y="11709"/>
                </a:lnTo>
                <a:lnTo>
                  <a:pt x="315645" y="2070100"/>
                </a:lnTo>
                <a:lnTo>
                  <a:pt x="282486" y="2029129"/>
                </a:lnTo>
                <a:lnTo>
                  <a:pt x="277520" y="2025027"/>
                </a:lnTo>
                <a:lnTo>
                  <a:pt x="271576" y="2023198"/>
                </a:lnTo>
                <a:lnTo>
                  <a:pt x="265379" y="2023745"/>
                </a:lnTo>
                <a:lnTo>
                  <a:pt x="259664" y="2026716"/>
                </a:lnTo>
                <a:lnTo>
                  <a:pt x="255549" y="2031682"/>
                </a:lnTo>
                <a:lnTo>
                  <a:pt x="253720" y="2037638"/>
                </a:lnTo>
                <a:lnTo>
                  <a:pt x="254266" y="2043836"/>
                </a:lnTo>
                <a:lnTo>
                  <a:pt x="257251" y="2049551"/>
                </a:lnTo>
                <a:lnTo>
                  <a:pt x="345668" y="2158809"/>
                </a:lnTo>
                <a:lnTo>
                  <a:pt x="357263" y="2129447"/>
                </a:lnTo>
                <a:lnTo>
                  <a:pt x="397281" y="2028088"/>
                </a:lnTo>
                <a:lnTo>
                  <a:pt x="398411" y="2021738"/>
                </a:lnTo>
                <a:close/>
              </a:path>
              <a:path w="1654810" h="2159000">
                <a:moveTo>
                  <a:pt x="507047" y="1126883"/>
                </a:moveTo>
                <a:lnTo>
                  <a:pt x="492277" y="1109294"/>
                </a:lnTo>
                <a:lnTo>
                  <a:pt x="486092" y="1109954"/>
                </a:lnTo>
                <a:lnTo>
                  <a:pt x="480606" y="1112888"/>
                </a:lnTo>
                <a:lnTo>
                  <a:pt x="476516" y="1117866"/>
                </a:lnTo>
                <a:lnTo>
                  <a:pt x="451866" y="1164450"/>
                </a:lnTo>
                <a:lnTo>
                  <a:pt x="404253" y="9918"/>
                </a:lnTo>
                <a:lnTo>
                  <a:pt x="404190" y="8585"/>
                </a:lnTo>
                <a:lnTo>
                  <a:pt x="371754" y="9918"/>
                </a:lnTo>
                <a:lnTo>
                  <a:pt x="419366" y="1164450"/>
                </a:lnTo>
                <a:lnTo>
                  <a:pt x="419417" y="1165783"/>
                </a:lnTo>
                <a:lnTo>
                  <a:pt x="421843" y="1224419"/>
                </a:lnTo>
                <a:lnTo>
                  <a:pt x="421894" y="1225753"/>
                </a:lnTo>
                <a:lnTo>
                  <a:pt x="419417" y="1165783"/>
                </a:lnTo>
                <a:lnTo>
                  <a:pt x="391007" y="1121397"/>
                </a:lnTo>
                <a:lnTo>
                  <a:pt x="386537" y="1116761"/>
                </a:lnTo>
                <a:lnTo>
                  <a:pt x="380822" y="1114298"/>
                </a:lnTo>
                <a:lnTo>
                  <a:pt x="374599" y="1114145"/>
                </a:lnTo>
                <a:lnTo>
                  <a:pt x="368592" y="1116469"/>
                </a:lnTo>
                <a:lnTo>
                  <a:pt x="363956" y="1120952"/>
                </a:lnTo>
                <a:lnTo>
                  <a:pt x="361480" y="1126667"/>
                </a:lnTo>
                <a:lnTo>
                  <a:pt x="361403" y="1133055"/>
                </a:lnTo>
                <a:lnTo>
                  <a:pt x="363664" y="1138885"/>
                </a:lnTo>
                <a:lnTo>
                  <a:pt x="439445" y="1257261"/>
                </a:lnTo>
                <a:lnTo>
                  <a:pt x="456133" y="1225753"/>
                </a:lnTo>
                <a:lnTo>
                  <a:pt x="505218" y="1133055"/>
                </a:lnTo>
                <a:lnTo>
                  <a:pt x="507047" y="1126883"/>
                </a:lnTo>
                <a:close/>
              </a:path>
              <a:path w="1654810" h="2159000">
                <a:moveTo>
                  <a:pt x="1078509" y="2026615"/>
                </a:moveTo>
                <a:lnTo>
                  <a:pt x="1077671" y="2020455"/>
                </a:lnTo>
                <a:lnTo>
                  <a:pt x="1074597" y="2015045"/>
                </a:lnTo>
                <a:lnTo>
                  <a:pt x="1069492" y="2011108"/>
                </a:lnTo>
                <a:lnTo>
                  <a:pt x="1063269" y="2009444"/>
                </a:lnTo>
                <a:lnTo>
                  <a:pt x="1057097" y="2010270"/>
                </a:lnTo>
                <a:lnTo>
                  <a:pt x="1051687" y="2013356"/>
                </a:lnTo>
                <a:lnTo>
                  <a:pt x="1047750" y="2018449"/>
                </a:lnTo>
                <a:lnTo>
                  <a:pt x="1024369" y="2065680"/>
                </a:lnTo>
                <a:lnTo>
                  <a:pt x="883005" y="8140"/>
                </a:lnTo>
                <a:lnTo>
                  <a:pt x="850607" y="10363"/>
                </a:lnTo>
                <a:lnTo>
                  <a:pt x="991984" y="2067902"/>
                </a:lnTo>
                <a:lnTo>
                  <a:pt x="962367" y="2024316"/>
                </a:lnTo>
                <a:lnTo>
                  <a:pt x="957757" y="2019808"/>
                </a:lnTo>
                <a:lnTo>
                  <a:pt x="952042" y="2017522"/>
                </a:lnTo>
                <a:lnTo>
                  <a:pt x="945756" y="2017522"/>
                </a:lnTo>
                <a:lnTo>
                  <a:pt x="939812" y="2020011"/>
                </a:lnTo>
                <a:lnTo>
                  <a:pt x="935304" y="2024621"/>
                </a:lnTo>
                <a:lnTo>
                  <a:pt x="932992" y="2030387"/>
                </a:lnTo>
                <a:lnTo>
                  <a:pt x="933018" y="2036610"/>
                </a:lnTo>
                <a:lnTo>
                  <a:pt x="935507" y="2042553"/>
                </a:lnTo>
                <a:lnTo>
                  <a:pt x="1014501" y="2158809"/>
                </a:lnTo>
                <a:lnTo>
                  <a:pt x="1029855" y="2127783"/>
                </a:lnTo>
                <a:lnTo>
                  <a:pt x="1076845" y="2032850"/>
                </a:lnTo>
                <a:lnTo>
                  <a:pt x="1078509" y="2026615"/>
                </a:lnTo>
                <a:close/>
              </a:path>
              <a:path w="1654810" h="2159000">
                <a:moveTo>
                  <a:pt x="1654340" y="18516"/>
                </a:moveTo>
                <a:lnTo>
                  <a:pt x="1627682" y="0"/>
                </a:lnTo>
                <a:lnTo>
                  <a:pt x="1053744" y="826058"/>
                </a:lnTo>
                <a:lnTo>
                  <a:pt x="1058621" y="764590"/>
                </a:lnTo>
                <a:lnTo>
                  <a:pt x="1051953" y="756767"/>
                </a:lnTo>
                <a:lnTo>
                  <a:pt x="1034072" y="755357"/>
                </a:lnTo>
                <a:lnTo>
                  <a:pt x="1026261" y="762025"/>
                </a:lnTo>
                <a:lnTo>
                  <a:pt x="1014450" y="911059"/>
                </a:lnTo>
                <a:lnTo>
                  <a:pt x="1051394" y="893864"/>
                </a:lnTo>
                <a:lnTo>
                  <a:pt x="1141895" y="851750"/>
                </a:lnTo>
                <a:lnTo>
                  <a:pt x="1147089" y="847928"/>
                </a:lnTo>
                <a:lnTo>
                  <a:pt x="1150302" y="842606"/>
                </a:lnTo>
                <a:lnTo>
                  <a:pt x="1151280" y="836460"/>
                </a:lnTo>
                <a:lnTo>
                  <a:pt x="1149769" y="830199"/>
                </a:lnTo>
                <a:lnTo>
                  <a:pt x="1145946" y="825004"/>
                </a:lnTo>
                <a:lnTo>
                  <a:pt x="1140612" y="821804"/>
                </a:lnTo>
                <a:lnTo>
                  <a:pt x="1134465" y="820826"/>
                </a:lnTo>
                <a:lnTo>
                  <a:pt x="1128204" y="822325"/>
                </a:lnTo>
                <a:lnTo>
                  <a:pt x="1080414" y="844562"/>
                </a:lnTo>
                <a:lnTo>
                  <a:pt x="1654340" y="185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23899" y="1810137"/>
            <a:ext cx="1743315" cy="2005533"/>
            <a:chOff x="2732995" y="1994503"/>
            <a:chExt cx="1920875" cy="2209800"/>
          </a:xfrm>
        </p:grpSpPr>
        <p:sp>
          <p:nvSpPr>
            <p:cNvPr id="23" name="object 23"/>
            <p:cNvSpPr/>
            <p:nvPr/>
          </p:nvSpPr>
          <p:spPr>
            <a:xfrm>
              <a:off x="3285476" y="2010735"/>
              <a:ext cx="201930" cy="1183640"/>
            </a:xfrm>
            <a:custGeom>
              <a:avLst/>
              <a:gdLst/>
              <a:ahLst/>
              <a:cxnLst/>
              <a:rect l="l" t="t" r="r" b="b"/>
              <a:pathLst>
                <a:path w="201929" h="1183639">
                  <a:moveTo>
                    <a:pt x="201820" y="0"/>
                  </a:moveTo>
                  <a:lnTo>
                    <a:pt x="0" y="1183545"/>
                  </a:lnTo>
                </a:path>
              </a:pathLst>
            </a:custGeom>
            <a:ln w="3246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732989" y="3191370"/>
              <a:ext cx="565150" cy="941705"/>
            </a:xfrm>
            <a:custGeom>
              <a:avLst/>
              <a:gdLst/>
              <a:ahLst/>
              <a:cxnLst/>
              <a:rect l="l" t="t" r="r" b="b"/>
              <a:pathLst>
                <a:path w="565150" h="941704">
                  <a:moveTo>
                    <a:pt x="438721" y="793686"/>
                  </a:moveTo>
                  <a:lnTo>
                    <a:pt x="406666" y="788593"/>
                  </a:lnTo>
                  <a:lnTo>
                    <a:pt x="401574" y="820648"/>
                  </a:lnTo>
                  <a:lnTo>
                    <a:pt x="433628" y="825741"/>
                  </a:lnTo>
                  <a:lnTo>
                    <a:pt x="438721" y="793686"/>
                  </a:lnTo>
                  <a:close/>
                </a:path>
                <a:path w="565150" h="941704">
                  <a:moveTo>
                    <a:pt x="448906" y="729576"/>
                  </a:moveTo>
                  <a:lnTo>
                    <a:pt x="416852" y="724484"/>
                  </a:lnTo>
                  <a:lnTo>
                    <a:pt x="411759" y="756539"/>
                  </a:lnTo>
                  <a:lnTo>
                    <a:pt x="443814" y="761631"/>
                  </a:lnTo>
                  <a:lnTo>
                    <a:pt x="448906" y="729576"/>
                  </a:lnTo>
                  <a:close/>
                </a:path>
                <a:path w="565150" h="941704">
                  <a:moveTo>
                    <a:pt x="459092" y="665467"/>
                  </a:moveTo>
                  <a:lnTo>
                    <a:pt x="427024" y="660374"/>
                  </a:lnTo>
                  <a:lnTo>
                    <a:pt x="421932" y="692429"/>
                  </a:lnTo>
                  <a:lnTo>
                    <a:pt x="453999" y="697522"/>
                  </a:lnTo>
                  <a:lnTo>
                    <a:pt x="459092" y="665467"/>
                  </a:lnTo>
                  <a:close/>
                </a:path>
                <a:path w="565150" h="941704">
                  <a:moveTo>
                    <a:pt x="469277" y="601357"/>
                  </a:moveTo>
                  <a:lnTo>
                    <a:pt x="437210" y="596277"/>
                  </a:lnTo>
                  <a:lnTo>
                    <a:pt x="432117" y="628319"/>
                  </a:lnTo>
                  <a:lnTo>
                    <a:pt x="464185" y="633412"/>
                  </a:lnTo>
                  <a:lnTo>
                    <a:pt x="469277" y="601357"/>
                  </a:lnTo>
                  <a:close/>
                </a:path>
                <a:path w="565150" h="941704">
                  <a:moveTo>
                    <a:pt x="479463" y="537260"/>
                  </a:moveTo>
                  <a:lnTo>
                    <a:pt x="447395" y="532168"/>
                  </a:lnTo>
                  <a:lnTo>
                    <a:pt x="442302" y="564222"/>
                  </a:lnTo>
                  <a:lnTo>
                    <a:pt x="474370" y="569302"/>
                  </a:lnTo>
                  <a:lnTo>
                    <a:pt x="479463" y="537260"/>
                  </a:lnTo>
                  <a:close/>
                </a:path>
                <a:path w="565150" h="941704">
                  <a:moveTo>
                    <a:pt x="489648" y="473151"/>
                  </a:moveTo>
                  <a:lnTo>
                    <a:pt x="457581" y="468058"/>
                  </a:lnTo>
                  <a:lnTo>
                    <a:pt x="452488" y="500113"/>
                  </a:lnTo>
                  <a:lnTo>
                    <a:pt x="484555" y="505206"/>
                  </a:lnTo>
                  <a:lnTo>
                    <a:pt x="489648" y="473151"/>
                  </a:lnTo>
                  <a:close/>
                </a:path>
                <a:path w="565150" h="941704">
                  <a:moveTo>
                    <a:pt x="491401" y="820826"/>
                  </a:moveTo>
                  <a:lnTo>
                    <a:pt x="489610" y="814870"/>
                  </a:lnTo>
                  <a:lnTo>
                    <a:pt x="485521" y="809879"/>
                  </a:lnTo>
                  <a:lnTo>
                    <a:pt x="479818" y="806869"/>
                  </a:lnTo>
                  <a:lnTo>
                    <a:pt x="473621" y="806297"/>
                  </a:lnTo>
                  <a:lnTo>
                    <a:pt x="467664" y="808088"/>
                  </a:lnTo>
                  <a:lnTo>
                    <a:pt x="462686" y="812165"/>
                  </a:lnTo>
                  <a:lnTo>
                    <a:pt x="425716" y="857338"/>
                  </a:lnTo>
                  <a:lnTo>
                    <a:pt x="399300" y="853147"/>
                  </a:lnTo>
                  <a:lnTo>
                    <a:pt x="399122" y="852703"/>
                  </a:lnTo>
                  <a:lnTo>
                    <a:pt x="378155" y="798741"/>
                  </a:lnTo>
                  <a:lnTo>
                    <a:pt x="374675" y="793318"/>
                  </a:lnTo>
                  <a:lnTo>
                    <a:pt x="369570" y="789774"/>
                  </a:lnTo>
                  <a:lnTo>
                    <a:pt x="363499" y="788390"/>
                  </a:lnTo>
                  <a:lnTo>
                    <a:pt x="357149" y="789495"/>
                  </a:lnTo>
                  <a:lnTo>
                    <a:pt x="351713" y="792975"/>
                  </a:lnTo>
                  <a:lnTo>
                    <a:pt x="348170" y="798080"/>
                  </a:lnTo>
                  <a:lnTo>
                    <a:pt x="346798" y="804151"/>
                  </a:lnTo>
                  <a:lnTo>
                    <a:pt x="347789" y="809879"/>
                  </a:lnTo>
                  <a:lnTo>
                    <a:pt x="347891" y="810501"/>
                  </a:lnTo>
                  <a:lnTo>
                    <a:pt x="398805" y="941501"/>
                  </a:lnTo>
                  <a:lnTo>
                    <a:pt x="429641" y="903808"/>
                  </a:lnTo>
                  <a:lnTo>
                    <a:pt x="441058" y="889850"/>
                  </a:lnTo>
                  <a:lnTo>
                    <a:pt x="487807" y="832713"/>
                  </a:lnTo>
                  <a:lnTo>
                    <a:pt x="490816" y="827011"/>
                  </a:lnTo>
                  <a:lnTo>
                    <a:pt x="491401" y="820826"/>
                  </a:lnTo>
                  <a:close/>
                </a:path>
                <a:path w="565150" h="941704">
                  <a:moveTo>
                    <a:pt x="499833" y="409041"/>
                  </a:moveTo>
                  <a:lnTo>
                    <a:pt x="467766" y="403948"/>
                  </a:lnTo>
                  <a:lnTo>
                    <a:pt x="462673" y="436003"/>
                  </a:lnTo>
                  <a:lnTo>
                    <a:pt x="494741" y="441096"/>
                  </a:lnTo>
                  <a:lnTo>
                    <a:pt x="499833" y="409041"/>
                  </a:lnTo>
                  <a:close/>
                </a:path>
                <a:path w="565150" h="941704">
                  <a:moveTo>
                    <a:pt x="510019" y="344932"/>
                  </a:moveTo>
                  <a:lnTo>
                    <a:pt x="477951" y="339839"/>
                  </a:lnTo>
                  <a:lnTo>
                    <a:pt x="472859" y="371894"/>
                  </a:lnTo>
                  <a:lnTo>
                    <a:pt x="504926" y="376986"/>
                  </a:lnTo>
                  <a:lnTo>
                    <a:pt x="510019" y="344932"/>
                  </a:lnTo>
                  <a:close/>
                </a:path>
                <a:path w="565150" h="941704">
                  <a:moveTo>
                    <a:pt x="520204" y="280822"/>
                  </a:moveTo>
                  <a:lnTo>
                    <a:pt x="488137" y="275729"/>
                  </a:lnTo>
                  <a:lnTo>
                    <a:pt x="483044" y="307784"/>
                  </a:lnTo>
                  <a:lnTo>
                    <a:pt x="515112" y="312877"/>
                  </a:lnTo>
                  <a:lnTo>
                    <a:pt x="520204" y="280822"/>
                  </a:lnTo>
                  <a:close/>
                </a:path>
                <a:path w="565150" h="941704">
                  <a:moveTo>
                    <a:pt x="530390" y="216712"/>
                  </a:moveTo>
                  <a:lnTo>
                    <a:pt x="498322" y="211632"/>
                  </a:lnTo>
                  <a:lnTo>
                    <a:pt x="493229" y="243674"/>
                  </a:lnTo>
                  <a:lnTo>
                    <a:pt x="525297" y="248767"/>
                  </a:lnTo>
                  <a:lnTo>
                    <a:pt x="530390" y="216712"/>
                  </a:lnTo>
                  <a:close/>
                </a:path>
                <a:path w="565150" h="941704">
                  <a:moveTo>
                    <a:pt x="540575" y="152615"/>
                  </a:moveTo>
                  <a:lnTo>
                    <a:pt x="508508" y="147523"/>
                  </a:lnTo>
                  <a:lnTo>
                    <a:pt x="503415" y="179578"/>
                  </a:lnTo>
                  <a:lnTo>
                    <a:pt x="535482" y="184658"/>
                  </a:lnTo>
                  <a:lnTo>
                    <a:pt x="540575" y="152615"/>
                  </a:lnTo>
                  <a:close/>
                </a:path>
                <a:path w="565150" h="941704">
                  <a:moveTo>
                    <a:pt x="550748" y="88506"/>
                  </a:moveTo>
                  <a:lnTo>
                    <a:pt x="518693" y="83413"/>
                  </a:lnTo>
                  <a:lnTo>
                    <a:pt x="513600" y="115468"/>
                  </a:lnTo>
                  <a:lnTo>
                    <a:pt x="545655" y="120561"/>
                  </a:lnTo>
                  <a:lnTo>
                    <a:pt x="550748" y="88506"/>
                  </a:lnTo>
                  <a:close/>
                </a:path>
                <a:path w="565150" h="941704">
                  <a:moveTo>
                    <a:pt x="564769" y="19900"/>
                  </a:moveTo>
                  <a:lnTo>
                    <a:pt x="539115" y="0"/>
                  </a:lnTo>
                  <a:lnTo>
                    <a:pt x="43713" y="638505"/>
                  </a:lnTo>
                  <a:lnTo>
                    <a:pt x="51816" y="577380"/>
                  </a:lnTo>
                  <a:lnTo>
                    <a:pt x="45567" y="569226"/>
                  </a:lnTo>
                  <a:lnTo>
                    <a:pt x="27787" y="566864"/>
                  </a:lnTo>
                  <a:lnTo>
                    <a:pt x="19634" y="573112"/>
                  </a:lnTo>
                  <a:lnTo>
                    <a:pt x="0" y="721321"/>
                  </a:lnTo>
                  <a:lnTo>
                    <a:pt x="38493" y="705827"/>
                  </a:lnTo>
                  <a:lnTo>
                    <a:pt x="130390" y="668807"/>
                  </a:lnTo>
                  <a:lnTo>
                    <a:pt x="135775" y="665264"/>
                  </a:lnTo>
                  <a:lnTo>
                    <a:pt x="139268" y="660107"/>
                  </a:lnTo>
                  <a:lnTo>
                    <a:pt x="140563" y="654024"/>
                  </a:lnTo>
                  <a:lnTo>
                    <a:pt x="139382" y="647687"/>
                  </a:lnTo>
                  <a:lnTo>
                    <a:pt x="117957" y="638822"/>
                  </a:lnTo>
                  <a:lnTo>
                    <a:pt x="69367" y="658393"/>
                  </a:lnTo>
                  <a:lnTo>
                    <a:pt x="538530" y="53708"/>
                  </a:lnTo>
                  <a:lnTo>
                    <a:pt x="555840" y="56451"/>
                  </a:lnTo>
                  <a:lnTo>
                    <a:pt x="560832" y="24968"/>
                  </a:lnTo>
                  <a:lnTo>
                    <a:pt x="564769" y="199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758330" y="2075389"/>
              <a:ext cx="184150" cy="1336675"/>
            </a:xfrm>
            <a:custGeom>
              <a:avLst/>
              <a:gdLst/>
              <a:ahLst/>
              <a:cxnLst/>
              <a:rect l="l" t="t" r="r" b="b"/>
              <a:pathLst>
                <a:path w="184150" h="1336675">
                  <a:moveTo>
                    <a:pt x="0" y="0"/>
                  </a:moveTo>
                  <a:lnTo>
                    <a:pt x="183964" y="1336627"/>
                  </a:lnTo>
                </a:path>
              </a:pathLst>
            </a:custGeom>
            <a:ln w="3246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524008" y="2024455"/>
              <a:ext cx="1130300" cy="2179955"/>
            </a:xfrm>
            <a:custGeom>
              <a:avLst/>
              <a:gdLst/>
              <a:ahLst/>
              <a:cxnLst/>
              <a:rect l="l" t="t" r="r" b="b"/>
              <a:pathLst>
                <a:path w="1130300" h="2179954">
                  <a:moveTo>
                    <a:pt x="145821" y="2051253"/>
                  </a:moveTo>
                  <a:lnTo>
                    <a:pt x="145465" y="2046681"/>
                  </a:lnTo>
                  <a:lnTo>
                    <a:pt x="145351" y="2045055"/>
                  </a:lnTo>
                  <a:lnTo>
                    <a:pt x="142582" y="2039480"/>
                  </a:lnTo>
                  <a:lnTo>
                    <a:pt x="137718" y="2035251"/>
                  </a:lnTo>
                  <a:lnTo>
                    <a:pt x="131597" y="2033244"/>
                  </a:lnTo>
                  <a:lnTo>
                    <a:pt x="125387" y="2033714"/>
                  </a:lnTo>
                  <a:lnTo>
                    <a:pt x="119811" y="2036483"/>
                  </a:lnTo>
                  <a:lnTo>
                    <a:pt x="115582" y="2041334"/>
                  </a:lnTo>
                  <a:lnTo>
                    <a:pt x="90119" y="2086140"/>
                  </a:lnTo>
                  <a:lnTo>
                    <a:pt x="90119" y="2139023"/>
                  </a:lnTo>
                  <a:lnTo>
                    <a:pt x="90119" y="2139340"/>
                  </a:lnTo>
                  <a:lnTo>
                    <a:pt x="89535" y="2087511"/>
                  </a:lnTo>
                  <a:lnTo>
                    <a:pt x="90119" y="2139023"/>
                  </a:lnTo>
                  <a:lnTo>
                    <a:pt x="90119" y="2086140"/>
                  </a:lnTo>
                  <a:lnTo>
                    <a:pt x="89535" y="2087156"/>
                  </a:lnTo>
                  <a:lnTo>
                    <a:pt x="66179" y="355"/>
                  </a:lnTo>
                  <a:lnTo>
                    <a:pt x="66179" y="0"/>
                  </a:lnTo>
                  <a:lnTo>
                    <a:pt x="33718" y="355"/>
                  </a:lnTo>
                  <a:lnTo>
                    <a:pt x="57061" y="2087156"/>
                  </a:lnTo>
                  <a:lnTo>
                    <a:pt x="57073" y="2087511"/>
                  </a:lnTo>
                  <a:lnTo>
                    <a:pt x="30010" y="2042299"/>
                  </a:lnTo>
                  <a:lnTo>
                    <a:pt x="25666" y="2037537"/>
                  </a:lnTo>
                  <a:lnTo>
                    <a:pt x="20027" y="2034895"/>
                  </a:lnTo>
                  <a:lnTo>
                    <a:pt x="13817" y="2034552"/>
                  </a:lnTo>
                  <a:lnTo>
                    <a:pt x="7747" y="2036699"/>
                  </a:lnTo>
                  <a:lnTo>
                    <a:pt x="2971" y="2041042"/>
                  </a:lnTo>
                  <a:lnTo>
                    <a:pt x="330" y="2046681"/>
                  </a:lnTo>
                  <a:lnTo>
                    <a:pt x="88" y="2051253"/>
                  </a:lnTo>
                  <a:lnTo>
                    <a:pt x="0" y="2052891"/>
                  </a:lnTo>
                  <a:lnTo>
                    <a:pt x="2146" y="2058962"/>
                  </a:lnTo>
                  <a:lnTo>
                    <a:pt x="74333" y="2179561"/>
                  </a:lnTo>
                  <a:lnTo>
                    <a:pt x="92544" y="2147532"/>
                  </a:lnTo>
                  <a:lnTo>
                    <a:pt x="143802" y="2057374"/>
                  </a:lnTo>
                  <a:lnTo>
                    <a:pt x="145821" y="2051253"/>
                  </a:lnTo>
                  <a:close/>
                </a:path>
                <a:path w="1130300" h="2179954">
                  <a:moveTo>
                    <a:pt x="450748" y="1487817"/>
                  </a:moveTo>
                  <a:lnTo>
                    <a:pt x="445262" y="1455826"/>
                  </a:lnTo>
                  <a:lnTo>
                    <a:pt x="413258" y="1461325"/>
                  </a:lnTo>
                  <a:lnTo>
                    <a:pt x="418757" y="1493304"/>
                  </a:lnTo>
                  <a:lnTo>
                    <a:pt x="450748" y="1487817"/>
                  </a:lnTo>
                  <a:close/>
                </a:path>
                <a:path w="1130300" h="2179954">
                  <a:moveTo>
                    <a:pt x="461733" y="1551800"/>
                  </a:moveTo>
                  <a:lnTo>
                    <a:pt x="456247" y="1519809"/>
                  </a:lnTo>
                  <a:lnTo>
                    <a:pt x="424243" y="1525295"/>
                  </a:lnTo>
                  <a:lnTo>
                    <a:pt x="429729" y="1557286"/>
                  </a:lnTo>
                  <a:lnTo>
                    <a:pt x="461733" y="1551800"/>
                  </a:lnTo>
                  <a:close/>
                </a:path>
                <a:path w="1130300" h="2179954">
                  <a:moveTo>
                    <a:pt x="472719" y="1615770"/>
                  </a:moveTo>
                  <a:lnTo>
                    <a:pt x="467220" y="1583778"/>
                  </a:lnTo>
                  <a:lnTo>
                    <a:pt x="435229" y="1589278"/>
                  </a:lnTo>
                  <a:lnTo>
                    <a:pt x="440715" y="1621256"/>
                  </a:lnTo>
                  <a:lnTo>
                    <a:pt x="472719" y="1615770"/>
                  </a:lnTo>
                  <a:close/>
                </a:path>
                <a:path w="1130300" h="2179954">
                  <a:moveTo>
                    <a:pt x="483692" y="1679752"/>
                  </a:moveTo>
                  <a:lnTo>
                    <a:pt x="478205" y="1647761"/>
                  </a:lnTo>
                  <a:lnTo>
                    <a:pt x="446201" y="1653247"/>
                  </a:lnTo>
                  <a:lnTo>
                    <a:pt x="451700" y="1685239"/>
                  </a:lnTo>
                  <a:lnTo>
                    <a:pt x="483692" y="1679752"/>
                  </a:lnTo>
                  <a:close/>
                </a:path>
                <a:path w="1130300" h="2179954">
                  <a:moveTo>
                    <a:pt x="494677" y="1743722"/>
                  </a:moveTo>
                  <a:lnTo>
                    <a:pt x="489191" y="1711731"/>
                  </a:lnTo>
                  <a:lnTo>
                    <a:pt x="457187" y="1717217"/>
                  </a:lnTo>
                  <a:lnTo>
                    <a:pt x="462686" y="1749209"/>
                  </a:lnTo>
                  <a:lnTo>
                    <a:pt x="494677" y="1743722"/>
                  </a:lnTo>
                  <a:close/>
                </a:path>
                <a:path w="1130300" h="2179954">
                  <a:moveTo>
                    <a:pt x="505663" y="1807692"/>
                  </a:moveTo>
                  <a:lnTo>
                    <a:pt x="500164" y="1775714"/>
                  </a:lnTo>
                  <a:lnTo>
                    <a:pt x="468172" y="1781200"/>
                  </a:lnTo>
                  <a:lnTo>
                    <a:pt x="473659" y="1813191"/>
                  </a:lnTo>
                  <a:lnTo>
                    <a:pt x="505663" y="1807692"/>
                  </a:lnTo>
                  <a:close/>
                </a:path>
                <a:path w="1130300" h="2179954">
                  <a:moveTo>
                    <a:pt x="516636" y="1871675"/>
                  </a:moveTo>
                  <a:lnTo>
                    <a:pt x="511149" y="1839683"/>
                  </a:lnTo>
                  <a:lnTo>
                    <a:pt x="479158" y="1845170"/>
                  </a:lnTo>
                  <a:lnTo>
                    <a:pt x="484644" y="1877161"/>
                  </a:lnTo>
                  <a:lnTo>
                    <a:pt x="516636" y="1871675"/>
                  </a:lnTo>
                  <a:close/>
                </a:path>
                <a:path w="1130300" h="2179954">
                  <a:moveTo>
                    <a:pt x="527621" y="1935645"/>
                  </a:moveTo>
                  <a:lnTo>
                    <a:pt x="522135" y="1903666"/>
                  </a:lnTo>
                  <a:lnTo>
                    <a:pt x="490131" y="1909152"/>
                  </a:lnTo>
                  <a:lnTo>
                    <a:pt x="495630" y="1941144"/>
                  </a:lnTo>
                  <a:lnTo>
                    <a:pt x="527621" y="1935645"/>
                  </a:lnTo>
                  <a:close/>
                </a:path>
                <a:path w="1130300" h="2179954">
                  <a:moveTo>
                    <a:pt x="538607" y="1999627"/>
                  </a:moveTo>
                  <a:lnTo>
                    <a:pt x="533107" y="1967636"/>
                  </a:lnTo>
                  <a:lnTo>
                    <a:pt x="501116" y="1973122"/>
                  </a:lnTo>
                  <a:lnTo>
                    <a:pt x="506603" y="2005114"/>
                  </a:lnTo>
                  <a:lnTo>
                    <a:pt x="538607" y="1999627"/>
                  </a:lnTo>
                  <a:close/>
                </a:path>
                <a:path w="1130300" h="2179954">
                  <a:moveTo>
                    <a:pt x="549579" y="2063597"/>
                  </a:moveTo>
                  <a:lnTo>
                    <a:pt x="544093" y="2031619"/>
                  </a:lnTo>
                  <a:lnTo>
                    <a:pt x="512102" y="2037105"/>
                  </a:lnTo>
                  <a:lnTo>
                    <a:pt x="517588" y="2069096"/>
                  </a:lnTo>
                  <a:lnTo>
                    <a:pt x="549579" y="2063597"/>
                  </a:lnTo>
                  <a:close/>
                </a:path>
                <a:path w="1130300" h="2179954">
                  <a:moveTo>
                    <a:pt x="603313" y="2041575"/>
                  </a:moveTo>
                  <a:lnTo>
                    <a:pt x="601865" y="2035517"/>
                  </a:lnTo>
                  <a:lnTo>
                    <a:pt x="598246" y="2030450"/>
                  </a:lnTo>
                  <a:lnTo>
                    <a:pt x="592785" y="2027047"/>
                  </a:lnTo>
                  <a:lnTo>
                    <a:pt x="586422" y="2026031"/>
                  </a:lnTo>
                  <a:lnTo>
                    <a:pt x="580364" y="2027478"/>
                  </a:lnTo>
                  <a:lnTo>
                    <a:pt x="575297" y="2031085"/>
                  </a:lnTo>
                  <a:lnTo>
                    <a:pt x="571893" y="2036559"/>
                  </a:lnTo>
                  <a:lnTo>
                    <a:pt x="549427" y="2096554"/>
                  </a:lnTo>
                  <a:lnTo>
                    <a:pt x="528726" y="2100110"/>
                  </a:lnTo>
                  <a:lnTo>
                    <a:pt x="487540" y="2051024"/>
                  </a:lnTo>
                  <a:lnTo>
                    <a:pt x="482498" y="2047011"/>
                  </a:lnTo>
                  <a:lnTo>
                    <a:pt x="476516" y="2045296"/>
                  </a:lnTo>
                  <a:lnTo>
                    <a:pt x="470331" y="2045944"/>
                  </a:lnTo>
                  <a:lnTo>
                    <a:pt x="464667" y="2049030"/>
                  </a:lnTo>
                  <a:lnTo>
                    <a:pt x="460654" y="2054059"/>
                  </a:lnTo>
                  <a:lnTo>
                    <a:pt x="458939" y="2060041"/>
                  </a:lnTo>
                  <a:lnTo>
                    <a:pt x="459587" y="2066226"/>
                  </a:lnTo>
                  <a:lnTo>
                    <a:pt x="462673" y="2071890"/>
                  </a:lnTo>
                  <a:lnTo>
                    <a:pt x="553021" y="2179561"/>
                  </a:lnTo>
                  <a:lnTo>
                    <a:pt x="567029" y="2142121"/>
                  </a:lnTo>
                  <a:lnTo>
                    <a:pt x="584454" y="2095588"/>
                  </a:lnTo>
                  <a:lnTo>
                    <a:pt x="602297" y="2047938"/>
                  </a:lnTo>
                  <a:lnTo>
                    <a:pt x="603313" y="2041575"/>
                  </a:lnTo>
                  <a:close/>
                </a:path>
                <a:path w="1130300" h="2179954">
                  <a:moveTo>
                    <a:pt x="1129855" y="1830082"/>
                  </a:moveTo>
                  <a:lnTo>
                    <a:pt x="1063066" y="1706422"/>
                  </a:lnTo>
                  <a:lnTo>
                    <a:pt x="1058938" y="1701469"/>
                  </a:lnTo>
                  <a:lnTo>
                    <a:pt x="1053426" y="1698574"/>
                  </a:lnTo>
                  <a:lnTo>
                    <a:pt x="1047229" y="1697964"/>
                  </a:lnTo>
                  <a:lnTo>
                    <a:pt x="1041069" y="1699844"/>
                  </a:lnTo>
                  <a:lnTo>
                    <a:pt x="1036116" y="1703971"/>
                  </a:lnTo>
                  <a:lnTo>
                    <a:pt x="1033233" y="1709483"/>
                  </a:lnTo>
                  <a:lnTo>
                    <a:pt x="1032624" y="1715668"/>
                  </a:lnTo>
                  <a:lnTo>
                    <a:pt x="1034503" y="1721840"/>
                  </a:lnTo>
                  <a:lnTo>
                    <a:pt x="1059535" y="1768208"/>
                  </a:lnTo>
                  <a:lnTo>
                    <a:pt x="414286" y="1374800"/>
                  </a:lnTo>
                  <a:lnTo>
                    <a:pt x="397383" y="1402499"/>
                  </a:lnTo>
                  <a:lnTo>
                    <a:pt x="403834" y="1406448"/>
                  </a:lnTo>
                  <a:lnTo>
                    <a:pt x="407771" y="1429334"/>
                  </a:lnTo>
                  <a:lnTo>
                    <a:pt x="434009" y="1424838"/>
                  </a:lnTo>
                  <a:lnTo>
                    <a:pt x="1042631" y="1795919"/>
                  </a:lnTo>
                  <a:lnTo>
                    <a:pt x="980973" y="1794713"/>
                  </a:lnTo>
                  <a:lnTo>
                    <a:pt x="973569" y="1801837"/>
                  </a:lnTo>
                  <a:lnTo>
                    <a:pt x="973213" y="1819757"/>
                  </a:lnTo>
                  <a:lnTo>
                    <a:pt x="980351" y="1827174"/>
                  </a:lnTo>
                  <a:lnTo>
                    <a:pt x="980922" y="1827174"/>
                  </a:lnTo>
                  <a:lnTo>
                    <a:pt x="1129855" y="183008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609262" y="1871893"/>
            <a:ext cx="4965423" cy="194524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81838" marR="4611" lvl="0" indent="-75499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4472C4"/>
              </a:buClr>
              <a:buSzPct val="95000"/>
              <a:buFont typeface="Wingdings"/>
              <a:buChar char=""/>
              <a:tabLst>
                <a:tab pos="81838" algn="l"/>
                <a:tab pos="118723" algn="l"/>
              </a:tabLst>
              <a:defRPr/>
            </a:pPr>
            <a:r>
              <a:rPr kumimoji="0" sz="1815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	Two</a:t>
            </a:r>
            <a:r>
              <a:rPr kumimoji="0" sz="1815" b="0" i="0" u="none" strike="noStrike" kern="0" cap="none" spc="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main</a:t>
            </a:r>
            <a:r>
              <a:rPr kumimoji="0" sz="1815" b="0" i="0" u="none" strike="noStrike" kern="0" cap="none" spc="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815" b="0" i="0" u="none" strike="noStrike" kern="0" cap="none" spc="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approaches</a:t>
            </a:r>
            <a:r>
              <a:rPr kumimoji="0" sz="1815" b="0" i="0" u="none" strike="noStrike" kern="0" cap="none" spc="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depending</a:t>
            </a:r>
            <a:r>
              <a:rPr kumimoji="0" sz="1815" b="0" i="0" u="none" strike="noStrike" kern="0" cap="none" spc="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</a:t>
            </a:r>
            <a:r>
              <a:rPr kumimoji="0" sz="1815" b="0" i="0" u="none" strike="noStrike" kern="0" cap="none" spc="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how</a:t>
            </a:r>
            <a:r>
              <a:rPr kumimoji="0" sz="1815" b="0" i="0" u="none" strike="noStrike" kern="0" cap="none" spc="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muons</a:t>
            </a:r>
            <a:r>
              <a:rPr kumimoji="0" sz="1815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interact 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matter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9299" marR="0" lvl="0" indent="-112384" algn="l" defTabSz="829909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0"/>
              </a:spcAft>
              <a:buClr>
                <a:srgbClr val="4472C4"/>
              </a:buClr>
              <a:buSzPct val="95000"/>
              <a:buFont typeface="Wingdings"/>
              <a:buChar char=""/>
              <a:tabLst>
                <a:tab pos="119299" algn="l"/>
              </a:tabLst>
              <a:defRPr/>
            </a:pP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Both</a:t>
            </a:r>
            <a:r>
              <a:rPr kumimoji="0" sz="1815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interactions</a:t>
            </a:r>
            <a:r>
              <a:rPr kumimoji="0" sz="1815" b="0" i="0" u="none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take</a:t>
            </a:r>
            <a:r>
              <a:rPr kumimoji="0" sz="1815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place</a:t>
            </a:r>
            <a:r>
              <a:rPr kumimoji="0" sz="1815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1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simultaneously,</a:t>
            </a:r>
            <a:r>
              <a:rPr kumimoji="0" sz="1815" b="1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3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but…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9299" marR="0" lvl="0" indent="-112384" algn="l" defTabSz="829909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>
                <a:srgbClr val="4472C4"/>
              </a:buClr>
              <a:buSzPct val="95000"/>
              <a:buFont typeface="Wingdings"/>
              <a:buChar char=""/>
              <a:tabLst>
                <a:tab pos="119299" algn="l"/>
              </a:tabLst>
              <a:defRPr/>
            </a:pPr>
            <a:r>
              <a:rPr kumimoji="0" sz="1815" b="0" i="0" u="none" strike="noStrike" kern="0" cap="none" spc="-2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Their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relative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contribution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varies</a:t>
            </a:r>
            <a:r>
              <a:rPr kumimoji="0" sz="1815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depending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</a:t>
            </a:r>
            <a:r>
              <a:rPr kumimoji="0" sz="1815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815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15" b="0" i="0" u="none" strike="noStrike" kern="0" cap="none" spc="-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case</a:t>
            </a:r>
            <a:endParaRPr kumimoji="0" sz="181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44362" marR="0" lvl="1" indent="-133708" algn="l" defTabSz="829909" rtl="0" eaLnBrk="1" fontAlgn="auto" latinLnBrk="0" hangingPunct="1">
              <a:lnSpc>
                <a:spcPct val="100000"/>
              </a:lnSpc>
              <a:spcBef>
                <a:spcPts val="277"/>
              </a:spcBef>
              <a:spcAft>
                <a:spcPts val="0"/>
              </a:spcAft>
              <a:buClr>
                <a:srgbClr val="4472C4"/>
              </a:buClr>
              <a:buSzTx/>
              <a:buFont typeface="Wingdings"/>
              <a:buChar char=""/>
              <a:tabLst>
                <a:tab pos="244362" algn="l"/>
              </a:tabLst>
              <a:defRPr/>
            </a:pPr>
            <a:r>
              <a:rPr kumimoji="0" sz="1361" b="1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transmission</a:t>
            </a:r>
            <a:r>
              <a:rPr kumimoji="0" sz="1361" b="1" i="0" u="none" strike="noStrike" kern="0" cap="none" spc="-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often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used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imaging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big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volumes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16122" marR="0" lvl="1" indent="-105468" algn="l" defTabSz="829909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4472C4"/>
              </a:buClr>
              <a:buSzTx/>
              <a:buFont typeface="Wingdings"/>
              <a:buChar char=""/>
              <a:tabLst>
                <a:tab pos="216122" algn="l"/>
              </a:tabLst>
              <a:defRPr/>
            </a:pPr>
            <a:r>
              <a:rPr kumimoji="0" sz="1361" b="1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scattering</a:t>
            </a:r>
            <a:r>
              <a:rPr kumimoji="0" sz="1361" b="1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better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suited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for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small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targets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high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density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contrasts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661220" y="4841089"/>
            <a:ext cx="714615" cy="359613"/>
            <a:chOff x="460229" y="5334163"/>
            <a:chExt cx="787400" cy="39624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087" y="5337021"/>
              <a:ext cx="781205" cy="39049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63087" y="5337021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715636" y="4930414"/>
            <a:ext cx="604541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</a:t>
            </a:r>
            <a:r>
              <a:rPr kumimoji="0" sz="908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detection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370214" y="4228786"/>
            <a:ext cx="971070" cy="794721"/>
            <a:chOff x="1241435" y="4659495"/>
            <a:chExt cx="1069975" cy="875665"/>
          </a:xfrm>
        </p:grpSpPr>
        <p:sp>
          <p:nvSpPr>
            <p:cNvPr id="33" name="object 33"/>
            <p:cNvSpPr/>
            <p:nvPr/>
          </p:nvSpPr>
          <p:spPr>
            <a:xfrm>
              <a:off x="1244292" y="4857601"/>
              <a:ext cx="283210" cy="675005"/>
            </a:xfrm>
            <a:custGeom>
              <a:avLst/>
              <a:gdLst/>
              <a:ahLst/>
              <a:cxnLst/>
              <a:rect l="l" t="t" r="r" b="b"/>
              <a:pathLst>
                <a:path w="283209" h="675004">
                  <a:moveTo>
                    <a:pt x="0" y="674668"/>
                  </a:moveTo>
                  <a:lnTo>
                    <a:pt x="282632" y="0"/>
                  </a:lnTo>
                </a:path>
              </a:pathLst>
            </a:custGeom>
            <a:ln w="5409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6924" y="4662352"/>
              <a:ext cx="781204" cy="39049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526924" y="4662352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607202" y="3911078"/>
            <a:ext cx="1627477" cy="63604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24" b="1" i="0" u="sng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Main</a:t>
            </a:r>
            <a:r>
              <a:rPr kumimoji="0" sz="1724" b="1" i="0" u="sng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1724" b="1" i="0" u="sng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technologies</a:t>
            </a:r>
            <a:endParaRPr kumimoji="0" sz="172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36515" marR="4611" lvl="0" indent="124486" algn="l" defTabSz="829909" rtl="0" eaLnBrk="1" fontAlgn="auto" latinLnBrk="0" hangingPunct="1">
              <a:lnSpc>
                <a:spcPts val="980"/>
              </a:lnSpc>
              <a:spcBef>
                <a:spcPts val="7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Visual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technologies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335713" y="4025005"/>
            <a:ext cx="998156" cy="386698"/>
            <a:chOff x="2305273" y="4434959"/>
            <a:chExt cx="1099820" cy="426084"/>
          </a:xfrm>
        </p:grpSpPr>
        <p:sp>
          <p:nvSpPr>
            <p:cNvPr id="38" name="object 38"/>
            <p:cNvSpPr/>
            <p:nvPr/>
          </p:nvSpPr>
          <p:spPr>
            <a:xfrm>
              <a:off x="2308130" y="4633065"/>
              <a:ext cx="313055" cy="224790"/>
            </a:xfrm>
            <a:custGeom>
              <a:avLst/>
              <a:gdLst/>
              <a:ahLst/>
              <a:cxnLst/>
              <a:rect l="l" t="t" r="r" b="b"/>
              <a:pathLst>
                <a:path w="313055" h="224789">
                  <a:moveTo>
                    <a:pt x="0" y="224535"/>
                  </a:moveTo>
                  <a:lnTo>
                    <a:pt x="312482" y="0"/>
                  </a:lnTo>
                </a:path>
              </a:pathLst>
            </a:custGeom>
            <a:ln w="5409">
              <a:solidFill>
                <a:srgbClr val="3D67B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0613" y="4437816"/>
              <a:ext cx="781204" cy="39049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20613" y="4437817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627665" y="4020317"/>
            <a:ext cx="696173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Nuclear</a:t>
            </a:r>
            <a:r>
              <a:rPr kumimoji="0" sz="908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emulsion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335712" y="4405985"/>
            <a:ext cx="998156" cy="386698"/>
            <a:chOff x="2305272" y="4854743"/>
            <a:chExt cx="1099820" cy="426084"/>
          </a:xfrm>
        </p:grpSpPr>
        <p:sp>
          <p:nvSpPr>
            <p:cNvPr id="43" name="object 43"/>
            <p:cNvSpPr/>
            <p:nvPr/>
          </p:nvSpPr>
          <p:spPr>
            <a:xfrm>
              <a:off x="2308130" y="4857600"/>
              <a:ext cx="313055" cy="224790"/>
            </a:xfrm>
            <a:custGeom>
              <a:avLst/>
              <a:gdLst/>
              <a:ahLst/>
              <a:cxnLst/>
              <a:rect l="l" t="t" r="r" b="b"/>
              <a:pathLst>
                <a:path w="313055" h="224789">
                  <a:moveTo>
                    <a:pt x="0" y="0"/>
                  </a:moveTo>
                  <a:lnTo>
                    <a:pt x="312482" y="224535"/>
                  </a:lnTo>
                </a:path>
              </a:pathLst>
            </a:custGeom>
            <a:ln w="5409">
              <a:solidFill>
                <a:srgbClr val="3D67B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0613" y="4886887"/>
              <a:ext cx="781204" cy="39049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620613" y="4886887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762386" y="4426956"/>
            <a:ext cx="427616" cy="282084"/>
          </a:xfrm>
          <a:prstGeom prst="rect">
            <a:avLst/>
          </a:prstGeom>
        </p:spPr>
        <p:txBody>
          <a:bodyPr vert="horz" wrap="square" lIns="0" tIns="25356" rIns="0" bIns="0" rtlCol="0">
            <a:spAutoFit/>
          </a:bodyPr>
          <a:lstStyle/>
          <a:p>
            <a:pPr marL="11527" marR="4611" lvl="0" indent="1153" algn="l" defTabSz="829909" rtl="0" eaLnBrk="1" fontAlgn="auto" latinLnBrk="0" hangingPunct="1">
              <a:lnSpc>
                <a:spcPts val="998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Cherenkov</a:t>
            </a:r>
            <a:r>
              <a:rPr kumimoji="0" sz="908" b="0" i="0" u="none" strike="noStrike" kern="0" cap="none" spc="4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telescopes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370167" y="4840125"/>
            <a:ext cx="971070" cy="359613"/>
            <a:chOff x="1241384" y="5333101"/>
            <a:chExt cx="1069975" cy="396240"/>
          </a:xfrm>
        </p:grpSpPr>
        <p:sp>
          <p:nvSpPr>
            <p:cNvPr id="48" name="object 48"/>
            <p:cNvSpPr/>
            <p:nvPr/>
          </p:nvSpPr>
          <p:spPr>
            <a:xfrm>
              <a:off x="1244241" y="5532270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632" y="0"/>
                  </a:lnTo>
                </a:path>
              </a:pathLst>
            </a:custGeom>
            <a:ln w="5409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6924" y="5335959"/>
              <a:ext cx="781204" cy="3904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526924" y="5335959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741878" y="4930414"/>
            <a:ext cx="482942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Scintillators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335713" y="4840125"/>
            <a:ext cx="998156" cy="359613"/>
            <a:chOff x="2305273" y="5333101"/>
            <a:chExt cx="1099820" cy="396240"/>
          </a:xfrm>
        </p:grpSpPr>
        <p:sp>
          <p:nvSpPr>
            <p:cNvPr id="53" name="object 53"/>
            <p:cNvSpPr/>
            <p:nvPr/>
          </p:nvSpPr>
          <p:spPr>
            <a:xfrm>
              <a:off x="2308130" y="5531207"/>
              <a:ext cx="313055" cy="0"/>
            </a:xfrm>
            <a:custGeom>
              <a:avLst/>
              <a:gdLst/>
              <a:ahLst/>
              <a:cxnLst/>
              <a:rect l="l" t="t" r="r" b="b"/>
              <a:pathLst>
                <a:path w="313055">
                  <a:moveTo>
                    <a:pt x="0" y="0"/>
                  </a:moveTo>
                  <a:lnTo>
                    <a:pt x="312481" y="0"/>
                  </a:lnTo>
                </a:path>
              </a:pathLst>
            </a:custGeom>
            <a:ln w="5409">
              <a:solidFill>
                <a:srgbClr val="3D67B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0613" y="5335959"/>
              <a:ext cx="781204" cy="3904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620613" y="5335959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736164" y="4836362"/>
            <a:ext cx="480060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Hodoscopes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370213" y="5018290"/>
            <a:ext cx="971070" cy="792992"/>
            <a:chOff x="1241434" y="5529412"/>
            <a:chExt cx="1069975" cy="873760"/>
          </a:xfrm>
        </p:grpSpPr>
        <p:sp>
          <p:nvSpPr>
            <p:cNvPr id="58" name="object 58"/>
            <p:cNvSpPr/>
            <p:nvPr/>
          </p:nvSpPr>
          <p:spPr>
            <a:xfrm>
              <a:off x="1244292" y="5532269"/>
              <a:ext cx="283210" cy="673100"/>
            </a:xfrm>
            <a:custGeom>
              <a:avLst/>
              <a:gdLst/>
              <a:ahLst/>
              <a:cxnLst/>
              <a:rect l="l" t="t" r="r" b="b"/>
              <a:pathLst>
                <a:path w="283209" h="673100">
                  <a:moveTo>
                    <a:pt x="0" y="0"/>
                  </a:moveTo>
                  <a:lnTo>
                    <a:pt x="282632" y="672544"/>
                  </a:lnTo>
                </a:path>
              </a:pathLst>
            </a:custGeom>
            <a:ln w="5409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6924" y="6009566"/>
              <a:ext cx="781204" cy="390496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526924" y="6009566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789340" y="5475366"/>
            <a:ext cx="387852" cy="282084"/>
          </a:xfrm>
          <a:prstGeom prst="rect">
            <a:avLst/>
          </a:prstGeom>
        </p:spPr>
        <p:txBody>
          <a:bodyPr vert="horz" wrap="square" lIns="0" tIns="25356" rIns="0" bIns="0" rtlCol="0">
            <a:spAutoFit/>
          </a:bodyPr>
          <a:lstStyle/>
          <a:p>
            <a:pPr marL="11527" marR="4611" lvl="0" indent="24782" algn="l" defTabSz="829909" rtl="0" eaLnBrk="1" fontAlgn="auto" latinLnBrk="0" hangingPunct="1">
              <a:lnSpc>
                <a:spcPts val="998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Gaseous</a:t>
            </a:r>
            <a:r>
              <a:rPr kumimoji="0" sz="908" b="0" i="0" u="none" strike="noStrike" kern="0" cap="none" spc="4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detectors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3335713" y="5247686"/>
            <a:ext cx="998156" cy="386698"/>
            <a:chOff x="2305273" y="5782173"/>
            <a:chExt cx="1099820" cy="426084"/>
          </a:xfrm>
        </p:grpSpPr>
        <p:sp>
          <p:nvSpPr>
            <p:cNvPr id="63" name="object 63"/>
            <p:cNvSpPr/>
            <p:nvPr/>
          </p:nvSpPr>
          <p:spPr>
            <a:xfrm>
              <a:off x="2308130" y="5980279"/>
              <a:ext cx="313055" cy="224790"/>
            </a:xfrm>
            <a:custGeom>
              <a:avLst/>
              <a:gdLst/>
              <a:ahLst/>
              <a:cxnLst/>
              <a:rect l="l" t="t" r="r" b="b"/>
              <a:pathLst>
                <a:path w="313055" h="224789">
                  <a:moveTo>
                    <a:pt x="0" y="224535"/>
                  </a:moveTo>
                  <a:lnTo>
                    <a:pt x="312482" y="0"/>
                  </a:lnTo>
                </a:path>
              </a:pathLst>
            </a:custGeom>
            <a:ln w="5409">
              <a:solidFill>
                <a:srgbClr val="3D67B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0613" y="5785030"/>
              <a:ext cx="781204" cy="39049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620613" y="5785030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3897280" y="5243001"/>
            <a:ext cx="157331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TPC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3335712" y="5628666"/>
            <a:ext cx="998156" cy="386698"/>
            <a:chOff x="2305272" y="6201956"/>
            <a:chExt cx="1099820" cy="426084"/>
          </a:xfrm>
        </p:grpSpPr>
        <p:sp>
          <p:nvSpPr>
            <p:cNvPr id="68" name="object 68"/>
            <p:cNvSpPr/>
            <p:nvPr/>
          </p:nvSpPr>
          <p:spPr>
            <a:xfrm>
              <a:off x="2308130" y="6204813"/>
              <a:ext cx="313055" cy="224790"/>
            </a:xfrm>
            <a:custGeom>
              <a:avLst/>
              <a:gdLst/>
              <a:ahLst/>
              <a:cxnLst/>
              <a:rect l="l" t="t" r="r" b="b"/>
              <a:pathLst>
                <a:path w="313055" h="224789">
                  <a:moveTo>
                    <a:pt x="0" y="0"/>
                  </a:moveTo>
                  <a:lnTo>
                    <a:pt x="312482" y="224535"/>
                  </a:lnTo>
                </a:path>
              </a:pathLst>
            </a:custGeom>
            <a:ln w="5409">
              <a:solidFill>
                <a:srgbClr val="3D67B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0613" y="6234102"/>
              <a:ext cx="781204" cy="39049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620613" y="6234102"/>
              <a:ext cx="781685" cy="390525"/>
            </a:xfrm>
            <a:custGeom>
              <a:avLst/>
              <a:gdLst/>
              <a:ahLst/>
              <a:cxnLst/>
              <a:rect l="l" t="t" r="r" b="b"/>
              <a:pathLst>
                <a:path w="781685" h="390525">
                  <a:moveTo>
                    <a:pt x="0" y="39049"/>
                  </a:moveTo>
                  <a:lnTo>
                    <a:pt x="3069" y="23849"/>
                  </a:lnTo>
                  <a:lnTo>
                    <a:pt x="11440" y="11437"/>
                  </a:lnTo>
                  <a:lnTo>
                    <a:pt x="23856" y="3068"/>
                  </a:lnTo>
                  <a:lnTo>
                    <a:pt x="39060" y="0"/>
                  </a:lnTo>
                  <a:lnTo>
                    <a:pt x="742145" y="0"/>
                  </a:lnTo>
                  <a:lnTo>
                    <a:pt x="757348" y="3068"/>
                  </a:lnTo>
                  <a:lnTo>
                    <a:pt x="769764" y="11437"/>
                  </a:lnTo>
                  <a:lnTo>
                    <a:pt x="778135" y="23849"/>
                  </a:lnTo>
                  <a:lnTo>
                    <a:pt x="781205" y="39049"/>
                  </a:lnTo>
                  <a:lnTo>
                    <a:pt x="781205" y="351446"/>
                  </a:lnTo>
                  <a:lnTo>
                    <a:pt x="778135" y="366646"/>
                  </a:lnTo>
                  <a:lnTo>
                    <a:pt x="769764" y="379059"/>
                  </a:lnTo>
                  <a:lnTo>
                    <a:pt x="757348" y="387427"/>
                  </a:lnTo>
                  <a:lnTo>
                    <a:pt x="742145" y="390496"/>
                  </a:lnTo>
                  <a:lnTo>
                    <a:pt x="39060" y="390496"/>
                  </a:lnTo>
                  <a:lnTo>
                    <a:pt x="23856" y="387427"/>
                  </a:lnTo>
                  <a:lnTo>
                    <a:pt x="11440" y="379059"/>
                  </a:lnTo>
                  <a:lnTo>
                    <a:pt x="3069" y="366646"/>
                  </a:lnTo>
                  <a:lnTo>
                    <a:pt x="0" y="351446"/>
                  </a:lnTo>
                  <a:lnTo>
                    <a:pt x="0" y="39049"/>
                  </a:lnTo>
                  <a:close/>
                </a:path>
              </a:pathLst>
            </a:custGeom>
            <a:ln w="5409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3787381" y="5650098"/>
            <a:ext cx="376326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Multilayer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4350126" y="4027017"/>
            <a:ext cx="5343477" cy="1796911"/>
            <a:chOff x="3423006" y="4437176"/>
            <a:chExt cx="5887720" cy="1979930"/>
          </a:xfrm>
        </p:grpSpPr>
        <p:pic>
          <p:nvPicPr>
            <p:cNvPr id="73" name="object 7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0205" y="4437176"/>
              <a:ext cx="5569973" cy="1302014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3423005" y="4676203"/>
              <a:ext cx="4853305" cy="1740535"/>
            </a:xfrm>
            <a:custGeom>
              <a:avLst/>
              <a:gdLst/>
              <a:ahLst/>
              <a:cxnLst/>
              <a:rect l="l" t="t" r="r" b="b"/>
              <a:pathLst>
                <a:path w="4853305" h="1740535">
                  <a:moveTo>
                    <a:pt x="1128153" y="54800"/>
                  </a:moveTo>
                  <a:lnTo>
                    <a:pt x="1089456" y="54800"/>
                  </a:lnTo>
                  <a:lnTo>
                    <a:pt x="1077277" y="54800"/>
                  </a:lnTo>
                  <a:lnTo>
                    <a:pt x="1076604" y="78790"/>
                  </a:lnTo>
                  <a:lnTo>
                    <a:pt x="1128153" y="54800"/>
                  </a:lnTo>
                  <a:close/>
                </a:path>
                <a:path w="4853305" h="1740535">
                  <a:moveTo>
                    <a:pt x="1150645" y="44348"/>
                  </a:moveTo>
                  <a:lnTo>
                    <a:pt x="1078649" y="5803"/>
                  </a:lnTo>
                  <a:lnTo>
                    <a:pt x="1077963" y="30137"/>
                  </a:lnTo>
                  <a:lnTo>
                    <a:pt x="2133" y="0"/>
                  </a:lnTo>
                  <a:lnTo>
                    <a:pt x="1460" y="24333"/>
                  </a:lnTo>
                  <a:lnTo>
                    <a:pt x="1077290" y="54470"/>
                  </a:lnTo>
                  <a:lnTo>
                    <a:pt x="1089456" y="54470"/>
                  </a:lnTo>
                  <a:lnTo>
                    <a:pt x="1128890" y="54470"/>
                  </a:lnTo>
                  <a:lnTo>
                    <a:pt x="1150645" y="44348"/>
                  </a:lnTo>
                  <a:close/>
                </a:path>
                <a:path w="4853305" h="1740535">
                  <a:moveTo>
                    <a:pt x="2775559" y="451091"/>
                  </a:moveTo>
                  <a:lnTo>
                    <a:pt x="2765742" y="447865"/>
                  </a:lnTo>
                  <a:lnTo>
                    <a:pt x="2697988" y="425538"/>
                  </a:lnTo>
                  <a:lnTo>
                    <a:pt x="2701518" y="449630"/>
                  </a:lnTo>
                  <a:lnTo>
                    <a:pt x="38" y="844829"/>
                  </a:lnTo>
                  <a:lnTo>
                    <a:pt x="3556" y="868908"/>
                  </a:lnTo>
                  <a:lnTo>
                    <a:pt x="2705036" y="473710"/>
                  </a:lnTo>
                  <a:lnTo>
                    <a:pt x="2708567" y="497801"/>
                  </a:lnTo>
                  <a:lnTo>
                    <a:pt x="2775559" y="451091"/>
                  </a:lnTo>
                  <a:close/>
                </a:path>
                <a:path w="4853305" h="1740535">
                  <a:moveTo>
                    <a:pt x="4853127" y="1002385"/>
                  </a:moveTo>
                  <a:lnTo>
                    <a:pt x="4843831" y="999363"/>
                  </a:lnTo>
                  <a:lnTo>
                    <a:pt x="4775479" y="977087"/>
                  </a:lnTo>
                  <a:lnTo>
                    <a:pt x="4779073" y="1001166"/>
                  </a:lnTo>
                  <a:lnTo>
                    <a:pt x="0" y="1716455"/>
                  </a:lnTo>
                  <a:lnTo>
                    <a:pt x="3594" y="1740535"/>
                  </a:lnTo>
                  <a:lnTo>
                    <a:pt x="4782680" y="1025232"/>
                  </a:lnTo>
                  <a:lnTo>
                    <a:pt x="4786287" y="1049312"/>
                  </a:lnTo>
                  <a:lnTo>
                    <a:pt x="4853127" y="100238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6647380" y="5459226"/>
            <a:ext cx="1546795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Source:</a:t>
            </a:r>
            <a:r>
              <a:rPr kumimoji="0" sz="817" b="0" i="0" u="none" strike="noStrike" kern="0" cap="none" spc="-77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https://doi.org/10.1038/nature24647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525579"/>
          </a:xfrm>
          <a:prstGeom prst="rect">
            <a:avLst/>
          </a:prstGeom>
        </p:spPr>
        <p:txBody>
          <a:bodyPr vert="horz" wrap="square" lIns="0" tIns="50215" rIns="0" bIns="0" rtlCol="0">
            <a:spAutoFit/>
          </a:bodyPr>
          <a:lstStyle/>
          <a:p>
            <a:pPr marL="2458607">
              <a:spcBef>
                <a:spcPts val="91"/>
              </a:spcBef>
            </a:pPr>
            <a:r>
              <a:rPr sz="3086" spc="-345" dirty="0"/>
              <a:t>Broad</a:t>
            </a:r>
            <a:r>
              <a:rPr sz="3086" spc="-309" dirty="0"/>
              <a:t> </a:t>
            </a:r>
            <a:r>
              <a:rPr sz="3086" spc="-363" dirty="0"/>
              <a:t>scope</a:t>
            </a:r>
            <a:r>
              <a:rPr sz="3086" spc="-309" dirty="0"/>
              <a:t> </a:t>
            </a:r>
            <a:r>
              <a:rPr sz="3086" spc="-390" dirty="0"/>
              <a:t>of</a:t>
            </a:r>
            <a:r>
              <a:rPr sz="3086" spc="-309" dirty="0"/>
              <a:t> </a:t>
            </a:r>
            <a:r>
              <a:rPr sz="3086" spc="-304" dirty="0"/>
              <a:t>applications</a:t>
            </a:r>
            <a:endParaRPr sz="3086"/>
          </a:p>
        </p:txBody>
      </p:sp>
      <p:sp>
        <p:nvSpPr>
          <p:cNvPr id="6" name="object 6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84840" y="1670415"/>
            <a:ext cx="963002" cy="27696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24" b="1" i="0" u="sng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Volcanology</a:t>
            </a:r>
            <a:endParaRPr kumimoji="0" sz="172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0405" y="1990815"/>
            <a:ext cx="4251450" cy="13002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493100" y="2015261"/>
            <a:ext cx="920354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Mount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Vesuvius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4840" y="3487842"/>
            <a:ext cx="897302" cy="27696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24" b="1" i="0" u="sng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Archeology</a:t>
            </a:r>
            <a:endParaRPr kumimoji="0" sz="172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25975" y="3860093"/>
            <a:ext cx="4260028" cy="1949631"/>
            <a:chOff x="531580" y="4253250"/>
            <a:chExt cx="4693920" cy="214820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580" y="4374410"/>
              <a:ext cx="2321828" cy="17408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3243" y="4253250"/>
              <a:ext cx="2342002" cy="214780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675702" y="1581895"/>
            <a:ext cx="692716" cy="27696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24" b="1" i="0" u="sng" strike="noStrike" kern="0" cap="none" spc="-44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1724" b="1" i="0" u="sng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Industry</a:t>
            </a:r>
            <a:endParaRPr kumimoji="0" sz="172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42975" y="1889189"/>
            <a:ext cx="2682337" cy="157197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00144" y="1987154"/>
            <a:ext cx="1326222" cy="132586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70281" y="3935347"/>
            <a:ext cx="1391677" cy="181720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15972" y="3930651"/>
            <a:ext cx="1740220" cy="182190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9371865" y="3493375"/>
            <a:ext cx="1036768" cy="27696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24" b="1" i="0" u="sng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Risk</a:t>
            </a:r>
            <a:r>
              <a:rPr kumimoji="0" sz="1724" b="1" i="0" u="sng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1724" b="1" i="0" u="sng" strike="noStrike" kern="0" cap="none" spc="-2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&amp;</a:t>
            </a:r>
            <a:r>
              <a:rPr kumimoji="0" sz="1724" b="1" i="0" u="sng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1724" b="1" i="0" u="sng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safety</a:t>
            </a:r>
            <a:endParaRPr kumimoji="0" sz="172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54832" y="3441292"/>
            <a:ext cx="1722567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78" b="1" i="0" u="sng" strike="noStrike" kern="0" cap="none" spc="-34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Trebuchet MS"/>
                <a:ea typeface="+mn-ea"/>
                <a:cs typeface="Trebuchet MS"/>
              </a:rPr>
              <a:t>And</a:t>
            </a:r>
            <a:r>
              <a:rPr kumimoji="0" sz="2178" b="1" i="0" u="sng" strike="noStrike" kern="0" cap="none" spc="-22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2178" b="1" i="0" u="sng" strike="noStrike" kern="0" cap="none" spc="-3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Trebuchet MS"/>
                <a:ea typeface="+mn-ea"/>
                <a:cs typeface="Trebuchet MS"/>
              </a:rPr>
              <a:t>many</a:t>
            </a:r>
            <a:r>
              <a:rPr kumimoji="0" sz="2178" b="1" i="0" u="sng" strike="noStrike" kern="0" cap="none" spc="-21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2178" b="1" i="0" u="sng" strike="noStrike" kern="0" cap="none" spc="-3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Trebuchet MS"/>
                <a:ea typeface="+mn-ea"/>
                <a:cs typeface="Trebuchet MS"/>
              </a:rPr>
              <a:t>more…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525579"/>
          </a:xfrm>
          <a:prstGeom prst="rect">
            <a:avLst/>
          </a:prstGeom>
        </p:spPr>
        <p:txBody>
          <a:bodyPr vert="horz" wrap="square" lIns="0" tIns="50215" rIns="0" bIns="0" rtlCol="0">
            <a:spAutoFit/>
          </a:bodyPr>
          <a:lstStyle/>
          <a:p>
            <a:pPr marL="3629700">
              <a:spcBef>
                <a:spcPts val="91"/>
              </a:spcBef>
            </a:pPr>
            <a:r>
              <a:rPr sz="3086" spc="-439" dirty="0"/>
              <a:t>Community</a:t>
            </a:r>
            <a:endParaRPr sz="3086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2458" y="1734514"/>
            <a:ext cx="6586562" cy="41131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76636" marR="0" lvl="0" indent="-26511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276636" algn="l"/>
              </a:tabLst>
              <a:defRPr/>
            </a:pP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Periodical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meetings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(1-</a:t>
            </a:r>
            <a:r>
              <a:rPr kumimoji="0" sz="2178" b="0" i="0" u="none" strike="noStrike" kern="0" cap="none" spc="-3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years)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since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45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2015.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76636" marR="4611" lvl="0" indent="-265686" algn="l" defTabSz="829909" rtl="0" eaLnBrk="1" fontAlgn="auto" latinLnBrk="0" hangingPunct="1">
              <a:lnSpc>
                <a:spcPct val="150000"/>
              </a:lnSpc>
              <a:spcBef>
                <a:spcPts val="413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276636" algn="l"/>
              </a:tabLst>
              <a:defRPr/>
            </a:pP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Pioneer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communities </a:t>
            </a:r>
            <a:r>
              <a:rPr kumimoji="0" sz="2178" b="0" i="0" u="none" strike="noStrike" kern="0" cap="none" spc="-2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Italy,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France,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USA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178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Japan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but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currently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well 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spread.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76636" marR="0" lvl="0" indent="-265110" algn="l" defTabSz="829909" rtl="0" eaLnBrk="1" fontAlgn="auto" latinLnBrk="0" hangingPunct="1">
              <a:lnSpc>
                <a:spcPct val="100000"/>
              </a:lnSpc>
              <a:spcBef>
                <a:spcPts val="1634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276636" algn="l"/>
              </a:tabLst>
              <a:defRPr/>
            </a:pPr>
            <a:r>
              <a:rPr kumimoji="0" sz="2178" b="0" i="0" u="none" strike="noStrike" kern="0" cap="none" spc="-3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Gathers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different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profiles: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629924" marR="4611" lvl="1" indent="-265686" algn="l" defTabSz="829909" rtl="0" eaLnBrk="1" fontAlgn="auto" latinLnBrk="0" hangingPunct="1">
              <a:lnSpc>
                <a:spcPct val="149200"/>
              </a:lnSpc>
              <a:spcBef>
                <a:spcPts val="454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629924" algn="l"/>
                <a:tab pos="1791797" algn="l"/>
                <a:tab pos="3150774" algn="l"/>
                <a:tab pos="4408318" algn="l"/>
                <a:tab pos="5315455" algn="l"/>
                <a:tab pos="6192623" algn="l"/>
              </a:tabLst>
              <a:defRPr/>
            </a:pPr>
            <a:r>
              <a:rPr kumimoji="0" sz="2178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Instrument</a:t>
            </a:r>
            <a:r>
              <a:rPr kumimoji="0" sz="217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	</a:t>
            </a:r>
            <a:r>
              <a:rPr kumimoji="0" sz="2178" b="0" i="0" u="none" strike="noStrike" kern="0" cap="none" spc="-3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development,</a:t>
            </a:r>
            <a:r>
              <a:rPr kumimoji="0" sz="217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	</a:t>
            </a:r>
            <a:r>
              <a:rPr kumimoji="0" sz="2178" b="0" i="0" u="none" strike="noStrike" kern="0" cap="none" spc="-28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simulations,</a:t>
            </a:r>
            <a:r>
              <a:rPr kumimoji="0" sz="217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	</a:t>
            </a:r>
            <a:r>
              <a:rPr kumimoji="0" sz="2178" b="0" i="0" u="none" strike="noStrike" kern="0" cap="none" spc="-3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detector</a:t>
            </a:r>
            <a:r>
              <a:rPr kumimoji="0" sz="217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	</a:t>
            </a:r>
            <a:r>
              <a:rPr kumimoji="0" sz="2178" b="0" i="0" u="none" strike="noStrike" kern="0" cap="none" spc="-2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physics,</a:t>
            </a:r>
            <a:r>
              <a:rPr kumimoji="0" sz="2178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	</a:t>
            </a:r>
            <a:r>
              <a:rPr kumimoji="0" sz="2178" b="0" i="0" u="none" strike="noStrike" kern="0" cap="none" spc="-37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data 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analysis…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76636" marR="0" lvl="0" indent="-265110" algn="l" defTabSz="829909" rtl="0" eaLnBrk="1" fontAlgn="auto" latinLnBrk="0" hangingPunct="1">
              <a:lnSpc>
                <a:spcPct val="100000"/>
              </a:lnSpc>
              <a:spcBef>
                <a:spcPts val="1743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276636" algn="l"/>
              </a:tabLst>
              <a:defRPr/>
            </a:pPr>
            <a:r>
              <a:rPr kumimoji="0" sz="2178" b="0" i="0" u="none" strike="noStrike" kern="0" cap="none" spc="-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Increasing</a:t>
            </a:r>
            <a:r>
              <a:rPr kumimoji="0" sz="2178" b="0" i="0" u="none" strike="noStrike" kern="0" cap="none" spc="-3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number</a:t>
            </a:r>
            <a:r>
              <a:rPr kumimoji="0" sz="2178" b="0" i="0" u="none" strike="noStrike" kern="0" cap="none" spc="-3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178" b="0" i="0" u="none" strike="noStrike" kern="0" cap="none" spc="-3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spin-</a:t>
            </a:r>
            <a:r>
              <a:rPr kumimoji="0" sz="2178" b="0" i="0" u="none" strike="noStrike" kern="0" cap="none" spc="-3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off</a:t>
            </a:r>
            <a:r>
              <a:rPr kumimoji="0" sz="2178" b="0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companies: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629924" marR="0" lvl="1" indent="-265110" algn="l" defTabSz="829909" rtl="0" eaLnBrk="1" fontAlgn="auto" latinLnBrk="0" hangingPunct="1">
              <a:lnSpc>
                <a:spcPct val="100000"/>
              </a:lnSpc>
              <a:spcBef>
                <a:spcPts val="1656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629924" algn="l"/>
              </a:tabLst>
              <a:defRPr/>
            </a:pP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Prospection, </a:t>
            </a:r>
            <a:r>
              <a:rPr kumimoji="0" sz="2178" b="0" i="0" u="none" strike="noStrike" kern="0" cap="none" spc="-2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nuclear</a:t>
            </a:r>
            <a:r>
              <a:rPr kumimoji="0" sz="2178" b="0" i="0" u="none" strike="noStrike" kern="0" cap="none" spc="-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safety,</a:t>
            </a:r>
            <a:r>
              <a:rPr kumimoji="0" sz="2178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civil</a:t>
            </a:r>
            <a:r>
              <a:rPr kumimoji="0" sz="2178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178" b="0" i="0" u="none" strike="noStrike" kern="0" cap="none" spc="-3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engineering…</a:t>
            </a:r>
            <a:endParaRPr kumimoji="0" sz="217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5955" y="1911994"/>
            <a:ext cx="2742624" cy="24907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76636" marR="0" lvl="0" indent="-26511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4472C4"/>
              </a:buClr>
              <a:buSzTx/>
              <a:buFont typeface="Arial MT"/>
              <a:buChar char="•"/>
              <a:tabLst>
                <a:tab pos="276636" algn="l"/>
              </a:tabLst>
              <a:defRPr/>
            </a:pPr>
            <a:r>
              <a:rPr kumimoji="0" sz="1543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Experimental</a:t>
            </a:r>
            <a:r>
              <a:rPr kumimoji="0" sz="1543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site:</a:t>
            </a:r>
            <a:r>
              <a:rPr kumimoji="0" sz="1543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carbonate</a:t>
            </a:r>
            <a:r>
              <a:rPr kumimoji="0" sz="1543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43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reservoir</a:t>
            </a:r>
            <a:endParaRPr kumimoji="0" sz="154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56128" y="2269757"/>
            <a:ext cx="3083218" cy="238010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32258" marR="83567" lvl="0" indent="-221309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B0F0"/>
              </a:buClr>
              <a:buSzTx/>
              <a:buFont typeface="Arial MT"/>
              <a:buChar char="•"/>
              <a:tabLst>
                <a:tab pos="232258" algn="l"/>
              </a:tabLst>
              <a:defRPr/>
            </a:pPr>
            <a:r>
              <a:rPr kumimoji="0" sz="1361" b="0" i="0" u="none" strike="noStrike" kern="0" cap="none" spc="-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140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years</a:t>
            </a:r>
            <a:r>
              <a:rPr kumimoji="0" sz="1361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flow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measurements</a:t>
            </a:r>
            <a:r>
              <a:rPr kumimoji="0" sz="1361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Fontaine-</a:t>
            </a:r>
            <a:r>
              <a:rPr kumimoji="0" sz="1361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de- </a:t>
            </a:r>
            <a:r>
              <a:rPr kumimoji="0" sz="1361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Vaucluse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water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catchment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1053"/>
              </a:spcBef>
              <a:spcAft>
                <a:spcPts val="0"/>
              </a:spcAft>
              <a:buClr>
                <a:srgbClr val="00B0F0"/>
              </a:buClr>
              <a:buSzTx/>
              <a:buFont typeface="Arial MT"/>
              <a:buChar char="•"/>
              <a:tabLst/>
              <a:defRPr/>
            </a:pP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32258" marR="0" lvl="0" indent="-220732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 MT"/>
              <a:buChar char="•"/>
              <a:tabLst>
                <a:tab pos="232258" algn="l"/>
              </a:tabLst>
              <a:defRPr/>
            </a:pPr>
            <a:r>
              <a:rPr kumimoji="0" sz="1361" b="0" i="0" u="none" strike="noStrike" kern="0" cap="none" spc="-3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years</a:t>
            </a:r>
            <a:r>
              <a:rPr kumimoji="0" sz="1361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hydrochemical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simultaneous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32258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measurements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both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LSBB</a:t>
            </a:r>
            <a:r>
              <a:rPr kumimoji="0" sz="1361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Fontaine-</a:t>
            </a:r>
            <a:r>
              <a:rPr kumimoji="0" sz="1361" b="0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de-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32258" marR="0" lvl="0" indent="0" algn="l" defTabSz="829909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Vaucluse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32258" marR="4611" lvl="0" indent="-221309" algn="l" defTabSz="829909" rtl="0" eaLnBrk="1" fontAlgn="auto" latinLnBrk="0" hangingPunct="1">
              <a:lnSpc>
                <a:spcPct val="103299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 MT"/>
              <a:buChar char="•"/>
              <a:tabLst>
                <a:tab pos="232258" algn="l"/>
              </a:tabLst>
              <a:defRPr/>
            </a:pPr>
            <a:r>
              <a:rPr kumimoji="0" sz="1361" b="0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Easy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«</a:t>
            </a:r>
            <a:r>
              <a:rPr kumimoji="0" sz="1361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random</a:t>
            </a:r>
            <a:r>
              <a:rPr kumimoji="0" sz="1361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»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access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LSBB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flows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361" b="0" i="0" u="none" strike="noStrike" kern="0" cap="none" spc="-1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unsaturated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area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karstic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aquifer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within </a:t>
            </a:r>
            <a:r>
              <a:rPr kumimoji="0" sz="1361" b="0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saturated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zone</a:t>
            </a:r>
            <a:r>
              <a:rPr kumimoji="0" sz="1361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towards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boreholes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39158" y="1610771"/>
            <a:ext cx="5208622" cy="2584141"/>
            <a:chOff x="435920" y="1774831"/>
            <a:chExt cx="5739130" cy="28473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920" y="1774831"/>
              <a:ext cx="5738668" cy="284675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78605" y="2503424"/>
              <a:ext cx="246379" cy="255904"/>
            </a:xfrm>
            <a:custGeom>
              <a:avLst/>
              <a:gdLst/>
              <a:ahLst/>
              <a:cxnLst/>
              <a:rect l="l" t="t" r="r" b="b"/>
              <a:pathLst>
                <a:path w="246380" h="255905">
                  <a:moveTo>
                    <a:pt x="0" y="0"/>
                  </a:moveTo>
                  <a:lnTo>
                    <a:pt x="246318" y="255612"/>
                  </a:lnTo>
                </a:path>
              </a:pathLst>
            </a:custGeom>
            <a:ln w="1082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572300" y="2070585"/>
            <a:ext cx="471415" cy="205184"/>
          </a:xfrm>
          <a:prstGeom prst="rect">
            <a:avLst/>
          </a:prstGeom>
          <a:solidFill>
            <a:srgbClr val="4472C4"/>
          </a:solidFill>
          <a:ln w="10818">
            <a:solidFill>
              <a:srgbClr val="2F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7975" marR="0" lvl="0" indent="0" algn="l" defTabSz="829909" rtl="0" eaLnBrk="1" fontAlgn="auto" latinLnBrk="0" hangingPunct="1">
              <a:lnSpc>
                <a:spcPts val="15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LSBB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0142" y="1889359"/>
            <a:ext cx="5518673" cy="4185109"/>
            <a:chOff x="216634" y="2081794"/>
            <a:chExt cx="6080760" cy="46113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1613" y="2081794"/>
              <a:ext cx="1452760" cy="10930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3431" y="4654804"/>
              <a:ext cx="3983736" cy="20380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7445" y="4784293"/>
              <a:ext cx="1837578" cy="11763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24921" y="6321552"/>
              <a:ext cx="1788795" cy="212090"/>
            </a:xfrm>
            <a:custGeom>
              <a:avLst/>
              <a:gdLst/>
              <a:ahLst/>
              <a:cxnLst/>
              <a:rect l="l" t="t" r="r" b="b"/>
              <a:pathLst>
                <a:path w="1788795" h="212090">
                  <a:moveTo>
                    <a:pt x="1405978" y="110972"/>
                  </a:moveTo>
                  <a:lnTo>
                    <a:pt x="1403896" y="110413"/>
                  </a:lnTo>
                  <a:lnTo>
                    <a:pt x="1399933" y="107162"/>
                  </a:lnTo>
                  <a:lnTo>
                    <a:pt x="1398943" y="104419"/>
                  </a:lnTo>
                  <a:lnTo>
                    <a:pt x="1398943" y="75120"/>
                  </a:lnTo>
                  <a:lnTo>
                    <a:pt x="1391323" y="75120"/>
                  </a:lnTo>
                  <a:lnTo>
                    <a:pt x="1391323" y="106553"/>
                  </a:lnTo>
                  <a:lnTo>
                    <a:pt x="1392999" y="110972"/>
                  </a:lnTo>
                  <a:lnTo>
                    <a:pt x="1405978" y="110972"/>
                  </a:lnTo>
                  <a:close/>
                </a:path>
                <a:path w="1788795" h="212090">
                  <a:moveTo>
                    <a:pt x="1432763" y="111226"/>
                  </a:moveTo>
                  <a:lnTo>
                    <a:pt x="1422768" y="111226"/>
                  </a:lnTo>
                  <a:lnTo>
                    <a:pt x="1423098" y="110972"/>
                  </a:lnTo>
                  <a:lnTo>
                    <a:pt x="1405978" y="110972"/>
                  </a:lnTo>
                  <a:lnTo>
                    <a:pt x="1406918" y="111226"/>
                  </a:lnTo>
                  <a:lnTo>
                    <a:pt x="1393190" y="111226"/>
                  </a:lnTo>
                  <a:lnTo>
                    <a:pt x="1399959" y="117297"/>
                  </a:lnTo>
                  <a:lnTo>
                    <a:pt x="1404785" y="118846"/>
                  </a:lnTo>
                  <a:lnTo>
                    <a:pt x="1419974" y="118846"/>
                  </a:lnTo>
                  <a:lnTo>
                    <a:pt x="1425067" y="117297"/>
                  </a:lnTo>
                  <a:lnTo>
                    <a:pt x="1432763" y="111226"/>
                  </a:lnTo>
                  <a:close/>
                </a:path>
                <a:path w="1788795" h="212090">
                  <a:moveTo>
                    <a:pt x="1435214" y="1676"/>
                  </a:moveTo>
                  <a:lnTo>
                    <a:pt x="1394675" y="1676"/>
                  </a:lnTo>
                  <a:lnTo>
                    <a:pt x="1394675" y="58051"/>
                  </a:lnTo>
                  <a:lnTo>
                    <a:pt x="1418348" y="58051"/>
                  </a:lnTo>
                  <a:lnTo>
                    <a:pt x="1421345" y="59270"/>
                  </a:lnTo>
                  <a:lnTo>
                    <a:pt x="1426222" y="64147"/>
                  </a:lnTo>
                  <a:lnTo>
                    <a:pt x="1427441" y="67144"/>
                  </a:lnTo>
                  <a:lnTo>
                    <a:pt x="1427441" y="107670"/>
                  </a:lnTo>
                  <a:lnTo>
                    <a:pt x="1423098" y="110972"/>
                  </a:lnTo>
                  <a:lnTo>
                    <a:pt x="1433080" y="110972"/>
                  </a:lnTo>
                  <a:lnTo>
                    <a:pt x="1435011" y="106553"/>
                  </a:lnTo>
                  <a:lnTo>
                    <a:pt x="1435061" y="65112"/>
                  </a:lnTo>
                  <a:lnTo>
                    <a:pt x="1433080" y="60337"/>
                  </a:lnTo>
                  <a:lnTo>
                    <a:pt x="1425155" y="52412"/>
                  </a:lnTo>
                  <a:lnTo>
                    <a:pt x="1420380" y="50431"/>
                  </a:lnTo>
                  <a:lnTo>
                    <a:pt x="1402295" y="50431"/>
                  </a:lnTo>
                  <a:lnTo>
                    <a:pt x="1402295" y="9144"/>
                  </a:lnTo>
                  <a:lnTo>
                    <a:pt x="1435214" y="9144"/>
                  </a:lnTo>
                  <a:lnTo>
                    <a:pt x="1435214" y="1676"/>
                  </a:lnTo>
                  <a:close/>
                </a:path>
                <a:path w="1788795" h="212090">
                  <a:moveTo>
                    <a:pt x="1493113" y="14579"/>
                  </a:moveTo>
                  <a:lnTo>
                    <a:pt x="1491157" y="9779"/>
                  </a:lnTo>
                  <a:lnTo>
                    <a:pt x="1488998" y="7620"/>
                  </a:lnTo>
                  <a:lnTo>
                    <a:pt x="1485493" y="4114"/>
                  </a:lnTo>
                  <a:lnTo>
                    <a:pt x="1485493" y="16814"/>
                  </a:lnTo>
                  <a:lnTo>
                    <a:pt x="1485493" y="102895"/>
                  </a:lnTo>
                  <a:lnTo>
                    <a:pt x="1484249" y="105892"/>
                  </a:lnTo>
                  <a:lnTo>
                    <a:pt x="1479270" y="110769"/>
                  </a:lnTo>
                  <a:lnTo>
                    <a:pt x="1476298" y="111988"/>
                  </a:lnTo>
                  <a:lnTo>
                    <a:pt x="1466037" y="111988"/>
                  </a:lnTo>
                  <a:lnTo>
                    <a:pt x="1463065" y="110769"/>
                  </a:lnTo>
                  <a:lnTo>
                    <a:pt x="1458087" y="105892"/>
                  </a:lnTo>
                  <a:lnTo>
                    <a:pt x="1456842" y="102895"/>
                  </a:lnTo>
                  <a:lnTo>
                    <a:pt x="1456842" y="16814"/>
                  </a:lnTo>
                  <a:lnTo>
                    <a:pt x="1458087" y="13843"/>
                  </a:lnTo>
                  <a:lnTo>
                    <a:pt x="1463065" y="8864"/>
                  </a:lnTo>
                  <a:lnTo>
                    <a:pt x="1466037" y="7620"/>
                  </a:lnTo>
                  <a:lnTo>
                    <a:pt x="1476298" y="7620"/>
                  </a:lnTo>
                  <a:lnTo>
                    <a:pt x="1479270" y="8864"/>
                  </a:lnTo>
                  <a:lnTo>
                    <a:pt x="1484249" y="13843"/>
                  </a:lnTo>
                  <a:lnTo>
                    <a:pt x="1485493" y="16814"/>
                  </a:lnTo>
                  <a:lnTo>
                    <a:pt x="1485493" y="4114"/>
                  </a:lnTo>
                  <a:lnTo>
                    <a:pt x="1483334" y="1955"/>
                  </a:lnTo>
                  <a:lnTo>
                    <a:pt x="1478534" y="0"/>
                  </a:lnTo>
                  <a:lnTo>
                    <a:pt x="1463802" y="0"/>
                  </a:lnTo>
                  <a:lnTo>
                    <a:pt x="1459001" y="1955"/>
                  </a:lnTo>
                  <a:lnTo>
                    <a:pt x="1451178" y="9779"/>
                  </a:lnTo>
                  <a:lnTo>
                    <a:pt x="1449222" y="14579"/>
                  </a:lnTo>
                  <a:lnTo>
                    <a:pt x="1449222" y="104927"/>
                  </a:lnTo>
                  <a:lnTo>
                    <a:pt x="1451203" y="109702"/>
                  </a:lnTo>
                  <a:lnTo>
                    <a:pt x="1459128" y="117627"/>
                  </a:lnTo>
                  <a:lnTo>
                    <a:pt x="1463903" y="119608"/>
                  </a:lnTo>
                  <a:lnTo>
                    <a:pt x="1478432" y="119608"/>
                  </a:lnTo>
                  <a:lnTo>
                    <a:pt x="1483207" y="117627"/>
                  </a:lnTo>
                  <a:lnTo>
                    <a:pt x="1488846" y="111988"/>
                  </a:lnTo>
                  <a:lnTo>
                    <a:pt x="1491132" y="109702"/>
                  </a:lnTo>
                  <a:lnTo>
                    <a:pt x="1493113" y="104927"/>
                  </a:lnTo>
                  <a:lnTo>
                    <a:pt x="1493113" y="14579"/>
                  </a:lnTo>
                  <a:close/>
                </a:path>
                <a:path w="1788795" h="212090">
                  <a:moveTo>
                    <a:pt x="1559013" y="118084"/>
                  </a:moveTo>
                  <a:lnTo>
                    <a:pt x="1531010" y="75882"/>
                  </a:lnTo>
                  <a:lnTo>
                    <a:pt x="1528991" y="72834"/>
                  </a:lnTo>
                  <a:lnTo>
                    <a:pt x="1528991" y="71462"/>
                  </a:lnTo>
                  <a:lnTo>
                    <a:pt x="1530756" y="68414"/>
                  </a:lnTo>
                  <a:lnTo>
                    <a:pt x="1551393" y="32766"/>
                  </a:lnTo>
                  <a:lnTo>
                    <a:pt x="1543164" y="32766"/>
                  </a:lnTo>
                  <a:lnTo>
                    <a:pt x="1522133" y="68414"/>
                  </a:lnTo>
                  <a:lnTo>
                    <a:pt x="1518323" y="68414"/>
                  </a:lnTo>
                  <a:lnTo>
                    <a:pt x="1518323" y="1524"/>
                  </a:lnTo>
                  <a:lnTo>
                    <a:pt x="1510855" y="1524"/>
                  </a:lnTo>
                  <a:lnTo>
                    <a:pt x="1510855" y="118084"/>
                  </a:lnTo>
                  <a:lnTo>
                    <a:pt x="1518323" y="118084"/>
                  </a:lnTo>
                  <a:lnTo>
                    <a:pt x="1518323" y="75882"/>
                  </a:lnTo>
                  <a:lnTo>
                    <a:pt x="1522133" y="75882"/>
                  </a:lnTo>
                  <a:lnTo>
                    <a:pt x="1550784" y="118084"/>
                  </a:lnTo>
                  <a:lnTo>
                    <a:pt x="1559013" y="118084"/>
                  </a:lnTo>
                  <a:close/>
                </a:path>
                <a:path w="1788795" h="212090">
                  <a:moveTo>
                    <a:pt x="1649869" y="41808"/>
                  </a:moveTo>
                  <a:lnTo>
                    <a:pt x="1648739" y="39065"/>
                  </a:lnTo>
                  <a:lnTo>
                    <a:pt x="1648650" y="38862"/>
                  </a:lnTo>
                  <a:lnTo>
                    <a:pt x="1648447" y="38354"/>
                  </a:lnTo>
                  <a:lnTo>
                    <a:pt x="1642859" y="32766"/>
                  </a:lnTo>
                  <a:lnTo>
                    <a:pt x="1642999" y="32766"/>
                  </a:lnTo>
                  <a:lnTo>
                    <a:pt x="1639303" y="31242"/>
                  </a:lnTo>
                  <a:lnTo>
                    <a:pt x="1635239" y="31242"/>
                  </a:lnTo>
                  <a:lnTo>
                    <a:pt x="1630667" y="31927"/>
                  </a:lnTo>
                  <a:lnTo>
                    <a:pt x="1625028" y="33985"/>
                  </a:lnTo>
                  <a:lnTo>
                    <a:pt x="1618322" y="37414"/>
                  </a:lnTo>
                  <a:lnTo>
                    <a:pt x="1610550" y="42214"/>
                  </a:lnTo>
                  <a:lnTo>
                    <a:pt x="1610093" y="42214"/>
                  </a:lnTo>
                  <a:lnTo>
                    <a:pt x="1609496" y="39903"/>
                  </a:lnTo>
                  <a:lnTo>
                    <a:pt x="1609394" y="39522"/>
                  </a:lnTo>
                  <a:lnTo>
                    <a:pt x="1609280" y="39065"/>
                  </a:lnTo>
                  <a:lnTo>
                    <a:pt x="1609140" y="38862"/>
                  </a:lnTo>
                  <a:lnTo>
                    <a:pt x="1607553" y="36449"/>
                  </a:lnTo>
                  <a:lnTo>
                    <a:pt x="1602270" y="32283"/>
                  </a:lnTo>
                  <a:lnTo>
                    <a:pt x="1599272" y="31242"/>
                  </a:lnTo>
                  <a:lnTo>
                    <a:pt x="1595920" y="31242"/>
                  </a:lnTo>
                  <a:lnTo>
                    <a:pt x="1591348" y="31927"/>
                  </a:lnTo>
                  <a:lnTo>
                    <a:pt x="1585709" y="33985"/>
                  </a:lnTo>
                  <a:lnTo>
                    <a:pt x="1579003" y="37414"/>
                  </a:lnTo>
                  <a:lnTo>
                    <a:pt x="1571231" y="42214"/>
                  </a:lnTo>
                  <a:lnTo>
                    <a:pt x="1571231" y="32766"/>
                  </a:lnTo>
                  <a:lnTo>
                    <a:pt x="1563611" y="32766"/>
                  </a:lnTo>
                  <a:lnTo>
                    <a:pt x="1563611" y="118084"/>
                  </a:lnTo>
                  <a:lnTo>
                    <a:pt x="1571231" y="118084"/>
                  </a:lnTo>
                  <a:lnTo>
                    <a:pt x="1571231" y="51346"/>
                  </a:lnTo>
                  <a:lnTo>
                    <a:pt x="1578444" y="46164"/>
                  </a:lnTo>
                  <a:lnTo>
                    <a:pt x="1581975" y="44056"/>
                  </a:lnTo>
                  <a:lnTo>
                    <a:pt x="1585633" y="42214"/>
                  </a:lnTo>
                  <a:lnTo>
                    <a:pt x="1590205" y="39903"/>
                  </a:lnTo>
                  <a:lnTo>
                    <a:pt x="1593481" y="38862"/>
                  </a:lnTo>
                  <a:lnTo>
                    <a:pt x="1597748" y="38862"/>
                  </a:lnTo>
                  <a:lnTo>
                    <a:pt x="1599374" y="39522"/>
                  </a:lnTo>
                  <a:lnTo>
                    <a:pt x="1601838" y="41808"/>
                  </a:lnTo>
                  <a:lnTo>
                    <a:pt x="1602232" y="42214"/>
                  </a:lnTo>
                  <a:lnTo>
                    <a:pt x="1602930" y="43827"/>
                  </a:lnTo>
                  <a:lnTo>
                    <a:pt x="1602930" y="118084"/>
                  </a:lnTo>
                  <a:lnTo>
                    <a:pt x="1610550" y="118084"/>
                  </a:lnTo>
                  <a:lnTo>
                    <a:pt x="1610550" y="51346"/>
                  </a:lnTo>
                  <a:lnTo>
                    <a:pt x="1617764" y="46164"/>
                  </a:lnTo>
                  <a:lnTo>
                    <a:pt x="1621294" y="44056"/>
                  </a:lnTo>
                  <a:lnTo>
                    <a:pt x="1624952" y="42214"/>
                  </a:lnTo>
                  <a:lnTo>
                    <a:pt x="1629524" y="39903"/>
                  </a:lnTo>
                  <a:lnTo>
                    <a:pt x="1632800" y="38862"/>
                  </a:lnTo>
                  <a:lnTo>
                    <a:pt x="1637068" y="38862"/>
                  </a:lnTo>
                  <a:lnTo>
                    <a:pt x="1638693" y="39522"/>
                  </a:lnTo>
                  <a:lnTo>
                    <a:pt x="1641157" y="41808"/>
                  </a:lnTo>
                  <a:lnTo>
                    <a:pt x="1641551" y="42214"/>
                  </a:lnTo>
                  <a:lnTo>
                    <a:pt x="1642249" y="43827"/>
                  </a:lnTo>
                  <a:lnTo>
                    <a:pt x="1642249" y="118084"/>
                  </a:lnTo>
                  <a:lnTo>
                    <a:pt x="1649869" y="118084"/>
                  </a:lnTo>
                  <a:lnTo>
                    <a:pt x="1649869" y="41808"/>
                  </a:lnTo>
                  <a:close/>
                </a:path>
                <a:path w="1788795" h="212090">
                  <a:moveTo>
                    <a:pt x="1788299" y="153403"/>
                  </a:moveTo>
                  <a:lnTo>
                    <a:pt x="1772145" y="137439"/>
                  </a:lnTo>
                  <a:lnTo>
                    <a:pt x="1739328" y="104990"/>
                  </a:lnTo>
                  <a:lnTo>
                    <a:pt x="1707045" y="137617"/>
                  </a:lnTo>
                  <a:lnTo>
                    <a:pt x="81076" y="146418"/>
                  </a:lnTo>
                  <a:lnTo>
                    <a:pt x="48437" y="114134"/>
                  </a:lnTo>
                  <a:lnTo>
                    <a:pt x="0" y="163080"/>
                  </a:lnTo>
                  <a:lnTo>
                    <a:pt x="48958" y="211505"/>
                  </a:lnTo>
                  <a:lnTo>
                    <a:pt x="81076" y="179044"/>
                  </a:lnTo>
                  <a:lnTo>
                    <a:pt x="81254" y="178866"/>
                  </a:lnTo>
                  <a:lnTo>
                    <a:pt x="1707222" y="170078"/>
                  </a:lnTo>
                  <a:lnTo>
                    <a:pt x="1739861" y="202349"/>
                  </a:lnTo>
                  <a:lnTo>
                    <a:pt x="1788299" y="15340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9899" y="6315201"/>
              <a:ext cx="271242" cy="13230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4535" y="5919723"/>
              <a:ext cx="633984" cy="2407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60968" y="5916966"/>
              <a:ext cx="616444" cy="2222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0112" y="5773420"/>
              <a:ext cx="347472" cy="3505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89375" y="5422900"/>
              <a:ext cx="368808" cy="3688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54807" y="5206492"/>
              <a:ext cx="905256" cy="2042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53561" y="5203595"/>
              <a:ext cx="885395" cy="1875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42616" y="5471667"/>
              <a:ext cx="725423" cy="20726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40607" y="5470289"/>
              <a:ext cx="706268" cy="1875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46448" y="5773420"/>
              <a:ext cx="368808" cy="3688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24399" y="5877052"/>
              <a:ext cx="377951" cy="20421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28517" y="5879682"/>
              <a:ext cx="347345" cy="176530"/>
            </a:xfrm>
            <a:custGeom>
              <a:avLst/>
              <a:gdLst/>
              <a:ahLst/>
              <a:cxnLst/>
              <a:rect l="l" t="t" r="r" b="b"/>
              <a:pathLst>
                <a:path w="347345" h="176529">
                  <a:moveTo>
                    <a:pt x="326699" y="1294"/>
                  </a:moveTo>
                  <a:lnTo>
                    <a:pt x="271932" y="1294"/>
                  </a:lnTo>
                  <a:lnTo>
                    <a:pt x="271932" y="173967"/>
                  </a:lnTo>
                  <a:lnTo>
                    <a:pt x="328354" y="173967"/>
                  </a:lnTo>
                  <a:lnTo>
                    <a:pt x="334472" y="171450"/>
                  </a:lnTo>
                  <a:lnTo>
                    <a:pt x="344547" y="161376"/>
                  </a:lnTo>
                  <a:lnTo>
                    <a:pt x="347065" y="155261"/>
                  </a:lnTo>
                  <a:lnTo>
                    <a:pt x="347065" y="154542"/>
                  </a:lnTo>
                  <a:lnTo>
                    <a:pt x="291363" y="154542"/>
                  </a:lnTo>
                  <a:lnTo>
                    <a:pt x="291363" y="93459"/>
                  </a:lnTo>
                  <a:lnTo>
                    <a:pt x="341758" y="93459"/>
                  </a:lnTo>
                  <a:lnTo>
                    <a:pt x="338609" y="89105"/>
                  </a:lnTo>
                  <a:lnTo>
                    <a:pt x="334256" y="85760"/>
                  </a:lnTo>
                  <a:lnTo>
                    <a:pt x="328929" y="83746"/>
                  </a:lnTo>
                  <a:lnTo>
                    <a:pt x="333824" y="81587"/>
                  </a:lnTo>
                  <a:lnTo>
                    <a:pt x="337818" y="78169"/>
                  </a:lnTo>
                  <a:lnTo>
                    <a:pt x="340555" y="74033"/>
                  </a:lnTo>
                  <a:lnTo>
                    <a:pt x="291363" y="74033"/>
                  </a:lnTo>
                  <a:lnTo>
                    <a:pt x="291363" y="20504"/>
                  </a:lnTo>
                  <a:lnTo>
                    <a:pt x="345554" y="20504"/>
                  </a:lnTo>
                  <a:lnTo>
                    <a:pt x="345554" y="20001"/>
                  </a:lnTo>
                  <a:lnTo>
                    <a:pt x="343000" y="13884"/>
                  </a:lnTo>
                  <a:lnTo>
                    <a:pt x="332780" y="3812"/>
                  </a:lnTo>
                  <a:lnTo>
                    <a:pt x="326699" y="1294"/>
                  </a:lnTo>
                  <a:close/>
                </a:path>
                <a:path w="347345" h="176529">
                  <a:moveTo>
                    <a:pt x="341758" y="93459"/>
                  </a:moveTo>
                  <a:lnTo>
                    <a:pt x="318350" y="93459"/>
                  </a:lnTo>
                  <a:lnTo>
                    <a:pt x="321086" y="94609"/>
                  </a:lnTo>
                  <a:lnTo>
                    <a:pt x="323316" y="96840"/>
                  </a:lnTo>
                  <a:lnTo>
                    <a:pt x="326770" y="103459"/>
                  </a:lnTo>
                  <a:lnTo>
                    <a:pt x="327634" y="106625"/>
                  </a:lnTo>
                  <a:lnTo>
                    <a:pt x="327634" y="152383"/>
                  </a:lnTo>
                  <a:lnTo>
                    <a:pt x="325404" y="154542"/>
                  </a:lnTo>
                  <a:lnTo>
                    <a:pt x="347065" y="154542"/>
                  </a:lnTo>
                  <a:lnTo>
                    <a:pt x="346973" y="103459"/>
                  </a:lnTo>
                  <a:lnTo>
                    <a:pt x="345375" y="98459"/>
                  </a:lnTo>
                  <a:lnTo>
                    <a:pt x="341758" y="93459"/>
                  </a:lnTo>
                  <a:close/>
                </a:path>
                <a:path w="347345" h="176529">
                  <a:moveTo>
                    <a:pt x="345554" y="20504"/>
                  </a:moveTo>
                  <a:lnTo>
                    <a:pt x="321661" y="20504"/>
                  </a:lnTo>
                  <a:lnTo>
                    <a:pt x="323208" y="21151"/>
                  </a:lnTo>
                  <a:lnTo>
                    <a:pt x="325367" y="23742"/>
                  </a:lnTo>
                  <a:lnTo>
                    <a:pt x="325907" y="25325"/>
                  </a:lnTo>
                  <a:lnTo>
                    <a:pt x="325907" y="66766"/>
                  </a:lnTo>
                  <a:lnTo>
                    <a:pt x="323461" y="71874"/>
                  </a:lnTo>
                  <a:lnTo>
                    <a:pt x="318566" y="74033"/>
                  </a:lnTo>
                  <a:lnTo>
                    <a:pt x="340555" y="74033"/>
                  </a:lnTo>
                  <a:lnTo>
                    <a:pt x="344007" y="68817"/>
                  </a:lnTo>
                  <a:lnTo>
                    <a:pt x="345554" y="63745"/>
                  </a:lnTo>
                  <a:lnTo>
                    <a:pt x="345554" y="20504"/>
                  </a:lnTo>
                  <a:close/>
                </a:path>
                <a:path w="347345" h="176529">
                  <a:moveTo>
                    <a:pt x="225248" y="1294"/>
                  </a:moveTo>
                  <a:lnTo>
                    <a:pt x="170482" y="1294"/>
                  </a:lnTo>
                  <a:lnTo>
                    <a:pt x="170482" y="173967"/>
                  </a:lnTo>
                  <a:lnTo>
                    <a:pt x="226903" y="173967"/>
                  </a:lnTo>
                  <a:lnTo>
                    <a:pt x="233020" y="171450"/>
                  </a:lnTo>
                  <a:lnTo>
                    <a:pt x="243095" y="161376"/>
                  </a:lnTo>
                  <a:lnTo>
                    <a:pt x="245615" y="155261"/>
                  </a:lnTo>
                  <a:lnTo>
                    <a:pt x="245615" y="154542"/>
                  </a:lnTo>
                  <a:lnTo>
                    <a:pt x="189913" y="154542"/>
                  </a:lnTo>
                  <a:lnTo>
                    <a:pt x="189913" y="93459"/>
                  </a:lnTo>
                  <a:lnTo>
                    <a:pt x="240307" y="93459"/>
                  </a:lnTo>
                  <a:lnTo>
                    <a:pt x="237158" y="89105"/>
                  </a:lnTo>
                  <a:lnTo>
                    <a:pt x="232804" y="85760"/>
                  </a:lnTo>
                  <a:lnTo>
                    <a:pt x="227479" y="83746"/>
                  </a:lnTo>
                  <a:lnTo>
                    <a:pt x="232373" y="81587"/>
                  </a:lnTo>
                  <a:lnTo>
                    <a:pt x="236367" y="78169"/>
                  </a:lnTo>
                  <a:lnTo>
                    <a:pt x="239104" y="74033"/>
                  </a:lnTo>
                  <a:lnTo>
                    <a:pt x="189913" y="74033"/>
                  </a:lnTo>
                  <a:lnTo>
                    <a:pt x="189913" y="20504"/>
                  </a:lnTo>
                  <a:lnTo>
                    <a:pt x="244104" y="20504"/>
                  </a:lnTo>
                  <a:lnTo>
                    <a:pt x="244104" y="20001"/>
                  </a:lnTo>
                  <a:lnTo>
                    <a:pt x="241548" y="13884"/>
                  </a:lnTo>
                  <a:lnTo>
                    <a:pt x="231329" y="3812"/>
                  </a:lnTo>
                  <a:lnTo>
                    <a:pt x="225248" y="1294"/>
                  </a:lnTo>
                  <a:close/>
                </a:path>
                <a:path w="347345" h="176529">
                  <a:moveTo>
                    <a:pt x="240307" y="93459"/>
                  </a:moveTo>
                  <a:lnTo>
                    <a:pt x="216900" y="93459"/>
                  </a:lnTo>
                  <a:lnTo>
                    <a:pt x="219635" y="94609"/>
                  </a:lnTo>
                  <a:lnTo>
                    <a:pt x="221866" y="96840"/>
                  </a:lnTo>
                  <a:lnTo>
                    <a:pt x="225320" y="103459"/>
                  </a:lnTo>
                  <a:lnTo>
                    <a:pt x="226184" y="106625"/>
                  </a:lnTo>
                  <a:lnTo>
                    <a:pt x="226184" y="152383"/>
                  </a:lnTo>
                  <a:lnTo>
                    <a:pt x="223953" y="154542"/>
                  </a:lnTo>
                  <a:lnTo>
                    <a:pt x="245615" y="154542"/>
                  </a:lnTo>
                  <a:lnTo>
                    <a:pt x="245523" y="103459"/>
                  </a:lnTo>
                  <a:lnTo>
                    <a:pt x="243923" y="98459"/>
                  </a:lnTo>
                  <a:lnTo>
                    <a:pt x="240307" y="93459"/>
                  </a:lnTo>
                  <a:close/>
                </a:path>
                <a:path w="347345" h="176529">
                  <a:moveTo>
                    <a:pt x="244104" y="20504"/>
                  </a:moveTo>
                  <a:lnTo>
                    <a:pt x="220210" y="20504"/>
                  </a:lnTo>
                  <a:lnTo>
                    <a:pt x="221758" y="21151"/>
                  </a:lnTo>
                  <a:lnTo>
                    <a:pt x="223917" y="23742"/>
                  </a:lnTo>
                  <a:lnTo>
                    <a:pt x="224457" y="25325"/>
                  </a:lnTo>
                  <a:lnTo>
                    <a:pt x="224457" y="66766"/>
                  </a:lnTo>
                  <a:lnTo>
                    <a:pt x="222009" y="71874"/>
                  </a:lnTo>
                  <a:lnTo>
                    <a:pt x="217116" y="74033"/>
                  </a:lnTo>
                  <a:lnTo>
                    <a:pt x="239104" y="74033"/>
                  </a:lnTo>
                  <a:lnTo>
                    <a:pt x="242556" y="68817"/>
                  </a:lnTo>
                  <a:lnTo>
                    <a:pt x="244104" y="63745"/>
                  </a:lnTo>
                  <a:lnTo>
                    <a:pt x="244104" y="20504"/>
                  </a:lnTo>
                  <a:close/>
                </a:path>
                <a:path w="347345" h="176529">
                  <a:moveTo>
                    <a:pt x="19215" y="1294"/>
                  </a:moveTo>
                  <a:lnTo>
                    <a:pt x="0" y="1294"/>
                  </a:lnTo>
                  <a:lnTo>
                    <a:pt x="0" y="173967"/>
                  </a:lnTo>
                  <a:lnTo>
                    <a:pt x="61963" y="173967"/>
                  </a:lnTo>
                  <a:lnTo>
                    <a:pt x="61963" y="154542"/>
                  </a:lnTo>
                  <a:lnTo>
                    <a:pt x="19215" y="154542"/>
                  </a:lnTo>
                  <a:lnTo>
                    <a:pt x="19215" y="1294"/>
                  </a:lnTo>
                  <a:close/>
                </a:path>
                <a:path w="347345" h="176529">
                  <a:moveTo>
                    <a:pt x="91179" y="113099"/>
                  </a:moveTo>
                  <a:lnTo>
                    <a:pt x="71748" y="113099"/>
                  </a:lnTo>
                  <a:lnTo>
                    <a:pt x="71748" y="153678"/>
                  </a:lnTo>
                  <a:lnTo>
                    <a:pt x="74771" y="161016"/>
                  </a:lnTo>
                  <a:lnTo>
                    <a:pt x="86861" y="173104"/>
                  </a:lnTo>
                  <a:lnTo>
                    <a:pt x="94202" y="176126"/>
                  </a:lnTo>
                  <a:lnTo>
                    <a:pt x="123564" y="176126"/>
                  </a:lnTo>
                  <a:lnTo>
                    <a:pt x="130905" y="173104"/>
                  </a:lnTo>
                  <a:lnTo>
                    <a:pt x="142995" y="161016"/>
                  </a:lnTo>
                  <a:lnTo>
                    <a:pt x="144773" y="156700"/>
                  </a:lnTo>
                  <a:lnTo>
                    <a:pt x="99383" y="156700"/>
                  </a:lnTo>
                  <a:lnTo>
                    <a:pt x="96577" y="155620"/>
                  </a:lnTo>
                  <a:lnTo>
                    <a:pt x="92259" y="151303"/>
                  </a:lnTo>
                  <a:lnTo>
                    <a:pt x="91179" y="148498"/>
                  </a:lnTo>
                  <a:lnTo>
                    <a:pt x="91179" y="113099"/>
                  </a:lnTo>
                  <a:close/>
                </a:path>
                <a:path w="347345" h="176529">
                  <a:moveTo>
                    <a:pt x="123564" y="0"/>
                  </a:moveTo>
                  <a:lnTo>
                    <a:pt x="94202" y="0"/>
                  </a:lnTo>
                  <a:lnTo>
                    <a:pt x="86861" y="3021"/>
                  </a:lnTo>
                  <a:lnTo>
                    <a:pt x="74771" y="15107"/>
                  </a:lnTo>
                  <a:lnTo>
                    <a:pt x="71748" y="22447"/>
                  </a:lnTo>
                  <a:lnTo>
                    <a:pt x="71748" y="42951"/>
                  </a:lnTo>
                  <a:lnTo>
                    <a:pt x="73273" y="55578"/>
                  </a:lnTo>
                  <a:lnTo>
                    <a:pt x="77744" y="66442"/>
                  </a:lnTo>
                  <a:lnTo>
                    <a:pt x="77848" y="66694"/>
                  </a:lnTo>
                  <a:lnTo>
                    <a:pt x="85472" y="76299"/>
                  </a:lnTo>
                  <a:lnTo>
                    <a:pt x="96145" y="84394"/>
                  </a:lnTo>
                  <a:lnTo>
                    <a:pt x="101758" y="87703"/>
                  </a:lnTo>
                  <a:lnTo>
                    <a:pt x="105860" y="90293"/>
                  </a:lnTo>
                  <a:lnTo>
                    <a:pt x="126587" y="122237"/>
                  </a:lnTo>
                  <a:lnTo>
                    <a:pt x="126587" y="148498"/>
                  </a:lnTo>
                  <a:lnTo>
                    <a:pt x="125507" y="151303"/>
                  </a:lnTo>
                  <a:lnTo>
                    <a:pt x="121189" y="155620"/>
                  </a:lnTo>
                  <a:lnTo>
                    <a:pt x="118383" y="156700"/>
                  </a:lnTo>
                  <a:lnTo>
                    <a:pt x="144773" y="156700"/>
                  </a:lnTo>
                  <a:lnTo>
                    <a:pt x="146018" y="153678"/>
                  </a:lnTo>
                  <a:lnTo>
                    <a:pt x="146018" y="128424"/>
                  </a:lnTo>
                  <a:lnTo>
                    <a:pt x="130046" y="84394"/>
                  </a:lnTo>
                  <a:lnTo>
                    <a:pt x="110251" y="70076"/>
                  </a:lnTo>
                  <a:lnTo>
                    <a:pt x="107085" y="68061"/>
                  </a:lnTo>
                  <a:lnTo>
                    <a:pt x="91179" y="46117"/>
                  </a:lnTo>
                  <a:lnTo>
                    <a:pt x="91179" y="27627"/>
                  </a:lnTo>
                  <a:lnTo>
                    <a:pt x="92259" y="24820"/>
                  </a:lnTo>
                  <a:lnTo>
                    <a:pt x="96577" y="20504"/>
                  </a:lnTo>
                  <a:lnTo>
                    <a:pt x="99383" y="19424"/>
                  </a:lnTo>
                  <a:lnTo>
                    <a:pt x="144773" y="19424"/>
                  </a:lnTo>
                  <a:lnTo>
                    <a:pt x="142995" y="15107"/>
                  </a:lnTo>
                  <a:lnTo>
                    <a:pt x="130905" y="3021"/>
                  </a:lnTo>
                  <a:lnTo>
                    <a:pt x="123564" y="0"/>
                  </a:lnTo>
                  <a:close/>
                </a:path>
                <a:path w="347345" h="176529">
                  <a:moveTo>
                    <a:pt x="144773" y="19424"/>
                  </a:moveTo>
                  <a:lnTo>
                    <a:pt x="118383" y="19424"/>
                  </a:lnTo>
                  <a:lnTo>
                    <a:pt x="121189" y="20504"/>
                  </a:lnTo>
                  <a:lnTo>
                    <a:pt x="125507" y="24820"/>
                  </a:lnTo>
                  <a:lnTo>
                    <a:pt x="126587" y="27627"/>
                  </a:lnTo>
                  <a:lnTo>
                    <a:pt x="126587" y="31080"/>
                  </a:lnTo>
                  <a:lnTo>
                    <a:pt x="146018" y="31080"/>
                  </a:lnTo>
                  <a:lnTo>
                    <a:pt x="146018" y="22447"/>
                  </a:lnTo>
                  <a:lnTo>
                    <a:pt x="144773" y="19424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22167" y="5873331"/>
              <a:ext cx="359765" cy="1888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6634" y="4651567"/>
              <a:ext cx="2039008" cy="192105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37069" y="5820510"/>
              <a:ext cx="687070" cy="266700"/>
            </a:xfrm>
            <a:custGeom>
              <a:avLst/>
              <a:gdLst/>
              <a:ahLst/>
              <a:cxnLst/>
              <a:rect l="l" t="t" r="r" b="b"/>
              <a:pathLst>
                <a:path w="687069" h="266700">
                  <a:moveTo>
                    <a:pt x="538172" y="0"/>
                  </a:moveTo>
                  <a:lnTo>
                    <a:pt x="546430" y="65932"/>
                  </a:lnTo>
                  <a:lnTo>
                    <a:pt x="0" y="134340"/>
                  </a:lnTo>
                  <a:lnTo>
                    <a:pt x="16517" y="266203"/>
                  </a:lnTo>
                  <a:lnTo>
                    <a:pt x="562947" y="197794"/>
                  </a:lnTo>
                  <a:lnTo>
                    <a:pt x="571206" y="263725"/>
                  </a:lnTo>
                  <a:lnTo>
                    <a:pt x="686587" y="115350"/>
                  </a:lnTo>
                  <a:lnTo>
                    <a:pt x="53817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637069" y="5820511"/>
              <a:ext cx="687070" cy="266700"/>
            </a:xfrm>
            <a:custGeom>
              <a:avLst/>
              <a:gdLst/>
              <a:ahLst/>
              <a:cxnLst/>
              <a:rect l="l" t="t" r="r" b="b"/>
              <a:pathLst>
                <a:path w="687069" h="266700">
                  <a:moveTo>
                    <a:pt x="0" y="134340"/>
                  </a:moveTo>
                  <a:lnTo>
                    <a:pt x="546430" y="65931"/>
                  </a:lnTo>
                  <a:lnTo>
                    <a:pt x="538171" y="0"/>
                  </a:lnTo>
                  <a:lnTo>
                    <a:pt x="686587" y="115349"/>
                  </a:lnTo>
                  <a:lnTo>
                    <a:pt x="571206" y="263724"/>
                  </a:lnTo>
                  <a:lnTo>
                    <a:pt x="562947" y="197793"/>
                  </a:lnTo>
                  <a:lnTo>
                    <a:pt x="16517" y="266202"/>
                  </a:lnTo>
                  <a:lnTo>
                    <a:pt x="0" y="134340"/>
                  </a:lnTo>
                  <a:close/>
                </a:path>
              </a:pathLst>
            </a:custGeom>
            <a:ln w="10818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558477" y="1616921"/>
            <a:ext cx="962425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Plateau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36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Albion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36452" y="1660704"/>
            <a:ext cx="1113416" cy="15135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Figure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from</a:t>
            </a:r>
            <a:r>
              <a:rPr kumimoji="0" sz="908" b="0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Sénéchal,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(2013)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525579"/>
          </a:xfrm>
          <a:prstGeom prst="rect">
            <a:avLst/>
          </a:prstGeom>
        </p:spPr>
        <p:txBody>
          <a:bodyPr vert="horz" wrap="square" lIns="0" tIns="50215" rIns="0" bIns="0" rtlCol="0">
            <a:spAutoFit/>
          </a:bodyPr>
          <a:lstStyle/>
          <a:p>
            <a:pPr marL="1548588">
              <a:spcBef>
                <a:spcPts val="91"/>
              </a:spcBef>
            </a:pPr>
            <a:r>
              <a:rPr sz="3086" spc="-354" dirty="0"/>
              <a:t>Muography</a:t>
            </a:r>
            <a:r>
              <a:rPr sz="3086" spc="-304" dirty="0"/>
              <a:t> </a:t>
            </a:r>
            <a:r>
              <a:rPr sz="3086" spc="-290" dirty="0"/>
              <a:t>for</a:t>
            </a:r>
            <a:r>
              <a:rPr sz="3086" spc="-300" dirty="0"/>
              <a:t> </a:t>
            </a:r>
            <a:r>
              <a:rPr sz="3086" spc="-336" dirty="0"/>
              <a:t>groundwater</a:t>
            </a:r>
            <a:r>
              <a:rPr sz="3086" spc="-304" dirty="0"/>
              <a:t> </a:t>
            </a:r>
            <a:r>
              <a:rPr sz="3086" spc="-327" dirty="0"/>
              <a:t>monitoring</a:t>
            </a:r>
            <a:endParaRPr sz="3086"/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525579"/>
          </a:xfrm>
          <a:prstGeom prst="rect">
            <a:avLst/>
          </a:prstGeom>
        </p:spPr>
        <p:txBody>
          <a:bodyPr vert="horz" wrap="square" lIns="0" tIns="50215" rIns="0" bIns="0" rtlCol="0">
            <a:spAutoFit/>
          </a:bodyPr>
          <a:lstStyle/>
          <a:p>
            <a:pPr marL="1799290">
              <a:spcBef>
                <a:spcPts val="91"/>
              </a:spcBef>
            </a:pPr>
            <a:r>
              <a:rPr sz="3086" spc="-513" dirty="0"/>
              <a:t>An</a:t>
            </a:r>
            <a:r>
              <a:rPr sz="3086" spc="-295" dirty="0"/>
              <a:t> </a:t>
            </a:r>
            <a:r>
              <a:rPr sz="3086" spc="-259" dirty="0"/>
              <a:t>invisible,</a:t>
            </a:r>
            <a:r>
              <a:rPr sz="3086" spc="-290" dirty="0"/>
              <a:t> </a:t>
            </a:r>
            <a:r>
              <a:rPr sz="3086" spc="-439" dirty="0"/>
              <a:t>yet</a:t>
            </a:r>
            <a:r>
              <a:rPr sz="3086" spc="-300" dirty="0"/>
              <a:t> </a:t>
            </a:r>
            <a:r>
              <a:rPr sz="3086" spc="-368" dirty="0"/>
              <a:t>remarked,</a:t>
            </a:r>
            <a:r>
              <a:rPr sz="3086" spc="-290" dirty="0"/>
              <a:t> </a:t>
            </a:r>
            <a:r>
              <a:rPr sz="3086" spc="-371" dirty="0"/>
              <a:t>presence</a:t>
            </a:r>
            <a:endParaRPr sz="3086"/>
          </a:p>
        </p:txBody>
      </p:sp>
      <p:sp>
        <p:nvSpPr>
          <p:cNvPr id="6" name="object 6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698636" y="1600054"/>
          <a:ext cx="4830566" cy="4544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0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2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Effect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607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b="1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Technique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607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367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160" dirty="0">
                          <a:latin typeface="Trebuchet MS"/>
                          <a:cs typeface="Trebuchet MS"/>
                        </a:rPr>
                        <a:t>Spring</a:t>
                      </a:r>
                      <a:r>
                        <a:rPr sz="1400" spc="-1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0" dirty="0">
                          <a:latin typeface="Trebuchet MS"/>
                          <a:cs typeface="Trebuchet MS"/>
                        </a:rPr>
                        <a:t>formation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51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77470" marR="3244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195" dirty="0">
                          <a:latin typeface="Trebuchet MS"/>
                          <a:cs typeface="Trebuchet MS"/>
                        </a:rPr>
                        <a:t>Water</a:t>
                      </a:r>
                      <a:r>
                        <a:rPr sz="1400" spc="-1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95" dirty="0">
                          <a:latin typeface="Trebuchet MS"/>
                          <a:cs typeface="Trebuchet MS"/>
                        </a:rPr>
                        <a:t>composition</a:t>
                      </a:r>
                      <a:r>
                        <a:rPr sz="1400" spc="-1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80" dirty="0">
                          <a:latin typeface="Trebuchet MS"/>
                          <a:cs typeface="Trebuchet MS"/>
                        </a:rPr>
                        <a:t>analyses</a:t>
                      </a:r>
                      <a:r>
                        <a:rPr sz="1400" spc="-1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0" dirty="0">
                          <a:latin typeface="Trebuchet MS"/>
                          <a:cs typeface="Trebuchet MS"/>
                        </a:rPr>
                        <a:t>(age,</a:t>
                      </a:r>
                      <a:r>
                        <a:rPr sz="1400" spc="-1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4" dirty="0">
                          <a:latin typeface="Trebuchet MS"/>
                          <a:cs typeface="Trebuchet MS"/>
                        </a:rPr>
                        <a:t>pollutants,</a:t>
                      </a:r>
                      <a:r>
                        <a:rPr sz="1400" spc="-1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85" dirty="0">
                          <a:latin typeface="Trebuchet MS"/>
                          <a:cs typeface="Trebuchet MS"/>
                        </a:rPr>
                        <a:t>etc.) </a:t>
                      </a:r>
                      <a:r>
                        <a:rPr sz="1400" spc="-220" dirty="0">
                          <a:latin typeface="Trebuchet MS"/>
                          <a:cs typeface="Trebuchet MS"/>
                        </a:rPr>
                        <a:t>Use</a:t>
                      </a:r>
                      <a:r>
                        <a:rPr sz="1400" spc="-1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1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55" dirty="0">
                          <a:latin typeface="Trebuchet MS"/>
                          <a:cs typeface="Trebuchet MS"/>
                        </a:rPr>
                        <a:t>tracers for</a:t>
                      </a:r>
                      <a:r>
                        <a:rPr sz="1400" spc="-1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80" dirty="0">
                          <a:latin typeface="Trebuchet MS"/>
                          <a:cs typeface="Trebuchet MS"/>
                        </a:rPr>
                        <a:t>groundwater</a:t>
                      </a:r>
                      <a:r>
                        <a:rPr sz="1400" spc="-1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latin typeface="Trebuchet MS"/>
                          <a:cs typeface="Trebuchet MS"/>
                        </a:rPr>
                        <a:t>mapping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51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367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spc="-215" dirty="0">
                          <a:latin typeface="Trebuchet MS"/>
                          <a:cs typeface="Trebuchet MS"/>
                        </a:rPr>
                        <a:t>Chemical</a:t>
                      </a:r>
                      <a:r>
                        <a:rPr sz="1400" spc="-1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changes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spc="-204" dirty="0">
                          <a:latin typeface="Trebuchet MS"/>
                          <a:cs typeface="Trebuchet MS"/>
                        </a:rPr>
                        <a:t>Neutron</a:t>
                      </a:r>
                      <a:r>
                        <a:rPr sz="1400" spc="-1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5" dirty="0">
                          <a:latin typeface="Trebuchet MS"/>
                          <a:cs typeface="Trebuchet MS"/>
                        </a:rPr>
                        <a:t>spectrometry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1400" spc="-200" dirty="0">
                          <a:latin typeface="Trebuchet MS"/>
                          <a:cs typeface="Trebuchet MS"/>
                        </a:rPr>
                        <a:t>Magnetic</a:t>
                      </a:r>
                      <a:r>
                        <a:rPr sz="1400" spc="-1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15" dirty="0">
                          <a:latin typeface="Trebuchet MS"/>
                          <a:cs typeface="Trebuchet MS"/>
                        </a:rPr>
                        <a:t>Resonance</a:t>
                      </a:r>
                      <a:r>
                        <a:rPr sz="1400" spc="-1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latin typeface="Trebuchet MS"/>
                          <a:cs typeface="Trebuchet MS"/>
                        </a:rPr>
                        <a:t>Sounding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617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204" dirty="0">
                          <a:latin typeface="Trebuchet MS"/>
                          <a:cs typeface="Trebuchet MS"/>
                        </a:rPr>
                        <a:t>Density</a:t>
                      </a:r>
                      <a:r>
                        <a:rPr sz="1400" spc="-1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14" dirty="0">
                          <a:latin typeface="Trebuchet MS"/>
                          <a:cs typeface="Trebuchet MS"/>
                        </a:rPr>
                        <a:t>fluctuations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630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77470" marR="27482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200" dirty="0">
                          <a:latin typeface="Trebuchet MS"/>
                          <a:cs typeface="Trebuchet MS"/>
                        </a:rPr>
                        <a:t>Gravimetry </a:t>
                      </a:r>
                      <a:r>
                        <a:rPr sz="1400" spc="-190" dirty="0">
                          <a:latin typeface="Trebuchet MS"/>
                          <a:cs typeface="Trebuchet MS"/>
                        </a:rPr>
                        <a:t>Muography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400" spc="-195" dirty="0">
                          <a:latin typeface="Trebuchet MS"/>
                          <a:cs typeface="Trebuchet MS"/>
                        </a:rPr>
                        <a:t>Acoustic</a:t>
                      </a:r>
                      <a:r>
                        <a:rPr sz="1400" spc="-1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10" dirty="0">
                          <a:latin typeface="Trebuchet MS"/>
                          <a:cs typeface="Trebuchet MS"/>
                        </a:rPr>
                        <a:t>propagation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630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0706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225" dirty="0">
                          <a:latin typeface="Trebuchet MS"/>
                          <a:cs typeface="Trebuchet MS"/>
                        </a:rPr>
                        <a:t>Ground</a:t>
                      </a:r>
                      <a:r>
                        <a:rPr sz="1400" spc="-1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10" dirty="0">
                          <a:latin typeface="Trebuchet MS"/>
                          <a:cs typeface="Trebuchet MS"/>
                        </a:rPr>
                        <a:t>deformation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457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105" dirty="0">
                          <a:latin typeface="Trebuchet MS"/>
                          <a:cs typeface="Trebuchet MS"/>
                        </a:rPr>
                        <a:t>Clinometry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1400" spc="-260" dirty="0">
                          <a:latin typeface="Trebuchet MS"/>
                          <a:cs typeface="Trebuchet MS"/>
                        </a:rPr>
                        <a:t>GPS</a:t>
                      </a:r>
                      <a:r>
                        <a:rPr sz="1400" spc="-1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85" dirty="0">
                          <a:latin typeface="Trebuchet MS"/>
                          <a:cs typeface="Trebuchet MS"/>
                        </a:rPr>
                        <a:t>monitoring</a:t>
                      </a:r>
                      <a:r>
                        <a:rPr sz="1400" spc="-1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4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5" dirty="0">
                          <a:latin typeface="Trebuchet MS"/>
                          <a:cs typeface="Trebuchet MS"/>
                        </a:rPr>
                        <a:t>deformation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  <a:p>
                      <a:pPr marL="77470" marR="8737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spc="-180" dirty="0">
                          <a:latin typeface="Trebuchet MS"/>
                          <a:cs typeface="Trebuchet MS"/>
                        </a:rPr>
                        <a:t>Interferometric</a:t>
                      </a:r>
                      <a:r>
                        <a:rPr sz="1400" spc="-1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4" dirty="0">
                          <a:latin typeface="Trebuchet MS"/>
                          <a:cs typeface="Trebuchet MS"/>
                        </a:rPr>
                        <a:t>synthetic</a:t>
                      </a:r>
                      <a:r>
                        <a:rPr sz="1400" spc="-1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95" dirty="0">
                          <a:latin typeface="Trebuchet MS"/>
                          <a:cs typeface="Trebuchet MS"/>
                        </a:rPr>
                        <a:t>aperture</a:t>
                      </a:r>
                      <a:r>
                        <a:rPr sz="1400" spc="-114" dirty="0">
                          <a:latin typeface="Trebuchet MS"/>
                          <a:cs typeface="Trebuchet MS"/>
                        </a:rPr>
                        <a:t> radar </a:t>
                      </a:r>
                      <a:r>
                        <a:rPr sz="1400" spc="-130" dirty="0">
                          <a:latin typeface="Trebuchet MS"/>
                          <a:cs typeface="Trebuchet MS"/>
                        </a:rPr>
                        <a:t>Extensometry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1400" spc="-130" dirty="0">
                          <a:latin typeface="Trebuchet MS"/>
                          <a:cs typeface="Trebuchet MS"/>
                        </a:rPr>
                        <a:t>Photogrammetry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457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617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04" dirty="0">
                          <a:latin typeface="Trebuchet MS"/>
                          <a:cs typeface="Trebuchet MS"/>
                        </a:rPr>
                        <a:t>Changes</a:t>
                      </a:r>
                      <a:r>
                        <a:rPr sz="1400" spc="-1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85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400" spc="-1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25" dirty="0">
                          <a:latin typeface="Trebuchet MS"/>
                          <a:cs typeface="Trebuchet MS"/>
                        </a:rPr>
                        <a:t>conductivity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51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77470" marR="22250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125" dirty="0">
                          <a:latin typeface="Trebuchet MS"/>
                          <a:cs typeface="Trebuchet MS"/>
                        </a:rPr>
                        <a:t>Magnetometry </a:t>
                      </a:r>
                      <a:r>
                        <a:rPr sz="1400" spc="-190" dirty="0">
                          <a:latin typeface="Trebuchet MS"/>
                          <a:cs typeface="Trebuchet MS"/>
                        </a:rPr>
                        <a:t>Electrical</a:t>
                      </a:r>
                      <a:r>
                        <a:rPr sz="1400" spc="-1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55" dirty="0">
                          <a:latin typeface="Trebuchet MS"/>
                          <a:cs typeface="Trebuchet MS"/>
                        </a:rPr>
                        <a:t>resistivity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spc="-225" dirty="0">
                          <a:latin typeface="Trebuchet MS"/>
                          <a:cs typeface="Trebuchet MS"/>
                        </a:rPr>
                        <a:t>Ground</a:t>
                      </a:r>
                      <a:r>
                        <a:rPr sz="1400" spc="-1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4" dirty="0">
                          <a:latin typeface="Trebuchet MS"/>
                          <a:cs typeface="Trebuchet MS"/>
                        </a:rPr>
                        <a:t>penetrating</a:t>
                      </a:r>
                      <a:r>
                        <a:rPr sz="1400" spc="-1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latin typeface="Trebuchet MS"/>
                          <a:cs typeface="Trebuchet MS"/>
                        </a:rPr>
                        <a:t>radar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51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3842" y="1668179"/>
            <a:ext cx="2855142" cy="307024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651861" y="4964124"/>
            <a:ext cx="4057746" cy="38879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57618" marR="0" lvl="0" indent="-246668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B050"/>
              </a:buClr>
              <a:buSzPct val="96296"/>
              <a:buFont typeface="Wingdings"/>
              <a:buChar char=""/>
              <a:tabLst>
                <a:tab pos="257618" algn="l"/>
              </a:tabLst>
              <a:defRPr/>
            </a:pPr>
            <a:r>
              <a:rPr kumimoji="0" sz="2451" b="1" i="0" u="none" strike="noStrike" kern="0" cap="none" spc="-3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Great</a:t>
            </a:r>
            <a:r>
              <a:rPr kumimoji="0" sz="2451" b="1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51" b="1" i="0" u="none" strike="noStrike" kern="0" cap="none" spc="-23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scenario</a:t>
            </a:r>
            <a:r>
              <a:rPr kumimoji="0" sz="2451" b="1" i="0" u="none" strike="noStrike" kern="0" cap="none" spc="-2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51" b="1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</a:t>
            </a:r>
            <a:r>
              <a:rPr kumimoji="0" sz="2451" b="1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benchmarking</a:t>
            </a:r>
            <a:endParaRPr kumimoji="0" sz="245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3043" y="1678847"/>
            <a:ext cx="5089708" cy="33689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96538" y="1632040"/>
            <a:ext cx="4306132" cy="3449171"/>
            <a:chOff x="168589" y="1798266"/>
            <a:chExt cx="4744720" cy="38004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589" y="1820923"/>
              <a:ext cx="4454788" cy="34647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71154" y="3550724"/>
              <a:ext cx="1995170" cy="450215"/>
            </a:xfrm>
            <a:custGeom>
              <a:avLst/>
              <a:gdLst/>
              <a:ahLst/>
              <a:cxnLst/>
              <a:rect l="l" t="t" r="r" b="b"/>
              <a:pathLst>
                <a:path w="1995170" h="450214">
                  <a:moveTo>
                    <a:pt x="1846814" y="47811"/>
                  </a:moveTo>
                  <a:lnTo>
                    <a:pt x="0" y="401792"/>
                  </a:lnTo>
                  <a:lnTo>
                    <a:pt x="9169" y="449605"/>
                  </a:lnTo>
                  <a:lnTo>
                    <a:pt x="1855984" y="95624"/>
                  </a:lnTo>
                  <a:lnTo>
                    <a:pt x="1846814" y="47811"/>
                  </a:lnTo>
                  <a:close/>
                </a:path>
                <a:path w="1995170" h="450214">
                  <a:moveTo>
                    <a:pt x="1991358" y="43228"/>
                  </a:moveTo>
                  <a:lnTo>
                    <a:pt x="1870729" y="43228"/>
                  </a:lnTo>
                  <a:lnTo>
                    <a:pt x="1879898" y="91041"/>
                  </a:lnTo>
                  <a:lnTo>
                    <a:pt x="1855984" y="95624"/>
                  </a:lnTo>
                  <a:lnTo>
                    <a:pt x="1865153" y="143437"/>
                  </a:lnTo>
                  <a:lnTo>
                    <a:pt x="1994876" y="44217"/>
                  </a:lnTo>
                  <a:lnTo>
                    <a:pt x="1991358" y="43228"/>
                  </a:lnTo>
                  <a:close/>
                </a:path>
                <a:path w="1995170" h="450214">
                  <a:moveTo>
                    <a:pt x="1870729" y="43228"/>
                  </a:moveTo>
                  <a:lnTo>
                    <a:pt x="1846814" y="47811"/>
                  </a:lnTo>
                  <a:lnTo>
                    <a:pt x="1855984" y="95624"/>
                  </a:lnTo>
                  <a:lnTo>
                    <a:pt x="1879898" y="91041"/>
                  </a:lnTo>
                  <a:lnTo>
                    <a:pt x="1870729" y="43228"/>
                  </a:lnTo>
                  <a:close/>
                </a:path>
                <a:path w="1995170" h="450214">
                  <a:moveTo>
                    <a:pt x="1837645" y="0"/>
                  </a:moveTo>
                  <a:lnTo>
                    <a:pt x="1846814" y="47811"/>
                  </a:lnTo>
                  <a:lnTo>
                    <a:pt x="1870729" y="43228"/>
                  </a:lnTo>
                  <a:lnTo>
                    <a:pt x="1991358" y="43228"/>
                  </a:lnTo>
                  <a:lnTo>
                    <a:pt x="1837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695404" y="1814776"/>
              <a:ext cx="201295" cy="3767454"/>
            </a:xfrm>
            <a:custGeom>
              <a:avLst/>
              <a:gdLst/>
              <a:ahLst/>
              <a:cxnLst/>
              <a:rect l="l" t="t" r="r" b="b"/>
              <a:pathLst>
                <a:path w="201295" h="3767454">
                  <a:moveTo>
                    <a:pt x="200957" y="3767131"/>
                  </a:moveTo>
                  <a:lnTo>
                    <a:pt x="161845" y="3760967"/>
                  </a:lnTo>
                  <a:lnTo>
                    <a:pt x="129906" y="3744156"/>
                  </a:lnTo>
                  <a:lnTo>
                    <a:pt x="108372" y="3719223"/>
                  </a:lnTo>
                  <a:lnTo>
                    <a:pt x="100476" y="3688691"/>
                  </a:lnTo>
                  <a:lnTo>
                    <a:pt x="100480" y="1857882"/>
                  </a:lnTo>
                  <a:lnTo>
                    <a:pt x="92584" y="1827350"/>
                  </a:lnTo>
                  <a:lnTo>
                    <a:pt x="71050" y="1802417"/>
                  </a:lnTo>
                  <a:lnTo>
                    <a:pt x="39111" y="1785606"/>
                  </a:lnTo>
                  <a:lnTo>
                    <a:pt x="0" y="1779442"/>
                  </a:lnTo>
                  <a:lnTo>
                    <a:pt x="39111" y="1773278"/>
                  </a:lnTo>
                  <a:lnTo>
                    <a:pt x="71050" y="1756467"/>
                  </a:lnTo>
                  <a:lnTo>
                    <a:pt x="92584" y="1731534"/>
                  </a:lnTo>
                  <a:lnTo>
                    <a:pt x="100480" y="1701001"/>
                  </a:lnTo>
                  <a:lnTo>
                    <a:pt x="100480" y="78440"/>
                  </a:lnTo>
                  <a:lnTo>
                    <a:pt x="108376" y="47908"/>
                  </a:lnTo>
                  <a:lnTo>
                    <a:pt x="129910" y="22974"/>
                  </a:lnTo>
                  <a:lnTo>
                    <a:pt x="161849" y="6164"/>
                  </a:lnTo>
                  <a:lnTo>
                    <a:pt x="200961" y="0"/>
                  </a:lnTo>
                </a:path>
              </a:pathLst>
            </a:custGeom>
            <a:ln w="32464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05977" y="5260057"/>
            <a:ext cx="6964040" cy="38885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Ref: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I.;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Pasquet,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S.;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Chalikakis,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K.;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Mazzilli,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N.;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Rosas-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Carbajal,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M.;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Decitre,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J.B.;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Batiot-</a:t>
            </a:r>
            <a:r>
              <a:rPr kumimoji="0" sz="817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Guilhe,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C.;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Emblanch,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C.;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Marteau,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J.;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et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al.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Water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resource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management: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multi-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technique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approach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Low</a:t>
            </a:r>
            <a:r>
              <a:rPr kumimoji="0" sz="817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Background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Noise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Underground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Research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Laboratory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Rustrel,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France,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its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detection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projects.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Muography: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Exploring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Earth’s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Subsurface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Elementary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Particles.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r>
              <a:rPr kumimoji="0" sz="817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Geophysical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Monograph</a:t>
            </a:r>
            <a:r>
              <a:rPr kumimoji="0" sz="817" b="0" i="0" u="none" strike="noStrike" kern="0" cap="none" spc="-8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Series;</a:t>
            </a:r>
            <a:r>
              <a:rPr kumimoji="0" sz="817" b="0" i="0" u="none" strike="noStrike" kern="0" cap="none" spc="-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Ola</a:t>
            </a:r>
            <a:r>
              <a:rPr kumimoji="0" sz="817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́</a:t>
            </a:r>
            <a:r>
              <a:rPr kumimoji="0" sz="817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h,</a:t>
            </a:r>
            <a:r>
              <a:rPr kumimoji="0" sz="817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L.,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Tanaka,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H.,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Varga,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D.,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Eds.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American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Geophysical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Union</a:t>
            </a:r>
            <a:r>
              <a:rPr kumimoji="0" sz="817" b="0" i="0" u="none" strike="noStrike" kern="0" cap="none" spc="-8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817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USA.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DOI:10.1002/9781119722748.ch10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2653" y="4371722"/>
            <a:ext cx="1355464" cy="218843"/>
          </a:xfrm>
          <a:prstGeom prst="rect">
            <a:avLst/>
          </a:prstGeom>
          <a:solidFill>
            <a:srgbClr val="FFFFFF"/>
          </a:solidFill>
          <a:ln w="32455">
            <a:solidFill>
              <a:srgbClr val="4472C4"/>
            </a:solidFill>
          </a:ln>
        </p:spPr>
        <p:txBody>
          <a:bodyPr vert="horz" wrap="square" lIns="0" tIns="23052" rIns="0" bIns="0" rtlCol="0">
            <a:spAutoFit/>
          </a:bodyPr>
          <a:lstStyle/>
          <a:p>
            <a:pPr marL="70312" marR="0" lvl="0" indent="0" algn="l" defTabSz="829909" rtl="0" eaLnBrk="1" fontAlgn="auto" latinLnBrk="0" hangingPunct="1">
              <a:lnSpc>
                <a:spcPct val="100000"/>
              </a:lnSpc>
              <a:spcBef>
                <a:spcPts val="1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*LSBB</a:t>
            </a:r>
            <a:r>
              <a:rPr kumimoji="0" sz="127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1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emergency</a:t>
            </a:r>
            <a:r>
              <a:rPr kumimoji="0" sz="1271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71" b="0" i="0" u="none" strike="noStrike" kern="0" cap="none" spc="-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exit</a:t>
            </a:r>
            <a:endParaRPr kumimoji="0" sz="127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48651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438435">
              <a:spcBef>
                <a:spcPts val="91"/>
              </a:spcBef>
            </a:pPr>
            <a:r>
              <a:rPr sz="3086" spc="-213" dirty="0"/>
              <a:t>Multi-</a:t>
            </a:r>
            <a:r>
              <a:rPr sz="3086" spc="-399" dirty="0"/>
              <a:t>technique</a:t>
            </a:r>
            <a:r>
              <a:rPr sz="3086" spc="-290" dirty="0"/>
              <a:t> </a:t>
            </a:r>
            <a:r>
              <a:rPr sz="3086" spc="-431" dirty="0"/>
              <a:t>example</a:t>
            </a:r>
            <a:r>
              <a:rPr sz="3086" spc="-286" dirty="0"/>
              <a:t> </a:t>
            </a:r>
            <a:r>
              <a:rPr sz="3086" spc="-499" dirty="0"/>
              <a:t>#1</a:t>
            </a:r>
            <a:endParaRPr sz="3086"/>
          </a:p>
        </p:txBody>
      </p:sp>
      <p:sp>
        <p:nvSpPr>
          <p:cNvPr id="13" name="object 13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92254" y="2969710"/>
            <a:ext cx="1425772" cy="1390042"/>
            <a:chOff x="384239" y="3272181"/>
            <a:chExt cx="1570990" cy="153162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1174" y="4619303"/>
              <a:ext cx="123451" cy="1299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239" y="3272181"/>
              <a:ext cx="785245" cy="153129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2529" y="3508438"/>
              <a:ext cx="65405" cy="1205230"/>
            </a:xfrm>
            <a:custGeom>
              <a:avLst/>
              <a:gdLst/>
              <a:ahLst/>
              <a:cxnLst/>
              <a:rect l="l" t="t" r="r" b="b"/>
              <a:pathLst>
                <a:path w="65404" h="1205229">
                  <a:moveTo>
                    <a:pt x="24349" y="1140293"/>
                  </a:moveTo>
                  <a:lnTo>
                    <a:pt x="0" y="1140293"/>
                  </a:lnTo>
                  <a:lnTo>
                    <a:pt x="32465" y="1205204"/>
                  </a:lnTo>
                  <a:lnTo>
                    <a:pt x="59518" y="1151112"/>
                  </a:lnTo>
                  <a:lnTo>
                    <a:pt x="24349" y="1151112"/>
                  </a:lnTo>
                  <a:lnTo>
                    <a:pt x="24349" y="1140293"/>
                  </a:lnTo>
                  <a:close/>
                </a:path>
                <a:path w="65404" h="1205229">
                  <a:moveTo>
                    <a:pt x="40580" y="54094"/>
                  </a:moveTo>
                  <a:lnTo>
                    <a:pt x="24348" y="54094"/>
                  </a:lnTo>
                  <a:lnTo>
                    <a:pt x="24349" y="1151112"/>
                  </a:lnTo>
                  <a:lnTo>
                    <a:pt x="40581" y="1151112"/>
                  </a:lnTo>
                  <a:lnTo>
                    <a:pt x="40580" y="54094"/>
                  </a:lnTo>
                  <a:close/>
                </a:path>
                <a:path w="65404" h="1205229">
                  <a:moveTo>
                    <a:pt x="64929" y="1140293"/>
                  </a:moveTo>
                  <a:lnTo>
                    <a:pt x="40581" y="1140293"/>
                  </a:lnTo>
                  <a:lnTo>
                    <a:pt x="40581" y="1151112"/>
                  </a:lnTo>
                  <a:lnTo>
                    <a:pt x="59518" y="1151112"/>
                  </a:lnTo>
                  <a:lnTo>
                    <a:pt x="64929" y="1140293"/>
                  </a:lnTo>
                  <a:close/>
                </a:path>
                <a:path w="65404" h="1205229">
                  <a:moveTo>
                    <a:pt x="32464" y="0"/>
                  </a:moveTo>
                  <a:lnTo>
                    <a:pt x="0" y="64912"/>
                  </a:lnTo>
                  <a:lnTo>
                    <a:pt x="24348" y="64912"/>
                  </a:lnTo>
                  <a:lnTo>
                    <a:pt x="24348" y="54094"/>
                  </a:lnTo>
                  <a:lnTo>
                    <a:pt x="59518" y="54094"/>
                  </a:lnTo>
                  <a:lnTo>
                    <a:pt x="32464" y="0"/>
                  </a:lnTo>
                  <a:close/>
                </a:path>
                <a:path w="65404" h="1205229">
                  <a:moveTo>
                    <a:pt x="59518" y="54094"/>
                  </a:moveTo>
                  <a:lnTo>
                    <a:pt x="40580" y="54094"/>
                  </a:lnTo>
                  <a:lnTo>
                    <a:pt x="40580" y="64912"/>
                  </a:lnTo>
                  <a:lnTo>
                    <a:pt x="64928" y="64912"/>
                  </a:lnTo>
                  <a:lnTo>
                    <a:pt x="59518" y="5409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8036" y="3636283"/>
            <a:ext cx="192360" cy="29564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ts val="1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1" i="0" u="none" strike="noStrike" kern="0" cap="none" spc="-1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30m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846" y="928358"/>
            <a:ext cx="1586880" cy="4564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43987" y="1494886"/>
            <a:ext cx="9304404" cy="0"/>
          </a:xfrm>
          <a:custGeom>
            <a:avLst/>
            <a:gdLst/>
            <a:ahLst/>
            <a:cxnLst/>
            <a:rect l="l" t="t" r="r" b="b"/>
            <a:pathLst>
              <a:path w="10252075">
                <a:moveTo>
                  <a:pt x="0" y="0"/>
                </a:moveTo>
                <a:lnTo>
                  <a:pt x="10251658" y="0"/>
                </a:lnTo>
              </a:path>
            </a:pathLst>
          </a:custGeom>
          <a:ln w="24341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03183" y="3453713"/>
            <a:ext cx="2958160" cy="151602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32258" marR="0" lvl="0" indent="-220732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70C0"/>
              </a:buClr>
              <a:buSzTx/>
              <a:buFont typeface="Arial MT"/>
              <a:buChar char="•"/>
              <a:tabLst>
                <a:tab pos="232258" algn="l"/>
              </a:tabLst>
              <a:defRPr/>
            </a:pPr>
            <a:r>
              <a:rPr kumimoji="0" sz="1361" b="0" i="0" u="none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New</a:t>
            </a:r>
            <a:r>
              <a:rPr kumimoji="0" sz="1361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Ground-Penetrating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Radar</a:t>
            </a:r>
            <a:r>
              <a:rPr kumimoji="0" sz="1361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measurements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585547" marR="0" lvl="1" indent="-220732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 MT"/>
              <a:buChar char="•"/>
              <a:tabLst>
                <a:tab pos="585547" algn="l"/>
              </a:tabLst>
              <a:defRPr/>
            </a:pPr>
            <a:r>
              <a:rPr kumimoji="0" sz="1361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High</a:t>
            </a:r>
            <a:r>
              <a:rPr kumimoji="0" sz="1361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resolution</a:t>
            </a:r>
            <a:r>
              <a:rPr kumimoji="0" sz="1361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underground</a:t>
            </a:r>
            <a:r>
              <a:rPr kumimoji="0" sz="1361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data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585547" marR="0" lvl="1" indent="-220732" algn="l" defTabSz="829909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>
                <a:srgbClr val="00B0F0"/>
              </a:buClr>
              <a:buSzTx/>
              <a:buFont typeface="Arial MT"/>
              <a:buChar char="•"/>
              <a:tabLst>
                <a:tab pos="585547" algn="l"/>
              </a:tabLst>
              <a:defRPr/>
            </a:pP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Insight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water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presence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few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7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tens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361" b="0" i="0" u="none" strike="noStrike" kern="0" cap="none" spc="-1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1" indent="0" algn="l" defTabSz="829909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 MT"/>
              <a:buChar char="•"/>
              <a:tabLst/>
              <a:defRPr/>
            </a:pP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32258" marR="0" lvl="0" indent="-220732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Tx/>
              <a:buFont typeface="Arial MT"/>
              <a:buChar char="•"/>
              <a:tabLst>
                <a:tab pos="232258" algn="l"/>
              </a:tabLst>
              <a:defRPr/>
            </a:pPr>
            <a:r>
              <a:rPr kumimoji="0" sz="1361" b="0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Muon</a:t>
            </a:r>
            <a:r>
              <a:rPr kumimoji="0" sz="1361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tomography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585547" marR="0" lvl="1" indent="-220732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1CADE4"/>
              </a:buClr>
              <a:buSzTx/>
              <a:buFont typeface="Arial MT"/>
              <a:buChar char="•"/>
              <a:tabLst>
                <a:tab pos="585547" algn="l"/>
              </a:tabLst>
              <a:defRPr/>
            </a:pPr>
            <a:r>
              <a:rPr kumimoji="0" sz="1361" b="0" i="0" u="none" strike="noStrike" kern="0" cap="none" spc="-2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Extended</a:t>
            </a:r>
            <a:r>
              <a:rPr kumimoji="0" sz="1361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reach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585547" marR="0" lvl="1" indent="-220732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Arial MT"/>
              <a:buChar char="•"/>
              <a:tabLst>
                <a:tab pos="585547" algn="l"/>
              </a:tabLst>
              <a:defRPr/>
            </a:pPr>
            <a:r>
              <a:rPr kumimoji="0" sz="1361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Slower</a:t>
            </a:r>
            <a:r>
              <a:rPr kumimoji="0" sz="1361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361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measurements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482322" y="1937655"/>
            <a:ext cx="1805556" cy="1490895"/>
            <a:chOff x="6874221" y="2135008"/>
            <a:chExt cx="1989455" cy="1642745"/>
          </a:xfrm>
        </p:grpSpPr>
        <p:sp>
          <p:nvSpPr>
            <p:cNvPr id="6" name="object 6"/>
            <p:cNvSpPr/>
            <p:nvPr/>
          </p:nvSpPr>
          <p:spPr>
            <a:xfrm>
              <a:off x="7340599" y="2522303"/>
              <a:ext cx="942340" cy="812165"/>
            </a:xfrm>
            <a:custGeom>
              <a:avLst/>
              <a:gdLst/>
              <a:ahLst/>
              <a:cxnLst/>
              <a:rect l="l" t="t" r="r" b="b"/>
              <a:pathLst>
                <a:path w="942340" h="812164">
                  <a:moveTo>
                    <a:pt x="470984" y="0"/>
                  </a:moveTo>
                  <a:lnTo>
                    <a:pt x="0" y="811822"/>
                  </a:lnTo>
                  <a:lnTo>
                    <a:pt x="941969" y="811822"/>
                  </a:lnTo>
                  <a:lnTo>
                    <a:pt x="470984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3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4221" y="2235724"/>
              <a:ext cx="717887" cy="1098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3407" y="2258816"/>
              <a:ext cx="548701" cy="10753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4221" y="2235724"/>
              <a:ext cx="548702" cy="10753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21199" y="2135008"/>
              <a:ext cx="941966" cy="11991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1199" y="2190389"/>
              <a:ext cx="690293" cy="11437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72872" y="2135008"/>
              <a:ext cx="690293" cy="11437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4121" y="3367907"/>
              <a:ext cx="1454155" cy="40964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989680" y="2618304"/>
            <a:ext cx="685224" cy="22105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1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IMOPRES</a:t>
            </a:r>
            <a:endParaRPr kumimoji="0" sz="136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27328" y="5623523"/>
            <a:ext cx="321001" cy="396496"/>
          </a:xfrm>
          <a:custGeom>
            <a:avLst/>
            <a:gdLst/>
            <a:ahLst/>
            <a:cxnLst/>
            <a:rect l="l" t="t" r="r" b="b"/>
            <a:pathLst>
              <a:path w="353695" h="436879">
                <a:moveTo>
                  <a:pt x="353348" y="0"/>
                </a:moveTo>
                <a:lnTo>
                  <a:pt x="0" y="0"/>
                </a:lnTo>
                <a:lnTo>
                  <a:pt x="0" y="436780"/>
                </a:lnTo>
                <a:lnTo>
                  <a:pt x="353348" y="436780"/>
                </a:lnTo>
                <a:lnTo>
                  <a:pt x="35334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75055" y="834273"/>
            <a:ext cx="812587" cy="517887"/>
          </a:xfrm>
          <a:prstGeom prst="rect">
            <a:avLst/>
          </a:prstGeom>
        </p:spPr>
        <p:txBody>
          <a:bodyPr vert="horz" wrap="square" lIns="0" tIns="82411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8" b="0" i="0" u="none" strike="noStrike" kern="0" cap="none" spc="-118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Ignacio</a:t>
            </a:r>
            <a:r>
              <a:rPr kumimoji="0" sz="908" b="0" i="0" u="none" strike="noStrike" kern="0" cap="none" spc="-82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Lázaro</a:t>
            </a:r>
            <a:r>
              <a:rPr kumimoji="0" sz="908" b="0" i="0" u="none" strike="noStrike" kern="0" cap="none" spc="-77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8" b="0" i="0" u="none" strike="noStrike" kern="0" cap="none" spc="-123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Roche</a:t>
            </a:r>
            <a:endParaRPr kumimoji="0" sz="908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0157" marR="0" lvl="0" indent="0" algn="l" defTabSz="829909" rtl="0" eaLnBrk="1" fontAlgn="auto" latinLnBrk="0" hangingPunct="1">
              <a:lnSpc>
                <a:spcPts val="935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EPOS</a:t>
            </a:r>
            <a:r>
              <a:rPr kumimoji="0" sz="817" b="1" i="0" u="none" strike="noStrike" kern="0" cap="none" spc="-41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8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days</a:t>
            </a:r>
            <a:r>
              <a:rPr kumimoji="0" sz="817" b="1" i="0" u="none" strike="noStrike" kern="0" cap="none" spc="-36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18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2025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1559" marR="0" lvl="0" indent="0" algn="l" defTabSz="829909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1" i="0" u="none" strike="noStrike" kern="0" cap="none" spc="-1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17-</a:t>
            </a:r>
            <a:r>
              <a:rPr kumimoji="0" sz="817" b="1" i="0" u="none" strike="noStrike" kern="0" cap="none" spc="-204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21</a:t>
            </a:r>
            <a:r>
              <a:rPr kumimoji="0" sz="817" b="1" i="0" u="none" strike="noStrike" kern="0" cap="none" spc="-32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59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March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724131" y="779237"/>
            <a:ext cx="8350604" cy="48651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416535">
              <a:spcBef>
                <a:spcPts val="91"/>
              </a:spcBef>
            </a:pPr>
            <a:r>
              <a:rPr sz="3086" spc="-213" dirty="0"/>
              <a:t>Multi-</a:t>
            </a:r>
            <a:r>
              <a:rPr sz="3086" spc="-399" dirty="0"/>
              <a:t>technique</a:t>
            </a:r>
            <a:r>
              <a:rPr sz="3086" spc="-290" dirty="0"/>
              <a:t> </a:t>
            </a:r>
            <a:r>
              <a:rPr sz="3086" spc="-431" dirty="0"/>
              <a:t>example</a:t>
            </a:r>
            <a:r>
              <a:rPr sz="3086" spc="-286" dirty="0"/>
              <a:t> </a:t>
            </a:r>
            <a:r>
              <a:rPr sz="3086" spc="-331" dirty="0"/>
              <a:t>#2</a:t>
            </a:r>
            <a:endParaRPr sz="3086"/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65888" y="1646576"/>
            <a:ext cx="4721120" cy="349826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137803" y="5237927"/>
            <a:ext cx="4083103" cy="40168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13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Ref: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G.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Sénéchal,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Dominique</a:t>
            </a:r>
            <a:r>
              <a:rPr kumimoji="0" sz="817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Rousset,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Simon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9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Carrière,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Konstantinos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Chalikakis,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Charles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Danquigny,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4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et</a:t>
            </a:r>
            <a:r>
              <a:rPr kumimoji="0" sz="817" b="0" i="0" u="none" strike="noStrike" kern="0" cap="none" spc="-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al.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Imaging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LSBB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environment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form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6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GPR</a:t>
            </a:r>
            <a:r>
              <a:rPr kumimoji="0" sz="817" b="0" i="0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Data,</a:t>
            </a:r>
            <a:r>
              <a:rPr kumimoji="0" sz="817" b="0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along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tunnel</a:t>
            </a:r>
            <a:r>
              <a:rPr kumimoji="0" sz="817" b="0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817" b="0" i="0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from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817" b="0" i="0" u="none" strike="noStrike" kern="0" cap="none" spc="-6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0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surface.</a:t>
            </a:r>
            <a:r>
              <a:rPr kumimoji="0" sz="817" b="0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1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2014</a:t>
            </a:r>
            <a:r>
              <a:rPr kumimoji="0" sz="817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817" b="0" i="0" u="none" strike="noStrike" kern="0" cap="none" spc="-7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1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I-</a:t>
            </a:r>
            <a:r>
              <a:rPr kumimoji="0" sz="817" b="0" i="1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Dust</a:t>
            </a:r>
            <a:r>
              <a:rPr kumimoji="0" sz="817" b="0" i="1" u="none" strike="noStrike" kern="0" cap="none" spc="-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1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-</a:t>
            </a:r>
            <a:r>
              <a:rPr kumimoji="0" sz="817" b="0" i="1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1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Inter-</a:t>
            </a:r>
            <a:r>
              <a:rPr kumimoji="0" sz="817" b="0" i="1" u="none" strike="noStrike" kern="0" cap="none" spc="-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Disciplinary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1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17" b="0" i="1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Underground</a:t>
            </a:r>
            <a:r>
              <a:rPr kumimoji="0" sz="817" b="0" i="1" u="none" strike="noStrike" kern="0" cap="none" spc="-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1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Science</a:t>
            </a:r>
            <a:r>
              <a:rPr kumimoji="0" sz="817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1" u="none" strike="noStrike" kern="0" cap="none" spc="-16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&amp;</a:t>
            </a:r>
            <a:r>
              <a:rPr kumimoji="0" sz="817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1" u="none" strike="noStrike" kern="0" cap="none" spc="-12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Technology.</a:t>
            </a:r>
            <a:r>
              <a:rPr kumimoji="0" sz="817" b="0" i="1" u="none" strike="noStrike" kern="0" cap="none" spc="-1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817" b="0" i="0" u="none" strike="noStrike" kern="0" cap="none" spc="-1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https://hal.science/hal-</a:t>
            </a:r>
            <a:r>
              <a:rPr kumimoji="0" sz="817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01816792</a:t>
            </a:r>
            <a:endParaRPr kumimoji="0" sz="81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80" marR="0" lvl="0" indent="0" algn="l" defTabSz="829909" rtl="0" eaLnBrk="1" fontAlgn="auto" latinLnBrk="0" hangingPunct="1">
              <a:lnSpc>
                <a:spcPts val="12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89" b="0" i="0" u="none" strike="noStrike" kern="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4580" marR="0" lvl="0" indent="0" algn="l" defTabSz="829909" rtl="0" eaLnBrk="1" fontAlgn="auto" latinLnBrk="0" hangingPunct="1">
                <a:lnSpc>
                  <a:spcPts val="12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089" b="0" i="0" u="none" strike="noStrike" kern="0" cap="none" spc="-2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947</Words>
  <Application>Microsoft Macintosh PowerPoint</Application>
  <PresentationFormat>Widescreen</PresentationFormat>
  <Paragraphs>170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 MT</vt:lpstr>
      <vt:lpstr>Calibri</vt:lpstr>
      <vt:lpstr>Cambria</vt:lpstr>
      <vt:lpstr>Tahoma</vt:lpstr>
      <vt:lpstr>Times New Roman</vt:lpstr>
      <vt:lpstr>Trebuchet MS</vt:lpstr>
      <vt:lpstr>Wingdings</vt:lpstr>
      <vt:lpstr>1_Office Theme</vt:lpstr>
      <vt:lpstr>Presentazione standard di PowerPoint</vt:lpstr>
      <vt:lpstr>Muography : Principle</vt:lpstr>
      <vt:lpstr>Different techniques and technologies</vt:lpstr>
      <vt:lpstr>Broad scope of applications</vt:lpstr>
      <vt:lpstr>Community</vt:lpstr>
      <vt:lpstr>Muography for groundwater monitoring</vt:lpstr>
      <vt:lpstr>An invisible, yet remarked, presence</vt:lpstr>
      <vt:lpstr>Multi-technique example #1</vt:lpstr>
      <vt:lpstr>Multi-technique example #2</vt:lpstr>
      <vt:lpstr>Multi-technique example #3</vt:lpstr>
      <vt:lpstr>Multi-technique example #4</vt:lpstr>
      <vt:lpstr>Multi-technique example #5</vt:lpstr>
      <vt:lpstr>The take home message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2025-03-27T14:21:52Z</dcterms:created>
  <dcterms:modified xsi:type="dcterms:W3CDTF">2025-03-27T14:22:13Z</dcterms:modified>
</cp:coreProperties>
</file>