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810" r:id="rId2"/>
    <p:sldId id="811" r:id="rId3"/>
    <p:sldId id="265" r:id="rId4"/>
    <p:sldId id="812" r:id="rId5"/>
    <p:sldId id="813" r:id="rId6"/>
    <p:sldId id="814" r:id="rId7"/>
    <p:sldId id="815" r:id="rId8"/>
    <p:sldId id="816" r:id="rId9"/>
    <p:sldId id="789" r:id="rId10"/>
    <p:sldId id="791" r:id="rId11"/>
    <p:sldId id="326" r:id="rId12"/>
    <p:sldId id="280" r:id="rId13"/>
    <p:sldId id="818" r:id="rId14"/>
    <p:sldId id="730" r:id="rId15"/>
    <p:sldId id="820" r:id="rId16"/>
    <p:sldId id="807" r:id="rId17"/>
    <p:sldId id="819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E806D-F3DD-254B-BD6C-233B65FF2C9E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9E1A1-D05E-AE45-B2EF-4E1249FB6F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384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10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B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36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20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31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lang="en-B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501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ymbol" panose="05050102010706020507" pitchFamily="18" charset="2"/>
              <a:buNone/>
            </a:pPr>
            <a:endParaRPr lang="en-GB" sz="11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66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2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52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76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94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85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353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491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170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Calibri" panose="020F050202020403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3/20/18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DFF07-56EF-D448-8B5E-415FE28D1B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2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</a:t>
            </a:r>
            <a:r>
              <a:rPr lang="de-DE" dirty="0"/>
              <a:t>© </a:t>
            </a:r>
            <a:r>
              <a:rPr lang="en-US" dirty="0"/>
              <a:t>2025 EuroGeographics              www.eurogeographics.org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5583-3BE1-624A-8315-C9D40B2597B1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26774" y="1331325"/>
            <a:ext cx="10827026" cy="64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527050" y="2190750"/>
            <a:ext cx="10826750" cy="381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1053287" y="345298"/>
            <a:ext cx="0" cy="46843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2134" y="400022"/>
            <a:ext cx="3794760" cy="38185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250D1045-5FC0-91F6-4810-7DAE9A9F3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8618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</a:t>
            </a:r>
            <a:r>
              <a:rPr lang="de-DE" dirty="0"/>
              <a:t>© </a:t>
            </a:r>
            <a:r>
              <a:rPr lang="en-US" dirty="0"/>
              <a:t>2024 EuroGeographics              www.eurogeographics.org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5583-3BE1-624A-8315-C9D40B2597B1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26774" y="1331325"/>
            <a:ext cx="10827026" cy="64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527050" y="2190750"/>
            <a:ext cx="10826750" cy="381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1053287" y="345298"/>
            <a:ext cx="0" cy="46843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2134" y="400022"/>
            <a:ext cx="3794760" cy="38185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947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939004"/>
            <a:ext cx="11964211" cy="468048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198774"/>
            <a:ext cx="5675586" cy="2672163"/>
          </a:xfrm>
          <a:prstGeom prst="rect">
            <a:avLst/>
          </a:prstGeom>
          <a:solidFill>
            <a:srgbClr val="1A191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6774" y="2986705"/>
            <a:ext cx="4644316" cy="6470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726E8E21-C327-2D86-A514-EE9CE5415C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18618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35665"/>
            <a:ext cx="11965451" cy="5775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96956" y="6208850"/>
            <a:ext cx="10856843" cy="3932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</a:t>
            </a:r>
            <a:r>
              <a:rPr lang="de-DE" dirty="0"/>
              <a:t>© </a:t>
            </a:r>
            <a:r>
              <a:rPr lang="en-US" dirty="0"/>
              <a:t>2023 </a:t>
            </a:r>
            <a:r>
              <a:rPr lang="en-US" dirty="0" err="1"/>
              <a:t>EuroGeographics</a:t>
            </a:r>
            <a:r>
              <a:rPr lang="en-US" dirty="0"/>
              <a:t>              </a:t>
            </a:r>
            <a:r>
              <a:rPr lang="en-US" dirty="0" err="1"/>
              <a:t>www.eurogeographics.org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635583-3BE1-624A-8315-C9D40B2597B1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35665"/>
            <a:ext cx="1199924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26774" y="2165668"/>
            <a:ext cx="10827026" cy="1239894"/>
          </a:xfrm>
          <a:noFill/>
        </p:spPr>
        <p:txBody>
          <a:bodyPr>
            <a:noAutofit/>
          </a:bodyPr>
          <a:lstStyle>
            <a:lvl1pPr marL="0" indent="0" algn="l">
              <a:buNone/>
              <a:defRPr sz="4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544" y="3319975"/>
            <a:ext cx="7165267" cy="3414711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1053287" y="345298"/>
            <a:ext cx="0" cy="46843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2134" y="400022"/>
            <a:ext cx="3794760" cy="38185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09B18C-7E4D-813B-6371-509171071D76}"/>
              </a:ext>
            </a:extLst>
          </p:cNvPr>
          <p:cNvSpPr txBox="1"/>
          <p:nvPr userDrawn="1"/>
        </p:nvSpPr>
        <p:spPr>
          <a:xfrm>
            <a:off x="8947582" y="6232776"/>
            <a:ext cx="23602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tx2"/>
                </a:solidFill>
                <a:latin typeface="+mn-lt"/>
              </a:rPr>
              <a:t>Digital Europe </a:t>
            </a:r>
            <a:r>
              <a:rPr lang="en-US" sz="800" b="1" dirty="0" err="1">
                <a:solidFill>
                  <a:schemeClr val="tx2"/>
                </a:solidFill>
                <a:latin typeface="+mn-lt"/>
              </a:rPr>
              <a:t>Programme</a:t>
            </a:r>
            <a:endParaRPr lang="en-US" sz="800" b="1" dirty="0">
              <a:solidFill>
                <a:schemeClr val="tx2"/>
              </a:solidFill>
              <a:latin typeface="+mn-lt"/>
            </a:endParaRPr>
          </a:p>
          <a:p>
            <a:r>
              <a:rPr lang="en-US" sz="800" b="1" dirty="0">
                <a:solidFill>
                  <a:schemeClr val="tx2"/>
                </a:solidFill>
                <a:latin typeface="+mn-lt"/>
              </a:rPr>
              <a:t>Grant Agreement No 101100625</a:t>
            </a:r>
          </a:p>
          <a:p>
            <a:endParaRPr lang="en-US" dirty="0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E82198D-8BD8-FA88-CE9C-6F6C3AD74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5197" y="5640028"/>
            <a:ext cx="2318602" cy="48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3CD3BB-8063-65BC-56F0-6F4F156A4B3A}"/>
              </a:ext>
            </a:extLst>
          </p:cNvPr>
          <p:cNvSpPr/>
          <p:nvPr userDrawn="1"/>
        </p:nvSpPr>
        <p:spPr>
          <a:xfrm>
            <a:off x="7350173" y="5582664"/>
            <a:ext cx="21467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OME2</a:t>
            </a:r>
          </a:p>
        </p:txBody>
      </p:sp>
    </p:spTree>
    <p:extLst>
      <p:ext uri="{BB962C8B-B14F-4D97-AF65-F5344CB8AC3E}">
        <p14:creationId xmlns:p14="http://schemas.microsoft.com/office/powerpoint/2010/main" val="353640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228600"/>
            <a:ext cx="11966713" cy="6345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6774" y="1331325"/>
            <a:ext cx="10827026" cy="64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6957" y="6208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1A1918"/>
                </a:solidFill>
              </a:defRPr>
            </a:lvl1pPr>
          </a:lstStyle>
          <a:p>
            <a:r>
              <a:rPr lang="en-US" dirty="0"/>
              <a:t>Copyright </a:t>
            </a:r>
            <a:r>
              <a:rPr lang="de-DE" dirty="0"/>
              <a:t>© </a:t>
            </a:r>
            <a:r>
              <a:rPr lang="en-US" dirty="0"/>
              <a:t>2024 EuroGeographics              www.eurogeographics.org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8600"/>
            <a:ext cx="11966713" cy="7156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6774" y="403845"/>
            <a:ext cx="48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fld id="{00635583-3BE1-624A-8315-C9D40B2597B1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229" y="121966"/>
            <a:ext cx="1583484" cy="894034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idx="1"/>
          </p:nvPr>
        </p:nvSpPr>
        <p:spPr>
          <a:xfrm>
            <a:off x="526774" y="2207004"/>
            <a:ext cx="10827026" cy="382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780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000" kern="1200">
          <a:solidFill>
            <a:srgbClr val="1A1918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rgbClr val="1A1918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rgbClr val="1A1918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rgbClr val="1A1918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rgbClr val="1A191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3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staging.mapsforeurope.org/" TargetMode="Externa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35.png"/><Relationship Id="rId4" Type="http://schemas.openxmlformats.org/officeDocument/2006/relationships/image" Target="../media/image19.jp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3.emf"/><Relationship Id="rId4" Type="http://schemas.openxmlformats.org/officeDocument/2006/relationships/image" Target="../media/image10.emf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20C5-19F3-AB91-52C7-EEC14714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3310244"/>
            <a:ext cx="4923050" cy="647079"/>
          </a:xfrm>
        </p:spPr>
        <p:txBody>
          <a:bodyPr>
            <a:noAutofit/>
          </a:bodyPr>
          <a:lstStyle/>
          <a:p>
            <a:r>
              <a:rPr lang="en-US" sz="3200" dirty="0"/>
              <a:t>EuroGeographics: Connecting you to maps, geospatial and land information for Europe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A88D3B-97AA-0A99-0F2D-5D7E1D9B3281}"/>
              </a:ext>
            </a:extLst>
          </p:cNvPr>
          <p:cNvSpPr txBox="1"/>
          <p:nvPr/>
        </p:nvSpPr>
        <p:spPr>
          <a:xfrm>
            <a:off x="242534" y="5729256"/>
            <a:ext cx="556922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738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Carol Agius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1738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 of Representation and Stakeholder Engagement</a:t>
            </a:r>
            <a:endParaRPr kumimoji="0" lang="en-GB" sz="1500" b="1" i="1" u="none" strike="noStrike" kern="1200" cap="none" spc="0" normalizeH="0" baseline="0" noProof="0" dirty="0">
              <a:ln>
                <a:noFill/>
              </a:ln>
              <a:solidFill>
                <a:srgbClr val="1738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0D40E-456E-31ED-615C-B7A8A64C41FA}"/>
              </a:ext>
            </a:extLst>
          </p:cNvPr>
          <p:cNvSpPr txBox="1"/>
          <p:nvPr/>
        </p:nvSpPr>
        <p:spPr>
          <a:xfrm>
            <a:off x="242533" y="6317340"/>
            <a:ext cx="60937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1738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EPOS Days 2025     Perugia, Italy       17- 21 March 2025</a:t>
            </a:r>
          </a:p>
        </p:txBody>
      </p:sp>
    </p:spTree>
    <p:extLst>
      <p:ext uri="{BB962C8B-B14F-4D97-AF65-F5344CB8AC3E}">
        <p14:creationId xmlns:p14="http://schemas.microsoft.com/office/powerpoint/2010/main" val="260857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872397-83FA-1BEC-59AD-C05E9A91C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698563-52E4-647B-7EBE-54F9FC58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61124F-CD34-32BC-6815-C6A4F545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Maps For Europe 2 Project 2023-2025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6FB75-6541-49F8-E7AE-37F86D9ED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9A9A1A-42B5-45AE-D2BB-418EF5A2A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OME2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35139-D698-53C2-0E3C-B0C2EF37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794" y="2190750"/>
            <a:ext cx="3535261" cy="3535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27D5A-F112-9691-682E-FCF47E596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539" y="2190750"/>
            <a:ext cx="3535261" cy="3535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872499-1626-4D1C-2AB7-A423A4F6C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" y="2181741"/>
            <a:ext cx="3535261" cy="3535261"/>
          </a:xfrm>
          <a:prstGeom prst="rect">
            <a:avLst/>
          </a:prstGeom>
        </p:spPr>
      </p:pic>
      <p:pic>
        <p:nvPicPr>
          <p:cNvPr id="11" name="Picture 10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50CC665E-2D0B-82AE-4DE5-E9285ED36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618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7FC6DF-A0FE-04E1-3F74-B24E7174F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966135-B9F5-E7EA-FF33-CBD4314F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32010A-669C-375B-FA62-04811200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HVLSP Production Objectives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361951" y="2190750"/>
            <a:ext cx="4969174" cy="38147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latin typeface="Calibri"/>
                <a:cs typeface="Calibri"/>
              </a:rPr>
              <a:t>To set up a workflow to </a:t>
            </a:r>
            <a:r>
              <a:rPr lang="fr-FR" dirty="0" err="1">
                <a:latin typeface="Calibri"/>
                <a:cs typeface="Calibri"/>
              </a:rPr>
              <a:t>create</a:t>
            </a:r>
            <a:r>
              <a:rPr lang="fr-FR" dirty="0">
                <a:latin typeface="Calibri"/>
                <a:cs typeface="Calibri"/>
              </a:rPr>
              <a:t> and </a:t>
            </a:r>
            <a:r>
              <a:rPr lang="fr-FR" dirty="0" err="1">
                <a:latin typeface="Calibri"/>
                <a:cs typeface="Calibri"/>
              </a:rPr>
              <a:t>maintain</a:t>
            </a:r>
            <a:r>
              <a:rPr lang="fr-FR" dirty="0">
                <a:latin typeface="Calibri"/>
                <a:cs typeface="Calibri"/>
              </a:rPr>
              <a:t>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Calibri"/>
                <a:cs typeface="Calibri"/>
              </a:rPr>
              <a:t>A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pan-</a:t>
            </a:r>
            <a:r>
              <a:rPr lang="fr-F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latin typeface="Calibri"/>
                <a:cs typeface="Calibri"/>
              </a:rPr>
              <a:t>high-value large-</a:t>
            </a:r>
            <a:r>
              <a:rPr lang="fr-FR" dirty="0" err="1">
                <a:latin typeface="Calibri"/>
                <a:cs typeface="Calibri"/>
              </a:rPr>
              <a:t>scale</a:t>
            </a:r>
            <a:r>
              <a:rPr lang="fr-FR" dirty="0">
                <a:latin typeface="Calibri"/>
                <a:cs typeface="Calibri"/>
              </a:rPr>
              <a:t> prototype (</a:t>
            </a:r>
            <a:r>
              <a:rPr lang="fr-FR" b="1" dirty="0">
                <a:latin typeface="Calibri"/>
                <a:cs typeface="Calibri"/>
              </a:rPr>
              <a:t>HVLSP</a:t>
            </a:r>
            <a:r>
              <a:rPr lang="fr-FR" dirty="0">
                <a:latin typeface="Calibri"/>
                <a:cs typeface="Calibri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fr-F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Administrative </a:t>
            </a: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(AU)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Transport network (TN)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Hydrography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(HY)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countries</a:t>
            </a: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by 2025 (to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extended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afterwards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5" y="1035805"/>
            <a:ext cx="50376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286" y="1028962"/>
            <a:ext cx="1178349" cy="47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29" y="1035805"/>
            <a:ext cx="7905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47A3D39E-8D98-431B-A3E6-D276C32C257F}"/>
              </a:ext>
            </a:extLst>
          </p:cNvPr>
          <p:cNvSpPr txBox="1">
            <a:spLocks/>
          </p:cNvSpPr>
          <p:nvPr/>
        </p:nvSpPr>
        <p:spPr>
          <a:xfrm>
            <a:off x="6531112" y="2190917"/>
            <a:ext cx="5097965" cy="40862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OME2 approach: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Centralised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Minimal additional workload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national producers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Re-use results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 previous projects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technical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approach to harmonisation: 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Take into account feedback from users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Technical (not political) solutions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automated 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A12486A-CB2E-1B0E-8A13-3C43B362481F}"/>
              </a:ext>
            </a:extLst>
          </p:cNvPr>
          <p:cNvSpPr txBox="1">
            <a:spLocks/>
          </p:cNvSpPr>
          <p:nvPr/>
        </p:nvSpPr>
        <p:spPr>
          <a:xfrm>
            <a:off x="1176879" y="429506"/>
            <a:ext cx="3794760" cy="3818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B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OME2</a:t>
            </a:r>
            <a:endParaRPr kumimoji="0" lang="en-BE" sz="2000" b="0" i="0" u="none" strike="noStrike" kern="1200" cap="none" spc="0" normalizeH="0" baseline="0" noProof="0" dirty="0">
              <a:ln>
                <a:noFill/>
              </a:ln>
              <a:solidFill>
                <a:srgbClr val="F1EB3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66A0E898-0CEC-8E02-61A5-0156BF155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618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ZoneTexte 78">
            <a:extLst>
              <a:ext uri="{FF2B5EF4-FFF2-40B4-BE49-F238E27FC236}">
                <a16:creationId xmlns:a16="http://schemas.microsoft.com/office/drawing/2014/main" id="{AC8B49DE-75DE-1293-DA44-F8C480D0F002}"/>
              </a:ext>
            </a:extLst>
          </p:cNvPr>
          <p:cNvSpPr txBox="1"/>
          <p:nvPr/>
        </p:nvSpPr>
        <p:spPr>
          <a:xfrm>
            <a:off x="5104408" y="4239897"/>
            <a:ext cx="1722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Life-Cycle Management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B152052-E33A-2774-3B09-AFD9A0E1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25" b="14820"/>
          <a:stretch/>
        </p:blipFill>
        <p:spPr>
          <a:xfrm>
            <a:off x="2035704" y="3489144"/>
            <a:ext cx="1291752" cy="88297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96956" y="6265333"/>
            <a:ext cx="1085684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82134" y="400022"/>
            <a:ext cx="7648116" cy="381859"/>
          </a:xfrm>
        </p:spPr>
        <p:txBody>
          <a:bodyPr>
            <a:normAutofit/>
          </a:bodyPr>
          <a:lstStyle/>
          <a:p>
            <a:r>
              <a:rPr lang="en-GB" dirty="0"/>
              <a:t>OME2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6794655" y="2668251"/>
            <a:ext cx="186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Harmonisation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Edge-Matching</a:t>
            </a:r>
          </a:p>
        </p:txBody>
      </p:sp>
      <p:cxnSp>
        <p:nvCxnSpPr>
          <p:cNvPr id="81" name="Connecteur droit avec flèche 80"/>
          <p:cNvCxnSpPr>
            <a:cxnSpLocks/>
            <a:stCxn id="31" idx="3"/>
            <a:endCxn id="86" idx="2"/>
          </p:cNvCxnSpPr>
          <p:nvPr/>
        </p:nvCxnSpPr>
        <p:spPr>
          <a:xfrm>
            <a:off x="8155275" y="3914914"/>
            <a:ext cx="1058975" cy="31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86" name="Cylindre 85"/>
          <p:cNvSpPr/>
          <p:nvPr/>
        </p:nvSpPr>
        <p:spPr bwMode="auto">
          <a:xfrm>
            <a:off x="9214250" y="3212459"/>
            <a:ext cx="1142422" cy="1405529"/>
          </a:xfrm>
          <a:prstGeom prst="can">
            <a:avLst>
              <a:gd name="adj" fmla="val 16433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1:10k - 1:25k</a:t>
            </a:r>
          </a:p>
        </p:txBody>
      </p:sp>
      <p:cxnSp>
        <p:nvCxnSpPr>
          <p:cNvPr id="7" name="Connecteur droit avec flèche 6"/>
          <p:cNvCxnSpPr>
            <a:cxnSpLocks/>
            <a:stCxn id="16" idx="6"/>
            <a:endCxn id="50" idx="1"/>
          </p:cNvCxnSpPr>
          <p:nvPr/>
        </p:nvCxnSpPr>
        <p:spPr>
          <a:xfrm flipV="1">
            <a:off x="4812763" y="3910365"/>
            <a:ext cx="882623" cy="4549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5A8AE9-66A3-D196-402D-9A352C8D3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6774" y="312937"/>
            <a:ext cx="48175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83867B0-D9CB-4378-8900-47668914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1331325"/>
            <a:ext cx="10827026" cy="647079"/>
          </a:xfrm>
        </p:spPr>
        <p:txBody>
          <a:bodyPr>
            <a:normAutofit fontScale="90000"/>
          </a:bodyPr>
          <a:lstStyle/>
          <a:p>
            <a:r>
              <a:rPr lang="en-US" dirty="0"/>
              <a:t>New production process</a:t>
            </a:r>
          </a:p>
        </p:txBody>
      </p:sp>
      <p:sp>
        <p:nvSpPr>
          <p:cNvPr id="16" name="Organigramme : Jonction de sommaire 75">
            <a:extLst>
              <a:ext uri="{FF2B5EF4-FFF2-40B4-BE49-F238E27FC236}">
                <a16:creationId xmlns:a16="http://schemas.microsoft.com/office/drawing/2014/main" id="{322B3915-FC9B-DC28-831E-BEDFC8C2344B}"/>
              </a:ext>
            </a:extLst>
          </p:cNvPr>
          <p:cNvSpPr/>
          <p:nvPr/>
        </p:nvSpPr>
        <p:spPr>
          <a:xfrm>
            <a:off x="4344763" y="3680914"/>
            <a:ext cx="468000" cy="468000"/>
          </a:xfrm>
          <a:prstGeom prst="flowChartSummingJunction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Connecteur droit avec flèche 79">
            <a:extLst>
              <a:ext uri="{FF2B5EF4-FFF2-40B4-BE49-F238E27FC236}">
                <a16:creationId xmlns:a16="http://schemas.microsoft.com/office/drawing/2014/main" id="{3118B440-465B-E5B0-BD75-349861168943}"/>
              </a:ext>
            </a:extLst>
          </p:cNvPr>
          <p:cNvCxnSpPr>
            <a:cxnSpLocks/>
            <a:stCxn id="73" idx="3"/>
            <a:endCxn id="16" idx="2"/>
          </p:cNvCxnSpPr>
          <p:nvPr/>
        </p:nvCxnSpPr>
        <p:spPr>
          <a:xfrm flipV="1">
            <a:off x="3435740" y="3914914"/>
            <a:ext cx="909023" cy="949554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22" name="Connecteur droit avec flèche 79">
            <a:extLst>
              <a:ext uri="{FF2B5EF4-FFF2-40B4-BE49-F238E27FC236}">
                <a16:creationId xmlns:a16="http://schemas.microsoft.com/office/drawing/2014/main" id="{4B248687-84EB-68DA-EFF4-8ADD14184CE2}"/>
              </a:ext>
            </a:extLst>
          </p:cNvPr>
          <p:cNvCxnSpPr>
            <a:cxnSpLocks/>
            <a:stCxn id="59" idx="3"/>
            <a:endCxn id="16" idx="2"/>
          </p:cNvCxnSpPr>
          <p:nvPr/>
        </p:nvCxnSpPr>
        <p:spPr>
          <a:xfrm>
            <a:off x="3435739" y="2919721"/>
            <a:ext cx="909024" cy="995193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pic>
        <p:nvPicPr>
          <p:cNvPr id="31" name="Grafik 8">
            <a:extLst>
              <a:ext uri="{FF2B5EF4-FFF2-40B4-BE49-F238E27FC236}">
                <a16:creationId xmlns:a16="http://schemas.microsoft.com/office/drawing/2014/main" id="{E8A22C56-8831-5649-B060-0EEBA7EA5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874" y="3457713"/>
            <a:ext cx="914401" cy="914401"/>
          </a:xfrm>
          <a:prstGeom prst="rect">
            <a:avLst/>
          </a:prstGeom>
        </p:spPr>
      </p:pic>
      <p:pic>
        <p:nvPicPr>
          <p:cNvPr id="41" name="Grafik 9">
            <a:extLst>
              <a:ext uri="{FF2B5EF4-FFF2-40B4-BE49-F238E27FC236}">
                <a16:creationId xmlns:a16="http://schemas.microsoft.com/office/drawing/2014/main" id="{92E3EDB2-0BA6-F671-B7D6-10E2606FC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073" y="3646385"/>
            <a:ext cx="976774" cy="508941"/>
          </a:xfrm>
          <a:prstGeom prst="rect">
            <a:avLst/>
          </a:prstGeom>
        </p:spPr>
      </p:pic>
      <p:pic>
        <p:nvPicPr>
          <p:cNvPr id="50" name="Grafik 2">
            <a:extLst>
              <a:ext uri="{FF2B5EF4-FFF2-40B4-BE49-F238E27FC236}">
                <a16:creationId xmlns:a16="http://schemas.microsoft.com/office/drawing/2014/main" id="{5B6A5B17-9A78-DA22-38E0-6A59762F1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386" y="3608640"/>
            <a:ext cx="558800" cy="603450"/>
          </a:xfrm>
          <a:prstGeom prst="rect">
            <a:avLst/>
          </a:prstGeom>
        </p:spPr>
      </p:pic>
      <p:sp>
        <p:nvSpPr>
          <p:cNvPr id="59" name="Rectangle à coins arrondis 61">
            <a:extLst>
              <a:ext uri="{FF2B5EF4-FFF2-40B4-BE49-F238E27FC236}">
                <a16:creationId xmlns:a16="http://schemas.microsoft.com/office/drawing/2014/main" id="{4F7CE3A9-5317-84AC-23B0-09DC3786A868}"/>
              </a:ext>
            </a:extLst>
          </p:cNvPr>
          <p:cNvSpPr/>
          <p:nvPr/>
        </p:nvSpPr>
        <p:spPr>
          <a:xfrm>
            <a:off x="1895474" y="2565778"/>
            <a:ext cx="1540265" cy="70788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Automatic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harvesting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à coins arrondis 62">
            <a:extLst>
              <a:ext uri="{FF2B5EF4-FFF2-40B4-BE49-F238E27FC236}">
                <a16:creationId xmlns:a16="http://schemas.microsoft.com/office/drawing/2014/main" id="{C3DA089F-82E5-B195-42D4-CD719A851AB3}"/>
              </a:ext>
            </a:extLst>
          </p:cNvPr>
          <p:cNvSpPr/>
          <p:nvPr/>
        </p:nvSpPr>
        <p:spPr>
          <a:xfrm>
            <a:off x="1895475" y="4516879"/>
            <a:ext cx="1540265" cy="695178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Upload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ZoneTexte 115">
            <a:extLst>
              <a:ext uri="{FF2B5EF4-FFF2-40B4-BE49-F238E27FC236}">
                <a16:creationId xmlns:a16="http://schemas.microsoft.com/office/drawing/2014/main" id="{DF0B0E15-6159-D816-09CC-03E83F16EAD6}"/>
              </a:ext>
            </a:extLst>
          </p:cNvPr>
          <p:cNvSpPr txBox="1"/>
          <p:nvPr/>
        </p:nvSpPr>
        <p:spPr>
          <a:xfrm>
            <a:off x="3884881" y="2887716"/>
            <a:ext cx="1382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Conversion</a:t>
            </a:r>
          </a:p>
        </p:txBody>
      </p:sp>
      <p:cxnSp>
        <p:nvCxnSpPr>
          <p:cNvPr id="4" name="Connecteur droit avec flèche 6">
            <a:extLst>
              <a:ext uri="{FF2B5EF4-FFF2-40B4-BE49-F238E27FC236}">
                <a16:creationId xmlns:a16="http://schemas.microsoft.com/office/drawing/2014/main" id="{58B74535-ABB8-D210-5C58-98999329DF78}"/>
              </a:ext>
            </a:extLst>
          </p:cNvPr>
          <p:cNvCxnSpPr>
            <a:cxnSpLocks/>
            <a:stCxn id="50" idx="3"/>
            <a:endCxn id="31" idx="1"/>
          </p:cNvCxnSpPr>
          <p:nvPr/>
        </p:nvCxnSpPr>
        <p:spPr>
          <a:xfrm>
            <a:off x="6254186" y="3910365"/>
            <a:ext cx="986688" cy="4549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pic>
        <p:nvPicPr>
          <p:cNvPr id="5" name="Picture 4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5CA5E9E8-33DC-BABB-55EC-51247EABD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618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3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46C6A9-BA44-7E9B-F805-09484FF20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636" y="1770270"/>
            <a:ext cx="4580275" cy="406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7FC6DF-A0FE-04E1-3F74-B24E7174F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966135-B9F5-E7EA-FF33-CBD4314F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32010A-669C-375B-FA62-04811200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1081950"/>
            <a:ext cx="10827026" cy="647079"/>
          </a:xfrm>
        </p:spPr>
        <p:txBody>
          <a:bodyPr>
            <a:normAutofit fontScale="90000"/>
          </a:bodyPr>
          <a:lstStyle/>
          <a:p>
            <a:r>
              <a:rPr lang="en-US" dirty="0"/>
              <a:t>High-Value Large-Scale Prototype v1.0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664028-24E6-D396-2DE9-EE651E0D8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6908E2-1EB9-1FD7-99CC-1D513273C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51" y="1770270"/>
            <a:ext cx="6064249" cy="406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95F7F2-9008-B88F-76E4-4CF954FA8052}"/>
              </a:ext>
            </a:extLst>
          </p:cNvPr>
          <p:cNvSpPr/>
          <p:nvPr/>
        </p:nvSpPr>
        <p:spPr>
          <a:xfrm>
            <a:off x="3215981" y="1957066"/>
            <a:ext cx="5760038" cy="9233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173866">
                      <a:alpha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MapsForEurope.org</a:t>
            </a:r>
            <a:endParaRPr kumimoji="0" lang="en-US" sz="5400" b="0" i="0" u="none" strike="noStrike" kern="1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173866">
                    <a:alpha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9A96902B-862F-08AE-8125-B4685BFBC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618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3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0F44EA-C6D8-3B15-58BB-97F3B08F5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56" y="4707285"/>
            <a:ext cx="4830033" cy="156430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3784" y="1331325"/>
            <a:ext cx="6428216" cy="647079"/>
          </a:xfrm>
        </p:spPr>
        <p:txBody>
          <a:bodyPr>
            <a:normAutofit fontScale="90000"/>
          </a:bodyPr>
          <a:lstStyle/>
          <a:p>
            <a:pPr marL="0" marR="0" lvl="0" indent="0" algn="l" defTabSz="920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Open Cadastral Map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OME2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EF79405-B402-FBC9-60FC-A2CDA574324B}"/>
              </a:ext>
            </a:extLst>
          </p:cNvPr>
          <p:cNvSpPr txBox="1">
            <a:spLocks/>
          </p:cNvSpPr>
          <p:nvPr/>
        </p:nvSpPr>
        <p:spPr>
          <a:xfrm>
            <a:off x="5349744" y="1978404"/>
            <a:ext cx="6531347" cy="4230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010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HVD: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Cadastral Parcels, Buildings, Addresses and Administrative Units</a:t>
            </a:r>
          </a:p>
          <a:p>
            <a:pPr marL="44010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4010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Sustain: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Currently data from 10 countries provided through the OME interface</a:t>
            </a:r>
          </a:p>
          <a:p>
            <a:pPr marL="44010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Extend: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additional countries</a:t>
            </a:r>
          </a:p>
          <a:p>
            <a:pPr marL="44010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Enhance: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functionalities</a:t>
            </a:r>
          </a:p>
          <a:p>
            <a:pPr marL="8973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3CF06-056D-67AD-476B-BB8FCA1FC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02" y="1119743"/>
            <a:ext cx="4830033" cy="3650284"/>
          </a:xfrm>
          <a:prstGeom prst="rect">
            <a:avLst/>
          </a:prstGeom>
        </p:spPr>
      </p:pic>
      <p:pic>
        <p:nvPicPr>
          <p:cNvPr id="10" name="Picture 9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64C03CF1-313C-3801-D9C3-E9964D751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861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99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9AFA45-9A59-5056-D6C2-C4DC34558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805" y="968651"/>
            <a:ext cx="3917110" cy="2657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FB39D9-F012-822B-0D6F-DA2EC1A73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676" y="923637"/>
            <a:ext cx="3782280" cy="2759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6BB94-7293-07AC-31FA-F2B1C91901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97" t="47232" r="47368" b="19129"/>
          <a:stretch/>
        </p:blipFill>
        <p:spPr>
          <a:xfrm>
            <a:off x="0" y="3190231"/>
            <a:ext cx="4121559" cy="251718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4888B5-78D5-6C57-0B4A-4759EAA9BEE8}"/>
              </a:ext>
            </a:extLst>
          </p:cNvPr>
          <p:cNvSpPr txBox="1">
            <a:spLocks/>
          </p:cNvSpPr>
          <p:nvPr/>
        </p:nvSpPr>
        <p:spPr>
          <a:xfrm>
            <a:off x="1182134" y="400022"/>
            <a:ext cx="3794760" cy="3818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1EB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OME2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1EB3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14B0DE-1D55-80ED-FC6F-5BB803B49CAF}"/>
              </a:ext>
            </a:extLst>
          </p:cNvPr>
          <p:cNvGrpSpPr/>
          <p:nvPr/>
        </p:nvGrpSpPr>
        <p:grpSpPr>
          <a:xfrm>
            <a:off x="4165600" y="3084945"/>
            <a:ext cx="3972027" cy="2568081"/>
            <a:chOff x="448401" y="2907731"/>
            <a:chExt cx="3042430" cy="22215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923B5F-AFCA-12E4-2918-D2F1CBD9A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535" y="3133488"/>
              <a:ext cx="3033296" cy="19958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812044-6613-58DC-FC18-F7E68A4C48DC}"/>
                </a:ext>
              </a:extLst>
            </p:cNvPr>
            <p:cNvSpPr txBox="1"/>
            <p:nvPr/>
          </p:nvSpPr>
          <p:spPr>
            <a:xfrm>
              <a:off x="448401" y="2907731"/>
              <a:ext cx="1152203" cy="57738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38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EGM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352E554-B141-F074-5B8B-08EAD95B6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019" y="939064"/>
            <a:ext cx="4241954" cy="25171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CA0BFB-FB2A-9390-04C6-869D6E797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541" y="3429000"/>
            <a:ext cx="3817415" cy="2243372"/>
          </a:xfrm>
          <a:prstGeom prst="rect">
            <a:avLst/>
          </a:prstGeom>
        </p:spPr>
      </p:pic>
      <p:sp>
        <p:nvSpPr>
          <p:cNvPr id="26" name="Title 3">
            <a:extLst>
              <a:ext uri="{FF2B5EF4-FFF2-40B4-BE49-F238E27FC236}">
                <a16:creationId xmlns:a16="http://schemas.microsoft.com/office/drawing/2014/main" id="{5569511C-FB97-8FFE-BEA6-B580415C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132" y="3015839"/>
            <a:ext cx="7124486" cy="797246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/>
              <a:t> Sustain - Enhance - Extend</a:t>
            </a:r>
            <a:endParaRPr lang="en-US" dirty="0"/>
          </a:p>
        </p:txBody>
      </p:sp>
      <p:pic>
        <p:nvPicPr>
          <p:cNvPr id="4" name="Picture 3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EA74A636-5653-EB82-7DF6-646D28110F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61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12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39BFB-B4D1-A685-71D7-283539CA5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E8C426-07CF-1572-2536-4BE4EC01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276142-31B9-4E28-92E1-8B6A488BD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B055C-1C80-5CEC-9BB4-3C9AC65ED82A}"/>
              </a:ext>
            </a:extLst>
          </p:cNvPr>
          <p:cNvSpPr txBox="1"/>
          <p:nvPr/>
        </p:nvSpPr>
        <p:spPr>
          <a:xfrm>
            <a:off x="496957" y="5661621"/>
            <a:ext cx="5842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738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https://www.mapsforeurope.org/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E5C3EE-2AE7-2819-5CB9-0C2D7657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540" y="1379636"/>
            <a:ext cx="6262772" cy="647079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OME2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282FB-3F01-8878-49A7-BA754AFC3D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816" y="2239061"/>
            <a:ext cx="6262612" cy="3814763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Addresses the challenges of finding, easily accessing and licensing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Saves users time, effort and resources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Supports NMCAs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Demonstrates how to meet demand</a:t>
            </a:r>
            <a:endParaRPr lang="en-BE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60C0F-49F2-8CFA-683A-53F2BB43F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74" y="1396261"/>
            <a:ext cx="5026128" cy="3976918"/>
          </a:xfrm>
          <a:prstGeom prst="rect">
            <a:avLst/>
          </a:prstGeom>
        </p:spPr>
      </p:pic>
      <p:pic>
        <p:nvPicPr>
          <p:cNvPr id="10" name="Picture 9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A895E503-6CF5-3F4B-21B9-28B6703AF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861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7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3285D-78DA-1C8B-4DFD-6D058A6536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3647E-3641-73A9-C227-73A926E614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A9762B-D953-0830-4932-2DC5F7406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0B396B-8B76-02F4-9C41-D86047F5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1331325"/>
            <a:ext cx="10827026" cy="64707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9BA58958-E011-3CDE-BD98-51E31B4AA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774" y="2221174"/>
            <a:ext cx="10827026" cy="1239894"/>
          </a:xfrm>
        </p:spPr>
        <p:txBody>
          <a:bodyPr/>
          <a:lstStyle/>
          <a:p>
            <a:r>
              <a:rPr lang="en-US" dirty="0"/>
              <a:t>Any questions?</a:t>
            </a:r>
          </a:p>
          <a:p>
            <a:endParaRPr lang="en-US" dirty="0"/>
          </a:p>
          <a:p>
            <a:r>
              <a:rPr lang="en-US" sz="2800" dirty="0"/>
              <a:t>carol.agius@eurogeographics.org</a:t>
            </a:r>
          </a:p>
        </p:txBody>
      </p:sp>
    </p:spTree>
    <p:extLst>
      <p:ext uri="{BB962C8B-B14F-4D97-AF65-F5344CB8AC3E}">
        <p14:creationId xmlns:p14="http://schemas.microsoft.com/office/powerpoint/2010/main" val="240227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8772F8-D9D7-71D0-50B7-28D41C45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93479-1AF3-7296-D3F4-9137AF0A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86C72A-5506-9114-246C-25028063F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26774" y="1331325"/>
            <a:ext cx="10827026" cy="647079"/>
          </a:xfrm>
        </p:spPr>
        <p:txBody>
          <a:bodyPr>
            <a:normAutofit fontScale="90000"/>
          </a:bodyPr>
          <a:lstStyle/>
          <a:p>
            <a:r>
              <a:rPr lang="en-US" dirty="0"/>
              <a:t>Content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7050" y="2190750"/>
            <a:ext cx="10826750" cy="38147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Who are EuroGeographics?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EuroGeographics Pan European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Open Maps for Europe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OME2</a:t>
            </a:r>
          </a:p>
        </p:txBody>
      </p:sp>
    </p:spTree>
    <p:extLst>
      <p:ext uri="{BB962C8B-B14F-4D97-AF65-F5344CB8AC3E}">
        <p14:creationId xmlns:p14="http://schemas.microsoft.com/office/powerpoint/2010/main" val="1220458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F3AD99-E403-99C2-F3D7-5AB622A80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 EuroGeographics              www.eurogeographics.org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901C64-F07B-DB44-CC78-3CEC7496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891758-B3D4-26B0-BEBA-BE10AAC2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B3F5F-8F1F-211D-E467-B100E065CA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A544F0-A82F-7A0B-F6CA-9C6D90AFB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9487A1-8B93-ED8F-DB9A-A11369A0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7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66E6D6-60D3-BCF8-609D-26D2FADD9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1BD12E-59B5-3A0F-1514-7FA13B71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ECC528-B0D4-702B-7928-EC2804A0D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EuroGeographics – Pillars of Activity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8033B6-F657-7CCD-EA87-9A0A56BD1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12" y="1243615"/>
            <a:ext cx="11641175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579137-E511-CFA2-ACD6-DA4FE1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D5ECA-F204-F6B9-406E-A996CA7E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CD7CF3-B821-0D2D-77EC-303D16F9C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955D0CF-4798-FA82-4D1B-BD8BEB76B3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7350" y="2190751"/>
            <a:ext cx="8446770" cy="233553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</a:t>
            </a:r>
            <a:r>
              <a:rPr lang="en-GB" sz="40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positioning EuroGeographics as an enabler that allows users and key stakeholders easy access to members data</a:t>
            </a:r>
            <a:r>
              <a:rPr lang="en-GB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</a:t>
            </a:r>
            <a:endParaRPr lang="en-GB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24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62A443-F8EE-B619-553F-83A2DADD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65DF72-6049-B630-6692-190E22D2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7D6663-A6F1-0B9B-3B65-3B72CEF20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9878334-CC65-6899-0DE9-72A5829D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1331325"/>
            <a:ext cx="10827026" cy="647079"/>
          </a:xfrm>
        </p:spPr>
        <p:txBody>
          <a:bodyPr>
            <a:normAutofit fontScale="90000"/>
          </a:bodyPr>
          <a:lstStyle/>
          <a:p>
            <a:r>
              <a:rPr lang="en-US" dirty="0"/>
              <a:t>Pan European Datasets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CBDE5-C70F-57FA-BF70-0A26CF07C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1" y="2190751"/>
            <a:ext cx="5311688" cy="3797528"/>
          </a:xfrm>
          <a:prstGeom prst="rect">
            <a:avLst/>
          </a:prstGeom>
        </p:spPr>
      </p:pic>
      <p:pic>
        <p:nvPicPr>
          <p:cNvPr id="9" name="Grafik 7">
            <a:extLst>
              <a:ext uri="{FF2B5EF4-FFF2-40B4-BE49-F238E27FC236}">
                <a16:creationId xmlns:a16="http://schemas.microsoft.com/office/drawing/2014/main" id="{0EAEDF05-3531-B060-8A08-1A4B3966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164" y="2661548"/>
            <a:ext cx="619215" cy="4856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F31931-C7C4-F86A-64C2-950617A19A7E}"/>
              </a:ext>
            </a:extLst>
          </p:cNvPr>
          <p:cNvSpPr/>
          <p:nvPr/>
        </p:nvSpPr>
        <p:spPr>
          <a:xfrm>
            <a:off x="8930435" y="4719227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Harmonised &amp; edge-matched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AF77B-B827-6D54-61DB-0C614C47D9F5}"/>
              </a:ext>
            </a:extLst>
          </p:cNvPr>
          <p:cNvSpPr/>
          <p:nvPr/>
        </p:nvSpPr>
        <p:spPr>
          <a:xfrm>
            <a:off x="7004602" y="4740126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Themes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4C5EAC-B1AF-7356-037B-DC9051077E15}"/>
              </a:ext>
            </a:extLst>
          </p:cNvPr>
          <p:cNvSpPr/>
          <p:nvPr/>
        </p:nvSpPr>
        <p:spPr>
          <a:xfrm>
            <a:off x="6023994" y="3234053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Updated Yearly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2C814B-373A-949A-931C-7B213B7ACA05}"/>
              </a:ext>
            </a:extLst>
          </p:cNvPr>
          <p:cNvSpPr/>
          <p:nvPr/>
        </p:nvSpPr>
        <p:spPr>
          <a:xfrm>
            <a:off x="7973271" y="3234053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Authoritative</a:t>
            </a: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C2B27736-4874-406C-E593-478FA344E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412" y="4157380"/>
            <a:ext cx="520700" cy="520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79406B-23EA-E92E-AC68-93F13AACF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231" y="3957227"/>
            <a:ext cx="762000" cy="76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406898-14BF-A8AF-6FF4-F2E98294C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454" y="2414406"/>
            <a:ext cx="980765" cy="980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2BEE6C-CA87-0988-0764-D4B5AA805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3082" y="2463677"/>
            <a:ext cx="762000" cy="774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196799-754A-40CD-C56E-B128DA921906}"/>
              </a:ext>
            </a:extLst>
          </p:cNvPr>
          <p:cNvSpPr/>
          <p:nvPr/>
        </p:nvSpPr>
        <p:spPr>
          <a:xfrm>
            <a:off x="9922548" y="3229604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Geographical Europe coverage</a:t>
            </a:r>
          </a:p>
        </p:txBody>
      </p:sp>
    </p:spTree>
    <p:extLst>
      <p:ext uri="{BB962C8B-B14F-4D97-AF65-F5344CB8AC3E}">
        <p14:creationId xmlns:p14="http://schemas.microsoft.com/office/powerpoint/2010/main" val="74521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182B57-62DD-1DF9-6E70-55AEB2CF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09CE9-BD00-C132-61D3-AF60CB87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7385662-8092-7C4B-2293-9FD15A9A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1331325"/>
            <a:ext cx="10827026" cy="647079"/>
          </a:xfrm>
        </p:spPr>
        <p:txBody>
          <a:bodyPr>
            <a:normAutofit fontScale="90000"/>
          </a:bodyPr>
          <a:lstStyle/>
          <a:p>
            <a:r>
              <a:rPr lang="en-US" dirty="0"/>
              <a:t>Open Maps For Europe Project 2020-2022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BBE45C-E07C-00D0-8730-BE2F4CEC2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826" y="2190750"/>
            <a:ext cx="3518123" cy="3518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1236D-DE9B-C29B-C3DF-6EA743DC7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2199759"/>
            <a:ext cx="3518123" cy="3518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75674-75ED-CFF0-6EE8-BE4DD05B1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938" y="2199759"/>
            <a:ext cx="3518123" cy="351812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E2A9F14-B1E3-0373-B7DB-7C33129F4A58}"/>
              </a:ext>
            </a:extLst>
          </p:cNvPr>
          <p:cNvSpPr txBox="1">
            <a:spLocks/>
          </p:cNvSpPr>
          <p:nvPr/>
        </p:nvSpPr>
        <p:spPr>
          <a:xfrm>
            <a:off x="1182134" y="400022"/>
            <a:ext cx="3794760" cy="3818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B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Open Maps For Europe</a:t>
            </a:r>
            <a:endParaRPr kumimoji="0" lang="en-BE" sz="2000" b="0" i="0" u="none" strike="noStrike" kern="1200" cap="none" spc="0" normalizeH="0" baseline="0" noProof="0" dirty="0">
              <a:ln>
                <a:noFill/>
              </a:ln>
              <a:solidFill>
                <a:srgbClr val="F1EB3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70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B2ECA8-B7A9-0A77-43A0-C90B78A9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</a:t>
            </a: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 EuroGeographics              www.eurogeographics.org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29E926-029C-69EB-2FCD-421E6C42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6294D556-5BA1-9A91-D2AF-26AFC9BE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1331325"/>
            <a:ext cx="10827026" cy="647079"/>
          </a:xfrm>
        </p:spPr>
        <p:txBody>
          <a:bodyPr>
            <a:normAutofit fontScale="90000"/>
          </a:bodyPr>
          <a:lstStyle/>
          <a:p>
            <a:r>
              <a:rPr lang="en-GB" dirty="0"/>
              <a:t>Products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4E315E-529D-5E1E-E392-2D873196950D}"/>
              </a:ext>
            </a:extLst>
          </p:cNvPr>
          <p:cNvGrpSpPr/>
          <p:nvPr/>
        </p:nvGrpSpPr>
        <p:grpSpPr>
          <a:xfrm>
            <a:off x="248478" y="1034577"/>
            <a:ext cx="3418925" cy="2309079"/>
            <a:chOff x="526774" y="2051626"/>
            <a:chExt cx="3418925" cy="230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5EE44F-3D1C-848F-CD75-EDDA90E65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472" y="2179382"/>
              <a:ext cx="3315227" cy="218132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6C9613-456C-C736-5352-DC5AE60093E8}"/>
                </a:ext>
              </a:extLst>
            </p:cNvPr>
            <p:cNvSpPr txBox="1"/>
            <p:nvPr/>
          </p:nvSpPr>
          <p:spPr>
            <a:xfrm>
              <a:off x="526774" y="2051626"/>
              <a:ext cx="2091166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38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EuroRegionalMap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92230-A5B0-1514-54A5-8EC900FF3CBE}"/>
              </a:ext>
            </a:extLst>
          </p:cNvPr>
          <p:cNvGrpSpPr/>
          <p:nvPr/>
        </p:nvGrpSpPr>
        <p:grpSpPr>
          <a:xfrm>
            <a:off x="4085958" y="1105896"/>
            <a:ext cx="3526582" cy="2318957"/>
            <a:chOff x="4133784" y="3686556"/>
            <a:chExt cx="3526582" cy="23189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13E6BA-8674-0D75-92A3-7D775983E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6803" y="3687111"/>
              <a:ext cx="3523563" cy="23184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B21981-5162-F960-AA09-43D99AB53211}"/>
                </a:ext>
              </a:extLst>
            </p:cNvPr>
            <p:cNvSpPr txBox="1"/>
            <p:nvPr/>
          </p:nvSpPr>
          <p:spPr>
            <a:xfrm>
              <a:off x="4133784" y="3686556"/>
              <a:ext cx="1239882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38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EuroDEM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BB7383-4215-7428-2C0F-61F3EAEC6C9D}"/>
              </a:ext>
            </a:extLst>
          </p:cNvPr>
          <p:cNvGrpSpPr/>
          <p:nvPr/>
        </p:nvGrpSpPr>
        <p:grpSpPr>
          <a:xfrm>
            <a:off x="8039484" y="1034577"/>
            <a:ext cx="3637548" cy="2390276"/>
            <a:chOff x="7794881" y="2236292"/>
            <a:chExt cx="3243748" cy="21244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04C0B0D-9CC0-7370-2887-1284C1BC2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9896" y="2236292"/>
              <a:ext cx="3228733" cy="21244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078A84-3CD2-A4E1-4B32-A55C7C8735C0}"/>
                </a:ext>
              </a:extLst>
            </p:cNvPr>
            <p:cNvSpPr txBox="1"/>
            <p:nvPr/>
          </p:nvSpPr>
          <p:spPr>
            <a:xfrm>
              <a:off x="7794881" y="2236292"/>
              <a:ext cx="1825107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38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Open Gazetteer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AE3604-D624-607C-D0BE-4247C031ACA0}"/>
              </a:ext>
            </a:extLst>
          </p:cNvPr>
          <p:cNvGrpSpPr/>
          <p:nvPr/>
        </p:nvGrpSpPr>
        <p:grpSpPr>
          <a:xfrm>
            <a:off x="4085958" y="3676330"/>
            <a:ext cx="3526582" cy="2318402"/>
            <a:chOff x="496957" y="2855737"/>
            <a:chExt cx="3438079" cy="224235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E1955D-A368-A07E-70CE-2D5313A73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050" y="2855737"/>
              <a:ext cx="3407986" cy="224235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8A07D3-B8AC-1DE6-7ABA-C855BD4A2554}"/>
                </a:ext>
              </a:extLst>
            </p:cNvPr>
            <p:cNvSpPr txBox="1"/>
            <p:nvPr/>
          </p:nvSpPr>
          <p:spPr>
            <a:xfrm>
              <a:off x="496957" y="2855737"/>
              <a:ext cx="2091166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38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Imagery Service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B213EB-B1A3-C7A4-C2C4-06A7ECED72CA}"/>
              </a:ext>
            </a:extLst>
          </p:cNvPr>
          <p:cNvGrpSpPr/>
          <p:nvPr/>
        </p:nvGrpSpPr>
        <p:grpSpPr>
          <a:xfrm>
            <a:off x="364809" y="3600284"/>
            <a:ext cx="3283512" cy="2318402"/>
            <a:chOff x="448401" y="2907731"/>
            <a:chExt cx="3042430" cy="222157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964154-ADFF-6DC7-A5B2-75C25E9F3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535" y="3133488"/>
              <a:ext cx="3033296" cy="199582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52B0DE-D5BC-39E7-85EA-56ECEE519776}"/>
                </a:ext>
              </a:extLst>
            </p:cNvPr>
            <p:cNvSpPr txBox="1"/>
            <p:nvPr/>
          </p:nvSpPr>
          <p:spPr>
            <a:xfrm>
              <a:off x="448401" y="2907731"/>
              <a:ext cx="2439059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38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EuroGlobalMap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555AAB-CDFF-F394-6CB8-B18197215C33}"/>
              </a:ext>
            </a:extLst>
          </p:cNvPr>
          <p:cNvGrpSpPr/>
          <p:nvPr/>
        </p:nvGrpSpPr>
        <p:grpSpPr>
          <a:xfrm>
            <a:off x="8001099" y="3651885"/>
            <a:ext cx="3637549" cy="2266801"/>
            <a:chOff x="7952331" y="3846957"/>
            <a:chExt cx="3637549" cy="22668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08DBB30-5F0A-AD43-E010-3C4902274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2331" y="3892180"/>
              <a:ext cx="3637549" cy="222157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5AA4F1-3791-30EF-4368-C90B208F223B}"/>
                </a:ext>
              </a:extLst>
            </p:cNvPr>
            <p:cNvSpPr txBox="1"/>
            <p:nvPr/>
          </p:nvSpPr>
          <p:spPr>
            <a:xfrm>
              <a:off x="8050177" y="3846957"/>
              <a:ext cx="2439059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38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Open Cadastral Map</a:t>
              </a:r>
            </a:p>
          </p:txBody>
        </p:sp>
      </p:grp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1CC3B22-57BD-3ACC-9FF3-1419E5580366}"/>
              </a:ext>
            </a:extLst>
          </p:cNvPr>
          <p:cNvSpPr txBox="1">
            <a:spLocks/>
          </p:cNvSpPr>
          <p:nvPr/>
        </p:nvSpPr>
        <p:spPr>
          <a:xfrm>
            <a:off x="1182134" y="400022"/>
            <a:ext cx="3794760" cy="3818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1EB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Pan-European Products</a:t>
            </a:r>
            <a:endParaRPr kumimoji="0" lang="en-BE" sz="2000" b="0" i="0" u="none" strike="noStrike" kern="1200" cap="none" spc="0" normalizeH="0" baseline="0" noProof="0" dirty="0">
              <a:ln>
                <a:noFill/>
              </a:ln>
              <a:solidFill>
                <a:srgbClr val="F1EB3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00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7">
            <a:extLst>
              <a:ext uri="{FF2B5EF4-FFF2-40B4-BE49-F238E27FC236}">
                <a16:creationId xmlns:a16="http://schemas.microsoft.com/office/drawing/2014/main" id="{EBF4F807-6660-5CFD-B9A8-497150BBD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366" y="2943341"/>
            <a:ext cx="619215" cy="485659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74C5465-0009-9945-977E-F0B9D96A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Copyright © 2025 EuroGeographics              www.eurogeographics.org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4CC207-DB54-8946-9783-190567F0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196459"/>
            <a:ext cx="10827026" cy="781123"/>
          </a:xfrm>
        </p:spPr>
        <p:txBody>
          <a:bodyPr anchor="t">
            <a:normAutofit fontScale="90000"/>
          </a:bodyPr>
          <a:lstStyle/>
          <a:p>
            <a:r>
              <a:rPr lang="en-GB" dirty="0"/>
              <a:t>User requirements</a:t>
            </a:r>
            <a:br>
              <a:rPr lang="en-GB" dirty="0"/>
            </a:b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821BB7-1C40-5749-877A-8860BC3EFEBF}"/>
              </a:ext>
            </a:extLst>
          </p:cNvPr>
          <p:cNvSpPr/>
          <p:nvPr/>
        </p:nvSpPr>
        <p:spPr>
          <a:xfrm>
            <a:off x="6015227" y="3524619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Harmonised &amp; edge-matched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5175EC-A9FD-114A-B4C0-343C54304905}"/>
              </a:ext>
            </a:extLst>
          </p:cNvPr>
          <p:cNvSpPr/>
          <p:nvPr/>
        </p:nvSpPr>
        <p:spPr>
          <a:xfrm>
            <a:off x="282134" y="3542301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scale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FBF4C9-7A47-5D44-A8E7-C118EC5F650A}"/>
              </a:ext>
            </a:extLst>
          </p:cNvPr>
          <p:cNvSpPr/>
          <p:nvPr/>
        </p:nvSpPr>
        <p:spPr>
          <a:xfrm>
            <a:off x="2193165" y="3524619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Themes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22C2B0-DEA1-1546-A89A-D0DFE4242F59}"/>
              </a:ext>
            </a:extLst>
          </p:cNvPr>
          <p:cNvSpPr/>
          <p:nvPr/>
        </p:nvSpPr>
        <p:spPr>
          <a:xfrm>
            <a:off x="4104196" y="3515846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Life-cycle management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2898C7-3B7C-084F-BBD2-87FD5877A603}"/>
              </a:ext>
            </a:extLst>
          </p:cNvPr>
          <p:cNvSpPr/>
          <p:nvPr/>
        </p:nvSpPr>
        <p:spPr>
          <a:xfrm>
            <a:off x="7926258" y="3540247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Authoritative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8DF651-9293-7D4D-AA8D-617EE3382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04" y="2962772"/>
            <a:ext cx="520700" cy="5207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EED799-C3E6-F34E-8F55-61654A301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84" y="2976654"/>
            <a:ext cx="774700" cy="3810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F07C825-DE95-FE12-DB9E-EBB37A480B47}"/>
              </a:ext>
            </a:extLst>
          </p:cNvPr>
          <p:cNvSpPr txBox="1">
            <a:spLocks/>
          </p:cNvSpPr>
          <p:nvPr/>
        </p:nvSpPr>
        <p:spPr>
          <a:xfrm>
            <a:off x="1182134" y="400022"/>
            <a:ext cx="3794760" cy="3818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rgbClr val="1A1918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1EB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OME2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7B1DE2-75AD-1C7D-DEDD-7A37800BE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794" y="2741720"/>
            <a:ext cx="762000" cy="76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F07EA6-657A-9B68-16C1-D0B18A910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9441" y="2720600"/>
            <a:ext cx="980765" cy="9807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F3B5B5-372E-AAA6-3DDD-72807FE51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7822" y="2749919"/>
            <a:ext cx="762000" cy="7747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4DE0CD-1BA1-5AE2-03B0-1448C4D3E271}"/>
              </a:ext>
            </a:extLst>
          </p:cNvPr>
          <p:cNvSpPr/>
          <p:nvPr/>
        </p:nvSpPr>
        <p:spPr>
          <a:xfrm>
            <a:off x="9837288" y="3515846"/>
            <a:ext cx="1800000" cy="7200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27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82A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Geographical Europe coverage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92732FE-EDC2-22BF-9E69-EF5CC768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6774" y="312937"/>
            <a:ext cx="48175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5583-3BE1-624A-8315-C9D40B2597B1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6EAC8D-1EA5-315D-65DE-4F6612A205BE}"/>
              </a:ext>
            </a:extLst>
          </p:cNvPr>
          <p:cNvSpPr/>
          <p:nvPr/>
        </p:nvSpPr>
        <p:spPr>
          <a:xfrm>
            <a:off x="97409" y="2609512"/>
            <a:ext cx="2169450" cy="2219265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A blue and yellow flag with yellow stars&#10;&#10;Description automatically generated">
            <a:extLst>
              <a:ext uri="{FF2B5EF4-FFF2-40B4-BE49-F238E27FC236}">
                <a16:creationId xmlns:a16="http://schemas.microsoft.com/office/drawing/2014/main" id="{C672B564-6E33-5E28-37B7-18604A0924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8618" y="5783281"/>
            <a:ext cx="4048095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68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G Colour Palette">
      <a:dk1>
        <a:srgbClr val="173866"/>
      </a:dk1>
      <a:lt1>
        <a:srgbClr val="F1EB3E"/>
      </a:lt1>
      <a:dk2>
        <a:srgbClr val="FEFFFE"/>
      </a:dk2>
      <a:lt2>
        <a:srgbClr val="EDE642"/>
      </a:lt2>
      <a:accent1>
        <a:srgbClr val="D3CE53"/>
      </a:accent1>
      <a:accent2>
        <a:srgbClr val="BBB65E"/>
      </a:accent2>
      <a:accent3>
        <a:srgbClr val="AAA664"/>
      </a:accent3>
      <a:accent4>
        <a:srgbClr val="7D8E8E"/>
      </a:accent4>
      <a:accent5>
        <a:srgbClr val="5B82A2"/>
      </a:accent5>
      <a:accent6>
        <a:srgbClr val="34699F"/>
      </a:accent6>
      <a:hlink>
        <a:srgbClr val="0059A7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Macintosh PowerPoint</Application>
  <PresentationFormat>Widescreen</PresentationFormat>
  <Paragraphs>165</Paragraphs>
  <Slides>17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Symbol</vt:lpstr>
      <vt:lpstr>Wingdings</vt:lpstr>
      <vt:lpstr>Office Theme</vt:lpstr>
      <vt:lpstr>EuroGeographics: Connecting you to maps, geospatial and land information for Europe</vt:lpstr>
      <vt:lpstr>Content</vt:lpstr>
      <vt:lpstr>Presentazione standard di PowerPoint</vt:lpstr>
      <vt:lpstr>Presentazione standard di PowerPoint</vt:lpstr>
      <vt:lpstr>Presentazione standard di PowerPoint</vt:lpstr>
      <vt:lpstr>Pan European Datasets</vt:lpstr>
      <vt:lpstr>Open Maps For Europe Project 2020-2022</vt:lpstr>
      <vt:lpstr>Products</vt:lpstr>
      <vt:lpstr>User requirements </vt:lpstr>
      <vt:lpstr>Open Maps For Europe 2 Project 2023-2025</vt:lpstr>
      <vt:lpstr>HVLSP Production Objectives</vt:lpstr>
      <vt:lpstr>New production process</vt:lpstr>
      <vt:lpstr>High-Value Large-Scale Prototype v1.0</vt:lpstr>
      <vt:lpstr>The Open Cadastral Map</vt:lpstr>
      <vt:lpstr> Sustain - Enhance - Extend</vt:lpstr>
      <vt:lpstr>Benefits of OME2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2025-03-27T14:21:02Z</dcterms:created>
  <dcterms:modified xsi:type="dcterms:W3CDTF">2025-03-27T14:21:30Z</dcterms:modified>
</cp:coreProperties>
</file>