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79" r:id="rId3"/>
  </p:sldMasterIdLst>
  <p:notesMasterIdLst>
    <p:notesMasterId r:id="rId30"/>
  </p:notesMasterIdLst>
  <p:sldIdLst>
    <p:sldId id="257" r:id="rId4"/>
    <p:sldId id="842" r:id="rId5"/>
    <p:sldId id="843" r:id="rId6"/>
    <p:sldId id="844" r:id="rId7"/>
    <p:sldId id="845" r:id="rId8"/>
    <p:sldId id="846" r:id="rId9"/>
    <p:sldId id="847" r:id="rId10"/>
    <p:sldId id="848" r:id="rId11"/>
    <p:sldId id="849" r:id="rId12"/>
    <p:sldId id="850" r:id="rId13"/>
    <p:sldId id="851" r:id="rId14"/>
    <p:sldId id="852" r:id="rId15"/>
    <p:sldId id="853" r:id="rId16"/>
    <p:sldId id="854" r:id="rId17"/>
    <p:sldId id="855" r:id="rId18"/>
    <p:sldId id="271" r:id="rId19"/>
    <p:sldId id="272" r:id="rId20"/>
    <p:sldId id="273" r:id="rId21"/>
    <p:sldId id="274" r:id="rId22"/>
    <p:sldId id="275" r:id="rId23"/>
    <p:sldId id="856" r:id="rId24"/>
    <p:sldId id="857" r:id="rId25"/>
    <p:sldId id="858" r:id="rId26"/>
    <p:sldId id="859" r:id="rId27"/>
    <p:sldId id="860" r:id="rId28"/>
    <p:sldId id="861"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E249B-7A40-AC48-94A8-75EBE76B07CB}"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B76A6-1647-814D-9762-5F5775B28F47}" type="slidenum">
              <a:rPr lang="it-IT" smtClean="0"/>
              <a:t>‹N›</a:t>
            </a:fld>
            <a:endParaRPr lang="it-IT"/>
          </a:p>
        </p:txBody>
      </p:sp>
    </p:spTree>
    <p:extLst>
      <p:ext uri="{BB962C8B-B14F-4D97-AF65-F5344CB8AC3E}">
        <p14:creationId xmlns:p14="http://schemas.microsoft.com/office/powerpoint/2010/main" val="337599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Title slide</a:t>
            </a:r>
            <a:endParaRPr/>
          </a:p>
        </p:txBody>
      </p:sp>
      <p:sp>
        <p:nvSpPr>
          <p:cNvPr id="178" name="Google Shape;1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0f0f48f37_0_7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40f0f48f37_0_7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Content slide</a:t>
            </a:r>
            <a:endParaRPr/>
          </a:p>
        </p:txBody>
      </p:sp>
      <p:sp>
        <p:nvSpPr>
          <p:cNvPr id="254" name="Google Shape;254;g340f0f48f37_0_7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40f0f48f37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340f0f48f37_0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Content slide</a:t>
            </a:r>
            <a:endParaRPr/>
          </a:p>
        </p:txBody>
      </p:sp>
      <p:sp>
        <p:nvSpPr>
          <p:cNvPr id="290" name="Google Shape;290;g340f0f48f37_0_7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0f0f48f37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340f0f48f37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40f0f48f37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340f0f48f37_0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40f0f48f37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40f0f48f37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Content slide</a:t>
            </a:r>
            <a:endParaRPr/>
          </a:p>
        </p:txBody>
      </p:sp>
      <p:sp>
        <p:nvSpPr>
          <p:cNvPr id="356" name="Google Shape;356;g340f0f48f37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0f0f48f37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340f0f48f37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Content slide</a:t>
            </a:r>
            <a:endParaRPr/>
          </a:p>
        </p:txBody>
      </p:sp>
      <p:sp>
        <p:nvSpPr>
          <p:cNvPr id="365" name="Google Shape;365;g340f0f48f37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40f0f48f37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40f0f48f37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Content slide</a:t>
            </a:r>
            <a:endParaRPr/>
          </a:p>
        </p:txBody>
      </p:sp>
      <p:sp>
        <p:nvSpPr>
          <p:cNvPr id="390" name="Google Shape;390;g340f0f48f37_0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40f0f48f37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40f0f48f37_0_5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a:t>Content slide</a:t>
            </a:r>
            <a:endParaRPr/>
          </a:p>
        </p:txBody>
      </p:sp>
      <p:sp>
        <p:nvSpPr>
          <p:cNvPr id="447" name="Google Shape;447;g340f0f48f37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40f0f48f37_0_5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40f0f48f37_0_5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340f0f48f37_0_5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04b73f8c27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304b73f8c27_1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304b73f8c27_1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418e3f5cac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g3418e3f5cac_2_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a:t>Title slide</a:t>
            </a:r>
            <a:endParaRPr/>
          </a:p>
        </p:txBody>
      </p:sp>
      <p:sp>
        <p:nvSpPr>
          <p:cNvPr id="185" name="Google Shape;185;g3418e3f5cac_2_1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40f0f48f37_0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40f0f48f37_0_8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340f0f48f37_0_8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40f0f48f37_0_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340f0f48f37_0_6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Title slide for large pictures, tables, maps, plots…</a:t>
            </a:r>
            <a:endParaRPr/>
          </a:p>
        </p:txBody>
      </p:sp>
      <p:sp>
        <p:nvSpPr>
          <p:cNvPr id="496" name="Google Shape;496;g340f0f48f37_0_6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40f0f48f37_0_9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40f0f48f37_0_9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Empty slide for large pictures, tables, maps, plots…</a:t>
            </a:r>
            <a:endParaRPr/>
          </a:p>
          <a:p>
            <a:pPr marL="0" lvl="0" indent="0" algn="l" rtl="0">
              <a:lnSpc>
                <a:spcPct val="100000"/>
              </a:lnSpc>
              <a:spcBef>
                <a:spcPts val="0"/>
              </a:spcBef>
              <a:spcAft>
                <a:spcPts val="0"/>
              </a:spcAft>
              <a:buSzPts val="1400"/>
              <a:buNone/>
            </a:pPr>
            <a:endParaRPr/>
          </a:p>
        </p:txBody>
      </p:sp>
      <p:sp>
        <p:nvSpPr>
          <p:cNvPr id="504" name="Google Shape;504;g340f0f48f37_0_9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40f0f48f37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340f0f48f37_0_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Title slide for large pictures, tables, maps, plots…</a:t>
            </a:r>
            <a:endParaRPr/>
          </a:p>
        </p:txBody>
      </p:sp>
      <p:sp>
        <p:nvSpPr>
          <p:cNvPr id="524" name="Google Shape;524;g340f0f48f37_0_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04b73f8c2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304b73f8c2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Empty slide for large pictures, tables, maps, plots…</a:t>
            </a:r>
            <a:endParaRPr/>
          </a:p>
          <a:p>
            <a:pPr marL="0" lvl="0" indent="0" algn="l" rtl="0">
              <a:lnSpc>
                <a:spcPct val="100000"/>
              </a:lnSpc>
              <a:spcBef>
                <a:spcPts val="0"/>
              </a:spcBef>
              <a:spcAft>
                <a:spcPts val="0"/>
              </a:spcAft>
              <a:buSzPts val="1400"/>
              <a:buNone/>
            </a:pPr>
            <a:endParaRPr/>
          </a:p>
        </p:txBody>
      </p:sp>
      <p:sp>
        <p:nvSpPr>
          <p:cNvPr id="532" name="Google Shape;532;g304b73f8c2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Thank you slide</a:t>
            </a:r>
            <a:endParaRPr/>
          </a:p>
        </p:txBody>
      </p:sp>
      <p:sp>
        <p:nvSpPr>
          <p:cNvPr id="542" name="Google Shape;5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Logo only</a:t>
            </a:r>
            <a:endParaRPr/>
          </a:p>
        </p:txBody>
      </p:sp>
      <p:sp>
        <p:nvSpPr>
          <p:cNvPr id="551" name="Google Shape;5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18e3f5cac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3418e3f5cac_2_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a:t>Content slide</a:t>
            </a:r>
            <a:endParaRPr/>
          </a:p>
        </p:txBody>
      </p:sp>
      <p:sp>
        <p:nvSpPr>
          <p:cNvPr id="193" name="Google Shape;193;g3418e3f5cac_2_7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18e3f5cac_2_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418e3f5cac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41bdda584c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41bdda584c_0_4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41bdda584c_0_4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418e3f5cac_2_88:notes"/>
          <p:cNvSpPr txBox="1">
            <a:spLocks noGrp="1"/>
          </p:cNvSpPr>
          <p:nvPr>
            <p:ph type="body" idx="1"/>
          </p:nvPr>
        </p:nvSpPr>
        <p:spPr>
          <a:xfrm>
            <a:off x="685480" y="4400181"/>
            <a:ext cx="54870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3418e3f5cac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418e3f5cac_2_96:notes"/>
          <p:cNvSpPr txBox="1">
            <a:spLocks noGrp="1"/>
          </p:cNvSpPr>
          <p:nvPr>
            <p:ph type="body" idx="1"/>
          </p:nvPr>
        </p:nvSpPr>
        <p:spPr>
          <a:xfrm>
            <a:off x="685480" y="4400181"/>
            <a:ext cx="54870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2" name="Google Shape;222;g3418e3f5cac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418e3f5cac_2_111:notes"/>
          <p:cNvSpPr txBox="1">
            <a:spLocks noGrp="1"/>
          </p:cNvSpPr>
          <p:nvPr>
            <p:ph type="body" idx="1"/>
          </p:nvPr>
        </p:nvSpPr>
        <p:spPr>
          <a:xfrm>
            <a:off x="685480" y="4400181"/>
            <a:ext cx="54870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8" name="Google Shape;238;g3418e3f5cac_2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418e3f5cac_2_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3418e3f5cac_2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19" name="Google Shape;19;p10"/>
          <p:cNvSpPr txBox="1">
            <a:spLocks noGrp="1"/>
          </p:cNvSpPr>
          <p:nvPr>
            <p:ph type="ctrTitle"/>
          </p:nvPr>
        </p:nvSpPr>
        <p:spPr>
          <a:xfrm>
            <a:off x="838200" y="1786241"/>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838200" y="4265916"/>
            <a:ext cx="10515600" cy="94491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207032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a:spLocks noGrp="1"/>
          </p:cNvSpPr>
          <p:nvPr>
            <p:ph type="pic" idx="2"/>
          </p:nvPr>
        </p:nvSpPr>
        <p:spPr>
          <a:xfrm>
            <a:off x="5183188" y="987425"/>
            <a:ext cx="6172200" cy="4873625"/>
          </a:xfrm>
          <a:prstGeom prst="rect">
            <a:avLst/>
          </a:prstGeom>
          <a:noFill/>
          <a:ln>
            <a:noFill/>
          </a:ln>
        </p:spPr>
      </p:sp>
      <p:sp>
        <p:nvSpPr>
          <p:cNvPr id="72" name="Google Shape;72;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05716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22287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04911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Horizontal">
  <p:cSld name="Two Content Horizontal">
    <p:spTree>
      <p:nvGrpSpPr>
        <p:cNvPr id="1" name="Shape 88"/>
        <p:cNvGrpSpPr/>
        <p:nvPr/>
      </p:nvGrpSpPr>
      <p:grpSpPr>
        <a:xfrm>
          <a:off x="0" y="0"/>
          <a:ext cx="0" cy="0"/>
          <a:chOff x="0" y="0"/>
          <a:chExt cx="0" cy="0"/>
        </a:xfrm>
      </p:grpSpPr>
      <p:sp>
        <p:nvSpPr>
          <p:cNvPr id="89" name="Google Shape;89;g340f0f48f37_0_282"/>
          <p:cNvSpPr txBox="1">
            <a:spLocks noGrp="1"/>
          </p:cNvSpPr>
          <p:nvPr>
            <p:ph type="body" idx="1"/>
          </p:nvPr>
        </p:nvSpPr>
        <p:spPr>
          <a:xfrm>
            <a:off x="336000" y="816000"/>
            <a:ext cx="11476500" cy="2579700"/>
          </a:xfrm>
          <a:prstGeom prst="rect">
            <a:avLst/>
          </a:prstGeom>
          <a:noFill/>
          <a:ln>
            <a:noFill/>
          </a:ln>
        </p:spPr>
        <p:txBody>
          <a:bodyPr spcFirstLastPara="1" wrap="square" lIns="0" tIns="60925" rIns="0" bIns="60925" anchor="t" anchorCtr="0">
            <a:normAutofit/>
          </a:bodyPr>
          <a:lstStyle>
            <a:lvl1pPr marL="457200" lvl="0" indent="-361950" algn="l">
              <a:lnSpc>
                <a:spcPct val="100000"/>
              </a:lnSpc>
              <a:spcBef>
                <a:spcPts val="400"/>
              </a:spcBef>
              <a:spcAft>
                <a:spcPts val="0"/>
              </a:spcAft>
              <a:buSzPts val="2100"/>
              <a:buChar char="•"/>
              <a:defRPr sz="2100">
                <a:solidFill>
                  <a:srgbClr val="000000"/>
                </a:solidFill>
              </a:defRPr>
            </a:lvl1pPr>
            <a:lvl2pPr marL="914400" lvl="1" indent="-330200" algn="l">
              <a:spcBef>
                <a:spcPts val="300"/>
              </a:spcBef>
              <a:spcAft>
                <a:spcPts val="0"/>
              </a:spcAft>
              <a:buSzPts val="1600"/>
              <a:buChar char="•"/>
              <a:defRPr sz="1600">
                <a:solidFill>
                  <a:srgbClr val="000000"/>
                </a:solidFill>
              </a:defRPr>
            </a:lvl2pPr>
            <a:lvl3pPr marL="1371600" lvl="2" indent="-330200" algn="l">
              <a:spcBef>
                <a:spcPts val="300"/>
              </a:spcBef>
              <a:spcAft>
                <a:spcPts val="0"/>
              </a:spcAft>
              <a:buSzPts val="1600"/>
              <a:buChar char="•"/>
              <a:defRPr sz="1600">
                <a:solidFill>
                  <a:srgbClr val="000000"/>
                </a:solidFill>
              </a:defRPr>
            </a:lvl3pPr>
            <a:lvl4pPr marL="1828800" lvl="3" indent="-330200" algn="l">
              <a:spcBef>
                <a:spcPts val="300"/>
              </a:spcBef>
              <a:spcAft>
                <a:spcPts val="0"/>
              </a:spcAft>
              <a:buSzPts val="1600"/>
              <a:buChar char="•"/>
              <a:defRPr sz="1600">
                <a:solidFill>
                  <a:srgbClr val="000000"/>
                </a:solidFill>
              </a:defRPr>
            </a:lvl4pPr>
            <a:lvl5pPr marL="2286000" lvl="4" indent="-330200" algn="l">
              <a:spcBef>
                <a:spcPts val="300"/>
              </a:spcBef>
              <a:spcAft>
                <a:spcPts val="0"/>
              </a:spcAft>
              <a:buSzPts val="1600"/>
              <a:buChar char="•"/>
              <a:defRPr sz="1600">
                <a:solidFill>
                  <a:srgbClr val="000000"/>
                </a:solidFill>
              </a:defRPr>
            </a:lvl5pPr>
            <a:lvl6pPr marL="2743200" lvl="5" indent="-381000" algn="l">
              <a:spcBef>
                <a:spcPts val="500"/>
              </a:spcBef>
              <a:spcAft>
                <a:spcPts val="0"/>
              </a:spcAft>
              <a:buClr>
                <a:schemeClr val="dk1"/>
              </a:buClr>
              <a:buSzPts val="2400"/>
              <a:buChar char="•"/>
              <a:defRPr/>
            </a:lvl6pPr>
            <a:lvl7pPr marL="3200400" lvl="6" indent="-381000" algn="l">
              <a:spcBef>
                <a:spcPts val="500"/>
              </a:spcBef>
              <a:spcAft>
                <a:spcPts val="0"/>
              </a:spcAft>
              <a:buClr>
                <a:schemeClr val="dk1"/>
              </a:buClr>
              <a:buSzPts val="2400"/>
              <a:buChar char="•"/>
              <a:defRPr/>
            </a:lvl7pPr>
            <a:lvl8pPr marL="3657600" lvl="7" indent="-381000" algn="l">
              <a:spcBef>
                <a:spcPts val="500"/>
              </a:spcBef>
              <a:spcAft>
                <a:spcPts val="0"/>
              </a:spcAft>
              <a:buClr>
                <a:schemeClr val="dk1"/>
              </a:buClr>
              <a:buSzPts val="2400"/>
              <a:buChar char="•"/>
              <a:defRPr/>
            </a:lvl8pPr>
            <a:lvl9pPr marL="4114800" lvl="8" indent="-381000" algn="l">
              <a:spcBef>
                <a:spcPts val="500"/>
              </a:spcBef>
              <a:spcAft>
                <a:spcPts val="0"/>
              </a:spcAft>
              <a:buClr>
                <a:schemeClr val="dk1"/>
              </a:buClr>
              <a:buSzPts val="2400"/>
              <a:buChar char="•"/>
              <a:defRPr/>
            </a:lvl9pPr>
          </a:lstStyle>
          <a:p>
            <a:endParaRPr/>
          </a:p>
        </p:txBody>
      </p:sp>
      <p:sp>
        <p:nvSpPr>
          <p:cNvPr id="90" name="Google Shape;90;g340f0f48f37_0_282"/>
          <p:cNvSpPr txBox="1">
            <a:spLocks noGrp="1"/>
          </p:cNvSpPr>
          <p:nvPr>
            <p:ph type="body" idx="2"/>
          </p:nvPr>
        </p:nvSpPr>
        <p:spPr>
          <a:xfrm>
            <a:off x="336000" y="3600000"/>
            <a:ext cx="11476500" cy="2713500"/>
          </a:xfrm>
          <a:prstGeom prst="rect">
            <a:avLst/>
          </a:prstGeom>
          <a:noFill/>
          <a:ln>
            <a:noFill/>
          </a:ln>
        </p:spPr>
        <p:txBody>
          <a:bodyPr spcFirstLastPara="1" wrap="square" lIns="0" tIns="60925" rIns="0" bIns="60925" anchor="t" anchorCtr="0">
            <a:normAutofit/>
          </a:bodyPr>
          <a:lstStyle>
            <a:lvl1pPr marL="457200" lvl="0" indent="-361950" algn="l">
              <a:lnSpc>
                <a:spcPct val="100000"/>
              </a:lnSpc>
              <a:spcBef>
                <a:spcPts val="400"/>
              </a:spcBef>
              <a:spcAft>
                <a:spcPts val="0"/>
              </a:spcAft>
              <a:buSzPts val="2100"/>
              <a:buChar char="•"/>
              <a:defRPr sz="2100">
                <a:solidFill>
                  <a:srgbClr val="000000"/>
                </a:solidFill>
              </a:defRPr>
            </a:lvl1pPr>
            <a:lvl2pPr marL="914400" lvl="1" indent="-330200" algn="l">
              <a:spcBef>
                <a:spcPts val="300"/>
              </a:spcBef>
              <a:spcAft>
                <a:spcPts val="0"/>
              </a:spcAft>
              <a:buSzPts val="1600"/>
              <a:buChar char="•"/>
              <a:defRPr sz="1600">
                <a:solidFill>
                  <a:srgbClr val="000000"/>
                </a:solidFill>
              </a:defRPr>
            </a:lvl2pPr>
            <a:lvl3pPr marL="1371600" lvl="2" indent="-330200" algn="l">
              <a:spcBef>
                <a:spcPts val="300"/>
              </a:spcBef>
              <a:spcAft>
                <a:spcPts val="0"/>
              </a:spcAft>
              <a:buSzPts val="1600"/>
              <a:buChar char="•"/>
              <a:defRPr sz="1600">
                <a:solidFill>
                  <a:srgbClr val="000000"/>
                </a:solidFill>
              </a:defRPr>
            </a:lvl3pPr>
            <a:lvl4pPr marL="1828800" lvl="3" indent="-330200" algn="l">
              <a:spcBef>
                <a:spcPts val="300"/>
              </a:spcBef>
              <a:spcAft>
                <a:spcPts val="0"/>
              </a:spcAft>
              <a:buSzPts val="1600"/>
              <a:buChar char="•"/>
              <a:defRPr sz="1600">
                <a:solidFill>
                  <a:srgbClr val="000000"/>
                </a:solidFill>
              </a:defRPr>
            </a:lvl4pPr>
            <a:lvl5pPr marL="2286000" lvl="4" indent="-330200" algn="l">
              <a:spcBef>
                <a:spcPts val="300"/>
              </a:spcBef>
              <a:spcAft>
                <a:spcPts val="0"/>
              </a:spcAft>
              <a:buSzPts val="1600"/>
              <a:buChar char="•"/>
              <a:defRPr sz="1600">
                <a:solidFill>
                  <a:srgbClr val="000000"/>
                </a:solidFill>
              </a:defRPr>
            </a:lvl5pPr>
            <a:lvl6pPr marL="2743200" lvl="5" indent="-381000" algn="l">
              <a:spcBef>
                <a:spcPts val="500"/>
              </a:spcBef>
              <a:spcAft>
                <a:spcPts val="0"/>
              </a:spcAft>
              <a:buClr>
                <a:schemeClr val="dk1"/>
              </a:buClr>
              <a:buSzPts val="2400"/>
              <a:buChar char="•"/>
              <a:defRPr/>
            </a:lvl6pPr>
            <a:lvl7pPr marL="3200400" lvl="6" indent="-381000" algn="l">
              <a:spcBef>
                <a:spcPts val="500"/>
              </a:spcBef>
              <a:spcAft>
                <a:spcPts val="0"/>
              </a:spcAft>
              <a:buClr>
                <a:schemeClr val="dk1"/>
              </a:buClr>
              <a:buSzPts val="2400"/>
              <a:buChar char="•"/>
              <a:defRPr/>
            </a:lvl7pPr>
            <a:lvl8pPr marL="3657600" lvl="7" indent="-381000" algn="l">
              <a:spcBef>
                <a:spcPts val="500"/>
              </a:spcBef>
              <a:spcAft>
                <a:spcPts val="0"/>
              </a:spcAft>
              <a:buClr>
                <a:schemeClr val="dk1"/>
              </a:buClr>
              <a:buSzPts val="2400"/>
              <a:buChar char="•"/>
              <a:defRPr/>
            </a:lvl8pPr>
            <a:lvl9pPr marL="4114800" lvl="8" indent="-381000" algn="l">
              <a:spcBef>
                <a:spcPts val="500"/>
              </a:spcBef>
              <a:spcAft>
                <a:spcPts val="0"/>
              </a:spcAft>
              <a:buClr>
                <a:schemeClr val="dk1"/>
              </a:buClr>
              <a:buSzPts val="2400"/>
              <a:buChar char="•"/>
              <a:defRPr/>
            </a:lvl9pPr>
          </a:lstStyle>
          <a:p>
            <a:endParaRPr/>
          </a:p>
        </p:txBody>
      </p:sp>
      <p:sp>
        <p:nvSpPr>
          <p:cNvPr id="91" name="Google Shape;91;g340f0f48f37_0_282"/>
          <p:cNvSpPr txBox="1">
            <a:spLocks noGrp="1"/>
          </p:cNvSpPr>
          <p:nvPr>
            <p:ph type="title"/>
          </p:nvPr>
        </p:nvSpPr>
        <p:spPr>
          <a:xfrm>
            <a:off x="338231" y="0"/>
            <a:ext cx="11474100" cy="651900"/>
          </a:xfrm>
          <a:prstGeom prst="rect">
            <a:avLst/>
          </a:prstGeom>
          <a:noFill/>
          <a:ln>
            <a:noFill/>
          </a:ln>
        </p:spPr>
        <p:txBody>
          <a:bodyPr spcFirstLastPara="1" wrap="square" lIns="0" tIns="60925" rIns="121900" bIns="60925" anchor="b" anchorCtr="0">
            <a:normAutofit/>
          </a:bodyPr>
          <a:lstStyle>
            <a:lvl1pPr lvl="0" algn="l">
              <a:lnSpc>
                <a:spcPct val="85000"/>
              </a:lnSpc>
              <a:spcBef>
                <a:spcPts val="0"/>
              </a:spcBef>
              <a:spcAft>
                <a:spcPts val="0"/>
              </a:spcAft>
              <a:buSzPts val="40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0525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3">
  <p:cSld name="Layout 3">
    <p:spTree>
      <p:nvGrpSpPr>
        <p:cNvPr id="1" name="Shape 92"/>
        <p:cNvGrpSpPr/>
        <p:nvPr/>
      </p:nvGrpSpPr>
      <p:grpSpPr>
        <a:xfrm>
          <a:off x="0" y="0"/>
          <a:ext cx="0" cy="0"/>
          <a:chOff x="0" y="0"/>
          <a:chExt cx="0" cy="0"/>
        </a:xfrm>
      </p:grpSpPr>
      <p:sp>
        <p:nvSpPr>
          <p:cNvPr id="93" name="Google Shape;93;g304b73f8c27_1_147"/>
          <p:cNvSpPr txBox="1">
            <a:spLocks noGrp="1"/>
          </p:cNvSpPr>
          <p:nvPr>
            <p:ph type="dt" idx="10"/>
          </p:nvPr>
        </p:nvSpPr>
        <p:spPr>
          <a:xfrm>
            <a:off x="7103609" y="6541593"/>
            <a:ext cx="3353100" cy="190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g304b73f8c27_1_147"/>
          <p:cNvSpPr txBox="1">
            <a:spLocks noGrp="1"/>
          </p:cNvSpPr>
          <p:nvPr>
            <p:ph type="sldNum" idx="12"/>
          </p:nvPr>
        </p:nvSpPr>
        <p:spPr>
          <a:xfrm>
            <a:off x="10538057" y="6541593"/>
            <a:ext cx="1245600" cy="190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cxnSp>
        <p:nvCxnSpPr>
          <p:cNvPr id="95" name="Google Shape;95;g304b73f8c27_1_147"/>
          <p:cNvCxnSpPr/>
          <p:nvPr/>
        </p:nvCxnSpPr>
        <p:spPr>
          <a:xfrm>
            <a:off x="7106990" y="6528330"/>
            <a:ext cx="4679700" cy="0"/>
          </a:xfrm>
          <a:prstGeom prst="straightConnector1">
            <a:avLst/>
          </a:prstGeom>
          <a:noFill/>
          <a:ln w="9525" cap="flat" cmpd="sng">
            <a:solidFill>
              <a:schemeClr val="dk1"/>
            </a:solidFill>
            <a:prstDash val="solid"/>
            <a:round/>
            <a:headEnd type="none" w="sm" len="sm"/>
            <a:tailEnd type="none" w="sm" len="sm"/>
          </a:ln>
        </p:spPr>
      </p:cxnSp>
      <p:sp>
        <p:nvSpPr>
          <p:cNvPr id="96" name="Google Shape;96;g304b73f8c27_1_147"/>
          <p:cNvSpPr txBox="1">
            <a:spLocks noGrp="1"/>
          </p:cNvSpPr>
          <p:nvPr>
            <p:ph type="title"/>
          </p:nvPr>
        </p:nvSpPr>
        <p:spPr>
          <a:xfrm>
            <a:off x="411941" y="693633"/>
            <a:ext cx="11371500" cy="381000"/>
          </a:xfrm>
          <a:prstGeom prst="rect">
            <a:avLst/>
          </a:prstGeom>
          <a:noFill/>
          <a:ln>
            <a:noFill/>
          </a:ln>
        </p:spPr>
        <p:txBody>
          <a:bodyPr spcFirstLastPara="1" wrap="square" lIns="0" tIns="0" rIns="0" bIns="0" anchor="t" anchorCtr="0">
            <a:noAutofit/>
          </a:bodyPr>
          <a:lstStyle>
            <a:lvl1pPr lvl="0" algn="l">
              <a:lnSpc>
                <a:spcPct val="209555"/>
              </a:lnSpc>
              <a:spcBef>
                <a:spcPts val="2000"/>
              </a:spcBef>
              <a:spcAft>
                <a:spcPts val="0"/>
              </a:spcAft>
              <a:buClr>
                <a:schemeClr val="dk2"/>
              </a:buClr>
              <a:buSzPts val="1900"/>
              <a:buFont typeface="Verdana"/>
              <a:buNone/>
              <a:defRPr sz="19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g304b73f8c27_1_147"/>
          <p:cNvSpPr txBox="1">
            <a:spLocks noGrp="1"/>
          </p:cNvSpPr>
          <p:nvPr>
            <p:ph type="body" idx="1"/>
          </p:nvPr>
        </p:nvSpPr>
        <p:spPr>
          <a:xfrm>
            <a:off x="411942" y="1259134"/>
            <a:ext cx="6466500" cy="5143500"/>
          </a:xfrm>
          <a:prstGeom prst="rect">
            <a:avLst/>
          </a:prstGeom>
          <a:noFill/>
          <a:ln>
            <a:noFill/>
          </a:ln>
        </p:spPr>
        <p:txBody>
          <a:bodyPr spcFirstLastPara="1" wrap="square" lIns="0" tIns="0" rIns="0" bIns="0" anchor="t" anchorCtr="0">
            <a:noAutofit/>
          </a:bodyPr>
          <a:lstStyle>
            <a:lvl1pPr marL="457200" lvl="0" indent="-330200" algn="l">
              <a:lnSpc>
                <a:spcPct val="120000"/>
              </a:lnSpc>
              <a:spcBef>
                <a:spcPts val="1600"/>
              </a:spcBef>
              <a:spcAft>
                <a:spcPts val="0"/>
              </a:spcAft>
              <a:buClr>
                <a:schemeClr val="accent1"/>
              </a:buClr>
              <a:buSzPts val="1600"/>
              <a:buFont typeface="Verdana"/>
              <a:buChar char="•"/>
              <a:defRPr sz="1600">
                <a:solidFill>
                  <a:schemeClr val="dk1"/>
                </a:solidFill>
                <a:latin typeface="Verdana"/>
                <a:ea typeface="Verdana"/>
                <a:cs typeface="Verdana"/>
                <a:sym typeface="Verdana"/>
              </a:defRPr>
            </a:lvl1pPr>
            <a:lvl2pPr marL="914400" lvl="1" indent="-317500" algn="l">
              <a:lnSpc>
                <a:spcPct val="138461"/>
              </a:lnSpc>
              <a:spcBef>
                <a:spcPts val="500"/>
              </a:spcBef>
              <a:spcAft>
                <a:spcPts val="0"/>
              </a:spcAft>
              <a:buClr>
                <a:schemeClr val="accent1"/>
              </a:buClr>
              <a:buSzPts val="1400"/>
              <a:buFont typeface="Verdana"/>
              <a:buChar char="•"/>
              <a:defRPr sz="1400">
                <a:solidFill>
                  <a:schemeClr val="dk1"/>
                </a:solidFill>
                <a:latin typeface="Verdana"/>
                <a:ea typeface="Verdana"/>
                <a:cs typeface="Verdana"/>
                <a:sym typeface="Verdana"/>
              </a:defRPr>
            </a:lvl2pPr>
            <a:lvl3pPr marL="1371600" lvl="2" indent="-317500" algn="l">
              <a:lnSpc>
                <a:spcPct val="138461"/>
              </a:lnSpc>
              <a:spcBef>
                <a:spcPts val="500"/>
              </a:spcBef>
              <a:spcAft>
                <a:spcPts val="0"/>
              </a:spcAft>
              <a:buClr>
                <a:schemeClr val="accent1"/>
              </a:buClr>
              <a:buSzPts val="1400"/>
              <a:buFont typeface="Verdana"/>
              <a:buChar char="•"/>
              <a:defRPr sz="1400">
                <a:solidFill>
                  <a:schemeClr val="dk1"/>
                </a:solidFill>
                <a:latin typeface="Verdana"/>
                <a:ea typeface="Verdana"/>
                <a:cs typeface="Verdana"/>
                <a:sym typeface="Verdana"/>
              </a:defRPr>
            </a:lvl3pPr>
            <a:lvl4pPr marL="1828800" lvl="3" indent="-228600" algn="l">
              <a:lnSpc>
                <a:spcPct val="150000"/>
              </a:lnSpc>
              <a:spcBef>
                <a:spcPts val="1600"/>
              </a:spcBef>
              <a:spcAft>
                <a:spcPts val="0"/>
              </a:spcAft>
              <a:buClr>
                <a:schemeClr val="accent1"/>
              </a:buClr>
              <a:buSzPts val="1100"/>
              <a:buFont typeface="Verdana"/>
              <a:buNone/>
              <a:defRPr sz="1100"/>
            </a:lvl4pPr>
            <a:lvl5pPr marL="2286000" lvl="4" indent="-330200" algn="l">
              <a:lnSpc>
                <a:spcPct val="120000"/>
              </a:lnSpc>
              <a:spcBef>
                <a:spcPts val="1600"/>
              </a:spcBef>
              <a:spcAft>
                <a:spcPts val="0"/>
              </a:spcAft>
              <a:buClr>
                <a:schemeClr val="accent1"/>
              </a:buClr>
              <a:buSzPts val="1600"/>
              <a:buFont typeface="Verdana"/>
              <a:buChar char="•"/>
              <a:defRPr sz="1600">
                <a:solidFill>
                  <a:schemeClr val="dk1"/>
                </a:solidFill>
                <a:latin typeface="Verdana"/>
                <a:ea typeface="Verdana"/>
                <a:cs typeface="Verdana"/>
                <a:sym typeface="Verdana"/>
              </a:defRPr>
            </a:lvl5pPr>
            <a:lvl6pPr marL="2743200" lvl="5" indent="-317500" algn="l">
              <a:lnSpc>
                <a:spcPct val="138461"/>
              </a:lnSpc>
              <a:spcBef>
                <a:spcPts val="500"/>
              </a:spcBef>
              <a:spcAft>
                <a:spcPts val="0"/>
              </a:spcAft>
              <a:buClr>
                <a:schemeClr val="accent1"/>
              </a:buClr>
              <a:buSzPts val="1400"/>
              <a:buFont typeface="Verdana"/>
              <a:buChar char="•"/>
              <a:defRPr sz="1400">
                <a:solidFill>
                  <a:schemeClr val="dk1"/>
                </a:solidFill>
                <a:latin typeface="Verdana"/>
                <a:ea typeface="Verdana"/>
                <a:cs typeface="Verdana"/>
                <a:sym typeface="Verdana"/>
              </a:defRPr>
            </a:lvl6pPr>
            <a:lvl7pPr marL="3200400" lvl="6" indent="-317500" algn="l">
              <a:lnSpc>
                <a:spcPct val="138461"/>
              </a:lnSpc>
              <a:spcBef>
                <a:spcPts val="500"/>
              </a:spcBef>
              <a:spcAft>
                <a:spcPts val="0"/>
              </a:spcAft>
              <a:buClr>
                <a:schemeClr val="accent1"/>
              </a:buClr>
              <a:buSzPts val="1400"/>
              <a:buFont typeface="Verdana"/>
              <a:buChar char="•"/>
              <a:defRPr sz="1400">
                <a:solidFill>
                  <a:schemeClr val="dk1"/>
                </a:solidFill>
                <a:latin typeface="Verdana"/>
                <a:ea typeface="Verdana"/>
                <a:cs typeface="Verdana"/>
                <a:sym typeface="Verdana"/>
              </a:defRPr>
            </a:lvl7pPr>
            <a:lvl8pPr marL="3657600" lvl="7" indent="-330200" algn="l">
              <a:lnSpc>
                <a:spcPct val="120000"/>
              </a:lnSpc>
              <a:spcBef>
                <a:spcPts val="1600"/>
              </a:spcBef>
              <a:spcAft>
                <a:spcPts val="0"/>
              </a:spcAft>
              <a:buClr>
                <a:schemeClr val="accent1"/>
              </a:buClr>
              <a:buSzPts val="1600"/>
              <a:buFont typeface="Verdana"/>
              <a:buChar char="•"/>
              <a:defRPr sz="1600">
                <a:solidFill>
                  <a:schemeClr val="dk1"/>
                </a:solidFill>
                <a:latin typeface="Verdana"/>
                <a:ea typeface="Verdana"/>
                <a:cs typeface="Verdana"/>
                <a:sym typeface="Verdana"/>
              </a:defRPr>
            </a:lvl8pPr>
            <a:lvl9pPr marL="4114800" lvl="8" indent="-317500" algn="l">
              <a:lnSpc>
                <a:spcPct val="138461"/>
              </a:lnSpc>
              <a:spcBef>
                <a:spcPts val="500"/>
              </a:spcBef>
              <a:spcAft>
                <a:spcPts val="0"/>
              </a:spcAft>
              <a:buClr>
                <a:schemeClr val="accent1"/>
              </a:buClr>
              <a:buSzPts val="1400"/>
              <a:buFont typeface="Verdana"/>
              <a:buChar char="•"/>
              <a:defRPr sz="1400">
                <a:solidFill>
                  <a:schemeClr val="dk1"/>
                </a:solidFill>
                <a:latin typeface="Verdana"/>
                <a:ea typeface="Verdana"/>
                <a:cs typeface="Verdana"/>
                <a:sym typeface="Verdana"/>
              </a:defRPr>
            </a:lvl9pPr>
          </a:lstStyle>
          <a:p>
            <a:endParaRPr/>
          </a:p>
        </p:txBody>
      </p:sp>
      <p:sp>
        <p:nvSpPr>
          <p:cNvPr id="98" name="Google Shape;98;g304b73f8c27_1_147"/>
          <p:cNvSpPr txBox="1">
            <a:spLocks noGrp="1"/>
          </p:cNvSpPr>
          <p:nvPr>
            <p:ph type="body" idx="2"/>
          </p:nvPr>
        </p:nvSpPr>
        <p:spPr>
          <a:xfrm>
            <a:off x="7103981" y="1261080"/>
            <a:ext cx="4679400" cy="1375500"/>
          </a:xfrm>
          <a:prstGeom prst="rect">
            <a:avLst/>
          </a:prstGeom>
          <a:solidFill>
            <a:schemeClr val="accent1"/>
          </a:solidFill>
          <a:ln>
            <a:noFill/>
          </a:ln>
        </p:spPr>
        <p:txBody>
          <a:bodyPr spcFirstLastPara="1" wrap="square" lIns="76200" tIns="76200" rIns="76200" bIns="76200" anchor="t" anchorCtr="0">
            <a:spAutoFit/>
          </a:bodyPr>
          <a:lstStyle>
            <a:lvl1pPr marL="457200" lvl="0" indent="-279400" algn="l">
              <a:lnSpc>
                <a:spcPct val="180000"/>
              </a:lnSpc>
              <a:spcBef>
                <a:spcPts val="0"/>
              </a:spcBef>
              <a:spcAft>
                <a:spcPts val="0"/>
              </a:spcAft>
              <a:buClr>
                <a:schemeClr val="lt1"/>
              </a:buClr>
              <a:buSzPts val="800"/>
              <a:buFont typeface="Verdana"/>
              <a:buChar char="•"/>
              <a:defRPr sz="1100">
                <a:solidFill>
                  <a:schemeClr val="lt1"/>
                </a:solidFill>
              </a:defRPr>
            </a:lvl1pPr>
            <a:lvl2pPr marL="914400" lvl="1" indent="-279400" algn="l">
              <a:lnSpc>
                <a:spcPct val="180000"/>
              </a:lnSpc>
              <a:spcBef>
                <a:spcPts val="0"/>
              </a:spcBef>
              <a:spcAft>
                <a:spcPts val="0"/>
              </a:spcAft>
              <a:buSzPts val="800"/>
              <a:buFont typeface="Verdana"/>
              <a:buChar char="•"/>
              <a:defRPr sz="1100">
                <a:solidFill>
                  <a:schemeClr val="lt1"/>
                </a:solidFill>
              </a:defRPr>
            </a:lvl2pPr>
            <a:lvl3pPr marL="1371600" lvl="2" indent="-279400" algn="l">
              <a:lnSpc>
                <a:spcPct val="180000"/>
              </a:lnSpc>
              <a:spcBef>
                <a:spcPts val="0"/>
              </a:spcBef>
              <a:spcAft>
                <a:spcPts val="0"/>
              </a:spcAft>
              <a:buSzPts val="800"/>
              <a:buFont typeface="Verdana"/>
              <a:buChar char="•"/>
              <a:defRPr sz="1100">
                <a:solidFill>
                  <a:schemeClr val="lt1"/>
                </a:solidFill>
              </a:defRPr>
            </a:lvl3pPr>
            <a:lvl4pPr marL="1828800" lvl="3" indent="-279400" algn="l">
              <a:lnSpc>
                <a:spcPct val="180000"/>
              </a:lnSpc>
              <a:spcBef>
                <a:spcPts val="0"/>
              </a:spcBef>
              <a:spcAft>
                <a:spcPts val="0"/>
              </a:spcAft>
              <a:buSzPts val="800"/>
              <a:buFont typeface="Verdana"/>
              <a:buChar char="•"/>
              <a:defRPr sz="1100">
                <a:solidFill>
                  <a:schemeClr val="lt1"/>
                </a:solidFill>
              </a:defRPr>
            </a:lvl4pPr>
            <a:lvl5pPr marL="2286000" lvl="4" indent="-279400" algn="l">
              <a:lnSpc>
                <a:spcPct val="180000"/>
              </a:lnSpc>
              <a:spcBef>
                <a:spcPts val="0"/>
              </a:spcBef>
              <a:spcAft>
                <a:spcPts val="0"/>
              </a:spcAft>
              <a:buSzPts val="800"/>
              <a:buFont typeface="Verdana"/>
              <a:buChar char="•"/>
              <a:defRPr sz="1100">
                <a:solidFill>
                  <a:schemeClr val="lt1"/>
                </a:solidFill>
              </a:defRPr>
            </a:lvl5pPr>
            <a:lvl6pPr marL="2743200" lvl="5" indent="-330200" algn="l">
              <a:lnSpc>
                <a:spcPct val="119989"/>
              </a:lnSpc>
              <a:spcBef>
                <a:spcPts val="0"/>
              </a:spcBef>
              <a:spcAft>
                <a:spcPts val="0"/>
              </a:spcAft>
              <a:buSzPts val="1600"/>
              <a:buFont typeface="Verdana"/>
              <a:buChar char="•"/>
              <a:defRPr sz="2000">
                <a:solidFill>
                  <a:schemeClr val="lt1"/>
                </a:solidFill>
              </a:defRPr>
            </a:lvl6pPr>
            <a:lvl7pPr marL="3200400" lvl="6" indent="-330200" algn="l">
              <a:lnSpc>
                <a:spcPct val="119989"/>
              </a:lnSpc>
              <a:spcBef>
                <a:spcPts val="0"/>
              </a:spcBef>
              <a:spcAft>
                <a:spcPts val="0"/>
              </a:spcAft>
              <a:buSzPts val="1600"/>
              <a:buFont typeface="Verdana"/>
              <a:buChar char="•"/>
              <a:defRPr sz="2000">
                <a:solidFill>
                  <a:schemeClr val="lt1"/>
                </a:solidFill>
              </a:defRPr>
            </a:lvl7pPr>
            <a:lvl8pPr marL="3657600" lvl="7" indent="-330200" algn="l">
              <a:lnSpc>
                <a:spcPct val="119989"/>
              </a:lnSpc>
              <a:spcBef>
                <a:spcPts val="0"/>
              </a:spcBef>
              <a:spcAft>
                <a:spcPts val="0"/>
              </a:spcAft>
              <a:buSzPts val="1600"/>
              <a:buFont typeface="Verdana"/>
              <a:buChar char="•"/>
              <a:defRPr sz="2000">
                <a:solidFill>
                  <a:schemeClr val="lt1"/>
                </a:solidFill>
              </a:defRPr>
            </a:lvl8pPr>
            <a:lvl9pPr marL="4114800" lvl="8" indent="-330200" algn="l">
              <a:lnSpc>
                <a:spcPct val="119989"/>
              </a:lnSpc>
              <a:spcBef>
                <a:spcPts val="0"/>
              </a:spcBef>
              <a:spcAft>
                <a:spcPts val="0"/>
              </a:spcAft>
              <a:buSzPts val="1600"/>
              <a:buFont typeface="Verdana"/>
              <a:buChar char="•"/>
              <a:defRPr sz="2000">
                <a:solidFill>
                  <a:schemeClr val="lt1"/>
                </a:solidFill>
              </a:defRPr>
            </a:lvl9pPr>
          </a:lstStyle>
          <a:p>
            <a:endParaRPr/>
          </a:p>
        </p:txBody>
      </p:sp>
      <p:cxnSp>
        <p:nvCxnSpPr>
          <p:cNvPr id="99" name="Google Shape;99;g304b73f8c27_1_147"/>
          <p:cNvCxnSpPr/>
          <p:nvPr/>
        </p:nvCxnSpPr>
        <p:spPr>
          <a:xfrm>
            <a:off x="8506999" y="430741"/>
            <a:ext cx="3276600" cy="0"/>
          </a:xfrm>
          <a:prstGeom prst="straightConnector1">
            <a:avLst/>
          </a:prstGeom>
          <a:noFill/>
          <a:ln w="9525" cap="flat" cmpd="sng">
            <a:solidFill>
              <a:schemeClr val="dk1"/>
            </a:solidFill>
            <a:prstDash val="solid"/>
            <a:round/>
            <a:headEnd type="none" w="sm" len="sm"/>
            <a:tailEnd type="none" w="sm" len="sm"/>
          </a:ln>
        </p:spPr>
      </p:cxnSp>
      <p:pic>
        <p:nvPicPr>
          <p:cNvPr id="100" name="Google Shape;100;g304b73f8c27_1_147"/>
          <p:cNvPicPr preferRelativeResize="0"/>
          <p:nvPr/>
        </p:nvPicPr>
        <p:blipFill rotWithShape="1">
          <a:blip r:embed="rId2">
            <a:alphaModFix/>
          </a:blip>
          <a:srcRect/>
          <a:stretch/>
        </p:blipFill>
        <p:spPr>
          <a:xfrm>
            <a:off x="7113252" y="228330"/>
            <a:ext cx="1345117" cy="305763"/>
          </a:xfrm>
          <a:prstGeom prst="rect">
            <a:avLst/>
          </a:prstGeom>
          <a:noFill/>
          <a:ln>
            <a:noFill/>
          </a:ln>
        </p:spPr>
      </p:pic>
    </p:spTree>
    <p:extLst>
      <p:ext uri="{BB962C8B-B14F-4D97-AF65-F5344CB8AC3E}">
        <p14:creationId xmlns:p14="http://schemas.microsoft.com/office/powerpoint/2010/main" val="163953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01"/>
        <p:cNvGrpSpPr/>
        <p:nvPr/>
      </p:nvGrpSpPr>
      <p:grpSpPr>
        <a:xfrm>
          <a:off x="0" y="0"/>
          <a:ext cx="0" cy="0"/>
          <a:chOff x="0" y="0"/>
          <a:chExt cx="0" cy="0"/>
        </a:xfrm>
      </p:grpSpPr>
      <p:sp>
        <p:nvSpPr>
          <p:cNvPr id="102" name="Google Shape;102;g304b73f8c27_1_32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g304b73f8c27_1_32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g304b73f8c27_1_3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g304b73f8c27_1_3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g304b73f8c27_1_3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00960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3"/>
        <p:cNvGrpSpPr/>
        <p:nvPr/>
      </p:nvGrpSpPr>
      <p:grpSpPr>
        <a:xfrm>
          <a:off x="0" y="0"/>
          <a:ext cx="0" cy="0"/>
          <a:chOff x="0" y="0"/>
          <a:chExt cx="0" cy="0"/>
        </a:xfrm>
      </p:grpSpPr>
      <p:sp>
        <p:nvSpPr>
          <p:cNvPr id="114" name="Google Shape;114;g3418e3f5cac_2_6"/>
          <p:cNvSpPr txBox="1">
            <a:spLocks noGrp="1"/>
          </p:cNvSpPr>
          <p:nvPr>
            <p:ph type="ctrTitle"/>
          </p:nvPr>
        </p:nvSpPr>
        <p:spPr>
          <a:xfrm>
            <a:off x="838200" y="1786241"/>
            <a:ext cx="105156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3418e3f5cac_2_6"/>
          <p:cNvSpPr txBox="1">
            <a:spLocks noGrp="1"/>
          </p:cNvSpPr>
          <p:nvPr>
            <p:ph type="subTitle" idx="1"/>
          </p:nvPr>
        </p:nvSpPr>
        <p:spPr>
          <a:xfrm>
            <a:off x="838200" y="4265916"/>
            <a:ext cx="10515600" cy="944911"/>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g3418e3f5cac_2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418e3f5cac_2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418e3f5cac_2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83351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g3418e3f5cac_2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a:lvl1pPr>
            <a:lvl2pPr marL="0" marR="0" lvl="1" indent="0" algn="r">
              <a:lnSpc>
                <a:spcPct val="100000"/>
              </a:lnSpc>
              <a:spcBef>
                <a:spcPts val="0"/>
              </a:spcBef>
              <a:spcAft>
                <a:spcPts val="0"/>
              </a:spcAft>
              <a:buClr>
                <a:srgbClr val="767676"/>
              </a:buClr>
              <a:buSzPts val="1200"/>
              <a:buFont typeface="Arial"/>
              <a:buNone/>
              <a:defRPr/>
            </a:lvl2pPr>
            <a:lvl3pPr marL="0" marR="0" lvl="2" indent="0" algn="r">
              <a:lnSpc>
                <a:spcPct val="100000"/>
              </a:lnSpc>
              <a:spcBef>
                <a:spcPts val="0"/>
              </a:spcBef>
              <a:spcAft>
                <a:spcPts val="0"/>
              </a:spcAft>
              <a:buClr>
                <a:srgbClr val="767676"/>
              </a:buClr>
              <a:buSzPts val="1200"/>
              <a:buFont typeface="Arial"/>
              <a:buNone/>
              <a:defRPr/>
            </a:lvl3pPr>
            <a:lvl4pPr marL="0" marR="0" lvl="3" indent="0" algn="r">
              <a:lnSpc>
                <a:spcPct val="100000"/>
              </a:lnSpc>
              <a:spcBef>
                <a:spcPts val="0"/>
              </a:spcBef>
              <a:spcAft>
                <a:spcPts val="0"/>
              </a:spcAft>
              <a:buClr>
                <a:srgbClr val="767676"/>
              </a:buClr>
              <a:buSzPts val="1200"/>
              <a:buFont typeface="Arial"/>
              <a:buNone/>
              <a:defRPr/>
            </a:lvl4pPr>
            <a:lvl5pPr marL="0" marR="0" lvl="4" indent="0" algn="r">
              <a:lnSpc>
                <a:spcPct val="100000"/>
              </a:lnSpc>
              <a:spcBef>
                <a:spcPts val="0"/>
              </a:spcBef>
              <a:spcAft>
                <a:spcPts val="0"/>
              </a:spcAft>
              <a:buClr>
                <a:srgbClr val="767676"/>
              </a:buClr>
              <a:buSzPts val="1200"/>
              <a:buFont typeface="Arial"/>
              <a:buNone/>
              <a:defRPr/>
            </a:lvl5pPr>
            <a:lvl6pPr marL="0" marR="0" lvl="5" indent="0" algn="r">
              <a:lnSpc>
                <a:spcPct val="100000"/>
              </a:lnSpc>
              <a:spcBef>
                <a:spcPts val="0"/>
              </a:spcBef>
              <a:spcAft>
                <a:spcPts val="0"/>
              </a:spcAft>
              <a:buClr>
                <a:srgbClr val="767676"/>
              </a:buClr>
              <a:buSzPts val="1200"/>
              <a:buFont typeface="Arial"/>
              <a:buNone/>
              <a:defRPr/>
            </a:lvl6pPr>
            <a:lvl7pPr marL="0" marR="0" lvl="6" indent="0" algn="r">
              <a:lnSpc>
                <a:spcPct val="100000"/>
              </a:lnSpc>
              <a:spcBef>
                <a:spcPts val="0"/>
              </a:spcBef>
              <a:spcAft>
                <a:spcPts val="0"/>
              </a:spcAft>
              <a:buClr>
                <a:srgbClr val="767676"/>
              </a:buClr>
              <a:buSzPts val="1200"/>
              <a:buFont typeface="Arial"/>
              <a:buNone/>
              <a:defRPr/>
            </a:lvl7pPr>
            <a:lvl8pPr marL="0" marR="0" lvl="7" indent="0" algn="r">
              <a:lnSpc>
                <a:spcPct val="100000"/>
              </a:lnSpc>
              <a:spcBef>
                <a:spcPts val="0"/>
              </a:spcBef>
              <a:spcAft>
                <a:spcPts val="0"/>
              </a:spcAft>
              <a:buClr>
                <a:srgbClr val="767676"/>
              </a:buClr>
              <a:buSzPts val="1200"/>
              <a:buFont typeface="Arial"/>
              <a:buNone/>
              <a:defRPr/>
            </a:lvl8pPr>
            <a:lvl9pPr marL="0" marR="0" lvl="8" indent="0" algn="r">
              <a:lnSpc>
                <a:spcPct val="100000"/>
              </a:lnSpc>
              <a:spcBef>
                <a:spcPts val="0"/>
              </a:spcBef>
              <a:spcAft>
                <a:spcPts val="0"/>
              </a:spcAft>
              <a:buClr>
                <a:srgbClr val="767676"/>
              </a:buClr>
              <a:buSzPts val="1200"/>
              <a:buFont typeface="Arial"/>
              <a:buNone/>
              <a:defRPr/>
            </a:lvl9pPr>
          </a:lstStyle>
          <a:p>
            <a:pPr marL="0" lvl="0" indent="0" algn="r" rtl="0">
              <a:spcBef>
                <a:spcPts val="0"/>
              </a:spcBef>
              <a:spcAft>
                <a:spcPts val="0"/>
              </a:spcAft>
              <a:buNone/>
            </a:pPr>
            <a:fld id="{00000000-1234-1234-1234-123412341234}" type="slidenum">
              <a:rPr lang="en-GB"/>
              <a:t>‹N›</a:t>
            </a:fld>
            <a:endParaRPr/>
          </a:p>
        </p:txBody>
      </p:sp>
      <p:sp>
        <p:nvSpPr>
          <p:cNvPr id="121" name="Google Shape;121;g3418e3f5cac_2_12"/>
          <p:cNvSpPr txBox="1">
            <a:spLocks noGrp="1"/>
          </p:cNvSpPr>
          <p:nvPr>
            <p:ph type="ctrTitle"/>
          </p:nvPr>
        </p:nvSpPr>
        <p:spPr>
          <a:xfrm>
            <a:off x="838200" y="1786241"/>
            <a:ext cx="105156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000"/>
              <a:buNone/>
              <a:defRPr sz="3600" b="1" i="0">
                <a:solidFill>
                  <a:srgbClr val="1D492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3385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8"/>
        <p:cNvGrpSpPr/>
        <p:nvPr/>
      </p:nvGrpSpPr>
      <p:grpSpPr>
        <a:xfrm>
          <a:off x="0" y="0"/>
          <a:ext cx="0" cy="0"/>
          <a:chOff x="0" y="0"/>
          <a:chExt cx="0" cy="0"/>
        </a:xfrm>
      </p:grpSpPr>
      <p:sp>
        <p:nvSpPr>
          <p:cNvPr id="129" name="Google Shape;129;g3418e3f5cac_2_2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418e3f5cac_2_2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1"/>
              </a:buClr>
              <a:buSzPts val="2800"/>
              <a:buChar char="•"/>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g3418e3f5cac_2_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418e3f5cac_2_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3418e3f5cac_2_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156594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spTree>
      <p:nvGrpSpPr>
        <p:cNvPr id="1" name="Shape 134"/>
        <p:cNvGrpSpPr/>
        <p:nvPr/>
      </p:nvGrpSpPr>
      <p:grpSpPr>
        <a:xfrm>
          <a:off x="0" y="0"/>
          <a:ext cx="0" cy="0"/>
          <a:chOff x="0" y="0"/>
          <a:chExt cx="0" cy="0"/>
        </a:xfrm>
      </p:grpSpPr>
      <p:sp>
        <p:nvSpPr>
          <p:cNvPr id="135" name="Google Shape;135;g3418e3f5cac_2_35"/>
          <p:cNvSpPr txBox="1"/>
          <p:nvPr/>
        </p:nvSpPr>
        <p:spPr>
          <a:xfrm>
            <a:off x="7762240" y="6450599"/>
            <a:ext cx="4429800" cy="338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rial"/>
                <a:ea typeface="Arial"/>
                <a:cs typeface="Arial"/>
                <a:sym typeface="Arial"/>
              </a:rPr>
              <a:t>27/09/2024 </a:t>
            </a:r>
            <a:endParaRPr sz="16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74521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65750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6"/>
        <p:cNvGrpSpPr/>
        <p:nvPr/>
      </p:nvGrpSpPr>
      <p:grpSpPr>
        <a:xfrm>
          <a:off x="0" y="0"/>
          <a:ext cx="0" cy="0"/>
          <a:chOff x="0" y="0"/>
          <a:chExt cx="0" cy="0"/>
        </a:xfrm>
      </p:grpSpPr>
      <p:sp>
        <p:nvSpPr>
          <p:cNvPr id="137" name="Google Shape;137;g3418e3f5cac_2_3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4000"/>
              <a:buNone/>
              <a:defRPr sz="3200" b="1"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418e3f5cac_2_3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accent1"/>
              </a:buClr>
              <a:buSzPts val="2800"/>
              <a:buChar char="•"/>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9" name="Google Shape;139;g3418e3f5cac_2_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a:lvl1pPr>
            <a:lvl2pPr marL="0" marR="0" lvl="1" indent="0" algn="r">
              <a:lnSpc>
                <a:spcPct val="100000"/>
              </a:lnSpc>
              <a:spcBef>
                <a:spcPts val="0"/>
              </a:spcBef>
              <a:spcAft>
                <a:spcPts val="0"/>
              </a:spcAft>
              <a:buClr>
                <a:srgbClr val="767676"/>
              </a:buClr>
              <a:buSzPts val="1200"/>
              <a:buFont typeface="Arial"/>
              <a:buNone/>
              <a:defRPr/>
            </a:lvl2pPr>
            <a:lvl3pPr marL="0" marR="0" lvl="2" indent="0" algn="r">
              <a:lnSpc>
                <a:spcPct val="100000"/>
              </a:lnSpc>
              <a:spcBef>
                <a:spcPts val="0"/>
              </a:spcBef>
              <a:spcAft>
                <a:spcPts val="0"/>
              </a:spcAft>
              <a:buClr>
                <a:srgbClr val="767676"/>
              </a:buClr>
              <a:buSzPts val="1200"/>
              <a:buFont typeface="Arial"/>
              <a:buNone/>
              <a:defRPr/>
            </a:lvl3pPr>
            <a:lvl4pPr marL="0" marR="0" lvl="3" indent="0" algn="r">
              <a:lnSpc>
                <a:spcPct val="100000"/>
              </a:lnSpc>
              <a:spcBef>
                <a:spcPts val="0"/>
              </a:spcBef>
              <a:spcAft>
                <a:spcPts val="0"/>
              </a:spcAft>
              <a:buClr>
                <a:srgbClr val="767676"/>
              </a:buClr>
              <a:buSzPts val="1200"/>
              <a:buFont typeface="Arial"/>
              <a:buNone/>
              <a:defRPr/>
            </a:lvl4pPr>
            <a:lvl5pPr marL="0" marR="0" lvl="4" indent="0" algn="r">
              <a:lnSpc>
                <a:spcPct val="100000"/>
              </a:lnSpc>
              <a:spcBef>
                <a:spcPts val="0"/>
              </a:spcBef>
              <a:spcAft>
                <a:spcPts val="0"/>
              </a:spcAft>
              <a:buClr>
                <a:srgbClr val="767676"/>
              </a:buClr>
              <a:buSzPts val="1200"/>
              <a:buFont typeface="Arial"/>
              <a:buNone/>
              <a:defRPr/>
            </a:lvl5pPr>
            <a:lvl6pPr marL="0" marR="0" lvl="5" indent="0" algn="r">
              <a:lnSpc>
                <a:spcPct val="100000"/>
              </a:lnSpc>
              <a:spcBef>
                <a:spcPts val="0"/>
              </a:spcBef>
              <a:spcAft>
                <a:spcPts val="0"/>
              </a:spcAft>
              <a:buClr>
                <a:srgbClr val="767676"/>
              </a:buClr>
              <a:buSzPts val="1200"/>
              <a:buFont typeface="Arial"/>
              <a:buNone/>
              <a:defRPr/>
            </a:lvl6pPr>
            <a:lvl7pPr marL="0" marR="0" lvl="6" indent="0" algn="r">
              <a:lnSpc>
                <a:spcPct val="100000"/>
              </a:lnSpc>
              <a:spcBef>
                <a:spcPts val="0"/>
              </a:spcBef>
              <a:spcAft>
                <a:spcPts val="0"/>
              </a:spcAft>
              <a:buClr>
                <a:srgbClr val="767676"/>
              </a:buClr>
              <a:buSzPts val="1200"/>
              <a:buFont typeface="Arial"/>
              <a:buNone/>
              <a:defRPr/>
            </a:lvl7pPr>
            <a:lvl8pPr marL="0" marR="0" lvl="7" indent="0" algn="r">
              <a:lnSpc>
                <a:spcPct val="100000"/>
              </a:lnSpc>
              <a:spcBef>
                <a:spcPts val="0"/>
              </a:spcBef>
              <a:spcAft>
                <a:spcPts val="0"/>
              </a:spcAft>
              <a:buClr>
                <a:srgbClr val="767676"/>
              </a:buClr>
              <a:buSzPts val="1200"/>
              <a:buFont typeface="Arial"/>
              <a:buNone/>
              <a:defRPr/>
            </a:lvl8pPr>
            <a:lvl9pPr marL="0" marR="0" lvl="8" indent="0" algn="r">
              <a:lnSpc>
                <a:spcPct val="100000"/>
              </a:lnSpc>
              <a:spcBef>
                <a:spcPts val="0"/>
              </a:spcBef>
              <a:spcAft>
                <a:spcPts val="0"/>
              </a:spcAft>
              <a:buClr>
                <a:srgbClr val="767676"/>
              </a:buClr>
              <a:buSzPts val="1200"/>
              <a:buFont typeface="Arial"/>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3680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0"/>
        <p:cNvGrpSpPr/>
        <p:nvPr/>
      </p:nvGrpSpPr>
      <p:grpSpPr>
        <a:xfrm>
          <a:off x="0" y="0"/>
          <a:ext cx="0" cy="0"/>
          <a:chOff x="0" y="0"/>
          <a:chExt cx="0" cy="0"/>
        </a:xfrm>
      </p:grpSpPr>
      <p:sp>
        <p:nvSpPr>
          <p:cNvPr id="141" name="Google Shape;141;g3418e3f5cac_2_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418e3f5cac_2_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g3418e3f5cac_2_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418e3f5cac_2_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418e3f5cac_2_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6573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6"/>
        <p:cNvGrpSpPr/>
        <p:nvPr/>
      </p:nvGrpSpPr>
      <p:grpSpPr>
        <a:xfrm>
          <a:off x="0" y="0"/>
          <a:ext cx="0" cy="0"/>
          <a:chOff x="0" y="0"/>
          <a:chExt cx="0" cy="0"/>
        </a:xfrm>
      </p:grpSpPr>
      <p:sp>
        <p:nvSpPr>
          <p:cNvPr id="147" name="Google Shape;147;g3418e3f5cac_2_4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418e3f5cac_2_47"/>
          <p:cNvSpPr txBox="1">
            <a:spLocks noGrp="1"/>
          </p:cNvSpPr>
          <p:nvPr>
            <p:ph type="body" idx="1"/>
          </p:nvPr>
        </p:nvSpPr>
        <p:spPr>
          <a:xfrm rot="5400000">
            <a:off x="3920332" y="-1256507"/>
            <a:ext cx="4351337"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g3418e3f5cac_2_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418e3f5cac_2_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418e3f5cac_2_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1778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2"/>
        <p:cNvGrpSpPr/>
        <p:nvPr/>
      </p:nvGrpSpPr>
      <p:grpSpPr>
        <a:xfrm>
          <a:off x="0" y="0"/>
          <a:ext cx="0" cy="0"/>
          <a:chOff x="0" y="0"/>
          <a:chExt cx="0" cy="0"/>
        </a:xfrm>
      </p:grpSpPr>
      <p:sp>
        <p:nvSpPr>
          <p:cNvPr id="153" name="Google Shape;153;g3418e3f5cac_2_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418e3f5cac_2_53"/>
          <p:cNvSpPr>
            <a:spLocks noGrp="1"/>
          </p:cNvSpPr>
          <p:nvPr>
            <p:ph type="pic" idx="2"/>
          </p:nvPr>
        </p:nvSpPr>
        <p:spPr>
          <a:xfrm>
            <a:off x="5183188" y="987425"/>
            <a:ext cx="6172200" cy="4873625"/>
          </a:xfrm>
          <a:prstGeom prst="rect">
            <a:avLst/>
          </a:prstGeom>
          <a:noFill/>
          <a:ln>
            <a:noFill/>
          </a:ln>
        </p:spPr>
      </p:sp>
      <p:sp>
        <p:nvSpPr>
          <p:cNvPr id="155" name="Google Shape;155;g3418e3f5cac_2_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g3418e3f5cac_2_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418e3f5cac_2_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418e3f5cac_2_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31750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9"/>
        <p:cNvGrpSpPr/>
        <p:nvPr/>
      </p:nvGrpSpPr>
      <p:grpSpPr>
        <a:xfrm>
          <a:off x="0" y="0"/>
          <a:ext cx="0" cy="0"/>
          <a:chOff x="0" y="0"/>
          <a:chExt cx="0" cy="0"/>
        </a:xfrm>
      </p:grpSpPr>
      <p:sp>
        <p:nvSpPr>
          <p:cNvPr id="160" name="Google Shape;160;g3418e3f5cac_2_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3418e3f5cac_2_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2" name="Google Shape;162;g3418e3f5cac_2_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3" name="Google Shape;163;g3418e3f5cac_2_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418e3f5cac_2_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3418e3f5cac_2_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836438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6"/>
        <p:cNvGrpSpPr/>
        <p:nvPr/>
      </p:nvGrpSpPr>
      <p:grpSpPr>
        <a:xfrm>
          <a:off x="0" y="0"/>
          <a:ext cx="0" cy="0"/>
          <a:chOff x="0" y="0"/>
          <a:chExt cx="0" cy="0"/>
        </a:xfrm>
      </p:grpSpPr>
      <p:sp>
        <p:nvSpPr>
          <p:cNvPr id="167" name="Google Shape;167;g3418e3f5cac_2_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3418e3f5cac_2_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9" name="Google Shape;169;g3418e3f5cac_2_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3418e3f5cac_2_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g3418e3f5cac_2_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g3418e3f5cac_2_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7676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418e3f5cac_2_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3418e3f5cac_2_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09129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96155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4344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9634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47" name="Google Shape;47;p15"/>
          <p:cNvSpPr txBox="1">
            <a:spLocks noGrp="1"/>
          </p:cNvSpPr>
          <p:nvPr>
            <p:ph type="ctrTitle"/>
          </p:nvPr>
        </p:nvSpPr>
        <p:spPr>
          <a:xfrm>
            <a:off x="838200" y="1786241"/>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1"/>
          </p:nvPr>
        </p:nvSpPr>
        <p:spPr>
          <a:xfrm>
            <a:off x="838200" y="4265916"/>
            <a:ext cx="10515600" cy="94491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41712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49"/>
        <p:cNvGrpSpPr/>
        <p:nvPr/>
      </p:nvGrpSpPr>
      <p:grpSpPr>
        <a:xfrm>
          <a:off x="0" y="0"/>
          <a:ext cx="0" cy="0"/>
          <a:chOff x="0" y="0"/>
          <a:chExt cx="0" cy="0"/>
        </a:xfrm>
      </p:grpSpPr>
      <p:sp>
        <p:nvSpPr>
          <p:cNvPr id="50" name="Google Shape;5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53542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1852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60445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822126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7"/>
        <p:cNvGrpSpPr/>
        <p:nvPr/>
      </p:nvGrpSpPr>
      <p:grpSpPr>
        <a:xfrm>
          <a:off x="0" y="0"/>
          <a:ext cx="0" cy="0"/>
          <a:chOff x="0" y="0"/>
          <a:chExt cx="0" cy="0"/>
        </a:xfrm>
      </p:grpSpPr>
      <p:sp>
        <p:nvSpPr>
          <p:cNvPr id="108" name="Google Shape;108;g3418e3f5cac_2_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g3418e3f5cac_2_0"/>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0" name="Google Shape;110;g3418e3f5cac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6767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g3418e3f5cac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2" name="Google Shape;112;g3418e3f5cac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sz="1400">
              <a:solidFill>
                <a:srgbClr val="000000"/>
              </a:solidFill>
            </a:endParaRPr>
          </a:p>
        </p:txBody>
      </p:sp>
    </p:spTree>
    <p:extLst>
      <p:ext uri="{BB962C8B-B14F-4D97-AF65-F5344CB8AC3E}">
        <p14:creationId xmlns:p14="http://schemas.microsoft.com/office/powerpoint/2010/main" val="1271144086"/>
      </p:ext>
    </p:extLst>
  </p:cSld>
  <p:clrMap bg1="lt1" tx1="dk1" bg2="dk2" tx2="lt2" accent1="accent1" accent2="accent2" accent3="accent3" accent4="accent4" accent5="accent5" accent6="accent6" hlink="hlink" folHlink="folHlink"/>
  <p:sldLayoutIdLst>
    <p:sldLayoutId id="2147483677" r:id="rId1"/>
    <p:sldLayoutId id="21474836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122"/>
        <p:cNvGrpSpPr/>
        <p:nvPr/>
      </p:nvGrpSpPr>
      <p:grpSpPr>
        <a:xfrm>
          <a:off x="0" y="0"/>
          <a:ext cx="0" cy="0"/>
          <a:chOff x="0" y="0"/>
          <a:chExt cx="0" cy="0"/>
        </a:xfrm>
      </p:grpSpPr>
      <p:sp>
        <p:nvSpPr>
          <p:cNvPr id="123" name="Google Shape;123;g3418e3f5cac_2_2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g3418e3f5cac_2_2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g3418e3f5cac_2_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6767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g3418e3f5cac_2_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g3418e3f5cac_2_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1pPr>
            <a:lvl2pPr marL="0" marR="0" lvl="1"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2pPr>
            <a:lvl3pPr marL="0" marR="0" lvl="2"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3pPr>
            <a:lvl4pPr marL="0" marR="0" lvl="3"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4pPr>
            <a:lvl5pPr marL="0" marR="0" lvl="4"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5pPr>
            <a:lvl6pPr marL="0" marR="0" lvl="5"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6pPr>
            <a:lvl7pPr marL="0" marR="0" lvl="6"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7pPr>
            <a:lvl8pPr marL="0" marR="0" lvl="7"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8pPr>
            <a:lvl9pPr marL="0" marR="0" lvl="8" indent="0" algn="r" rtl="0">
              <a:lnSpc>
                <a:spcPct val="100000"/>
              </a:lnSpc>
              <a:spcBef>
                <a:spcPts val="0"/>
              </a:spcBef>
              <a:spcAft>
                <a:spcPts val="0"/>
              </a:spcAft>
              <a:buClr>
                <a:srgbClr val="767676"/>
              </a:buClr>
              <a:buSzPts val="1200"/>
              <a:buFont typeface="Arial"/>
              <a:buNone/>
              <a:defRPr sz="1200" b="0" i="0" u="none" strike="noStrike" cap="none">
                <a:solidFill>
                  <a:srgbClr val="76767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sz="1400">
              <a:solidFill>
                <a:srgbClr val="000000"/>
              </a:solidFill>
            </a:endParaRPr>
          </a:p>
        </p:txBody>
      </p:sp>
    </p:spTree>
    <p:extLst>
      <p:ext uri="{BB962C8B-B14F-4D97-AF65-F5344CB8AC3E}">
        <p14:creationId xmlns:p14="http://schemas.microsoft.com/office/powerpoint/2010/main" val="416563487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hyperlink" Target="https://github.com/gem/global_embodied_carbon_model" TargetMode="External"/><Relationship Id="rId21"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hyperlink" Target="https://builtenvdata.eu/" TargetMode="External"/><Relationship Id="rId15" Type="http://schemas.openxmlformats.org/officeDocument/2006/relationships/hyperlink" Target="https://rmi.org/embodied-carbon-101/" TargetMode="External"/><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hyperlink" Target="https://github.com/gem/global_exposure_model" TargetMode="External"/><Relationship Id="rId9" Type="http://schemas.openxmlformats.org/officeDocument/2006/relationships/image" Target="../media/image38.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epos-eu.org/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a:spLocks noGrp="1"/>
          </p:cNvSpPr>
          <p:nvPr>
            <p:ph type="ctrTitle"/>
          </p:nvPr>
        </p:nvSpPr>
        <p:spPr>
          <a:xfrm>
            <a:off x="375781" y="1786241"/>
            <a:ext cx="11336055"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a:t>WP2 and 3: overview of new communities and services in EPOS ON</a:t>
            </a:r>
            <a:endParaRPr/>
          </a:p>
        </p:txBody>
      </p:sp>
      <p:sp>
        <p:nvSpPr>
          <p:cNvPr id="181" name="Google Shape;181;p1"/>
          <p:cNvSpPr txBox="1"/>
          <p:nvPr/>
        </p:nvSpPr>
        <p:spPr>
          <a:xfrm>
            <a:off x="1050878" y="5474555"/>
            <a:ext cx="10090244"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EBA900"/>
                </a:solidFill>
                <a:effectLst/>
                <a:uLnTx/>
                <a:uFillTx/>
                <a:latin typeface="Arial"/>
                <a:ea typeface="+mn-ea"/>
                <a:cs typeface="Arial"/>
                <a:sym typeface="Arial"/>
              </a:rPr>
              <a:t>O.A. Lange, J. Michalek, F. Romano, A. Scala </a:t>
            </a:r>
            <a:r>
              <a:rPr kumimoji="0" lang="en-GB" sz="1800" b="0" i="0" u="none" strike="noStrike" kern="0" cap="none" spc="0" normalizeH="0" baseline="0" noProof="0">
                <a:ln>
                  <a:noFill/>
                </a:ln>
                <a:solidFill>
                  <a:srgbClr val="EBA900"/>
                </a:solidFill>
                <a:effectLst/>
                <a:uLnTx/>
                <a:uFillTx/>
                <a:latin typeface="Arial"/>
                <a:ea typeface="Arial"/>
                <a:cs typeface="Arial"/>
                <a:sym typeface="Arial"/>
              </a:rPr>
              <a:t> | </a:t>
            </a:r>
            <a:r>
              <a:rPr kumimoji="0" lang="en-GB" sz="1800" b="0" i="0" u="none" strike="noStrike" kern="0" cap="none" spc="0" normalizeH="0" baseline="0" noProof="0">
                <a:ln>
                  <a:noFill/>
                </a:ln>
                <a:solidFill>
                  <a:srgbClr val="EBA900"/>
                </a:solidFill>
                <a:effectLst/>
                <a:uLnTx/>
                <a:uFillTx/>
                <a:latin typeface="Arial"/>
                <a:ea typeface="+mn-ea"/>
                <a:cs typeface="Arial"/>
                <a:sym typeface="Arial"/>
              </a:rPr>
              <a:t>17-20 March 2025</a:t>
            </a:r>
            <a:r>
              <a:rPr kumimoji="0" lang="en-GB" sz="1800" b="0" i="0" u="none" strike="noStrike" kern="0" cap="none" spc="0" normalizeH="0" baseline="0" noProof="0">
                <a:ln>
                  <a:noFill/>
                </a:ln>
                <a:solidFill>
                  <a:srgbClr val="EBA900"/>
                </a:solidFill>
                <a:effectLst/>
                <a:uLnTx/>
                <a:uFillTx/>
                <a:latin typeface="Arial"/>
                <a:ea typeface="Arial"/>
                <a:cs typeface="Arial"/>
                <a:sym typeface="Arial"/>
              </a:rPr>
              <a:t> – </a:t>
            </a:r>
            <a:r>
              <a:rPr kumimoji="0" lang="en-GB" sz="1800" b="0" i="0" u="none" strike="noStrike" kern="0" cap="none" spc="0" normalizeH="0" baseline="0" noProof="0">
                <a:ln>
                  <a:noFill/>
                </a:ln>
                <a:solidFill>
                  <a:srgbClr val="EBA900"/>
                </a:solidFill>
                <a:effectLst/>
                <a:uLnTx/>
                <a:uFillTx/>
                <a:latin typeface="Arial"/>
                <a:ea typeface="+mn-ea"/>
                <a:cs typeface="Arial"/>
                <a:sym typeface="Arial"/>
              </a:rPr>
              <a:t>EPOS Days, Perugia, Italy</a:t>
            </a:r>
            <a:r>
              <a:rPr kumimoji="0" lang="en-GB" sz="1800" b="0" i="0" u="none" strike="noStrike" kern="0" cap="none" spc="0" normalizeH="0" baseline="0" noProof="0">
                <a:ln>
                  <a:noFill/>
                </a:ln>
                <a:solidFill>
                  <a:srgbClr val="EBA9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40f0f48f37_0_743"/>
          <p:cNvSpPr/>
          <p:nvPr/>
        </p:nvSpPr>
        <p:spPr>
          <a:xfrm>
            <a:off x="926675" y="1563325"/>
            <a:ext cx="3107100" cy="27579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g340f0f48f37_0_743"/>
          <p:cNvSpPr/>
          <p:nvPr/>
        </p:nvSpPr>
        <p:spPr>
          <a:xfrm>
            <a:off x="9089136" y="90025"/>
            <a:ext cx="30048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WP3 Objectives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g340f0f48f37_0_743"/>
          <p:cNvSpPr/>
          <p:nvPr/>
        </p:nvSpPr>
        <p:spPr>
          <a:xfrm>
            <a:off x="164625" y="749475"/>
            <a:ext cx="11693100" cy="7107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Calibri"/>
                <a:ea typeface="Calibri"/>
                <a:cs typeface="Calibri"/>
                <a:sym typeface="Calibri"/>
              </a:rPr>
              <a:t>WP3 aims to contribute to </a:t>
            </a:r>
            <a:r>
              <a:rPr kumimoji="0" lang="en-GB" sz="1900" b="1" i="0" u="none" strike="noStrike" kern="0" cap="none" spc="0" normalizeH="0" baseline="0" noProof="0">
                <a:ln>
                  <a:noFill/>
                </a:ln>
                <a:solidFill>
                  <a:srgbClr val="000000"/>
                </a:solidFill>
                <a:effectLst/>
                <a:uLnTx/>
                <a:uFillTx/>
                <a:latin typeface="Calibri"/>
                <a:ea typeface="Calibri"/>
                <a:cs typeface="Calibri"/>
                <a:sym typeface="Calibri"/>
              </a:rPr>
              <a:t>tackling societal challenges</a:t>
            </a:r>
            <a:r>
              <a:rPr kumimoji="0" lang="en-GB" sz="1900" b="0" i="0" u="none" strike="noStrike" kern="0" cap="none" spc="0" normalizeH="0" baseline="0" noProof="0">
                <a:ln>
                  <a:noFill/>
                </a:ln>
                <a:solidFill>
                  <a:srgbClr val="000000"/>
                </a:solidFill>
                <a:effectLst/>
                <a:uLnTx/>
                <a:uFillTx/>
                <a:latin typeface="Calibri"/>
                <a:ea typeface="Calibri"/>
                <a:cs typeface="Calibri"/>
                <a:sym typeface="Calibri"/>
              </a:rPr>
              <a:t> to make a step forward in defining concrete actions in which EPOS may provide added value for society. </a:t>
            </a:r>
            <a:endParaRPr kumimoji="0" sz="1800" b="0" i="0" u="none" strike="noStrike" kern="0" cap="none" spc="0" normalizeH="0" baseline="0" noProof="0">
              <a:ln>
                <a:noFill/>
              </a:ln>
              <a:solidFill>
                <a:srgbClr val="38761D"/>
              </a:solidFill>
              <a:effectLst/>
              <a:uLnTx/>
              <a:uFillTx/>
              <a:latin typeface="Calibri"/>
              <a:ea typeface="Calibri"/>
              <a:cs typeface="Calibri"/>
              <a:sym typeface="Calibri"/>
            </a:endParaRPr>
          </a:p>
        </p:txBody>
      </p:sp>
      <p:sp>
        <p:nvSpPr>
          <p:cNvPr id="259" name="Google Shape;259;g340f0f48f37_0_743"/>
          <p:cNvSpPr/>
          <p:nvPr/>
        </p:nvSpPr>
        <p:spPr>
          <a:xfrm>
            <a:off x="1233275" y="1728700"/>
            <a:ext cx="2493900" cy="71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Calibri"/>
                <a:ea typeface="Calibri"/>
                <a:cs typeface="Calibri"/>
                <a:sym typeface="Calibri"/>
              </a:rPr>
              <a:t>Enhancement + Interoperability</a:t>
            </a:r>
            <a:endParaRPr kumimoji="0" sz="23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a:ln>
                  <a:noFill/>
                </a:ln>
                <a:solidFill>
                  <a:srgbClr val="FFFFFF"/>
                </a:solidFill>
                <a:effectLst/>
                <a:uLnTx/>
                <a:uFillTx/>
                <a:latin typeface="Calibri"/>
                <a:ea typeface="Calibri"/>
                <a:cs typeface="Calibri"/>
                <a:sym typeface="Calibri"/>
              </a:rPr>
              <a:t>of services for several natural hazards  </a:t>
            </a: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g340f0f48f37_0_743"/>
          <p:cNvSpPr/>
          <p:nvPr/>
        </p:nvSpPr>
        <p:spPr>
          <a:xfrm>
            <a:off x="3259925" y="3067675"/>
            <a:ext cx="3107100" cy="28317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g340f0f48f37_0_743"/>
          <p:cNvSpPr/>
          <p:nvPr/>
        </p:nvSpPr>
        <p:spPr>
          <a:xfrm>
            <a:off x="5656000" y="1715725"/>
            <a:ext cx="3328800" cy="28317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g340f0f48f37_0_743"/>
          <p:cNvSpPr/>
          <p:nvPr/>
        </p:nvSpPr>
        <p:spPr>
          <a:xfrm>
            <a:off x="8133725" y="3172225"/>
            <a:ext cx="3392700" cy="28794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263;g340f0f48f37_0_743"/>
          <p:cNvSpPr/>
          <p:nvPr/>
        </p:nvSpPr>
        <p:spPr>
          <a:xfrm>
            <a:off x="3566525" y="3829550"/>
            <a:ext cx="2493900" cy="71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FFFFFF"/>
                </a:solidFill>
                <a:effectLst/>
                <a:uLnTx/>
                <a:uFillTx/>
                <a:latin typeface="Calibri"/>
                <a:ea typeface="Calibri"/>
                <a:cs typeface="Calibri"/>
                <a:sym typeface="Calibri"/>
              </a:rPr>
              <a:t>Interaction w/ operational stakeholders </a:t>
            </a:r>
            <a:endParaRPr kumimoji="0" sz="2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g340f0f48f37_0_743"/>
          <p:cNvSpPr/>
          <p:nvPr/>
        </p:nvSpPr>
        <p:spPr>
          <a:xfrm>
            <a:off x="6073450" y="2363200"/>
            <a:ext cx="2493900" cy="71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900" b="0" i="0" u="none" strike="noStrike" kern="0" cap="none" spc="0" normalizeH="0" baseline="0" noProof="0">
                <a:ln>
                  <a:noFill/>
                </a:ln>
                <a:solidFill>
                  <a:srgbClr val="FFFFFF"/>
                </a:solidFill>
                <a:effectLst/>
                <a:uLnTx/>
                <a:uFillTx/>
                <a:latin typeface="Calibri"/>
                <a:ea typeface="Calibri"/>
                <a:cs typeface="Calibri"/>
                <a:sym typeface="Calibri"/>
              </a:rPr>
              <a:t>Definition of ethical guidelines</a:t>
            </a:r>
            <a:endParaRPr kumimoji="0" sz="2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265;g340f0f48f37_0_743"/>
          <p:cNvSpPr/>
          <p:nvPr/>
        </p:nvSpPr>
        <p:spPr>
          <a:xfrm>
            <a:off x="8495075" y="4027975"/>
            <a:ext cx="2670000" cy="71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0000"/>
                </a:solidFill>
                <a:effectLst/>
                <a:uLnTx/>
                <a:uFillTx/>
                <a:latin typeface="Calibri"/>
                <a:ea typeface="Calibri"/>
                <a:cs typeface="Calibri"/>
                <a:sym typeface="Calibri"/>
              </a:rPr>
              <a:t>Environmental impacts of the EPOS RI</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66" name="Google Shape;266;g340f0f48f37_0_743"/>
          <p:cNvGrpSpPr/>
          <p:nvPr/>
        </p:nvGrpSpPr>
        <p:grpSpPr>
          <a:xfrm>
            <a:off x="609600" y="3244625"/>
            <a:ext cx="598026" cy="889700"/>
            <a:chOff x="381000" y="3244625"/>
            <a:chExt cx="598026" cy="889700"/>
          </a:xfrm>
        </p:grpSpPr>
        <p:pic>
          <p:nvPicPr>
            <p:cNvPr id="267" name="Google Shape;267;g340f0f48f37_0_743"/>
            <p:cNvPicPr preferRelativeResize="0"/>
            <p:nvPr/>
          </p:nvPicPr>
          <p:blipFill rotWithShape="1">
            <a:blip r:embed="rId3">
              <a:alphaModFix/>
            </a:blip>
            <a:srcRect r="71756"/>
            <a:stretch/>
          </p:blipFill>
          <p:spPr>
            <a:xfrm>
              <a:off x="395875" y="3244625"/>
              <a:ext cx="583151" cy="889700"/>
            </a:xfrm>
            <a:prstGeom prst="rect">
              <a:avLst/>
            </a:prstGeom>
            <a:noFill/>
            <a:ln>
              <a:noFill/>
            </a:ln>
          </p:spPr>
        </p:pic>
        <p:sp>
          <p:nvSpPr>
            <p:cNvPr id="268" name="Google Shape;268;g340f0f48f37_0_743"/>
            <p:cNvSpPr/>
            <p:nvPr/>
          </p:nvSpPr>
          <p:spPr>
            <a:xfrm>
              <a:off x="381000" y="3257550"/>
              <a:ext cx="597900" cy="813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69" name="Google Shape;269;g340f0f48f37_0_743"/>
          <p:cNvGrpSpPr/>
          <p:nvPr/>
        </p:nvGrpSpPr>
        <p:grpSpPr>
          <a:xfrm>
            <a:off x="1444900" y="3544525"/>
            <a:ext cx="713600" cy="710703"/>
            <a:chOff x="1216300" y="3544525"/>
            <a:chExt cx="713600" cy="710703"/>
          </a:xfrm>
        </p:grpSpPr>
        <p:pic>
          <p:nvPicPr>
            <p:cNvPr id="270" name="Google Shape;270;g340f0f48f37_0_743"/>
            <p:cNvPicPr preferRelativeResize="0"/>
            <p:nvPr/>
          </p:nvPicPr>
          <p:blipFill>
            <a:blip r:embed="rId4">
              <a:alphaModFix/>
            </a:blip>
            <a:stretch>
              <a:fillRect/>
            </a:stretch>
          </p:blipFill>
          <p:spPr>
            <a:xfrm>
              <a:off x="1216300" y="3544525"/>
              <a:ext cx="710702" cy="710702"/>
            </a:xfrm>
            <a:prstGeom prst="rect">
              <a:avLst/>
            </a:prstGeom>
            <a:noFill/>
            <a:ln>
              <a:noFill/>
            </a:ln>
          </p:spPr>
        </p:pic>
        <p:sp>
          <p:nvSpPr>
            <p:cNvPr id="271" name="Google Shape;271;g340f0f48f37_0_743"/>
            <p:cNvSpPr/>
            <p:nvPr/>
          </p:nvSpPr>
          <p:spPr>
            <a:xfrm>
              <a:off x="1219200" y="3544525"/>
              <a:ext cx="710700" cy="67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72" name="Google Shape;272;g340f0f48f37_0_743"/>
          <p:cNvGrpSpPr/>
          <p:nvPr/>
        </p:nvGrpSpPr>
        <p:grpSpPr>
          <a:xfrm>
            <a:off x="2392876" y="3669595"/>
            <a:ext cx="716499" cy="754442"/>
            <a:chOff x="2164276" y="3669595"/>
            <a:chExt cx="716499" cy="754442"/>
          </a:xfrm>
        </p:grpSpPr>
        <p:pic>
          <p:nvPicPr>
            <p:cNvPr id="273" name="Google Shape;273;g340f0f48f37_0_743"/>
            <p:cNvPicPr preferRelativeResize="0"/>
            <p:nvPr/>
          </p:nvPicPr>
          <p:blipFill rotWithShape="1">
            <a:blip r:embed="rId5">
              <a:alphaModFix/>
            </a:blip>
            <a:srcRect t="-3030" b="8904"/>
            <a:stretch/>
          </p:blipFill>
          <p:spPr>
            <a:xfrm>
              <a:off x="2164276" y="3669595"/>
              <a:ext cx="710701" cy="754442"/>
            </a:xfrm>
            <a:prstGeom prst="rect">
              <a:avLst/>
            </a:prstGeom>
            <a:noFill/>
            <a:ln>
              <a:noFill/>
            </a:ln>
          </p:spPr>
        </p:pic>
        <p:sp>
          <p:nvSpPr>
            <p:cNvPr id="274" name="Google Shape;274;g340f0f48f37_0_743"/>
            <p:cNvSpPr/>
            <p:nvPr/>
          </p:nvSpPr>
          <p:spPr>
            <a:xfrm>
              <a:off x="2170075" y="3683000"/>
              <a:ext cx="710700" cy="735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75" name="Google Shape;275;g340f0f48f37_0_743"/>
          <p:cNvGrpSpPr/>
          <p:nvPr/>
        </p:nvGrpSpPr>
        <p:grpSpPr>
          <a:xfrm>
            <a:off x="164631" y="2363200"/>
            <a:ext cx="1236300" cy="461700"/>
            <a:chOff x="1183556" y="5240875"/>
            <a:chExt cx="1236300" cy="461700"/>
          </a:xfrm>
        </p:grpSpPr>
        <p:sp>
          <p:nvSpPr>
            <p:cNvPr id="276" name="Google Shape;276;g340f0f48f37_0_743"/>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g340f0f48f37_0_743"/>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3.1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8" name="Google Shape;278;g340f0f48f37_0_743"/>
          <p:cNvGrpSpPr/>
          <p:nvPr/>
        </p:nvGrpSpPr>
        <p:grpSpPr>
          <a:xfrm>
            <a:off x="2979906" y="5357000"/>
            <a:ext cx="1236300" cy="461700"/>
            <a:chOff x="1183556" y="5240875"/>
            <a:chExt cx="1236300" cy="461700"/>
          </a:xfrm>
        </p:grpSpPr>
        <p:sp>
          <p:nvSpPr>
            <p:cNvPr id="279" name="Google Shape;279;g340f0f48f37_0_743"/>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g340f0f48f37_0_743"/>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3.2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1" name="Google Shape;281;g340f0f48f37_0_743"/>
          <p:cNvGrpSpPr/>
          <p:nvPr/>
        </p:nvGrpSpPr>
        <p:grpSpPr>
          <a:xfrm>
            <a:off x="7487381" y="1574575"/>
            <a:ext cx="1236300" cy="461700"/>
            <a:chOff x="1183556" y="5240875"/>
            <a:chExt cx="1236300" cy="461700"/>
          </a:xfrm>
        </p:grpSpPr>
        <p:sp>
          <p:nvSpPr>
            <p:cNvPr id="282" name="Google Shape;282;g340f0f48f37_0_743"/>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g340f0f48f37_0_743"/>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3.3</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4" name="Google Shape;284;g340f0f48f37_0_743"/>
          <p:cNvGrpSpPr/>
          <p:nvPr/>
        </p:nvGrpSpPr>
        <p:grpSpPr>
          <a:xfrm>
            <a:off x="10607031" y="3458625"/>
            <a:ext cx="1236300" cy="461700"/>
            <a:chOff x="1183556" y="5240875"/>
            <a:chExt cx="1236300" cy="461700"/>
          </a:xfrm>
        </p:grpSpPr>
        <p:sp>
          <p:nvSpPr>
            <p:cNvPr id="285" name="Google Shape;285;g340f0f48f37_0_743"/>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g340f0f48f37_0_743"/>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3.4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40f0f48f37_0_766"/>
          <p:cNvSpPr/>
          <p:nvPr/>
        </p:nvSpPr>
        <p:spPr>
          <a:xfrm>
            <a:off x="9089136" y="90025"/>
            <a:ext cx="3004800" cy="461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WP3 Objectives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g340f0f48f37_0_766"/>
          <p:cNvSpPr/>
          <p:nvPr/>
        </p:nvSpPr>
        <p:spPr>
          <a:xfrm>
            <a:off x="164625" y="749475"/>
            <a:ext cx="11693100" cy="52014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Calibri"/>
                <a:ea typeface="Calibri"/>
                <a:cs typeface="Calibri"/>
                <a:sym typeface="Calibri"/>
              </a:rPr>
              <a:t>WP3 aims to contribute to </a:t>
            </a:r>
            <a:r>
              <a:rPr kumimoji="0" lang="en-GB" sz="1900" b="1" i="0" u="none" strike="noStrike" kern="0" cap="none" spc="0" normalizeH="0" baseline="0" noProof="0">
                <a:ln>
                  <a:noFill/>
                </a:ln>
                <a:solidFill>
                  <a:srgbClr val="000000"/>
                </a:solidFill>
                <a:effectLst/>
                <a:uLnTx/>
                <a:uFillTx/>
                <a:latin typeface="Calibri"/>
                <a:ea typeface="Calibri"/>
                <a:cs typeface="Calibri"/>
                <a:sym typeface="Calibri"/>
              </a:rPr>
              <a:t>tackling societal challenges</a:t>
            </a:r>
            <a:r>
              <a:rPr kumimoji="0" lang="en-GB" sz="1900" b="0" i="0" u="none" strike="noStrike" kern="0" cap="none" spc="0" normalizeH="0" baseline="0" noProof="0">
                <a:ln>
                  <a:noFill/>
                </a:ln>
                <a:solidFill>
                  <a:srgbClr val="000000"/>
                </a:solidFill>
                <a:effectLst/>
                <a:uLnTx/>
                <a:uFillTx/>
                <a:latin typeface="Calibri"/>
                <a:ea typeface="Calibri"/>
                <a:cs typeface="Calibri"/>
                <a:sym typeface="Calibri"/>
              </a:rPr>
              <a:t> to make a step forward in defining concrete actions in which EPOS may provide added value for society. </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a:ln>
                  <a:noFill/>
                </a:ln>
                <a:solidFill>
                  <a:srgbClr val="000000"/>
                </a:solidFill>
                <a:effectLst/>
                <a:uLnTx/>
                <a:uFillTx/>
                <a:latin typeface="Calibri"/>
                <a:ea typeface="Calibri"/>
                <a:cs typeface="Calibri"/>
                <a:sym typeface="Calibri"/>
              </a:rPr>
              <a:t>This objective will be achieved:</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Through both the </a:t>
            </a:r>
            <a:r>
              <a:rPr kumimoji="0" lang="en-GB" sz="1800" b="1" i="0" u="none" strike="noStrike" kern="0" cap="none" spc="0" normalizeH="0" baseline="0" noProof="0">
                <a:ln>
                  <a:noFill/>
                </a:ln>
                <a:solidFill>
                  <a:srgbClr val="3D85C6"/>
                </a:solidFill>
                <a:effectLst/>
                <a:uLnTx/>
                <a:uFillTx/>
                <a:latin typeface="Calibri"/>
                <a:ea typeface="Calibri"/>
                <a:cs typeface="Calibri"/>
                <a:sym typeface="Calibri"/>
              </a:rPr>
              <a:t>enhancement </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and the</a:t>
            </a:r>
            <a:r>
              <a:rPr kumimoji="0" lang="en-GB" sz="1800" b="1" i="0" u="none" strike="noStrike" kern="0" cap="none" spc="0" normalizeH="0" baseline="0" noProof="0">
                <a:ln>
                  <a:noFill/>
                </a:ln>
                <a:solidFill>
                  <a:srgbClr val="3D85C6"/>
                </a:solidFill>
                <a:effectLst/>
                <a:uLnTx/>
                <a:uFillTx/>
                <a:latin typeface="Calibri"/>
                <a:ea typeface="Calibri"/>
                <a:cs typeface="Calibri"/>
                <a:sym typeface="Calibri"/>
              </a:rPr>
              <a:t> integration</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of a suite of services existing inside some EPOS Thematic Core Services (TCS) to tackle specific societal challenges related to risk management. We will work towards the interoperability, achieved through the EPOS ICS-C or the new ICS-D, of: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Earthquake, Tsunami, and Volcano Monitoring and Alerting; Operational Earthquake Forecasting; Rapid Multi-Hazard Post-Event Assessment</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r>
              <a:rPr kumimoji="0" lang="en-GB" sz="1800" b="1" i="0" u="none" strike="noStrike" kern="0" cap="none" spc="0" normalizeH="0" baseline="0" noProof="0">
                <a:ln>
                  <a:noFill/>
                </a:ln>
                <a:solidFill>
                  <a:srgbClr val="38761D"/>
                </a:solidFill>
                <a:effectLst/>
                <a:uLnTx/>
                <a:uFillTx/>
                <a:latin typeface="Calibri"/>
                <a:ea typeface="Calibri"/>
                <a:cs typeface="Calibri"/>
                <a:sym typeface="Calibri"/>
              </a:rPr>
              <a:t>Task 3.1</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By fostering</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 innovation</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learning opportunities</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and </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dialogue</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between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EPOS</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and the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EU Union Civil Protection Knowledge Network</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(UCPKN) and other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operational stakeholders</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in civil protection and disaster risk management. </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r>
              <a:rPr kumimoji="0" lang="en-GB" sz="1800" b="1" i="0" u="none" strike="noStrike" kern="0" cap="none" spc="0" normalizeH="0" baseline="0" noProof="0">
                <a:ln>
                  <a:noFill/>
                </a:ln>
                <a:solidFill>
                  <a:srgbClr val="38761D"/>
                </a:solidFill>
                <a:effectLst/>
                <a:uLnTx/>
                <a:uFillTx/>
                <a:latin typeface="Calibri"/>
                <a:ea typeface="Calibri"/>
                <a:cs typeface="Calibri"/>
                <a:sym typeface="Calibri"/>
              </a:rPr>
              <a:t>Task 3.2</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Through the </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definition of ethical guidelines</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to direct EPOS actions towards society and through the development of a codified form aimed at describing the characteristics of products/services, their scientific/technological value for the benefit of society, their opportunities/risks when used by users. </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r>
              <a:rPr kumimoji="0" lang="en-GB" sz="1800" b="1" i="0" u="none" strike="noStrike" kern="0" cap="none" spc="0" normalizeH="0" baseline="0" noProof="0">
                <a:ln>
                  <a:noFill/>
                </a:ln>
                <a:solidFill>
                  <a:srgbClr val="38761D"/>
                </a:solidFill>
                <a:effectLst/>
                <a:uLnTx/>
                <a:uFillTx/>
                <a:latin typeface="Calibri"/>
                <a:ea typeface="Calibri"/>
                <a:cs typeface="Calibri"/>
                <a:sym typeface="Calibri"/>
              </a:rPr>
              <a:t>Task 3.3</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alibri"/>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By identifying </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how the environmental impacts of the EPOS RI</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over its technological life cycle </a:t>
            </a:r>
            <a:r>
              <a:rPr kumimoji="0" lang="en-GB" sz="1800" b="1" i="0" u="none" strike="noStrike" kern="0" cap="none" spc="0" normalizeH="0" baseline="0" noProof="0">
                <a:ln>
                  <a:noFill/>
                </a:ln>
                <a:solidFill>
                  <a:srgbClr val="4472C4"/>
                </a:solidFill>
                <a:effectLst/>
                <a:uLnTx/>
                <a:uFillTx/>
                <a:latin typeface="Calibri"/>
                <a:ea typeface="Calibri"/>
                <a:cs typeface="Calibri"/>
                <a:sym typeface="Calibri"/>
              </a:rPr>
              <a:t>can be reduced</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 and how the data made available by the thematic communities can contribute to the monitoring of climate. </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r>
              <a:rPr kumimoji="0" lang="en-GB" sz="1800" b="1" i="0" u="none" strike="noStrike" kern="0" cap="none" spc="0" normalizeH="0" baseline="0" noProof="0">
                <a:ln>
                  <a:noFill/>
                </a:ln>
                <a:solidFill>
                  <a:srgbClr val="38761D"/>
                </a:solidFill>
                <a:effectLst/>
                <a:uLnTx/>
                <a:uFillTx/>
                <a:latin typeface="Calibri"/>
                <a:ea typeface="Calibri"/>
                <a:cs typeface="Calibri"/>
                <a:sym typeface="Calibri"/>
              </a:rPr>
              <a:t>Task 3.4</a:t>
            </a:r>
            <a:r>
              <a:rPr kumimoji="0" lang="en-GB" sz="1800" b="0" i="0" u="none" strike="noStrike" kern="0" cap="none" spc="0" normalizeH="0" baseline="0" noProof="0">
                <a:ln>
                  <a:noFill/>
                </a:ln>
                <a:solidFill>
                  <a:srgbClr val="38761D"/>
                </a:solidFill>
                <a:effectLst/>
                <a:uLnTx/>
                <a:uFillTx/>
                <a:latin typeface="Calibri"/>
                <a:ea typeface="Calibri"/>
                <a:cs typeface="Calibri"/>
                <a:sym typeface="Calibri"/>
              </a:rPr>
              <a:t>]</a:t>
            </a:r>
            <a:endParaRPr kumimoji="0" sz="1800" b="0" i="0" u="none" strike="noStrike" kern="0" cap="none" spc="0" normalizeH="0" baseline="0" noProof="0">
              <a:ln>
                <a:noFill/>
              </a:ln>
              <a:solidFill>
                <a:srgbClr val="38761D"/>
              </a:solidFill>
              <a:effectLst/>
              <a:uLnTx/>
              <a:uFillTx/>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40f0f48f37_0_1"/>
          <p:cNvSpPr/>
          <p:nvPr/>
        </p:nvSpPr>
        <p:spPr>
          <a:xfrm>
            <a:off x="6701635" y="5555314"/>
            <a:ext cx="5479200" cy="9252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Develop a decision module for optimal EEW issued alerts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(link to the stakeholders)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g340f0f48f37_0_1"/>
          <p:cNvSpPr/>
          <p:nvPr/>
        </p:nvSpPr>
        <p:spPr>
          <a:xfrm>
            <a:off x="6667500" y="3849199"/>
            <a:ext cx="5479200" cy="9756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0" name="Google Shape;300;g340f0f48f37_0_1"/>
          <p:cNvSpPr/>
          <p:nvPr/>
        </p:nvSpPr>
        <p:spPr>
          <a:xfrm>
            <a:off x="6667500" y="2160651"/>
            <a:ext cx="5480400" cy="9744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1" name="Google Shape;301;g340f0f48f37_0_1"/>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3.1.1</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g340f0f48f37_0_1"/>
          <p:cNvSpPr txBox="1"/>
          <p:nvPr/>
        </p:nvSpPr>
        <p:spPr>
          <a:xfrm>
            <a:off x="231812" y="947429"/>
            <a:ext cx="11862000" cy="1600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GB" sz="1400" b="1" i="0" u="none" strike="noStrike" kern="0" cap="none" spc="0" normalizeH="0" baseline="0" noProof="0">
                <a:ln>
                  <a:noFill/>
                </a:ln>
                <a:solidFill>
                  <a:srgbClr val="000000"/>
                </a:solidFill>
                <a:effectLst/>
                <a:uLnTx/>
                <a:uFillTx/>
                <a:latin typeface="Calibri"/>
                <a:ea typeface="Calibri"/>
                <a:cs typeface="Calibri"/>
                <a:sym typeface="Calibri"/>
              </a:rPr>
              <a:t>Subtask 3.1.1 Earthquake Early Warning Support (EEWS) services </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(UNINA, INCDFP-RA, NOA, ETH Zürich) - The activity is grounded on the existing </a:t>
            </a:r>
            <a:r>
              <a:rPr kumimoji="0" lang="en-GB" sz="1400" b="0" i="0" u="none" strike="noStrike" kern="0" cap="none" spc="0" normalizeH="0" baseline="0" noProof="0">
                <a:ln>
                  <a:noFill/>
                </a:ln>
                <a:solidFill>
                  <a:srgbClr val="000000"/>
                </a:solidFill>
                <a:effectLst/>
                <a:highlight>
                  <a:srgbClr val="00FF00"/>
                </a:highlight>
                <a:uLnTx/>
                <a:uFillTx/>
                <a:latin typeface="Calibri"/>
                <a:ea typeface="Calibri"/>
                <a:cs typeface="Calibri"/>
                <a:sym typeface="Calibri"/>
              </a:rPr>
              <a:t>Early Warning Testing Center (CREW) and Near-Fault Observatories (NFO) </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infrastructures. We want to enhance the service by: including the capacity of </a:t>
            </a:r>
            <a:r>
              <a:rPr kumimoji="0" lang="en-GB" sz="1400" b="0" i="0" u="none" strike="noStrike" kern="0" cap="none" spc="0" normalizeH="0" baseline="0" noProof="0">
                <a:ln>
                  <a:noFill/>
                </a:ln>
                <a:solidFill>
                  <a:srgbClr val="000000"/>
                </a:solidFill>
                <a:effectLst/>
                <a:highlight>
                  <a:srgbClr val="FFFF00"/>
                </a:highlight>
                <a:uLnTx/>
                <a:uFillTx/>
                <a:latin typeface="Calibri"/>
                <a:ea typeface="Calibri"/>
                <a:cs typeface="Calibri"/>
                <a:sym typeface="Calibri"/>
              </a:rPr>
              <a:t>manage data from different NFOs</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 and </a:t>
            </a:r>
            <a:r>
              <a:rPr kumimoji="0" lang="en-GB" sz="1400" b="0" i="0" u="none" strike="noStrike" kern="0" cap="none" spc="0" normalizeH="0" baseline="0" noProof="0">
                <a:ln>
                  <a:noFill/>
                </a:ln>
                <a:solidFill>
                  <a:srgbClr val="000000"/>
                </a:solidFill>
                <a:effectLst/>
                <a:highlight>
                  <a:srgbClr val="FFFF00"/>
                </a:highlight>
                <a:uLnTx/>
                <a:uFillTx/>
                <a:latin typeface="Calibri"/>
                <a:ea typeface="Calibri"/>
                <a:cs typeface="Calibri"/>
                <a:sym typeface="Calibri"/>
              </a:rPr>
              <a:t>extending the testing center to other NFO</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 including and </a:t>
            </a:r>
            <a:r>
              <a:rPr kumimoji="0" lang="en-GB" sz="1400" b="0" i="0" u="none" strike="noStrike" kern="0" cap="none" spc="0" normalizeH="0" baseline="0" noProof="0">
                <a:ln>
                  <a:noFill/>
                </a:ln>
                <a:solidFill>
                  <a:srgbClr val="000000"/>
                </a:solidFill>
                <a:effectLst/>
                <a:highlight>
                  <a:srgbClr val="FFFF00"/>
                </a:highlight>
                <a:uLnTx/>
                <a:uFillTx/>
                <a:latin typeface="Calibri"/>
                <a:ea typeface="Calibri"/>
                <a:cs typeface="Calibri"/>
                <a:sym typeface="Calibri"/>
              </a:rPr>
              <a:t>testing different EEWS algorithms (e.g., Finder, QuakeUp)</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1400" b="0" i="0" u="none" strike="noStrike" kern="0" cap="none" spc="0" normalizeH="0" baseline="0" noProof="0">
                <a:ln>
                  <a:noFill/>
                </a:ln>
                <a:solidFill>
                  <a:srgbClr val="000000"/>
                </a:solidFill>
                <a:effectLst/>
                <a:highlight>
                  <a:srgbClr val="FFFF00"/>
                </a:highlight>
                <a:uLnTx/>
                <a:uFillTx/>
                <a:latin typeface="Calibri"/>
                <a:ea typeface="Calibri"/>
                <a:cs typeface="Calibri"/>
                <a:sym typeface="Calibri"/>
              </a:rPr>
              <a:t>developing a Decision Module to compare outputs and select the optimal EW message</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b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br>
            <a:b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b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03" name="Google Shape;303;g340f0f48f37_0_1"/>
          <p:cNvGrpSpPr/>
          <p:nvPr/>
        </p:nvGrpSpPr>
        <p:grpSpPr>
          <a:xfrm>
            <a:off x="177744" y="2160616"/>
            <a:ext cx="3451096" cy="1909764"/>
            <a:chOff x="294483" y="2100742"/>
            <a:chExt cx="5388128" cy="2981677"/>
          </a:xfrm>
        </p:grpSpPr>
        <p:pic>
          <p:nvPicPr>
            <p:cNvPr id="304" name="Google Shape;304;g340f0f48f37_0_1"/>
            <p:cNvPicPr preferRelativeResize="0"/>
            <p:nvPr/>
          </p:nvPicPr>
          <p:blipFill rotWithShape="1">
            <a:blip r:embed="rId3">
              <a:alphaModFix/>
            </a:blip>
            <a:srcRect/>
            <a:stretch/>
          </p:blipFill>
          <p:spPr>
            <a:xfrm>
              <a:off x="294483" y="2100742"/>
              <a:ext cx="5388128" cy="2981677"/>
            </a:xfrm>
            <a:prstGeom prst="rect">
              <a:avLst/>
            </a:prstGeom>
            <a:noFill/>
            <a:ln>
              <a:noFill/>
            </a:ln>
          </p:spPr>
        </p:pic>
        <p:grpSp>
          <p:nvGrpSpPr>
            <p:cNvPr id="305" name="Google Shape;305;g340f0f48f37_0_1"/>
            <p:cNvGrpSpPr/>
            <p:nvPr/>
          </p:nvGrpSpPr>
          <p:grpSpPr>
            <a:xfrm>
              <a:off x="1623124" y="4172923"/>
              <a:ext cx="849433" cy="563901"/>
              <a:chOff x="0" y="3292564"/>
              <a:chExt cx="1803850" cy="1197497"/>
            </a:xfrm>
          </p:grpSpPr>
          <p:pic>
            <p:nvPicPr>
              <p:cNvPr id="306" name="Google Shape;306;g340f0f48f37_0_1" descr="Rissc Lab - Dipartimento di Fisica Università di Napoli &quot;Federico II&quot;"/>
              <p:cNvPicPr preferRelativeResize="0"/>
              <p:nvPr/>
            </p:nvPicPr>
            <p:blipFill rotWithShape="1">
              <a:blip r:embed="rId4">
                <a:alphaModFix/>
              </a:blip>
              <a:srcRect/>
              <a:stretch/>
            </p:blipFill>
            <p:spPr>
              <a:xfrm>
                <a:off x="0" y="3292564"/>
                <a:ext cx="1181100" cy="884685"/>
              </a:xfrm>
              <a:prstGeom prst="rect">
                <a:avLst/>
              </a:prstGeom>
              <a:noFill/>
              <a:ln>
                <a:noFill/>
              </a:ln>
            </p:spPr>
          </p:pic>
          <p:pic>
            <p:nvPicPr>
              <p:cNvPr id="307" name="Google Shape;307;g340f0f48f37_0_1"/>
              <p:cNvPicPr preferRelativeResize="0"/>
              <p:nvPr/>
            </p:nvPicPr>
            <p:blipFill rotWithShape="1">
              <a:blip r:embed="rId5">
                <a:alphaModFix/>
              </a:blip>
              <a:srcRect/>
              <a:stretch/>
            </p:blipFill>
            <p:spPr>
              <a:xfrm>
                <a:off x="919164" y="3605375"/>
                <a:ext cx="884686" cy="884686"/>
              </a:xfrm>
              <a:prstGeom prst="rect">
                <a:avLst/>
              </a:prstGeom>
              <a:noFill/>
              <a:ln>
                <a:noFill/>
              </a:ln>
            </p:spPr>
          </p:pic>
        </p:grpSp>
        <p:pic>
          <p:nvPicPr>
            <p:cNvPr id="308" name="Google Shape;308;g340f0f48f37_0_1" descr="National Observatory of Athens, Greece (NOA) – SNAC Project"/>
            <p:cNvPicPr preferRelativeResize="0"/>
            <p:nvPr/>
          </p:nvPicPr>
          <p:blipFill rotWithShape="1">
            <a:blip r:embed="rId6">
              <a:alphaModFix/>
            </a:blip>
            <a:srcRect l="5521" t="4025" r="2751" b="4683"/>
            <a:stretch/>
          </p:blipFill>
          <p:spPr>
            <a:xfrm>
              <a:off x="3506640" y="4114012"/>
              <a:ext cx="416627" cy="414643"/>
            </a:xfrm>
            <a:prstGeom prst="rect">
              <a:avLst/>
            </a:prstGeom>
            <a:noFill/>
            <a:ln>
              <a:noFill/>
            </a:ln>
          </p:spPr>
        </p:pic>
        <p:pic>
          <p:nvPicPr>
            <p:cNvPr id="309" name="Google Shape;309;g340f0f48f37_0_1" descr="Institutul Național de Cercetare-Dezvoltare pentru Fizica Pământului"/>
            <p:cNvPicPr preferRelativeResize="0"/>
            <p:nvPr/>
          </p:nvPicPr>
          <p:blipFill rotWithShape="1">
            <a:blip r:embed="rId7">
              <a:alphaModFix/>
            </a:blip>
            <a:srcRect/>
            <a:stretch/>
          </p:blipFill>
          <p:spPr>
            <a:xfrm>
              <a:off x="4311572" y="2423091"/>
              <a:ext cx="593653" cy="593653"/>
            </a:xfrm>
            <a:prstGeom prst="rect">
              <a:avLst/>
            </a:prstGeom>
            <a:noFill/>
            <a:ln>
              <a:noFill/>
            </a:ln>
          </p:spPr>
        </p:pic>
        <p:pic>
          <p:nvPicPr>
            <p:cNvPr id="310" name="Google Shape;310;g340f0f48f37_0_1" descr="ETH Zurich Logo PNG - Brand Logo Vector"/>
            <p:cNvPicPr preferRelativeResize="0"/>
            <p:nvPr/>
          </p:nvPicPr>
          <p:blipFill rotWithShape="1">
            <a:blip r:embed="rId8">
              <a:alphaModFix/>
            </a:blip>
            <a:srcRect t="35623" b="35623"/>
            <a:stretch/>
          </p:blipFill>
          <p:spPr>
            <a:xfrm>
              <a:off x="432968" y="2734594"/>
              <a:ext cx="845957" cy="243239"/>
            </a:xfrm>
            <a:prstGeom prst="rect">
              <a:avLst/>
            </a:prstGeom>
            <a:noFill/>
            <a:ln>
              <a:noFill/>
            </a:ln>
          </p:spPr>
        </p:pic>
      </p:grpSp>
      <p:sp>
        <p:nvSpPr>
          <p:cNvPr id="311" name="Google Shape;311;g340f0f48f37_0_1"/>
          <p:cNvSpPr txBox="1"/>
          <p:nvPr/>
        </p:nvSpPr>
        <p:spPr>
          <a:xfrm>
            <a:off x="3381315" y="2503040"/>
            <a:ext cx="28854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The </a:t>
            </a: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NFOs</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are long term RIs that strive to provide multidisciplinary and high resolution near fault data.</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2" name="Google Shape;312;g340f0f48f37_0_1"/>
          <p:cNvGrpSpPr/>
          <p:nvPr/>
        </p:nvGrpSpPr>
        <p:grpSpPr>
          <a:xfrm>
            <a:off x="369212" y="4226512"/>
            <a:ext cx="2407487" cy="1954771"/>
            <a:chOff x="6777750" y="2760658"/>
            <a:chExt cx="4729837" cy="3941070"/>
          </a:xfrm>
        </p:grpSpPr>
        <p:pic>
          <p:nvPicPr>
            <p:cNvPr id="313" name="Google Shape;313;g340f0f48f37_0_1"/>
            <p:cNvPicPr preferRelativeResize="0"/>
            <p:nvPr/>
          </p:nvPicPr>
          <p:blipFill rotWithShape="1">
            <a:blip r:embed="rId9">
              <a:alphaModFix/>
            </a:blip>
            <a:srcRect/>
            <a:stretch/>
          </p:blipFill>
          <p:spPr>
            <a:xfrm>
              <a:off x="6777750" y="2760658"/>
              <a:ext cx="4729837" cy="2780662"/>
            </a:xfrm>
            <a:prstGeom prst="rect">
              <a:avLst/>
            </a:prstGeom>
            <a:noFill/>
            <a:ln>
              <a:noFill/>
            </a:ln>
          </p:spPr>
        </p:pic>
        <p:pic>
          <p:nvPicPr>
            <p:cNvPr id="314" name="Google Shape;314;g340f0f48f37_0_1"/>
            <p:cNvPicPr preferRelativeResize="0"/>
            <p:nvPr/>
          </p:nvPicPr>
          <p:blipFill rotWithShape="1">
            <a:blip r:embed="rId10">
              <a:alphaModFix/>
            </a:blip>
            <a:srcRect/>
            <a:stretch/>
          </p:blipFill>
          <p:spPr>
            <a:xfrm>
              <a:off x="6887962" y="5392297"/>
              <a:ext cx="4619624" cy="1309431"/>
            </a:xfrm>
            <a:prstGeom prst="rect">
              <a:avLst/>
            </a:prstGeom>
            <a:noFill/>
            <a:ln>
              <a:noFill/>
            </a:ln>
          </p:spPr>
        </p:pic>
      </p:grpSp>
      <p:sp>
        <p:nvSpPr>
          <p:cNvPr id="315" name="Google Shape;315;g340f0f48f37_0_1"/>
          <p:cNvSpPr txBox="1"/>
          <p:nvPr/>
        </p:nvSpPr>
        <p:spPr>
          <a:xfrm>
            <a:off x="2668579" y="4634042"/>
            <a:ext cx="3092400" cy="1200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CREW</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is the testing center for EEW techniques managed by TCS-NFO within EPOS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g340f0f48f37_0_1"/>
          <p:cNvSpPr txBox="1"/>
          <p:nvPr/>
        </p:nvSpPr>
        <p:spPr>
          <a:xfrm>
            <a:off x="6667500" y="2282831"/>
            <a:ext cx="54264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Data and alerts from different NFOs integrated within the testing centers (CREW, others)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g340f0f48f37_0_1"/>
          <p:cNvSpPr/>
          <p:nvPr/>
        </p:nvSpPr>
        <p:spPr>
          <a:xfrm rot="5400000">
            <a:off x="9130176" y="3228099"/>
            <a:ext cx="622200" cy="543600"/>
          </a:xfrm>
          <a:prstGeom prst="rightArrow">
            <a:avLst>
              <a:gd name="adj1" fmla="val 50000"/>
              <a:gd name="adj2" fmla="val 50000"/>
            </a:avLst>
          </a:prstGeom>
          <a:solidFill>
            <a:schemeClr val="accent6"/>
          </a:solidFill>
          <a:ln w="25400" cap="flat" cmpd="sng">
            <a:solidFill>
              <a:srgbClr val="1027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8" name="Google Shape;318;g340f0f48f37_0_1"/>
          <p:cNvSpPr txBox="1"/>
          <p:nvPr/>
        </p:nvSpPr>
        <p:spPr>
          <a:xfrm>
            <a:off x="6613438" y="3909371"/>
            <a:ext cx="5480400" cy="923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Testing new advanced EEW methodologies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(Impact-based, physics-based, RT extended source)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g340f0f48f37_0_1"/>
          <p:cNvSpPr/>
          <p:nvPr/>
        </p:nvSpPr>
        <p:spPr>
          <a:xfrm rot="5400000">
            <a:off x="9130176" y="4921652"/>
            <a:ext cx="622200" cy="543600"/>
          </a:xfrm>
          <a:prstGeom prst="rightArrow">
            <a:avLst>
              <a:gd name="adj1" fmla="val 50000"/>
              <a:gd name="adj2" fmla="val 50000"/>
            </a:avLst>
          </a:prstGeom>
          <a:solidFill>
            <a:schemeClr val="accent6"/>
          </a:solidFill>
          <a:ln w="25400" cap="flat" cmpd="sng">
            <a:solidFill>
              <a:srgbClr val="1027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40f0f48f37_0_98"/>
          <p:cNvSpPr/>
          <p:nvPr/>
        </p:nvSpPr>
        <p:spPr>
          <a:xfrm>
            <a:off x="285875" y="4926950"/>
            <a:ext cx="4194600" cy="1246800"/>
          </a:xfrm>
          <a:prstGeom prst="roundRect">
            <a:avLst>
              <a:gd name="adj" fmla="val 16667"/>
            </a:avLst>
          </a:prstGeom>
          <a:solidFill>
            <a:srgbClr val="CFE2F3"/>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g340f0f48f37_0_98"/>
          <p:cNvSpPr/>
          <p:nvPr/>
        </p:nvSpPr>
        <p:spPr>
          <a:xfrm>
            <a:off x="7280525" y="4959375"/>
            <a:ext cx="4759200" cy="1062000"/>
          </a:xfrm>
          <a:prstGeom prst="roundRect">
            <a:avLst>
              <a:gd name="adj" fmla="val 16667"/>
            </a:avLst>
          </a:prstGeom>
          <a:solidFill>
            <a:srgbClr val="CFE2F3"/>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g340f0f48f37_0_98"/>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3.1.2</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g340f0f48f37_0_98"/>
          <p:cNvSpPr txBox="1"/>
          <p:nvPr/>
        </p:nvSpPr>
        <p:spPr>
          <a:xfrm>
            <a:off x="231812" y="871229"/>
            <a:ext cx="11862000" cy="523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GB" sz="1400" b="1" i="0" u="none" strike="noStrike" kern="0" cap="none" spc="0" normalizeH="0" baseline="0" noProof="0">
                <a:ln>
                  <a:noFill/>
                </a:ln>
                <a:solidFill>
                  <a:srgbClr val="000000"/>
                </a:solidFill>
                <a:effectLst/>
                <a:uLnTx/>
                <a:uFillTx/>
                <a:latin typeface="Calibri"/>
                <a:ea typeface="Calibri"/>
                <a:cs typeface="Calibri"/>
                <a:sym typeface="Calibri"/>
              </a:rPr>
              <a:t>Subtask 3.1.2 Tsunami Early Warning Support services </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(INGV , NOA, GFZ, KOERI, VLIZ) - The activity will regard the enhancement of the TSP-IOT (Tsunami Service Provider InterOperability Tool) running prototype for Tsunami Early Warning support services virtual access (VA).</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g340f0f48f37_0_98"/>
          <p:cNvSpPr/>
          <p:nvPr/>
        </p:nvSpPr>
        <p:spPr>
          <a:xfrm>
            <a:off x="440851" y="5713425"/>
            <a:ext cx="1784700" cy="3693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9" name="Google Shape;329;g340f0f48f37_0_98"/>
          <p:cNvSpPr txBox="1"/>
          <p:nvPr/>
        </p:nvSpPr>
        <p:spPr>
          <a:xfrm>
            <a:off x="253725" y="5681700"/>
            <a:ext cx="2127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Interoperable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g340f0f48f37_0_98"/>
          <p:cNvSpPr txBox="1"/>
          <p:nvPr/>
        </p:nvSpPr>
        <p:spPr>
          <a:xfrm>
            <a:off x="5094500" y="5229525"/>
            <a:ext cx="1572000" cy="507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700" b="1" i="0" u="none" strike="noStrike" kern="0" cap="none" spc="0" normalizeH="0" baseline="0" noProof="0">
                <a:ln>
                  <a:noFill/>
                </a:ln>
                <a:solidFill>
                  <a:srgbClr val="000000"/>
                </a:solidFill>
                <a:effectLst/>
                <a:uLnTx/>
                <a:uFillTx/>
                <a:latin typeface="Arial"/>
                <a:ea typeface="+mn-ea"/>
                <a:cs typeface="Arial"/>
                <a:sym typeface="Arial"/>
              </a:rPr>
              <a:t>TSP-IOT </a:t>
            </a:r>
            <a:endParaRPr kumimoji="0" sz="23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g340f0f48f37_0_98"/>
          <p:cNvSpPr/>
          <p:nvPr/>
        </p:nvSpPr>
        <p:spPr>
          <a:xfrm>
            <a:off x="2568151" y="5697563"/>
            <a:ext cx="1784700" cy="3693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2" name="Google Shape;332;g340f0f48f37_0_98"/>
          <p:cNvSpPr txBox="1"/>
          <p:nvPr/>
        </p:nvSpPr>
        <p:spPr>
          <a:xfrm>
            <a:off x="2381025" y="5665838"/>
            <a:ext cx="2127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Consistent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g340f0f48f37_0_98"/>
          <p:cNvSpPr/>
          <p:nvPr/>
        </p:nvSpPr>
        <p:spPr>
          <a:xfrm>
            <a:off x="7467651" y="5472788"/>
            <a:ext cx="1784700" cy="3693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4" name="Google Shape;334;g340f0f48f37_0_98"/>
          <p:cNvSpPr txBox="1"/>
          <p:nvPr/>
        </p:nvSpPr>
        <p:spPr>
          <a:xfrm>
            <a:off x="7280525" y="5487094"/>
            <a:ext cx="21273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Redundancy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g340f0f48f37_0_98"/>
          <p:cNvSpPr/>
          <p:nvPr/>
        </p:nvSpPr>
        <p:spPr>
          <a:xfrm>
            <a:off x="9580075" y="5487094"/>
            <a:ext cx="2334000" cy="3693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6" name="Google Shape;336;g340f0f48f37_0_98"/>
          <p:cNvSpPr txBox="1"/>
          <p:nvPr/>
        </p:nvSpPr>
        <p:spPr>
          <a:xfrm>
            <a:off x="9316750" y="5487094"/>
            <a:ext cx="28635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Fallback solutions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g340f0f48f37_0_98"/>
          <p:cNvSpPr txBox="1"/>
          <p:nvPr/>
        </p:nvSpPr>
        <p:spPr>
          <a:xfrm>
            <a:off x="931975" y="4926950"/>
            <a:ext cx="30000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helps Tsunami Service Providers to be more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g340f0f48f37_0_98"/>
          <p:cNvSpPr txBox="1"/>
          <p:nvPr/>
        </p:nvSpPr>
        <p:spPr>
          <a:xfrm>
            <a:off x="7998250" y="4913150"/>
            <a:ext cx="30000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mn-ea"/>
                <a:cs typeface="Arial"/>
                <a:sym typeface="Arial"/>
              </a:rPr>
              <a:t>increases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g340f0f48f37_0_98"/>
          <p:cNvSpPr/>
          <p:nvPr/>
        </p:nvSpPr>
        <p:spPr>
          <a:xfrm>
            <a:off x="6633025" y="5351850"/>
            <a:ext cx="5712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g340f0f48f37_0_98"/>
          <p:cNvSpPr/>
          <p:nvPr/>
        </p:nvSpPr>
        <p:spPr>
          <a:xfrm rot="10800000">
            <a:off x="4575625" y="5351850"/>
            <a:ext cx="5712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41" name="Google Shape;341;g340f0f48f37_0_98"/>
          <p:cNvPicPr preferRelativeResize="0"/>
          <p:nvPr/>
        </p:nvPicPr>
        <p:blipFill>
          <a:blip r:embed="rId3">
            <a:alphaModFix/>
          </a:blip>
          <a:stretch>
            <a:fillRect/>
          </a:stretch>
        </p:blipFill>
        <p:spPr>
          <a:xfrm>
            <a:off x="106737" y="1546837"/>
            <a:ext cx="3741637" cy="1895623"/>
          </a:xfrm>
          <a:prstGeom prst="rect">
            <a:avLst/>
          </a:prstGeom>
          <a:noFill/>
          <a:ln>
            <a:noFill/>
          </a:ln>
        </p:spPr>
      </p:pic>
      <p:pic>
        <p:nvPicPr>
          <p:cNvPr id="342" name="Google Shape;342;g340f0f48f37_0_98"/>
          <p:cNvPicPr preferRelativeResize="0"/>
          <p:nvPr/>
        </p:nvPicPr>
        <p:blipFill>
          <a:blip r:embed="rId4">
            <a:alphaModFix/>
          </a:blip>
          <a:stretch>
            <a:fillRect/>
          </a:stretch>
        </p:blipFill>
        <p:spPr>
          <a:xfrm>
            <a:off x="106724" y="3351568"/>
            <a:ext cx="2648275" cy="1383107"/>
          </a:xfrm>
          <a:prstGeom prst="rect">
            <a:avLst/>
          </a:prstGeom>
          <a:noFill/>
          <a:ln>
            <a:noFill/>
          </a:ln>
        </p:spPr>
      </p:pic>
      <p:pic>
        <p:nvPicPr>
          <p:cNvPr id="343" name="Google Shape;343;g340f0f48f37_0_98"/>
          <p:cNvPicPr preferRelativeResize="0"/>
          <p:nvPr/>
        </p:nvPicPr>
        <p:blipFill>
          <a:blip r:embed="rId5">
            <a:alphaModFix/>
          </a:blip>
          <a:stretch>
            <a:fillRect/>
          </a:stretch>
        </p:blipFill>
        <p:spPr>
          <a:xfrm>
            <a:off x="1254460" y="2476833"/>
            <a:ext cx="3011825" cy="1520117"/>
          </a:xfrm>
          <a:prstGeom prst="rect">
            <a:avLst/>
          </a:prstGeom>
          <a:noFill/>
          <a:ln>
            <a:noFill/>
          </a:ln>
        </p:spPr>
      </p:pic>
      <p:pic>
        <p:nvPicPr>
          <p:cNvPr id="344" name="Google Shape;344;g340f0f48f37_0_98"/>
          <p:cNvPicPr preferRelativeResize="0"/>
          <p:nvPr/>
        </p:nvPicPr>
        <p:blipFill>
          <a:blip r:embed="rId6">
            <a:alphaModFix/>
          </a:blip>
          <a:stretch>
            <a:fillRect/>
          </a:stretch>
        </p:blipFill>
        <p:spPr>
          <a:xfrm>
            <a:off x="4860376" y="1528977"/>
            <a:ext cx="3394450" cy="2219875"/>
          </a:xfrm>
          <a:prstGeom prst="rect">
            <a:avLst/>
          </a:prstGeom>
          <a:noFill/>
          <a:ln>
            <a:noFill/>
          </a:ln>
        </p:spPr>
      </p:pic>
      <p:pic>
        <p:nvPicPr>
          <p:cNvPr id="345" name="Google Shape;345;g340f0f48f37_0_98"/>
          <p:cNvPicPr preferRelativeResize="0"/>
          <p:nvPr/>
        </p:nvPicPr>
        <p:blipFill>
          <a:blip r:embed="rId7">
            <a:alphaModFix/>
          </a:blip>
          <a:stretch>
            <a:fillRect/>
          </a:stretch>
        </p:blipFill>
        <p:spPr>
          <a:xfrm>
            <a:off x="4423227" y="2513000"/>
            <a:ext cx="2863502" cy="1872682"/>
          </a:xfrm>
          <a:prstGeom prst="rect">
            <a:avLst/>
          </a:prstGeom>
          <a:noFill/>
          <a:ln>
            <a:noFill/>
          </a:ln>
        </p:spPr>
      </p:pic>
      <p:pic>
        <p:nvPicPr>
          <p:cNvPr id="346" name="Google Shape;346;g340f0f48f37_0_98" title="Screenshot 2025-03-16 at 16.48.58.png"/>
          <p:cNvPicPr preferRelativeResize="0"/>
          <p:nvPr/>
        </p:nvPicPr>
        <p:blipFill>
          <a:blip r:embed="rId8">
            <a:alphaModFix/>
          </a:blip>
          <a:stretch>
            <a:fillRect/>
          </a:stretch>
        </p:blipFill>
        <p:spPr>
          <a:xfrm>
            <a:off x="8352350" y="1985626"/>
            <a:ext cx="3741650" cy="1801410"/>
          </a:xfrm>
          <a:prstGeom prst="rect">
            <a:avLst/>
          </a:prstGeom>
          <a:noFill/>
          <a:ln>
            <a:noFill/>
          </a:ln>
        </p:spPr>
      </p:pic>
      <p:sp>
        <p:nvSpPr>
          <p:cNvPr id="347" name="Google Shape;347;g340f0f48f37_0_98"/>
          <p:cNvSpPr/>
          <p:nvPr/>
        </p:nvSpPr>
        <p:spPr>
          <a:xfrm>
            <a:off x="59500" y="1547150"/>
            <a:ext cx="4284400" cy="3257925"/>
          </a:xfrm>
          <a:custGeom>
            <a:avLst/>
            <a:gdLst/>
            <a:ahLst/>
            <a:cxnLst/>
            <a:rect l="l" t="t" r="r" b="b"/>
            <a:pathLst>
              <a:path w="171376" h="130317" extrusionOk="0">
                <a:moveTo>
                  <a:pt x="2975" y="595"/>
                </a:moveTo>
                <a:lnTo>
                  <a:pt x="151739" y="0"/>
                </a:lnTo>
                <a:lnTo>
                  <a:pt x="151739" y="36893"/>
                </a:lnTo>
                <a:lnTo>
                  <a:pt x="171376" y="37488"/>
                </a:lnTo>
                <a:lnTo>
                  <a:pt x="170186" y="99969"/>
                </a:lnTo>
                <a:lnTo>
                  <a:pt x="110680" y="99969"/>
                </a:lnTo>
                <a:lnTo>
                  <a:pt x="110085" y="128531"/>
                </a:lnTo>
                <a:lnTo>
                  <a:pt x="0" y="130317"/>
                </a:lnTo>
                <a:close/>
              </a:path>
            </a:pathLst>
          </a:custGeom>
          <a:noFill/>
          <a:ln w="9525" cap="flat" cmpd="sng">
            <a:solidFill>
              <a:srgbClr val="A61C00"/>
            </a:solidFill>
            <a:prstDash val="solid"/>
            <a:round/>
            <a:headEnd type="none" w="med" len="med"/>
            <a:tailEnd type="none" w="med" len="med"/>
          </a:ln>
        </p:spPr>
      </p:sp>
      <p:sp>
        <p:nvSpPr>
          <p:cNvPr id="348" name="Google Shape;348;g340f0f48f37_0_98"/>
          <p:cNvSpPr/>
          <p:nvPr/>
        </p:nvSpPr>
        <p:spPr>
          <a:xfrm>
            <a:off x="4388525" y="1517400"/>
            <a:ext cx="3912475" cy="2915750"/>
          </a:xfrm>
          <a:custGeom>
            <a:avLst/>
            <a:gdLst/>
            <a:ahLst/>
            <a:cxnLst/>
            <a:rect l="l" t="t" r="r" b="b"/>
            <a:pathLst>
              <a:path w="156499" h="116630" extrusionOk="0">
                <a:moveTo>
                  <a:pt x="19637" y="595"/>
                </a:moveTo>
                <a:lnTo>
                  <a:pt x="156499" y="0"/>
                </a:lnTo>
                <a:lnTo>
                  <a:pt x="156499" y="89853"/>
                </a:lnTo>
                <a:lnTo>
                  <a:pt x="116631" y="90448"/>
                </a:lnTo>
                <a:lnTo>
                  <a:pt x="117226" y="116630"/>
                </a:lnTo>
                <a:lnTo>
                  <a:pt x="3570" y="116630"/>
                </a:lnTo>
                <a:lnTo>
                  <a:pt x="0" y="38083"/>
                </a:lnTo>
                <a:lnTo>
                  <a:pt x="19042" y="37488"/>
                </a:lnTo>
                <a:close/>
              </a:path>
            </a:pathLst>
          </a:custGeom>
          <a:noFill/>
          <a:ln w="9525" cap="flat" cmpd="sng">
            <a:solidFill>
              <a:srgbClr val="EBA900"/>
            </a:solidFill>
            <a:prstDash val="solid"/>
            <a:round/>
            <a:headEnd type="none" w="med" len="med"/>
            <a:tailEnd type="none" w="med" len="med"/>
          </a:ln>
        </p:spPr>
      </p:sp>
      <p:sp>
        <p:nvSpPr>
          <p:cNvPr id="349" name="Google Shape;349;g340f0f48f37_0_98"/>
          <p:cNvSpPr/>
          <p:nvPr/>
        </p:nvSpPr>
        <p:spPr>
          <a:xfrm>
            <a:off x="8330750" y="1963675"/>
            <a:ext cx="3823225" cy="1859550"/>
          </a:xfrm>
          <a:custGeom>
            <a:avLst/>
            <a:gdLst/>
            <a:ahLst/>
            <a:cxnLst/>
            <a:rect l="l" t="t" r="r" b="b"/>
            <a:pathLst>
              <a:path w="152929" h="74382" extrusionOk="0">
                <a:moveTo>
                  <a:pt x="1190" y="595"/>
                </a:moveTo>
                <a:lnTo>
                  <a:pt x="152929" y="0"/>
                </a:lnTo>
                <a:lnTo>
                  <a:pt x="152929" y="72597"/>
                </a:lnTo>
                <a:lnTo>
                  <a:pt x="0" y="74382"/>
                </a:lnTo>
                <a:close/>
              </a:path>
            </a:pathLst>
          </a:custGeom>
          <a:noFill/>
          <a:ln w="9525" cap="flat" cmpd="sng">
            <a:solidFill>
              <a:srgbClr val="70AD47"/>
            </a:solidFill>
            <a:prstDash val="solid"/>
            <a:round/>
            <a:headEnd type="none" w="med" len="med"/>
            <a:tailEnd type="none" w="med" len="med"/>
          </a:ln>
        </p:spPr>
      </p:sp>
      <p:sp>
        <p:nvSpPr>
          <p:cNvPr id="350" name="Google Shape;350;g340f0f48f37_0_98"/>
          <p:cNvSpPr txBox="1"/>
          <p:nvPr/>
        </p:nvSpPr>
        <p:spPr>
          <a:xfrm>
            <a:off x="2675475" y="4047200"/>
            <a:ext cx="17847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A61C00"/>
                </a:solidFill>
                <a:effectLst/>
                <a:uLnTx/>
                <a:uFillTx/>
                <a:latin typeface="Arial"/>
                <a:ea typeface="+mn-ea"/>
                <a:cs typeface="Arial"/>
                <a:sym typeface="Arial"/>
              </a:rPr>
              <a:t>Forecast points and sensors</a:t>
            </a:r>
            <a:endParaRPr kumimoji="0" sz="1000" b="0" i="0" u="none" strike="noStrike" kern="0" cap="none" spc="0" normalizeH="0" baseline="0" noProof="0">
              <a:ln>
                <a:noFill/>
              </a:ln>
              <a:solidFill>
                <a:srgbClr val="A61C00"/>
              </a:solidFill>
              <a:effectLst/>
              <a:uLnTx/>
              <a:uFillTx/>
              <a:latin typeface="Arial"/>
              <a:ea typeface="+mn-ea"/>
              <a:cs typeface="Arial"/>
              <a:sym typeface="Arial"/>
            </a:endParaRPr>
          </a:p>
        </p:txBody>
      </p:sp>
      <p:sp>
        <p:nvSpPr>
          <p:cNvPr id="351" name="Google Shape;351;g340f0f48f37_0_98"/>
          <p:cNvSpPr txBox="1"/>
          <p:nvPr/>
        </p:nvSpPr>
        <p:spPr>
          <a:xfrm>
            <a:off x="4460300" y="4373125"/>
            <a:ext cx="41085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B45F06"/>
                </a:solidFill>
                <a:effectLst/>
                <a:uLnTx/>
                <a:uFillTx/>
                <a:latin typeface="Arial"/>
                <a:ea typeface="+mn-ea"/>
                <a:cs typeface="Arial"/>
                <a:sym typeface="Arial"/>
              </a:rPr>
              <a:t>Earthquake parameters and alert messages</a:t>
            </a:r>
            <a:endParaRPr kumimoji="0" sz="1000" b="0" i="0" u="none" strike="noStrike" kern="0" cap="none" spc="0" normalizeH="0" baseline="0" noProof="0">
              <a:ln>
                <a:noFill/>
              </a:ln>
              <a:solidFill>
                <a:srgbClr val="B45F06"/>
              </a:solidFill>
              <a:effectLst/>
              <a:uLnTx/>
              <a:uFillTx/>
              <a:latin typeface="Arial"/>
              <a:ea typeface="+mn-ea"/>
              <a:cs typeface="Arial"/>
              <a:sym typeface="Arial"/>
            </a:endParaRPr>
          </a:p>
        </p:txBody>
      </p:sp>
      <p:sp>
        <p:nvSpPr>
          <p:cNvPr id="352" name="Google Shape;352;g340f0f48f37_0_98"/>
          <p:cNvSpPr txBox="1"/>
          <p:nvPr/>
        </p:nvSpPr>
        <p:spPr>
          <a:xfrm>
            <a:off x="10845850" y="3786875"/>
            <a:ext cx="12792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38761D"/>
                </a:solidFill>
                <a:effectLst/>
                <a:uLnTx/>
                <a:uFillTx/>
                <a:latin typeface="Arial"/>
                <a:ea typeface="+mn-ea"/>
                <a:cs typeface="Arial"/>
                <a:sym typeface="Arial"/>
              </a:rPr>
              <a:t>Simulations</a:t>
            </a:r>
            <a:endParaRPr kumimoji="0" sz="1000" b="0" i="0" u="none" strike="noStrike" kern="0" cap="none" spc="0" normalizeH="0" baseline="0" noProof="0">
              <a:ln>
                <a:noFill/>
              </a:ln>
              <a:solidFill>
                <a:srgbClr val="38761D"/>
              </a:solidFill>
              <a:effectLst/>
              <a:uLnTx/>
              <a:uFillTx/>
              <a:latin typeface="Arial"/>
              <a:ea typeface="+mn-ea"/>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340f0f48f37_0_123"/>
          <p:cNvSpPr/>
          <p:nvPr/>
        </p:nvSpPr>
        <p:spPr>
          <a:xfrm>
            <a:off x="192367" y="1063800"/>
            <a:ext cx="11693100" cy="4919700"/>
          </a:xfrm>
          <a:prstGeom prst="rect">
            <a:avLst/>
          </a:prstGeom>
          <a:noFill/>
          <a:ln>
            <a:noFill/>
          </a:ln>
        </p:spPr>
        <p:txBody>
          <a:bodyPr spcFirstLastPara="1" wrap="square" lIns="91425" tIns="45700" rIns="91425" bIns="45700" anchor="t" anchorCtr="0">
            <a:noAutofit/>
          </a:bodyPr>
          <a:lstStyle/>
          <a:p>
            <a:pPr marL="889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Calibri"/>
                <a:ea typeface="Calibri"/>
                <a:cs typeface="Calibri"/>
                <a:sym typeface="Calibri"/>
              </a:rPr>
              <a:t>Prototype services for improved meteotsunami early warnings to be implemented and tested on specific areas along the Croatian coastline.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9" name="Google Shape;359;g340f0f48f37_0_123"/>
          <p:cNvPicPr preferRelativeResize="0"/>
          <p:nvPr/>
        </p:nvPicPr>
        <p:blipFill rotWithShape="1">
          <a:blip r:embed="rId3">
            <a:alphaModFix/>
          </a:blip>
          <a:srcRect/>
          <a:stretch/>
        </p:blipFill>
        <p:spPr>
          <a:xfrm>
            <a:off x="192367" y="1903368"/>
            <a:ext cx="8075983" cy="4181635"/>
          </a:xfrm>
          <a:prstGeom prst="rect">
            <a:avLst/>
          </a:prstGeom>
          <a:noFill/>
          <a:ln>
            <a:noFill/>
          </a:ln>
        </p:spPr>
      </p:pic>
      <p:sp>
        <p:nvSpPr>
          <p:cNvPr id="360" name="Google Shape;360;g340f0f48f37_0_123"/>
          <p:cNvSpPr/>
          <p:nvPr/>
        </p:nvSpPr>
        <p:spPr>
          <a:xfrm>
            <a:off x="8268348" y="1727876"/>
            <a:ext cx="3731100" cy="30777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Calibri"/>
                <a:ea typeface="Calibri"/>
                <a:cs typeface="Calibri"/>
                <a:sym typeface="Calibri"/>
              </a:rPr>
              <a:t>This include methods and workflows for daily deterministic forecasts with the possibility of delivering warnings 24 hours in advance; stochastic hazard assessments; observational database. </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g340f0f48f37_0_123"/>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3.1.3</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340f0f48f37_0_205"/>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3.1.4</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g340f0f48f37_0_205"/>
          <p:cNvSpPr txBox="1"/>
          <p:nvPr/>
        </p:nvSpPr>
        <p:spPr>
          <a:xfrm>
            <a:off x="338231" y="772829"/>
            <a:ext cx="11519100" cy="5613300"/>
          </a:xfrm>
          <a:prstGeom prst="rect">
            <a:avLst/>
          </a:prstGeom>
          <a:noFill/>
          <a:ln>
            <a:noFill/>
          </a:ln>
        </p:spPr>
        <p:txBody>
          <a:bodyPr spcFirstLastPara="1" wrap="square" lIns="0" tIns="60925" rIns="0" bIns="60925" anchor="t" anchorCtr="0">
            <a:noAutofit/>
          </a:bodyPr>
          <a:lstStyle/>
          <a:p>
            <a:pPr marL="381000" marR="0" lvl="0" indent="-361950" algn="l" defTabSz="914400" rtl="0" eaLnBrk="1" fontAlgn="auto" latinLnBrk="0" hangingPunct="1">
              <a:lnSpc>
                <a:spcPct val="110000"/>
              </a:lnSpc>
              <a:spcBef>
                <a:spcPts val="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Improvement of the GEM </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OQ impact tool </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for rapid post-event impact assessment of earthquakes and associated secondary hazards</a:t>
            </a:r>
            <a:endParaRPr kumimoji="0" sz="1700" b="0" i="0" u="none" strike="noStrike" kern="0" cap="none" spc="0" normalizeH="0" baseline="0" noProof="0">
              <a:ln>
                <a:noFill/>
              </a:ln>
              <a:solidFill>
                <a:srgbClr val="000000"/>
              </a:solidFill>
              <a:effectLst/>
              <a:uLnTx/>
              <a:uFillTx/>
              <a:latin typeface="Arial"/>
              <a:ea typeface="+mn-ea"/>
              <a:cs typeface="Arial"/>
              <a:sym typeface="Arial"/>
            </a:endParaRPr>
          </a:p>
          <a:p>
            <a:pPr marL="381000" marR="0" lvl="0" indent="-361950" algn="l" defTabSz="914400" rtl="0" eaLnBrk="1" fontAlgn="auto" latinLnBrk="0" hangingPunct="1">
              <a:lnSpc>
                <a:spcPct val="110000"/>
              </a:lnSpc>
              <a:spcBef>
                <a:spcPts val="160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Improvement of GEM exposure models by incorporating the </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temporal component</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(e.g. the time of the day and season variations)</a:t>
            </a:r>
            <a:endParaRPr kumimoji="0" sz="1700" b="0" i="0" u="none" strike="noStrike" kern="0" cap="none" spc="0" normalizeH="0" baseline="0" noProof="0">
              <a:ln>
                <a:noFill/>
              </a:ln>
              <a:solidFill>
                <a:srgbClr val="000000"/>
              </a:solidFill>
              <a:effectLst/>
              <a:uLnTx/>
              <a:uFillTx/>
              <a:latin typeface="Arial"/>
              <a:ea typeface="+mn-ea"/>
              <a:cs typeface="Arial"/>
              <a:sym typeface="Arial"/>
            </a:endParaRPr>
          </a:p>
          <a:p>
            <a:pPr marL="381000" marR="0" lvl="0" indent="-361950" algn="l" defTabSz="914400" rtl="0" eaLnBrk="1" fontAlgn="auto" latinLnBrk="0" hangingPunct="1">
              <a:lnSpc>
                <a:spcPct val="110000"/>
              </a:lnSpc>
              <a:spcBef>
                <a:spcPts val="160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Development of a European database of </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damage-dependent fragility and vulnerability models</a:t>
            </a:r>
            <a:b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b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1600"/>
              </a:spcBef>
              <a:spcAft>
                <a:spcPts val="0"/>
              </a:spcAft>
              <a:buClr>
                <a:srgbClr val="7F7F7F"/>
              </a:buClr>
              <a:buSzPts val="21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69" name="Google Shape;369;g340f0f48f37_0_205"/>
          <p:cNvSpPr/>
          <p:nvPr/>
        </p:nvSpPr>
        <p:spPr>
          <a:xfrm rot="5400000">
            <a:off x="4965397" y="4413875"/>
            <a:ext cx="1119300" cy="450900"/>
          </a:xfrm>
          <a:prstGeom prst="rightArrow">
            <a:avLst>
              <a:gd name="adj1" fmla="val 100000"/>
              <a:gd name="adj2" fmla="val 43297"/>
            </a:avLst>
          </a:prstGeom>
          <a:gradFill>
            <a:gsLst>
              <a:gs pos="0">
                <a:srgbClr val="002060"/>
              </a:gs>
              <a:gs pos="99000">
                <a:srgbClr val="D3E3EF"/>
              </a:gs>
              <a:gs pos="100000">
                <a:srgbClr val="D3E3EF"/>
              </a:gs>
            </a:gsLst>
            <a:lin ang="0" scaled="0"/>
          </a:gra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0" name="Google Shape;370;g340f0f48f37_0_205"/>
          <p:cNvSpPr/>
          <p:nvPr/>
        </p:nvSpPr>
        <p:spPr>
          <a:xfrm>
            <a:off x="1902093" y="3841467"/>
            <a:ext cx="9700500" cy="450900"/>
          </a:xfrm>
          <a:prstGeom prst="rightArrow">
            <a:avLst>
              <a:gd name="adj1" fmla="val 100000"/>
              <a:gd name="adj2" fmla="val 43297"/>
            </a:avLst>
          </a:prstGeom>
          <a:gradFill>
            <a:gsLst>
              <a:gs pos="0">
                <a:srgbClr val="002060"/>
              </a:gs>
              <a:gs pos="100000">
                <a:srgbClr val="D3E3EF"/>
              </a:gs>
            </a:gsLst>
            <a:lin ang="0" scaled="0"/>
          </a:gra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1" name="Google Shape;371;g340f0f48f37_0_205"/>
          <p:cNvSpPr/>
          <p:nvPr/>
        </p:nvSpPr>
        <p:spPr>
          <a:xfrm>
            <a:off x="1431951" y="3670979"/>
            <a:ext cx="792000" cy="792000"/>
          </a:xfrm>
          <a:prstGeom prst="star16">
            <a:avLst>
              <a:gd name="adj" fmla="val 37500"/>
            </a:avLst>
          </a:prstGeom>
          <a:solidFill>
            <a:srgbClr val="D3E3EF"/>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2" name="Google Shape;372;g340f0f48f37_0_205"/>
          <p:cNvSpPr/>
          <p:nvPr/>
        </p:nvSpPr>
        <p:spPr>
          <a:xfrm>
            <a:off x="2639732" y="3724979"/>
            <a:ext cx="684000" cy="684000"/>
          </a:xfrm>
          <a:prstGeom prst="ellipse">
            <a:avLst/>
          </a:prstGeom>
          <a:solidFill>
            <a:srgbClr val="FFFF00"/>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3" name="Google Shape;373;g340f0f48f37_0_205"/>
          <p:cNvSpPr txBox="1"/>
          <p:nvPr/>
        </p:nvSpPr>
        <p:spPr>
          <a:xfrm>
            <a:off x="482315" y="3724979"/>
            <a:ext cx="992700" cy="67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Event occurs</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4" name="Google Shape;374;g340f0f48f37_0_205"/>
          <p:cNvSpPr txBox="1"/>
          <p:nvPr/>
        </p:nvSpPr>
        <p:spPr>
          <a:xfrm>
            <a:off x="1753309" y="3200053"/>
            <a:ext cx="2478000" cy="384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PAGER Yellow alert</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5" name="Google Shape;375;g340f0f48f37_0_205"/>
          <p:cNvSpPr/>
          <p:nvPr/>
        </p:nvSpPr>
        <p:spPr>
          <a:xfrm>
            <a:off x="5182987" y="3724979"/>
            <a:ext cx="684000" cy="684000"/>
          </a:xfrm>
          <a:prstGeom prst="ellipse">
            <a:avLst/>
          </a:prstGeom>
          <a:solidFill>
            <a:srgbClr val="FF0000"/>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6" name="Google Shape;376;g340f0f48f37_0_205"/>
          <p:cNvSpPr txBox="1"/>
          <p:nvPr/>
        </p:nvSpPr>
        <p:spPr>
          <a:xfrm>
            <a:off x="4336377" y="3200045"/>
            <a:ext cx="2301300" cy="384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PAGER Red alert</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7" name="Google Shape;377;g340f0f48f37_0_205"/>
          <p:cNvSpPr/>
          <p:nvPr/>
        </p:nvSpPr>
        <p:spPr>
          <a:xfrm>
            <a:off x="5537037" y="5327481"/>
            <a:ext cx="6192900" cy="450900"/>
          </a:xfrm>
          <a:prstGeom prst="rightArrow">
            <a:avLst>
              <a:gd name="adj1" fmla="val 100000"/>
              <a:gd name="adj2" fmla="val 43297"/>
            </a:avLst>
          </a:prstGeom>
          <a:gradFill>
            <a:gsLst>
              <a:gs pos="0">
                <a:srgbClr val="002060"/>
              </a:gs>
              <a:gs pos="99000">
                <a:srgbClr val="D3E3EF"/>
              </a:gs>
              <a:gs pos="100000">
                <a:srgbClr val="D3E3EF"/>
              </a:gs>
            </a:gsLst>
            <a:lin ang="0" scaled="0"/>
          </a:gra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8" name="Google Shape;378;g340f0f48f37_0_205"/>
          <p:cNvSpPr/>
          <p:nvPr/>
        </p:nvSpPr>
        <p:spPr>
          <a:xfrm>
            <a:off x="5182987" y="5210993"/>
            <a:ext cx="684000" cy="684000"/>
          </a:xfrm>
          <a:prstGeom prst="ellipse">
            <a:avLst/>
          </a:prstGeom>
          <a:solidFill>
            <a:srgbClr val="D3E3EF"/>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9" name="Google Shape;379;g340f0f48f37_0_205"/>
          <p:cNvSpPr/>
          <p:nvPr/>
        </p:nvSpPr>
        <p:spPr>
          <a:xfrm>
            <a:off x="9132569" y="3724685"/>
            <a:ext cx="684000" cy="684000"/>
          </a:xfrm>
          <a:prstGeom prst="ellipse">
            <a:avLst/>
          </a:prstGeom>
          <a:solidFill>
            <a:srgbClr val="FF0000"/>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0" name="Google Shape;380;g340f0f48f37_0_205"/>
          <p:cNvSpPr txBox="1"/>
          <p:nvPr/>
        </p:nvSpPr>
        <p:spPr>
          <a:xfrm>
            <a:off x="8298316" y="3199752"/>
            <a:ext cx="2301300" cy="384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PAGER Red alert</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1" name="Google Shape;381;g340f0f48f37_0_205"/>
          <p:cNvSpPr/>
          <p:nvPr/>
        </p:nvSpPr>
        <p:spPr>
          <a:xfrm>
            <a:off x="7830728" y="5210993"/>
            <a:ext cx="684000" cy="684000"/>
          </a:xfrm>
          <a:prstGeom prst="ellipse">
            <a:avLst/>
          </a:prstGeom>
          <a:solidFill>
            <a:srgbClr val="D3E3EF"/>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2" name="Google Shape;382;g340f0f48f37_0_205"/>
          <p:cNvSpPr txBox="1"/>
          <p:nvPr/>
        </p:nvSpPr>
        <p:spPr>
          <a:xfrm>
            <a:off x="3247143" y="5129320"/>
            <a:ext cx="2002500" cy="969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GEM triggers</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event-response protocol</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3" name="Google Shape;383;g340f0f48f37_0_205"/>
          <p:cNvSpPr txBox="1"/>
          <p:nvPr/>
        </p:nvSpPr>
        <p:spPr>
          <a:xfrm>
            <a:off x="6304936" y="5865924"/>
            <a:ext cx="1329300" cy="384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1-7 days</a:t>
            </a: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4" name="Google Shape;384;g340f0f48f37_0_205"/>
          <p:cNvSpPr txBox="1"/>
          <p:nvPr/>
        </p:nvSpPr>
        <p:spPr>
          <a:xfrm>
            <a:off x="7240776" y="4356620"/>
            <a:ext cx="2078400" cy="877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Century Gothic"/>
              <a:buNone/>
              <a:tabLst/>
              <a:defRPr/>
            </a:pPr>
            <a:r>
              <a:rPr kumimoji="0" lang="en-GB"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Information release </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Century Gothic"/>
              <a:buNone/>
              <a:tabLst/>
              <a:defRPr/>
            </a:pPr>
            <a:r>
              <a:rPr kumimoji="0" lang="en-GB"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(no redistribution) </a:t>
            </a:r>
            <a:endParaRPr kumimoji="0" sz="3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5" name="Google Shape;385;g340f0f48f37_0_205"/>
          <p:cNvSpPr/>
          <p:nvPr/>
        </p:nvSpPr>
        <p:spPr>
          <a:xfrm>
            <a:off x="10350189" y="5210993"/>
            <a:ext cx="684000" cy="684000"/>
          </a:xfrm>
          <a:prstGeom prst="ellipse">
            <a:avLst/>
          </a:prstGeom>
          <a:solidFill>
            <a:srgbClr val="D3E3EF"/>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6" name="Google Shape;386;g340f0f48f37_0_205"/>
          <p:cNvSpPr txBox="1"/>
          <p:nvPr/>
        </p:nvSpPr>
        <p:spPr>
          <a:xfrm>
            <a:off x="9869143" y="4496653"/>
            <a:ext cx="1592400" cy="67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Century Gothic"/>
              <a:buNone/>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Information update</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40f0f48f37_0_306"/>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3.1.5</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g340f0f48f37_0_306"/>
          <p:cNvSpPr txBox="1"/>
          <p:nvPr/>
        </p:nvSpPr>
        <p:spPr>
          <a:xfrm>
            <a:off x="338231" y="772829"/>
            <a:ext cx="11519100" cy="5613300"/>
          </a:xfrm>
          <a:prstGeom prst="rect">
            <a:avLst/>
          </a:prstGeom>
          <a:noFill/>
          <a:ln>
            <a:noFill/>
          </a:ln>
        </p:spPr>
        <p:txBody>
          <a:bodyPr spcFirstLastPara="1" wrap="square" lIns="0" tIns="60925" rIns="0" bIns="60925" anchor="t" anchorCtr="0">
            <a:noAutofit/>
          </a:bodyPr>
          <a:lstStyle/>
          <a:p>
            <a:pPr marL="381000" marR="0" lvl="0" indent="-361950" algn="l" defTabSz="914400" rtl="0" eaLnBrk="1" fontAlgn="auto" latinLnBrk="0" hangingPunct="1">
              <a:lnSpc>
                <a:spcPct val="110000"/>
              </a:lnSpc>
              <a:spcBef>
                <a:spcPts val="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Quantification of the </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environmental impact of earthquakes in Europe</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based on state-of-art exposure, vulnerability and hazard models</a:t>
            </a:r>
            <a:endParaRPr kumimoji="0" sz="1700" b="0" i="0" u="none" strike="noStrike" kern="0" cap="none" spc="0" normalizeH="0" baseline="0" noProof="0">
              <a:ln>
                <a:noFill/>
              </a:ln>
              <a:solidFill>
                <a:srgbClr val="000000"/>
              </a:solidFill>
              <a:effectLst/>
              <a:uLnTx/>
              <a:uFillTx/>
              <a:latin typeface="Arial"/>
              <a:ea typeface="+mn-ea"/>
              <a:cs typeface="Arial"/>
              <a:sym typeface="Arial"/>
            </a:endParaRPr>
          </a:p>
          <a:p>
            <a:pPr marL="381000" marR="0" lvl="0" indent="-361950" algn="l" defTabSz="914400" rtl="0" eaLnBrk="1" fontAlgn="auto" latinLnBrk="0" hangingPunct="1">
              <a:lnSpc>
                <a:spcPct val="110000"/>
              </a:lnSpc>
              <a:spcBef>
                <a:spcPts val="160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Make additional data publicly available for Europe on the</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GEM GitHub repositories</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GB" sz="1900" b="0" i="0" u="sng" strike="noStrike" kern="0" cap="none" spc="0" normalizeH="0" baseline="0" noProof="0">
                <a:ln>
                  <a:noFill/>
                </a:ln>
                <a:solidFill>
                  <a:srgbClr val="000000"/>
                </a:solidFill>
                <a:effectLst/>
                <a:uLnTx/>
                <a:uFillTx/>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https://github.com/gem/global_embodied_carbon_model</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GB" sz="1900" b="0" i="0" u="sng" strike="noStrike" kern="0" cap="none" spc="0" normalizeH="0" baseline="0" noProof="0">
                <a:ln>
                  <a:noFill/>
                </a:ln>
                <a:solidFill>
                  <a:srgbClr val="000000"/>
                </a:solidFill>
                <a:effectLst/>
                <a:uLnTx/>
                <a:uFillTx/>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https://github.com/gem/global_exposure_model</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administrative level 1)</a:t>
            </a:r>
            <a:endParaRPr kumimoji="0" sz="1700" b="0" i="0" u="none" strike="noStrike" kern="0" cap="none" spc="0" normalizeH="0" baseline="0" noProof="0">
              <a:ln>
                <a:noFill/>
              </a:ln>
              <a:solidFill>
                <a:srgbClr val="000000"/>
              </a:solidFill>
              <a:effectLst/>
              <a:uLnTx/>
              <a:uFillTx/>
              <a:latin typeface="Arial"/>
              <a:ea typeface="+mn-ea"/>
              <a:cs typeface="Arial"/>
              <a:sym typeface="Arial"/>
            </a:endParaRPr>
          </a:p>
          <a:p>
            <a:pPr marL="381000" marR="0" lvl="0" indent="-361950" algn="l" defTabSz="914400" rtl="0" eaLnBrk="1" fontAlgn="auto" latinLnBrk="0" hangingPunct="1">
              <a:lnSpc>
                <a:spcPct val="110000"/>
              </a:lnSpc>
              <a:spcBef>
                <a:spcPts val="1600"/>
              </a:spcBef>
              <a:spcAft>
                <a:spcPts val="0"/>
              </a:spcAft>
              <a:buClr>
                <a:srgbClr val="7F7F7F"/>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Improve interactive web services accessible via the </a:t>
            </a:r>
            <a:r>
              <a:rPr kumimoji="0" lang="en-GB" sz="19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EPOS Built Environmental Data (BED)</a:t>
            </a:r>
            <a:r>
              <a:rPr kumimoji="0" lang="en-GB"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service: </a:t>
            </a:r>
            <a:r>
              <a:rPr kumimoji="0" lang="en-GB" sz="1900" b="0" i="0" u="sng" strike="noStrike" kern="0" cap="none" spc="0" normalizeH="0" baseline="0" noProof="0">
                <a:ln>
                  <a:noFill/>
                </a:ln>
                <a:solidFill>
                  <a:srgbClr val="000000"/>
                </a:solidFill>
                <a:effectLst/>
                <a:uLnTx/>
                <a:uFillTx/>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https://builtenvdata.eu</a:t>
            </a:r>
            <a:endParaRPr kumimoji="0" sz="19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pSp>
        <p:nvGrpSpPr>
          <p:cNvPr id="394" name="Google Shape;394;g340f0f48f37_0_306"/>
          <p:cNvGrpSpPr/>
          <p:nvPr/>
        </p:nvGrpSpPr>
        <p:grpSpPr>
          <a:xfrm>
            <a:off x="623749" y="3741313"/>
            <a:ext cx="11046758" cy="2277160"/>
            <a:chOff x="324870" y="853860"/>
            <a:chExt cx="8285276" cy="1707913"/>
          </a:xfrm>
        </p:grpSpPr>
        <p:sp>
          <p:nvSpPr>
            <p:cNvPr id="395" name="Google Shape;395;g340f0f48f37_0_306"/>
            <p:cNvSpPr/>
            <p:nvPr/>
          </p:nvSpPr>
          <p:spPr>
            <a:xfrm>
              <a:off x="324871" y="853860"/>
              <a:ext cx="2016300" cy="207300"/>
            </a:xfrm>
            <a:prstGeom prst="rect">
              <a:avLst/>
            </a:prstGeom>
            <a:solidFill>
              <a:srgbClr val="7F7F7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Production</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g340f0f48f37_0_306"/>
            <p:cNvSpPr/>
            <p:nvPr/>
          </p:nvSpPr>
          <p:spPr>
            <a:xfrm>
              <a:off x="2411413" y="853860"/>
              <a:ext cx="972000" cy="207300"/>
            </a:xfrm>
            <a:prstGeom prst="rect">
              <a:avLst/>
            </a:prstGeom>
            <a:solidFill>
              <a:srgbClr val="7F7F7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Construction</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g340f0f48f37_0_306"/>
            <p:cNvSpPr/>
            <p:nvPr/>
          </p:nvSpPr>
          <p:spPr>
            <a:xfrm>
              <a:off x="3458855" y="855078"/>
              <a:ext cx="2013600" cy="207300"/>
            </a:xfrm>
            <a:prstGeom prst="rect">
              <a:avLst/>
            </a:prstGeom>
            <a:solidFill>
              <a:srgbClr val="7F7F7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Use and Maintenance</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g340f0f48f37_0_306"/>
            <p:cNvSpPr/>
            <p:nvPr/>
          </p:nvSpPr>
          <p:spPr>
            <a:xfrm>
              <a:off x="5549694" y="856031"/>
              <a:ext cx="2009400" cy="207300"/>
            </a:xfrm>
            <a:prstGeom prst="rect">
              <a:avLst/>
            </a:prstGeom>
            <a:solidFill>
              <a:srgbClr val="7F7F7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End of Life</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g340f0f48f37_0_306"/>
            <p:cNvSpPr/>
            <p:nvPr/>
          </p:nvSpPr>
          <p:spPr>
            <a:xfrm>
              <a:off x="324870" y="1077465"/>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A1-A2</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g340f0f48f37_0_306"/>
            <p:cNvSpPr/>
            <p:nvPr/>
          </p:nvSpPr>
          <p:spPr>
            <a:xfrm>
              <a:off x="1377017" y="1077071"/>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A3</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g340f0f48f37_0_306"/>
            <p:cNvSpPr/>
            <p:nvPr/>
          </p:nvSpPr>
          <p:spPr>
            <a:xfrm>
              <a:off x="2410716" y="1072258"/>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A4-A5</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g340f0f48f37_0_306"/>
            <p:cNvSpPr/>
            <p:nvPr/>
          </p:nvSpPr>
          <p:spPr>
            <a:xfrm>
              <a:off x="4500563" y="1090774"/>
              <a:ext cx="972000" cy="1854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B3-B5</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g340f0f48f37_0_306"/>
            <p:cNvSpPr/>
            <p:nvPr/>
          </p:nvSpPr>
          <p:spPr>
            <a:xfrm>
              <a:off x="2948408" y="2353550"/>
              <a:ext cx="5265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B6-B7</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g340f0f48f37_0_306"/>
            <p:cNvSpPr/>
            <p:nvPr/>
          </p:nvSpPr>
          <p:spPr>
            <a:xfrm>
              <a:off x="5543550" y="1074061"/>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C1</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g340f0f48f37_0_306"/>
            <p:cNvSpPr/>
            <p:nvPr/>
          </p:nvSpPr>
          <p:spPr>
            <a:xfrm>
              <a:off x="6587034" y="1074061"/>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C2-C4</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g340f0f48f37_0_306"/>
            <p:cNvSpPr/>
            <p:nvPr/>
          </p:nvSpPr>
          <p:spPr>
            <a:xfrm>
              <a:off x="324870" y="1301069"/>
              <a:ext cx="972000" cy="9813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Raw material supply and transport</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g340f0f48f37_0_306"/>
            <p:cNvSpPr/>
            <p:nvPr/>
          </p:nvSpPr>
          <p:spPr>
            <a:xfrm>
              <a:off x="1369182" y="1301069"/>
              <a:ext cx="972000" cy="9813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Manufacture products</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g340f0f48f37_0_306"/>
            <p:cNvSpPr/>
            <p:nvPr/>
          </p:nvSpPr>
          <p:spPr>
            <a:xfrm>
              <a:off x="2414543" y="1298742"/>
              <a:ext cx="972000" cy="9813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Transport to site and installation</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g340f0f48f37_0_306"/>
            <p:cNvSpPr/>
            <p:nvPr/>
          </p:nvSpPr>
          <p:spPr>
            <a:xfrm>
              <a:off x="3458855" y="1298788"/>
              <a:ext cx="972000" cy="9813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Use and maintenance</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g340f0f48f37_0_306"/>
            <p:cNvSpPr/>
            <p:nvPr/>
          </p:nvSpPr>
          <p:spPr>
            <a:xfrm>
              <a:off x="4500563" y="1298183"/>
              <a:ext cx="972000" cy="981300"/>
            </a:xfrm>
            <a:prstGeom prst="rect">
              <a:avLst/>
            </a:prstGeom>
            <a:solidFill>
              <a:srgbClr val="35AC91"/>
            </a:solidFill>
            <a:ln w="26425" cap="flat" cmpd="sng">
              <a:solidFill>
                <a:srgbClr val="C00000"/>
              </a:solidFill>
              <a:prstDash val="solid"/>
              <a:round/>
              <a:headEnd type="none" w="sm" len="sm"/>
              <a:tailEnd type="none" w="sm" len="sm"/>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Repair and refurbishment</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g340f0f48f37_0_306"/>
            <p:cNvSpPr/>
            <p:nvPr/>
          </p:nvSpPr>
          <p:spPr>
            <a:xfrm>
              <a:off x="3455988" y="2352973"/>
              <a:ext cx="2013600" cy="208800"/>
            </a:xfrm>
            <a:prstGeom prst="rect">
              <a:avLst/>
            </a:prstGeom>
            <a:solidFill>
              <a:srgbClr val="406D77"/>
            </a:soli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Operational energy and water</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g340f0f48f37_0_306"/>
            <p:cNvSpPr/>
            <p:nvPr/>
          </p:nvSpPr>
          <p:spPr>
            <a:xfrm>
              <a:off x="5542271" y="1295888"/>
              <a:ext cx="972000" cy="9813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Deconstruction and demolition</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g340f0f48f37_0_306"/>
            <p:cNvSpPr/>
            <p:nvPr/>
          </p:nvSpPr>
          <p:spPr>
            <a:xfrm>
              <a:off x="6587034" y="1291395"/>
              <a:ext cx="972000" cy="987900"/>
            </a:xfrm>
            <a:prstGeom prst="rect">
              <a:avLst/>
            </a:prstGeom>
            <a:solidFill>
              <a:srgbClr val="35AC91"/>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Waste transport, processing and disposal</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4" name="Google Shape;414;g340f0f48f37_0_306" descr="A blue lightning bolt on a black background&#10;&#10;Description automatically generated"/>
            <p:cNvPicPr preferRelativeResize="0"/>
            <p:nvPr/>
          </p:nvPicPr>
          <p:blipFill rotWithShape="1">
            <a:blip r:embed="rId6">
              <a:alphaModFix/>
            </a:blip>
            <a:srcRect/>
            <a:stretch/>
          </p:blipFill>
          <p:spPr>
            <a:xfrm>
              <a:off x="5301377" y="2402759"/>
              <a:ext cx="109228" cy="109228"/>
            </a:xfrm>
            <a:prstGeom prst="rect">
              <a:avLst/>
            </a:prstGeom>
            <a:noFill/>
            <a:ln>
              <a:noFill/>
            </a:ln>
          </p:spPr>
        </p:pic>
        <p:sp>
          <p:nvSpPr>
            <p:cNvPr id="415" name="Google Shape;415;g340f0f48f37_0_306"/>
            <p:cNvSpPr/>
            <p:nvPr/>
          </p:nvSpPr>
          <p:spPr>
            <a:xfrm>
              <a:off x="7638146" y="853860"/>
              <a:ext cx="972000" cy="207300"/>
            </a:xfrm>
            <a:prstGeom prst="rect">
              <a:avLst/>
            </a:prstGeom>
            <a:solidFill>
              <a:srgbClr val="BFBFBF"/>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Beyond Life</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g340f0f48f37_0_306"/>
            <p:cNvSpPr/>
            <p:nvPr/>
          </p:nvSpPr>
          <p:spPr>
            <a:xfrm>
              <a:off x="7638146" y="1074696"/>
              <a:ext cx="972000" cy="2037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A5A5A5"/>
                  </a:solidFill>
                  <a:effectLst/>
                  <a:uLnTx/>
                  <a:uFillTx/>
                  <a:latin typeface="Century Gothic"/>
                  <a:ea typeface="Century Gothic"/>
                  <a:cs typeface="Century Gothic"/>
                  <a:sym typeface="Century Gothic"/>
                </a:rPr>
                <a:t>D</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g340f0f48f37_0_306"/>
            <p:cNvSpPr/>
            <p:nvPr/>
          </p:nvSpPr>
          <p:spPr>
            <a:xfrm>
              <a:off x="7636706" y="1289118"/>
              <a:ext cx="972000" cy="987900"/>
            </a:xfrm>
            <a:prstGeom prst="rect">
              <a:avLst/>
            </a:prstGeom>
            <a:solidFill>
              <a:srgbClr val="BFBFBF"/>
            </a:solidFill>
            <a:ln>
              <a:noFill/>
            </a:ln>
          </p:spPr>
          <p:txBody>
            <a:bodyPr spcFirstLastPara="1" wrap="square" lIns="121900" tIns="60925" rIns="121900" bIns="609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Recovery, </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reuse, recycling potential</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18" name="Google Shape;418;g340f0f48f37_0_306" descr="A green outline of a truck with a container&#10;&#10;Description automatically generated"/>
            <p:cNvPicPr preferRelativeResize="0"/>
            <p:nvPr/>
          </p:nvPicPr>
          <p:blipFill rotWithShape="1">
            <a:blip r:embed="rId7">
              <a:alphaModFix/>
            </a:blip>
            <a:srcRect/>
            <a:stretch/>
          </p:blipFill>
          <p:spPr>
            <a:xfrm>
              <a:off x="594741" y="1814364"/>
              <a:ext cx="432000" cy="432000"/>
            </a:xfrm>
            <a:prstGeom prst="rect">
              <a:avLst/>
            </a:prstGeom>
            <a:noFill/>
            <a:ln>
              <a:noFill/>
            </a:ln>
          </p:spPr>
        </p:pic>
        <p:pic>
          <p:nvPicPr>
            <p:cNvPr id="419" name="Google Shape;419;g340f0f48f37_0_306" descr="A crane with a hook&#10;&#10;Description automatically generated"/>
            <p:cNvPicPr preferRelativeResize="0"/>
            <p:nvPr/>
          </p:nvPicPr>
          <p:blipFill rotWithShape="1">
            <a:blip r:embed="rId8">
              <a:alphaModFix/>
            </a:blip>
            <a:srcRect/>
            <a:stretch/>
          </p:blipFill>
          <p:spPr>
            <a:xfrm>
              <a:off x="2680716" y="1810343"/>
              <a:ext cx="432000" cy="432000"/>
            </a:xfrm>
            <a:prstGeom prst="rect">
              <a:avLst/>
            </a:prstGeom>
            <a:noFill/>
            <a:ln>
              <a:noFill/>
            </a:ln>
          </p:spPr>
        </p:pic>
        <p:pic>
          <p:nvPicPr>
            <p:cNvPr id="420" name="Google Shape;420;g340f0f48f37_0_306" descr="A green and white line art of a factory&#10;&#10;Description automatically generated"/>
            <p:cNvPicPr preferRelativeResize="0"/>
            <p:nvPr/>
          </p:nvPicPr>
          <p:blipFill rotWithShape="1">
            <a:blip r:embed="rId9">
              <a:alphaModFix/>
            </a:blip>
            <a:srcRect/>
            <a:stretch/>
          </p:blipFill>
          <p:spPr>
            <a:xfrm>
              <a:off x="1639134" y="1808448"/>
              <a:ext cx="432000" cy="432000"/>
            </a:xfrm>
            <a:prstGeom prst="rect">
              <a:avLst/>
            </a:prstGeom>
            <a:noFill/>
            <a:ln>
              <a:noFill/>
            </a:ln>
          </p:spPr>
        </p:pic>
        <p:pic>
          <p:nvPicPr>
            <p:cNvPr id="421" name="Google Shape;421;g340f0f48f37_0_306" descr="A wrench and screwdriver crossed&#10;&#10;Description automatically generated"/>
            <p:cNvPicPr preferRelativeResize="0"/>
            <p:nvPr/>
          </p:nvPicPr>
          <p:blipFill rotWithShape="1">
            <a:blip r:embed="rId10">
              <a:alphaModFix/>
            </a:blip>
            <a:srcRect/>
            <a:stretch/>
          </p:blipFill>
          <p:spPr>
            <a:xfrm>
              <a:off x="4808090" y="1880448"/>
              <a:ext cx="360000" cy="360000"/>
            </a:xfrm>
            <a:prstGeom prst="rect">
              <a:avLst/>
            </a:prstGeom>
            <a:noFill/>
            <a:ln>
              <a:noFill/>
            </a:ln>
          </p:spPr>
        </p:pic>
        <p:pic>
          <p:nvPicPr>
            <p:cNvPr id="422" name="Google Shape;422;g340f0f48f37_0_306" descr="A green outline of a crane&#10;&#10;Description automatically generated"/>
            <p:cNvPicPr preferRelativeResize="0"/>
            <p:nvPr/>
          </p:nvPicPr>
          <p:blipFill rotWithShape="1">
            <a:blip r:embed="rId11">
              <a:alphaModFix/>
            </a:blip>
            <a:srcRect/>
            <a:stretch/>
          </p:blipFill>
          <p:spPr>
            <a:xfrm>
              <a:off x="5812271" y="1808448"/>
              <a:ext cx="432000" cy="432000"/>
            </a:xfrm>
            <a:prstGeom prst="rect">
              <a:avLst/>
            </a:prstGeom>
            <a:noFill/>
            <a:ln>
              <a:noFill/>
            </a:ln>
          </p:spPr>
        </p:pic>
        <p:pic>
          <p:nvPicPr>
            <p:cNvPr id="423" name="Google Shape;423;g340f0f48f37_0_306" descr="A green outline of a truck with a container on it&#10;&#10;Description automatically generated"/>
            <p:cNvPicPr preferRelativeResize="0"/>
            <p:nvPr/>
          </p:nvPicPr>
          <p:blipFill rotWithShape="1">
            <a:blip r:embed="rId12">
              <a:alphaModFix/>
            </a:blip>
            <a:srcRect/>
            <a:stretch/>
          </p:blipFill>
          <p:spPr>
            <a:xfrm>
              <a:off x="6859489" y="1865274"/>
              <a:ext cx="432000" cy="432000"/>
            </a:xfrm>
            <a:prstGeom prst="rect">
              <a:avLst/>
            </a:prstGeom>
            <a:noFill/>
            <a:ln>
              <a:noFill/>
            </a:ln>
          </p:spPr>
        </p:pic>
        <p:pic>
          <p:nvPicPr>
            <p:cNvPr id="424" name="Google Shape;424;g340f0f48f37_0_306" descr="A green and black building&#10;&#10;Description automatically generated"/>
            <p:cNvPicPr preferRelativeResize="0"/>
            <p:nvPr/>
          </p:nvPicPr>
          <p:blipFill rotWithShape="1">
            <a:blip r:embed="rId13">
              <a:alphaModFix/>
            </a:blip>
            <a:srcRect/>
            <a:stretch/>
          </p:blipFill>
          <p:spPr>
            <a:xfrm>
              <a:off x="3721912" y="1808448"/>
              <a:ext cx="432000" cy="432000"/>
            </a:xfrm>
            <a:prstGeom prst="rect">
              <a:avLst/>
            </a:prstGeom>
            <a:noFill/>
            <a:ln>
              <a:noFill/>
            </a:ln>
          </p:spPr>
        </p:pic>
        <p:pic>
          <p:nvPicPr>
            <p:cNvPr id="425" name="Google Shape;425;g340f0f48f37_0_306" descr="A grey recycle symbol on a black background&#10;&#10;Description automatically generated"/>
            <p:cNvPicPr preferRelativeResize="0"/>
            <p:nvPr/>
          </p:nvPicPr>
          <p:blipFill rotWithShape="1">
            <a:blip r:embed="rId14">
              <a:alphaModFix/>
            </a:blip>
            <a:srcRect/>
            <a:stretch/>
          </p:blipFill>
          <p:spPr>
            <a:xfrm>
              <a:off x="7906706" y="1842823"/>
              <a:ext cx="432000" cy="432000"/>
            </a:xfrm>
            <a:prstGeom prst="rect">
              <a:avLst/>
            </a:prstGeom>
            <a:noFill/>
            <a:ln>
              <a:noFill/>
            </a:ln>
          </p:spPr>
        </p:pic>
        <p:sp>
          <p:nvSpPr>
            <p:cNvPr id="426" name="Google Shape;426;g340f0f48f37_0_306"/>
            <p:cNvSpPr/>
            <p:nvPr/>
          </p:nvSpPr>
          <p:spPr>
            <a:xfrm>
              <a:off x="3455988" y="1076255"/>
              <a:ext cx="972000" cy="207300"/>
            </a:xfrm>
            <a:prstGeom prst="rect">
              <a:avLst/>
            </a:prstGeom>
            <a:noFill/>
            <a:ln w="26425"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B1-B2</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7" name="Google Shape;427;g340f0f48f37_0_306"/>
          <p:cNvSpPr txBox="1"/>
          <p:nvPr/>
        </p:nvSpPr>
        <p:spPr>
          <a:xfrm>
            <a:off x="623760" y="5730171"/>
            <a:ext cx="1053900" cy="2769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Source: </a:t>
            </a:r>
            <a:r>
              <a:rPr kumimoji="0" lang="en-GB" sz="1000" b="0" i="0" u="sng" strike="noStrike" kern="0" cap="none" spc="0" normalizeH="0" baseline="0" noProof="0">
                <a:ln>
                  <a:noFill/>
                </a:ln>
                <a:solidFill>
                  <a:srgbClr val="000000"/>
                </a:solidFill>
                <a:effectLst/>
                <a:uLnTx/>
                <a:uFillTx/>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RMI</a:t>
            </a:r>
            <a:endParaRPr kumimoji="0" sz="1000" b="0" i="0" u="none" strike="noStrike" kern="0" cap="none" spc="0" normalizeH="0" baseline="-25000" noProof="0">
              <a:ln>
                <a:noFill/>
              </a:ln>
              <a:solidFill>
                <a:srgbClr val="000000"/>
              </a:solidFill>
              <a:effectLst/>
              <a:uLnTx/>
              <a:uFillTx/>
              <a:latin typeface="Century Gothic"/>
              <a:ea typeface="Century Gothic"/>
              <a:cs typeface="Century Gothic"/>
              <a:sym typeface="Century Gothic"/>
            </a:endParaRPr>
          </a:p>
        </p:txBody>
      </p:sp>
      <p:sp>
        <p:nvSpPr>
          <p:cNvPr id="428" name="Google Shape;428;g340f0f48f37_0_306"/>
          <p:cNvSpPr/>
          <p:nvPr/>
        </p:nvSpPr>
        <p:spPr>
          <a:xfrm>
            <a:off x="467079" y="3660084"/>
            <a:ext cx="4276800" cy="2006100"/>
          </a:xfrm>
          <a:prstGeom prst="rect">
            <a:avLst/>
          </a:prstGeom>
          <a:solidFill>
            <a:srgbClr val="FFFFFF">
              <a:alpha val="60000"/>
            </a:srgbClr>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9" name="Google Shape;429;g340f0f48f37_0_306"/>
          <p:cNvSpPr/>
          <p:nvPr/>
        </p:nvSpPr>
        <p:spPr>
          <a:xfrm>
            <a:off x="7535484" y="3651127"/>
            <a:ext cx="4276800" cy="2138700"/>
          </a:xfrm>
          <a:prstGeom prst="rect">
            <a:avLst/>
          </a:prstGeom>
          <a:solidFill>
            <a:srgbClr val="FFFFFF">
              <a:alpha val="60000"/>
            </a:srgbClr>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0" name="Google Shape;430;g340f0f48f37_0_306"/>
          <p:cNvSpPr/>
          <p:nvPr/>
        </p:nvSpPr>
        <p:spPr>
          <a:xfrm>
            <a:off x="4791940" y="4041841"/>
            <a:ext cx="1316100" cy="1655100"/>
          </a:xfrm>
          <a:prstGeom prst="rect">
            <a:avLst/>
          </a:prstGeom>
          <a:solidFill>
            <a:srgbClr val="FFFFFF">
              <a:alpha val="60000"/>
            </a:srgbClr>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31" name="Google Shape;431;g340f0f48f37_0_306" descr="A red line on a black background&#10;&#10;Description automatically generated"/>
          <p:cNvPicPr preferRelativeResize="0"/>
          <p:nvPr/>
        </p:nvPicPr>
        <p:blipFill rotWithShape="1">
          <a:blip r:embed="rId16">
            <a:alphaModFix/>
          </a:blip>
          <a:srcRect l="11991" t="11139" r="12014" b="52870"/>
          <a:stretch/>
        </p:blipFill>
        <p:spPr>
          <a:xfrm rot="10800000">
            <a:off x="6262469" y="5362786"/>
            <a:ext cx="479999" cy="227338"/>
          </a:xfrm>
          <a:prstGeom prst="rect">
            <a:avLst/>
          </a:prstGeom>
          <a:noFill/>
          <a:ln>
            <a:noFill/>
          </a:ln>
        </p:spPr>
      </p:pic>
      <p:sp>
        <p:nvSpPr>
          <p:cNvPr id="432" name="Google Shape;432;g340f0f48f37_0_306"/>
          <p:cNvSpPr/>
          <p:nvPr/>
        </p:nvSpPr>
        <p:spPr>
          <a:xfrm>
            <a:off x="8848465" y="5723236"/>
            <a:ext cx="310500" cy="310500"/>
          </a:xfrm>
          <a:prstGeom prst="ellipse">
            <a:avLst/>
          </a:prstGeom>
          <a:solidFill>
            <a:srgbClr val="3F6D77"/>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3" name="Google Shape;433;g340f0f48f37_0_306"/>
          <p:cNvSpPr/>
          <p:nvPr/>
        </p:nvSpPr>
        <p:spPr>
          <a:xfrm>
            <a:off x="7574479" y="5717089"/>
            <a:ext cx="310500" cy="310500"/>
          </a:xfrm>
          <a:prstGeom prst="ellipse">
            <a:avLst/>
          </a:prstGeom>
          <a:solidFill>
            <a:srgbClr val="34AD91"/>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4" name="Google Shape;434;g340f0f48f37_0_306"/>
          <p:cNvSpPr txBox="1"/>
          <p:nvPr/>
        </p:nvSpPr>
        <p:spPr>
          <a:xfrm>
            <a:off x="7715844" y="5738540"/>
            <a:ext cx="1053900" cy="2769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Embodied</a:t>
            </a:r>
            <a:endParaRPr kumimoji="0" sz="1000" b="0" i="0" u="none" strike="noStrike" kern="0" cap="none" spc="0" normalizeH="0" baseline="-25000" noProof="0">
              <a:ln>
                <a:noFill/>
              </a:ln>
              <a:solidFill>
                <a:srgbClr val="000000"/>
              </a:solidFill>
              <a:effectLst/>
              <a:uLnTx/>
              <a:uFillTx/>
              <a:latin typeface="Century Gothic"/>
              <a:ea typeface="Century Gothic"/>
              <a:cs typeface="Century Gothic"/>
              <a:sym typeface="Century Gothic"/>
            </a:endParaRPr>
          </a:p>
        </p:txBody>
      </p:sp>
      <p:sp>
        <p:nvSpPr>
          <p:cNvPr id="435" name="Google Shape;435;g340f0f48f37_0_306"/>
          <p:cNvSpPr txBox="1"/>
          <p:nvPr/>
        </p:nvSpPr>
        <p:spPr>
          <a:xfrm>
            <a:off x="9021749" y="5741467"/>
            <a:ext cx="1094400" cy="2769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Operational</a:t>
            </a:r>
            <a:endParaRPr kumimoji="0" sz="1000" b="0" i="0" u="none" strike="noStrike" kern="0" cap="none" spc="0" normalizeH="0" baseline="-25000" noProof="0">
              <a:ln>
                <a:noFill/>
              </a:ln>
              <a:solidFill>
                <a:srgbClr val="000000"/>
              </a:solidFill>
              <a:effectLst/>
              <a:uLnTx/>
              <a:uFillTx/>
              <a:latin typeface="Century Gothic"/>
              <a:ea typeface="Century Gothic"/>
              <a:cs typeface="Century Gothic"/>
              <a:sym typeface="Century Gothic"/>
            </a:endParaRPr>
          </a:p>
        </p:txBody>
      </p:sp>
      <p:pic>
        <p:nvPicPr>
          <p:cNvPr id="436" name="Google Shape;436;g340f0f48f37_0_306"/>
          <p:cNvPicPr preferRelativeResize="0"/>
          <p:nvPr/>
        </p:nvPicPr>
        <p:blipFill rotWithShape="1">
          <a:blip r:embed="rId17">
            <a:alphaModFix/>
          </a:blip>
          <a:srcRect/>
          <a:stretch/>
        </p:blipFill>
        <p:spPr>
          <a:xfrm>
            <a:off x="8643611" y="5814216"/>
            <a:ext cx="124225" cy="124225"/>
          </a:xfrm>
          <a:prstGeom prst="rect">
            <a:avLst/>
          </a:prstGeom>
          <a:noFill/>
          <a:ln>
            <a:noFill/>
          </a:ln>
        </p:spPr>
      </p:pic>
      <p:pic>
        <p:nvPicPr>
          <p:cNvPr id="437" name="Google Shape;437;g340f0f48f37_0_306"/>
          <p:cNvPicPr preferRelativeResize="0"/>
          <p:nvPr/>
        </p:nvPicPr>
        <p:blipFill rotWithShape="1">
          <a:blip r:embed="rId18">
            <a:alphaModFix/>
          </a:blip>
          <a:srcRect/>
          <a:stretch/>
        </p:blipFill>
        <p:spPr>
          <a:xfrm>
            <a:off x="10031123" y="5796629"/>
            <a:ext cx="149070" cy="149070"/>
          </a:xfrm>
          <a:prstGeom prst="rect">
            <a:avLst/>
          </a:prstGeom>
          <a:noFill/>
          <a:ln>
            <a:noFill/>
          </a:ln>
        </p:spPr>
      </p:pic>
      <p:sp>
        <p:nvSpPr>
          <p:cNvPr id="438" name="Google Shape;438;g340f0f48f37_0_306"/>
          <p:cNvSpPr/>
          <p:nvPr/>
        </p:nvSpPr>
        <p:spPr>
          <a:xfrm>
            <a:off x="10244739" y="5726660"/>
            <a:ext cx="310500" cy="310500"/>
          </a:xfrm>
          <a:prstGeom prst="ellipse">
            <a:avLst/>
          </a:prstGeom>
          <a:solidFill>
            <a:srgbClr val="70AD47"/>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9" name="Google Shape;439;g340f0f48f37_0_306"/>
          <p:cNvSpPr txBox="1"/>
          <p:nvPr/>
        </p:nvSpPr>
        <p:spPr>
          <a:xfrm>
            <a:off x="10435193" y="5745131"/>
            <a:ext cx="1365900" cy="27690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Whole Life Cycle</a:t>
            </a:r>
            <a:endParaRPr kumimoji="0" sz="1000" b="0" i="0" u="none" strike="noStrike" kern="0" cap="none" spc="0" normalizeH="0" baseline="-25000" noProof="0">
              <a:ln>
                <a:noFill/>
              </a:ln>
              <a:solidFill>
                <a:srgbClr val="000000"/>
              </a:solidFill>
              <a:effectLst/>
              <a:uLnTx/>
              <a:uFillTx/>
              <a:latin typeface="Century Gothic"/>
              <a:ea typeface="Century Gothic"/>
              <a:cs typeface="Century Gothic"/>
              <a:sym typeface="Century Gothic"/>
            </a:endParaRPr>
          </a:p>
        </p:txBody>
      </p:sp>
      <p:pic>
        <p:nvPicPr>
          <p:cNvPr id="440" name="Google Shape;440;g340f0f48f37_0_306" descr="Building Brick Wall outline"/>
          <p:cNvPicPr preferRelativeResize="0"/>
          <p:nvPr/>
        </p:nvPicPr>
        <p:blipFill rotWithShape="1">
          <a:blip r:embed="rId19">
            <a:alphaModFix/>
          </a:blip>
          <a:srcRect/>
          <a:stretch/>
        </p:blipFill>
        <p:spPr>
          <a:xfrm>
            <a:off x="7619968" y="5762580"/>
            <a:ext cx="219583" cy="219583"/>
          </a:xfrm>
          <a:prstGeom prst="rect">
            <a:avLst/>
          </a:prstGeom>
          <a:noFill/>
          <a:ln>
            <a:noFill/>
          </a:ln>
        </p:spPr>
      </p:pic>
      <p:pic>
        <p:nvPicPr>
          <p:cNvPr id="441" name="Google Shape;441;g340f0f48f37_0_306" descr="Cloud outline"/>
          <p:cNvPicPr preferRelativeResize="0"/>
          <p:nvPr/>
        </p:nvPicPr>
        <p:blipFill rotWithShape="1">
          <a:blip r:embed="rId20">
            <a:alphaModFix/>
          </a:blip>
          <a:srcRect/>
          <a:stretch/>
        </p:blipFill>
        <p:spPr>
          <a:xfrm>
            <a:off x="10283865" y="5766521"/>
            <a:ext cx="232309" cy="232309"/>
          </a:xfrm>
          <a:prstGeom prst="rect">
            <a:avLst/>
          </a:prstGeom>
          <a:noFill/>
          <a:ln>
            <a:noFill/>
          </a:ln>
        </p:spPr>
      </p:pic>
      <p:pic>
        <p:nvPicPr>
          <p:cNvPr id="442" name="Google Shape;442;g340f0f48f37_0_306" descr="Battery outline"/>
          <p:cNvPicPr preferRelativeResize="0"/>
          <p:nvPr/>
        </p:nvPicPr>
        <p:blipFill rotWithShape="1">
          <a:blip r:embed="rId21">
            <a:alphaModFix/>
          </a:blip>
          <a:srcRect/>
          <a:stretch/>
        </p:blipFill>
        <p:spPr>
          <a:xfrm rot="-5400000">
            <a:off x="8889316" y="5752559"/>
            <a:ext cx="228580" cy="228580"/>
          </a:xfrm>
          <a:prstGeom prst="rect">
            <a:avLst/>
          </a:prstGeom>
          <a:noFill/>
          <a:ln>
            <a:noFill/>
          </a:ln>
        </p:spPr>
      </p:pic>
      <p:sp>
        <p:nvSpPr>
          <p:cNvPr id="443" name="Google Shape;443;g340f0f48f37_0_306"/>
          <p:cNvSpPr/>
          <p:nvPr/>
        </p:nvSpPr>
        <p:spPr>
          <a:xfrm>
            <a:off x="4121811" y="5701135"/>
            <a:ext cx="3402900" cy="404700"/>
          </a:xfrm>
          <a:prstGeom prst="rect">
            <a:avLst/>
          </a:prstGeom>
          <a:solidFill>
            <a:srgbClr val="FFFFFF">
              <a:alpha val="60000"/>
            </a:srgbClr>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40f0f48f37_0_532"/>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3.1.6</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g340f0f48f37_0_532"/>
          <p:cNvSpPr txBox="1">
            <a:spLocks noGrp="1"/>
          </p:cNvSpPr>
          <p:nvPr>
            <p:ph type="body" idx="1"/>
          </p:nvPr>
        </p:nvSpPr>
        <p:spPr>
          <a:xfrm>
            <a:off x="272900" y="973800"/>
            <a:ext cx="11821200" cy="7695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000000"/>
              </a:buClr>
              <a:buSzPts val="1600"/>
              <a:buNone/>
            </a:pPr>
            <a:r>
              <a:rPr lang="en-GB" sz="1600" b="1">
                <a:solidFill>
                  <a:srgbClr val="000000"/>
                </a:solidFill>
              </a:rPr>
              <a:t>Subtask 3.1.6 Support services and data products for rapid earthquake infographic (ETH Zürich)</a:t>
            </a:r>
            <a:r>
              <a:rPr lang="en-GB" sz="1600">
                <a:solidFill>
                  <a:srgbClr val="000000"/>
                </a:solidFill>
              </a:rPr>
              <a:t> - Development of a rapid infographic for media in the context of a destructive earthquake occurrence; that tool will be useful tool for conveying information to the public in an easily digestible and visually compelling format.</a:t>
            </a:r>
            <a:endParaRPr sz="1600">
              <a:solidFill>
                <a:srgbClr val="000000"/>
              </a:solidFill>
            </a:endParaRPr>
          </a:p>
        </p:txBody>
      </p:sp>
      <p:sp>
        <p:nvSpPr>
          <p:cNvPr id="451" name="Google Shape;451;g340f0f48f37_0_532"/>
          <p:cNvSpPr txBox="1"/>
          <p:nvPr/>
        </p:nvSpPr>
        <p:spPr>
          <a:xfrm>
            <a:off x="272900" y="1842850"/>
            <a:ext cx="6837900" cy="4402200"/>
          </a:xfrm>
          <a:prstGeom prst="rect">
            <a:avLst/>
          </a:prstGeom>
          <a:noFill/>
          <a:ln>
            <a:noFill/>
          </a:ln>
        </p:spPr>
        <p:txBody>
          <a:bodyPr spcFirstLastPara="1" wrap="square" lIns="91425" tIns="91425" rIns="91425" bIns="91425" anchor="t" anchorCtr="0">
            <a:spAutoFit/>
          </a:bodyPr>
          <a:lstStyle/>
          <a:p>
            <a:pPr marL="457200" marR="0" lvl="0" indent="-330200" algn="just" defTabSz="914400" rtl="0" eaLnBrk="1" fontAlgn="auto" latinLnBrk="0" hangingPunct="1">
              <a:lnSpc>
                <a:spcPct val="120000"/>
              </a:lnSpc>
              <a:spcBef>
                <a:spcPts val="0"/>
              </a:spcBef>
              <a:spcAft>
                <a:spcPts val="0"/>
              </a:spcAft>
              <a:buClr>
                <a:srgbClr val="000000"/>
              </a:buClr>
              <a:buSzPts val="1600"/>
              <a:buFont typeface="Verdana"/>
              <a:buAutoNum type="arabicPeriod"/>
              <a:tabLst/>
              <a:defRPr/>
            </a:pPr>
            <a:r>
              <a:rPr kumimoji="0" lang="en-GB" sz="1600" b="0" i="0" u="none" strike="noStrike" kern="0" cap="none" spc="0" normalizeH="0" baseline="0" noProof="0">
                <a:ln>
                  <a:noFill/>
                </a:ln>
                <a:solidFill>
                  <a:srgbClr val="000000"/>
                </a:solidFill>
                <a:effectLst/>
                <a:uLnTx/>
                <a:uFillTx/>
                <a:latin typeface="Verdana"/>
                <a:ea typeface="Verdana"/>
                <a:cs typeface="Verdana"/>
                <a:sym typeface="Verdana"/>
              </a:rPr>
              <a:t>Review best practices for rapid earthquake information displays with a focus on</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a:p>
            <a:pPr marL="914400" marR="0" lvl="1" indent="-317500" algn="just" defTabSz="914400" rtl="0" eaLnBrk="1" fontAlgn="auto" latinLnBrk="0" hangingPunct="1">
              <a:lnSpc>
                <a:spcPct val="138461"/>
              </a:lnSpc>
              <a:spcBef>
                <a:spcPts val="500"/>
              </a:spcBef>
              <a:spcAft>
                <a:spcPts val="0"/>
              </a:spcAft>
              <a:buClr>
                <a:srgbClr val="000000"/>
              </a:buClr>
              <a:buSzPts val="1400"/>
              <a:buFont typeface="Verdana"/>
              <a:buChar char="○"/>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Operational earthquake forecasting</a:t>
            </a: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a:p>
            <a:pPr marL="914400" marR="0" lvl="1" indent="-317500" algn="just" defTabSz="914400" rtl="0" eaLnBrk="1" fontAlgn="auto" latinLnBrk="0" hangingPunct="1">
              <a:lnSpc>
                <a:spcPct val="138461"/>
              </a:lnSpc>
              <a:spcBef>
                <a:spcPts val="500"/>
              </a:spcBef>
              <a:spcAft>
                <a:spcPts val="0"/>
              </a:spcAft>
              <a:buClr>
                <a:srgbClr val="000000"/>
              </a:buClr>
              <a:buSzPts val="1400"/>
              <a:buFont typeface="Verdana"/>
              <a:buChar char="○"/>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Rapid impact assessments</a:t>
            </a: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a:p>
            <a:pPr marL="914400" marR="0" lvl="1" indent="-317500" algn="just" defTabSz="914400" rtl="0" eaLnBrk="1" fontAlgn="auto" latinLnBrk="0" hangingPunct="1">
              <a:lnSpc>
                <a:spcPct val="138461"/>
              </a:lnSpc>
              <a:spcBef>
                <a:spcPts val="500"/>
              </a:spcBef>
              <a:spcAft>
                <a:spcPts val="0"/>
              </a:spcAft>
              <a:buClr>
                <a:srgbClr val="000000"/>
              </a:buClr>
              <a:buSzPts val="1400"/>
              <a:buFont typeface="Verdana"/>
              <a:buChar char="○"/>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Initial information after an earthquake</a:t>
            </a: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a:p>
            <a:pPr marL="457200" marR="0" lvl="0" indent="-330200" algn="just" defTabSz="914400" rtl="0" eaLnBrk="1" fontAlgn="auto" latinLnBrk="0" hangingPunct="1">
              <a:lnSpc>
                <a:spcPct val="120000"/>
              </a:lnSpc>
              <a:spcBef>
                <a:spcPts val="1600"/>
              </a:spcBef>
              <a:spcAft>
                <a:spcPts val="0"/>
              </a:spcAft>
              <a:buClr>
                <a:srgbClr val="000000"/>
              </a:buClr>
              <a:buSzPts val="1600"/>
              <a:buFont typeface="Verdana"/>
              <a:buAutoNum type="arabicPeriod"/>
              <a:tabLst/>
              <a:defRPr/>
            </a:pPr>
            <a:r>
              <a:rPr kumimoji="0" lang="en-GB" sz="1600" b="0" i="0" u="none" strike="noStrike" kern="0" cap="none" spc="0" normalizeH="0" baseline="0" noProof="0">
                <a:ln>
                  <a:noFill/>
                </a:ln>
                <a:solidFill>
                  <a:srgbClr val="000000"/>
                </a:solidFill>
                <a:effectLst/>
                <a:uLnTx/>
                <a:uFillTx/>
                <a:latin typeface="Verdana"/>
                <a:ea typeface="Verdana"/>
                <a:cs typeface="Verdana"/>
                <a:sym typeface="Verdana"/>
              </a:rPr>
              <a:t>Product testing</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a:p>
            <a:pPr marL="381000" marR="0" lvl="0" indent="0" algn="just" defTabSz="914400" rtl="0" eaLnBrk="1" fontAlgn="auto" latinLnBrk="0" hangingPunct="1">
              <a:lnSpc>
                <a:spcPct val="138461"/>
              </a:lnSpc>
              <a:spcBef>
                <a:spcPts val="50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Based on evaluated research gaps, we will design and test prototypes.</a:t>
            </a: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a:p>
            <a:pPr marL="457200" marR="0" lvl="0" indent="-330200" algn="just" defTabSz="914400" rtl="0" eaLnBrk="1" fontAlgn="auto" latinLnBrk="0" hangingPunct="1">
              <a:lnSpc>
                <a:spcPct val="120000"/>
              </a:lnSpc>
              <a:spcBef>
                <a:spcPts val="1600"/>
              </a:spcBef>
              <a:spcAft>
                <a:spcPts val="0"/>
              </a:spcAft>
              <a:buClr>
                <a:srgbClr val="000000"/>
              </a:buClr>
              <a:buSzPts val="1600"/>
              <a:buFont typeface="Verdana"/>
              <a:buAutoNum type="arabicPeriod"/>
              <a:tabLst/>
              <a:defRPr/>
            </a:pPr>
            <a:r>
              <a:rPr kumimoji="0" lang="en-GB" sz="1600" b="0" i="0" u="none" strike="noStrike" kern="0" cap="none" spc="0" normalizeH="0" baseline="0" noProof="0">
                <a:ln>
                  <a:noFill/>
                </a:ln>
                <a:solidFill>
                  <a:srgbClr val="000000"/>
                </a:solidFill>
                <a:effectLst/>
                <a:uLnTx/>
                <a:uFillTx/>
                <a:latin typeface="Verdana"/>
                <a:ea typeface="Verdana"/>
                <a:cs typeface="Verdana"/>
                <a:sym typeface="Verdana"/>
              </a:rPr>
              <a:t>Guidance</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a:p>
            <a:pPr marL="381000" marR="0" lvl="0" indent="0" algn="just" defTabSz="914400" rtl="0" eaLnBrk="1" fontAlgn="auto" latinLnBrk="0" hangingPunct="1">
              <a:lnSpc>
                <a:spcPct val="138461"/>
              </a:lnSpc>
              <a:spcBef>
                <a:spcPts val="50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We will compile a guide with practical recommendations on how to best present rapid earthquake information to the media and the public.</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p:txBody>
      </p:sp>
      <p:pic>
        <p:nvPicPr>
          <p:cNvPr id="452" name="Google Shape;452;g340f0f48f37_0_532" descr="Zeitung mit einfarbiger Füllung"/>
          <p:cNvPicPr preferRelativeResize="0"/>
          <p:nvPr/>
        </p:nvPicPr>
        <p:blipFill rotWithShape="1">
          <a:blip r:embed="rId3">
            <a:alphaModFix/>
          </a:blip>
          <a:srcRect/>
          <a:stretch/>
        </p:blipFill>
        <p:spPr>
          <a:xfrm>
            <a:off x="8006744" y="3548287"/>
            <a:ext cx="2041376" cy="2041376"/>
          </a:xfrm>
          <a:prstGeom prst="rect">
            <a:avLst/>
          </a:prstGeom>
          <a:noFill/>
          <a:ln>
            <a:noFill/>
          </a:ln>
        </p:spPr>
      </p:pic>
      <p:pic>
        <p:nvPicPr>
          <p:cNvPr id="453" name="Google Shape;453;g340f0f48f37_0_532" descr="Hilfe mit einfarbiger Füllung"/>
          <p:cNvPicPr preferRelativeResize="0"/>
          <p:nvPr/>
        </p:nvPicPr>
        <p:blipFill rotWithShape="1">
          <a:blip r:embed="rId4">
            <a:alphaModFix/>
          </a:blip>
          <a:srcRect/>
          <a:stretch/>
        </p:blipFill>
        <p:spPr>
          <a:xfrm>
            <a:off x="9306297" y="2015388"/>
            <a:ext cx="2041376" cy="20413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340f0f48f37_0_593"/>
          <p:cNvSpPr txBox="1">
            <a:spLocks noGrp="1"/>
          </p:cNvSpPr>
          <p:nvPr>
            <p:ph type="body" idx="1"/>
          </p:nvPr>
        </p:nvSpPr>
        <p:spPr>
          <a:xfrm>
            <a:off x="282650" y="882725"/>
            <a:ext cx="11707800" cy="14427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000000"/>
              </a:buClr>
              <a:buSzPts val="1600"/>
              <a:buNone/>
            </a:pPr>
            <a:r>
              <a:rPr lang="en-GB" sz="1500" b="1" u="none" strike="noStrike">
                <a:solidFill>
                  <a:srgbClr val="000000"/>
                </a:solidFill>
              </a:rPr>
              <a:t>Subtask 3.1.7 Support services and data products for earthquake forecasting </a:t>
            </a:r>
            <a:r>
              <a:rPr lang="en-GB" sz="1500" u="none" strike="noStrike">
                <a:solidFill>
                  <a:srgbClr val="000000"/>
                </a:solidFill>
              </a:rPr>
              <a:t>(ETH Zürich) - Development of an online platform on which standard earthquake forecasting models are made openly available to the earthquake forecasting developers’ community. The platform will contain a suite of models which can serve as a basis for the development of improved models, and they can serve as well as a benchmark to assess the forecasting skill of newly developed alternative models.</a:t>
            </a:r>
            <a:endParaRPr sz="1500"/>
          </a:p>
        </p:txBody>
      </p:sp>
      <p:pic>
        <p:nvPicPr>
          <p:cNvPr id="460" name="Google Shape;460;g340f0f48f37_0_593"/>
          <p:cNvPicPr preferRelativeResize="0"/>
          <p:nvPr/>
        </p:nvPicPr>
        <p:blipFill rotWithShape="1">
          <a:blip r:embed="rId3">
            <a:alphaModFix/>
          </a:blip>
          <a:srcRect/>
          <a:stretch/>
        </p:blipFill>
        <p:spPr>
          <a:xfrm>
            <a:off x="282649" y="2160732"/>
            <a:ext cx="3581401" cy="3875960"/>
          </a:xfrm>
          <a:prstGeom prst="rect">
            <a:avLst/>
          </a:prstGeom>
          <a:noFill/>
          <a:ln>
            <a:noFill/>
          </a:ln>
        </p:spPr>
      </p:pic>
      <p:sp>
        <p:nvSpPr>
          <p:cNvPr id="461" name="Google Shape;461;g340f0f48f37_0_593"/>
          <p:cNvSpPr txBox="1"/>
          <p:nvPr/>
        </p:nvSpPr>
        <p:spPr>
          <a:xfrm>
            <a:off x="4032800" y="2008325"/>
            <a:ext cx="8061300" cy="3735900"/>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90000"/>
              </a:lnSpc>
              <a:spcBef>
                <a:spcPts val="0"/>
              </a:spcBef>
              <a:spcAft>
                <a:spcPts val="0"/>
              </a:spcAft>
              <a:buClr>
                <a:srgbClr val="262626"/>
              </a:buClr>
              <a:buSzPts val="1600"/>
              <a:buFont typeface="Arial"/>
              <a:buChar char="•"/>
              <a:tabLst/>
              <a:defRPr/>
            </a:pP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Publicly available Operational Earthquake Forecasting (OEF) services (including </a:t>
            </a:r>
            <a:r>
              <a:rPr kumimoji="0" lang="en-GB" sz="1600" b="1" i="0" u="none" strike="noStrike" kern="0" cap="none" spc="0" normalizeH="0" baseline="0" noProof="0">
                <a:ln>
                  <a:noFill/>
                </a:ln>
                <a:solidFill>
                  <a:srgbClr val="262626"/>
                </a:solidFill>
                <a:effectLst/>
                <a:uLnTx/>
                <a:uFillTx/>
                <a:latin typeface="Avenir"/>
                <a:ea typeface="Avenir"/>
                <a:cs typeface="Avenir"/>
                <a:sym typeface="Avenir"/>
              </a:rPr>
              <a:t>forecasts, visualizations, and test results</a:t>
            </a: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 for Europe and Switzerland are being built within DT-GEO and GeoInquire.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62626"/>
              </a:buClr>
              <a:buSzPts val="1600"/>
              <a:buFont typeface="Arial"/>
              <a:buChar char="•"/>
              <a:tabLst/>
              <a:defRPr/>
            </a:pP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Within EPOS-ON, we want to make available not only forecasts and forecast test results, but also the </a:t>
            </a:r>
            <a:r>
              <a:rPr kumimoji="0" lang="en-GB" sz="1600" b="1" i="0" u="none" strike="noStrike" kern="0" cap="none" spc="0" normalizeH="0" baseline="0" noProof="0">
                <a:ln>
                  <a:noFill/>
                </a:ln>
                <a:solidFill>
                  <a:srgbClr val="262626"/>
                </a:solidFill>
                <a:effectLst/>
                <a:uLnTx/>
                <a:uFillTx/>
                <a:latin typeface="Avenir"/>
                <a:ea typeface="Avenir"/>
                <a:cs typeface="Avenir"/>
                <a:sym typeface="Avenir"/>
              </a:rPr>
              <a:t>models</a:t>
            </a: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 used to create those forecasts, to enable </a:t>
            </a:r>
            <a:r>
              <a:rPr kumimoji="0" lang="en-GB" sz="1600" b="1" i="0" u="none" strike="noStrike" kern="0" cap="none" spc="0" normalizeH="0" baseline="0" noProof="0">
                <a:ln>
                  <a:noFill/>
                </a:ln>
                <a:solidFill>
                  <a:srgbClr val="262626"/>
                </a:solidFill>
                <a:effectLst/>
                <a:uLnTx/>
                <a:uFillTx/>
                <a:latin typeface="Avenir"/>
                <a:ea typeface="Avenir"/>
                <a:cs typeface="Avenir"/>
                <a:sym typeface="Avenir"/>
              </a:rPr>
              <a:t>transparency and reproducibility</a:t>
            </a: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62626"/>
              </a:buClr>
              <a:buSzPts val="1600"/>
              <a:buFont typeface="Arial"/>
              <a:buChar char="•"/>
              <a:tabLst/>
              <a:defRPr/>
            </a:pPr>
            <a:r>
              <a:rPr kumimoji="0" lang="en-GB" sz="1600" b="0" i="0" u="none" strike="noStrike" kern="0" cap="none" spc="0" normalizeH="0" baseline="0" noProof="0">
                <a:ln>
                  <a:noFill/>
                </a:ln>
                <a:solidFill>
                  <a:srgbClr val="262626"/>
                </a:solidFill>
                <a:effectLst/>
                <a:uLnTx/>
                <a:uFillTx/>
                <a:latin typeface="Avenir"/>
                <a:ea typeface="Avenir"/>
                <a:cs typeface="Avenir"/>
                <a:sym typeface="Avenir"/>
              </a:rPr>
              <a:t>Such sharing of models has been recently been deemed an important next step by worldwide earthquake forecasting experts (Mizrahi et al., 2024)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g340f0f48f37_0_593"/>
          <p:cNvSpPr txBox="1"/>
          <p:nvPr/>
        </p:nvSpPr>
        <p:spPr>
          <a:xfrm>
            <a:off x="4235150" y="4280775"/>
            <a:ext cx="7755300" cy="21054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262626"/>
              </a:buClr>
              <a:buSzPts val="1200"/>
              <a:buFont typeface="Arial"/>
              <a:buNone/>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Milestones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34315" algn="l" defTabSz="914400" rtl="0" eaLnBrk="1" fontAlgn="auto" latinLnBrk="0" hangingPunct="1">
              <a:lnSpc>
                <a:spcPct val="90000"/>
              </a:lnSpc>
              <a:spcBef>
                <a:spcPts val="1000"/>
              </a:spcBef>
              <a:spcAft>
                <a:spcPts val="0"/>
              </a:spcAft>
              <a:buClr>
                <a:srgbClr val="262626"/>
              </a:buClr>
              <a:buSzPts val="1200"/>
              <a:buFont typeface="Arial"/>
              <a:buChar char="•"/>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MS23</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Web-platform to Access to Earthquake Forecasting Models, documentation and data, alpha version (</a:t>
            </a: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M18</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Demonstrator)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34315" algn="l" defTabSz="914400" rtl="0" eaLnBrk="1" fontAlgn="auto" latinLnBrk="0" hangingPunct="1">
              <a:lnSpc>
                <a:spcPct val="90000"/>
              </a:lnSpc>
              <a:spcBef>
                <a:spcPts val="1000"/>
              </a:spcBef>
              <a:spcAft>
                <a:spcPts val="0"/>
              </a:spcAft>
              <a:buClr>
                <a:srgbClr val="262626"/>
              </a:buClr>
              <a:buSzPts val="1200"/>
              <a:buFont typeface="Arial"/>
              <a:buChar char="•"/>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MS24</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Service access to Earthquake Forecasting Models and Benchmark against data (</a:t>
            </a: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M18</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Demonstrator)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34315" algn="l" defTabSz="914400" rtl="0" eaLnBrk="1" fontAlgn="auto" latinLnBrk="0" hangingPunct="1">
              <a:lnSpc>
                <a:spcPct val="90000"/>
              </a:lnSpc>
              <a:spcBef>
                <a:spcPts val="1000"/>
              </a:spcBef>
              <a:spcAft>
                <a:spcPts val="0"/>
              </a:spcAft>
              <a:buClr>
                <a:srgbClr val="262626"/>
              </a:buClr>
              <a:buSzPts val="1200"/>
              <a:buFont typeface="Arial"/>
              <a:buChar char="•"/>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MS28</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Web-platform to Access to Earthquake Forecasting Models, beta version (</a:t>
            </a: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M24</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Demonstrator)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34315" algn="l" defTabSz="914400" rtl="0" eaLnBrk="1" fontAlgn="auto" latinLnBrk="0" hangingPunct="1">
              <a:lnSpc>
                <a:spcPct val="90000"/>
              </a:lnSpc>
              <a:spcBef>
                <a:spcPts val="1000"/>
              </a:spcBef>
              <a:spcAft>
                <a:spcPts val="0"/>
              </a:spcAft>
              <a:buClr>
                <a:srgbClr val="262626"/>
              </a:buClr>
              <a:buSzPts val="1200"/>
              <a:buFont typeface="Arial"/>
              <a:buChar char="•"/>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MS35</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Web-platform to Access to Earthquake Forecasting Models, final release (</a:t>
            </a: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M36</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Final release)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28600" marR="0" lvl="0" indent="-234315" algn="l" defTabSz="914400" rtl="0" eaLnBrk="1" fontAlgn="auto" latinLnBrk="0" hangingPunct="1">
              <a:lnSpc>
                <a:spcPct val="90000"/>
              </a:lnSpc>
              <a:spcBef>
                <a:spcPts val="1000"/>
              </a:spcBef>
              <a:spcAft>
                <a:spcPts val="0"/>
              </a:spcAft>
              <a:buClr>
                <a:srgbClr val="262626"/>
              </a:buClr>
              <a:buSzPts val="1200"/>
              <a:buFont typeface="Arial"/>
              <a:buChar char="•"/>
              <a:tabLst/>
              <a:defRPr/>
            </a:pP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MS36</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Service access to Earthquake Forecasting Models and Benchmark against data (</a:t>
            </a:r>
            <a:r>
              <a:rPr kumimoji="0" lang="en-GB" sz="1200" b="1" i="0" u="none" strike="noStrike" kern="0" cap="none" spc="0" normalizeH="0" baseline="0" noProof="0">
                <a:ln>
                  <a:noFill/>
                </a:ln>
                <a:solidFill>
                  <a:srgbClr val="262626"/>
                </a:solidFill>
                <a:effectLst/>
                <a:uLnTx/>
                <a:uFillTx/>
                <a:latin typeface="Avenir"/>
                <a:ea typeface="Avenir"/>
                <a:cs typeface="Avenir"/>
                <a:sym typeface="Avenir"/>
              </a:rPr>
              <a:t>M36</a:t>
            </a:r>
            <a:r>
              <a:rPr kumimoji="0" lang="en-GB" sz="1200" b="0" i="0" u="none" strike="noStrike" kern="0" cap="none" spc="0" normalizeH="0" baseline="0" noProof="0">
                <a:ln>
                  <a:noFill/>
                </a:ln>
                <a:solidFill>
                  <a:srgbClr val="262626"/>
                </a:solidFill>
                <a:effectLst/>
                <a:uLnTx/>
                <a:uFillTx/>
                <a:latin typeface="Avenir"/>
                <a:ea typeface="Avenir"/>
                <a:cs typeface="Avenir"/>
                <a:sym typeface="Avenir"/>
              </a:rPr>
              <a:t>, Demonstrator)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g340f0f48f37_0_593"/>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3.1.7</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04b73f8c27_1_230"/>
          <p:cNvSpPr txBox="1"/>
          <p:nvPr/>
        </p:nvSpPr>
        <p:spPr>
          <a:xfrm>
            <a:off x="1647400" y="4830450"/>
            <a:ext cx="10164300" cy="14007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1F5C99"/>
                </a:solidFill>
                <a:effectLst/>
                <a:uLnTx/>
                <a:uFillTx/>
                <a:latin typeface="Calibri"/>
                <a:ea typeface="Calibri"/>
                <a:cs typeface="Calibri"/>
                <a:sym typeface="Calibri"/>
              </a:rPr>
              <a:t>i) Tephra and volcanic SO</a:t>
            </a:r>
            <a:r>
              <a:rPr kumimoji="0" lang="en-GB" sz="400" b="1" i="0" u="none" strike="noStrike" kern="0" cap="none" spc="0" normalizeH="0" baseline="0" noProof="0">
                <a:ln>
                  <a:noFill/>
                </a:ln>
                <a:solidFill>
                  <a:srgbClr val="1F5C99"/>
                </a:solidFill>
                <a:effectLst/>
                <a:uLnTx/>
                <a:uFillTx/>
                <a:latin typeface="Calibri"/>
                <a:ea typeface="Calibri"/>
                <a:cs typeface="Calibri"/>
                <a:sym typeface="Calibri"/>
              </a:rPr>
              <a:t>2 </a:t>
            </a:r>
            <a:r>
              <a:rPr kumimoji="0" lang="en-GB" sz="1500" b="1" i="0" u="none" strike="noStrike" kern="0" cap="none" spc="0" normalizeH="0" baseline="0" noProof="0">
                <a:ln>
                  <a:noFill/>
                </a:ln>
                <a:solidFill>
                  <a:srgbClr val="1F5C99"/>
                </a:solidFill>
                <a:effectLst/>
                <a:uLnTx/>
                <a:uFillTx/>
                <a:latin typeface="Calibri"/>
                <a:ea typeface="Calibri"/>
                <a:cs typeface="Calibri"/>
                <a:sym typeface="Calibri"/>
              </a:rPr>
              <a:t>dispersion forecasting service for Icelandic volcanoes</a:t>
            </a:r>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1F5C99"/>
                </a:solidFill>
                <a:effectLst/>
                <a:uLnTx/>
                <a:uFillTx/>
                <a:latin typeface="Calibri"/>
                <a:ea typeface="Calibri"/>
                <a:cs typeface="Calibri"/>
                <a:sym typeface="Calibri"/>
              </a:rPr>
              <a:t>Daily simulations (1-72 hours step): evolution of transport and concentration of volcanic products in the atmosphere;</a:t>
            </a:r>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r>
              <a:rPr kumimoji="0" lang="en-GB" sz="1500" b="1" i="0" u="none" strike="noStrike" kern="0" cap="none" spc="0" normalizeH="0" baseline="0" noProof="0">
                <a:ln>
                  <a:noFill/>
                </a:ln>
                <a:solidFill>
                  <a:srgbClr val="1F5C99"/>
                </a:solidFill>
                <a:effectLst/>
                <a:uLnTx/>
                <a:uFillTx/>
                <a:latin typeface="Calibri"/>
                <a:ea typeface="Calibri"/>
                <a:cs typeface="Calibri"/>
                <a:sym typeface="Calibri"/>
              </a:rPr>
              <a:t>ii) Prediction of tephra and ash deposition for hypothetical eruptions from Etna summit craters</a:t>
            </a:r>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1F5C99"/>
                </a:solidFill>
                <a:effectLst/>
                <a:uLnTx/>
                <a:uFillTx/>
                <a:latin typeface="Calibri"/>
                <a:ea typeface="Calibri"/>
                <a:cs typeface="Calibri"/>
                <a:sym typeface="Calibri"/>
              </a:rPr>
              <a:t>Visualization of the simulations (deposit thicknesses and cumulative surface areas), updated 4 times a day (available on the INGV website)</a:t>
            </a:r>
            <a:endParaRPr kumimoji="0" sz="1500" b="0" i="0" u="none" strike="noStrike" kern="0" cap="none" spc="0" normalizeH="0" baseline="0" noProof="0">
              <a:ln>
                <a:noFill/>
              </a:ln>
              <a:solidFill>
                <a:srgbClr val="1F5C99"/>
              </a:solidFill>
              <a:effectLst/>
              <a:uLnTx/>
              <a:uFillTx/>
              <a:latin typeface="Calibri"/>
              <a:ea typeface="Calibri"/>
              <a:cs typeface="Calibri"/>
              <a:sym typeface="Calibri"/>
            </a:endParaRPr>
          </a:p>
        </p:txBody>
      </p:sp>
      <p:sp>
        <p:nvSpPr>
          <p:cNvPr id="470" name="Google Shape;470;g304b73f8c27_1_230"/>
          <p:cNvSpPr txBox="1"/>
          <p:nvPr/>
        </p:nvSpPr>
        <p:spPr>
          <a:xfrm>
            <a:off x="72575" y="923175"/>
            <a:ext cx="11917800" cy="554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Times New Roman"/>
              <a:buNone/>
              <a:tabLst/>
              <a:defRPr/>
            </a:pPr>
            <a:r>
              <a:rPr kumimoji="0" lang="en-GB" sz="1500" b="1" i="0" u="none" strike="noStrike" kern="0" cap="none" spc="0" normalizeH="0" baseline="0" noProof="0">
                <a:ln>
                  <a:noFill/>
                </a:ln>
                <a:solidFill>
                  <a:srgbClr val="000000"/>
                </a:solidFill>
                <a:effectLst/>
                <a:uLnTx/>
                <a:uFillTx/>
                <a:latin typeface="Calibri"/>
                <a:ea typeface="Calibri"/>
                <a:cs typeface="Calibri"/>
                <a:sym typeface="Calibri"/>
              </a:rPr>
              <a:t>Subtask 3.1.8 Prototype service for early ash-/gas-dispersion warning </a:t>
            </a:r>
            <a:r>
              <a:rPr kumimoji="0" lang="en-GB" sz="1500" b="0" i="0" u="none" strike="noStrike" kern="0" cap="none" spc="0" normalizeH="0" baseline="0" noProof="0">
                <a:ln>
                  <a:noFill/>
                </a:ln>
                <a:solidFill>
                  <a:srgbClr val="000000"/>
                </a:solidFill>
                <a:effectLst/>
                <a:uLnTx/>
                <a:uFillTx/>
                <a:latin typeface="Calibri"/>
                <a:ea typeface="Calibri"/>
                <a:cs typeface="Calibri"/>
                <a:sym typeface="Calibri"/>
              </a:rPr>
              <a:t>(UCA, IMO, INGV) - The activity will be based on HOTVOLC, a real-time 24/7 WebGIS monitoring system of active volcanoes in real-time</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71" name="Google Shape;471;g304b73f8c27_1_230" descr="C:\Users\Yannick Guéhenneux\Pictures\t-hsirt LMV\OPGC.png"/>
          <p:cNvPicPr preferRelativeResize="0"/>
          <p:nvPr/>
        </p:nvPicPr>
        <p:blipFill rotWithShape="1">
          <a:blip r:embed="rId3">
            <a:alphaModFix/>
          </a:blip>
          <a:srcRect b="30881"/>
          <a:stretch/>
        </p:blipFill>
        <p:spPr>
          <a:xfrm>
            <a:off x="5219928" y="79507"/>
            <a:ext cx="1466849" cy="499372"/>
          </a:xfrm>
          <a:prstGeom prst="rect">
            <a:avLst/>
          </a:prstGeom>
          <a:noFill/>
          <a:ln>
            <a:noFill/>
          </a:ln>
        </p:spPr>
      </p:pic>
      <p:pic>
        <p:nvPicPr>
          <p:cNvPr id="472" name="Google Shape;472;g304b73f8c27_1_230" descr="M:\PPT THESE\cnrs.png"/>
          <p:cNvPicPr preferRelativeResize="0"/>
          <p:nvPr/>
        </p:nvPicPr>
        <p:blipFill rotWithShape="1">
          <a:blip r:embed="rId4">
            <a:alphaModFix/>
          </a:blip>
          <a:srcRect/>
          <a:stretch/>
        </p:blipFill>
        <p:spPr>
          <a:xfrm>
            <a:off x="6912511" y="143707"/>
            <a:ext cx="523362" cy="523362"/>
          </a:xfrm>
          <a:prstGeom prst="rect">
            <a:avLst/>
          </a:prstGeom>
          <a:noFill/>
          <a:ln>
            <a:noFill/>
          </a:ln>
        </p:spPr>
      </p:pic>
      <p:pic>
        <p:nvPicPr>
          <p:cNvPr id="473" name="Google Shape;473;g304b73f8c27_1_230"/>
          <p:cNvPicPr preferRelativeResize="0"/>
          <p:nvPr/>
        </p:nvPicPr>
        <p:blipFill rotWithShape="1">
          <a:blip r:embed="rId5">
            <a:alphaModFix/>
          </a:blip>
          <a:srcRect/>
          <a:stretch/>
        </p:blipFill>
        <p:spPr>
          <a:xfrm>
            <a:off x="2919191" y="188817"/>
            <a:ext cx="2191743" cy="433139"/>
          </a:xfrm>
          <a:prstGeom prst="rect">
            <a:avLst/>
          </a:prstGeom>
          <a:noFill/>
          <a:ln>
            <a:noFill/>
          </a:ln>
        </p:spPr>
      </p:pic>
      <p:pic>
        <p:nvPicPr>
          <p:cNvPr id="474" name="Google Shape;474;g304b73f8c27_1_230"/>
          <p:cNvPicPr preferRelativeResize="0"/>
          <p:nvPr/>
        </p:nvPicPr>
        <p:blipFill rotWithShape="1">
          <a:blip r:embed="rId6">
            <a:alphaModFix/>
          </a:blip>
          <a:srcRect/>
          <a:stretch/>
        </p:blipFill>
        <p:spPr>
          <a:xfrm>
            <a:off x="285916" y="2146255"/>
            <a:ext cx="4512976" cy="2048835"/>
          </a:xfrm>
          <a:prstGeom prst="rect">
            <a:avLst/>
          </a:prstGeom>
          <a:noFill/>
          <a:ln>
            <a:noFill/>
          </a:ln>
        </p:spPr>
      </p:pic>
      <p:sp>
        <p:nvSpPr>
          <p:cNvPr id="475" name="Google Shape;475;g304b73f8c27_1_230"/>
          <p:cNvSpPr txBox="1"/>
          <p:nvPr/>
        </p:nvSpPr>
        <p:spPr>
          <a:xfrm>
            <a:off x="335280" y="1691744"/>
            <a:ext cx="11544300" cy="175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C00000"/>
                </a:solidFill>
                <a:effectLst/>
                <a:uLnTx/>
                <a:uFillTx/>
                <a:latin typeface="Calibri"/>
                <a:ea typeface="Calibri"/>
                <a:cs typeface="Calibri"/>
                <a:sym typeface="Calibri"/>
              </a:rPr>
              <a:t>Data and simulations integration from two operational services to provide an integrated service using the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4892DC"/>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C00000"/>
                </a:solidFill>
                <a:effectLst/>
                <a:uLnTx/>
                <a:uFillTx/>
                <a:latin typeface="Calibri"/>
                <a:ea typeface="Calibri"/>
                <a:cs typeface="Calibri"/>
                <a:sym typeface="Calibri"/>
              </a:rPr>
              <a:t>HOTVOLC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C00000"/>
                </a:solidFill>
                <a:effectLst/>
                <a:uLnTx/>
                <a:uFillTx/>
                <a:latin typeface="Calibri"/>
                <a:ea typeface="Calibri"/>
                <a:cs typeface="Calibri"/>
                <a:sym typeface="Calibri"/>
              </a:rPr>
              <a:t>webGIS Platform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6" name="Google Shape;476;g304b73f8c27_1_230"/>
          <p:cNvPicPr preferRelativeResize="0"/>
          <p:nvPr/>
        </p:nvPicPr>
        <p:blipFill rotWithShape="1">
          <a:blip r:embed="rId7">
            <a:alphaModFix/>
          </a:blip>
          <a:srcRect/>
          <a:stretch/>
        </p:blipFill>
        <p:spPr>
          <a:xfrm>
            <a:off x="7523080" y="2127292"/>
            <a:ext cx="4364911" cy="2048835"/>
          </a:xfrm>
          <a:prstGeom prst="rect">
            <a:avLst/>
          </a:prstGeom>
          <a:noFill/>
          <a:ln>
            <a:noFill/>
          </a:ln>
        </p:spPr>
      </p:pic>
      <p:sp>
        <p:nvSpPr>
          <p:cNvPr id="477" name="Google Shape;477;g304b73f8c27_1_230"/>
          <p:cNvSpPr txBox="1"/>
          <p:nvPr/>
        </p:nvSpPr>
        <p:spPr>
          <a:xfrm>
            <a:off x="9980815" y="3592127"/>
            <a:ext cx="1509300" cy="242100"/>
          </a:xfrm>
          <a:prstGeom prst="rect">
            <a:avLst/>
          </a:prstGeom>
          <a:solidFill>
            <a:schemeClr val="lt1"/>
          </a:solidFill>
          <a:ln>
            <a:noFill/>
          </a:ln>
        </p:spPr>
        <p:txBody>
          <a:bodyPr spcFirstLastPara="1" wrap="square" lIns="36000" tIns="36000" rIns="36000" bIns="36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1" u="none" strike="noStrike" kern="0" cap="none" spc="0" normalizeH="0" baseline="0" noProof="0">
                <a:ln>
                  <a:noFill/>
                </a:ln>
                <a:solidFill>
                  <a:srgbClr val="FF0000"/>
                </a:solidFill>
                <a:effectLst/>
                <a:uLnTx/>
                <a:uFillTx/>
                <a:latin typeface="Calibri"/>
                <a:ea typeface="Calibri"/>
                <a:cs typeface="Calibri"/>
                <a:sym typeface="Calibri"/>
              </a:rPr>
              <a:t>Virtual Access Interface</a:t>
            </a:r>
            <a:endParaRPr kumimoji="0" sz="800" b="0" i="1"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478" name="Google Shape;478;g304b73f8c27_1_230"/>
          <p:cNvSpPr txBox="1"/>
          <p:nvPr/>
        </p:nvSpPr>
        <p:spPr>
          <a:xfrm>
            <a:off x="7435869" y="4163060"/>
            <a:ext cx="4756200" cy="4617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sng" strike="noStrike" kern="0" cap="none" spc="0" normalizeH="0" baseline="0" noProof="0">
                <a:ln>
                  <a:noFill/>
                </a:ln>
                <a:solidFill>
                  <a:srgbClr val="000000"/>
                </a:solidFill>
                <a:effectLst/>
                <a:uLnTx/>
                <a:uFillTx/>
                <a:latin typeface="Arial"/>
                <a:ea typeface="Arial"/>
                <a:cs typeface="Arial"/>
                <a:sym typeface="Arial"/>
              </a:rPr>
              <a:t>Many users’ tool interfaces</a:t>
            </a:r>
            <a:r>
              <a:rPr kumimoji="0" lang="en-GB" sz="1200" b="0" i="0" u="none" strike="noStrike" kern="0" cap="none" spc="0" normalizeH="0" baseline="0" noProof="0">
                <a:ln>
                  <a:noFill/>
                </a:ln>
                <a:solidFill>
                  <a:srgbClr val="000000"/>
                </a:solidFill>
                <a:effectLst/>
                <a:uLnTx/>
                <a:uFillTx/>
                <a:latin typeface="Arial"/>
                <a:ea typeface="Arial"/>
                <a:cs typeface="Arial"/>
                <a:sym typeface="Arial"/>
              </a:rPr>
              <a:t>: GIS edition tool, animation window, snapshots, eruptions reports, seismic events, etc.</a:t>
            </a:r>
            <a:r>
              <a:rPr kumimoji="0" lang="en-GB" sz="1200" b="0" i="0" u="sng" strike="noStrike" kern="0" cap="none" spc="0" normalizeH="0" baseline="0" noProof="0">
                <a:ln>
                  <a:noFill/>
                </a:ln>
                <a:solidFill>
                  <a:srgbClr val="000000"/>
                </a:solidFill>
                <a:effectLst/>
                <a:uLnTx/>
                <a:uFillTx/>
                <a:latin typeface="Arial"/>
                <a:ea typeface="Arial"/>
                <a:cs typeface="Arial"/>
                <a:sym typeface="Arial"/>
              </a:rPr>
              <a:t> </a:t>
            </a:r>
            <a:endParaRPr kumimoji="0" sz="1600" b="1" i="0" u="none" strike="noStrike" kern="0" cap="none" spc="0" normalizeH="0" baseline="0" noProof="0">
              <a:ln>
                <a:noFill/>
              </a:ln>
              <a:solidFill>
                <a:srgbClr val="3A7D22"/>
              </a:solidFill>
              <a:effectLst/>
              <a:uLnTx/>
              <a:uFillTx/>
              <a:latin typeface="Arial"/>
              <a:ea typeface="Arial"/>
              <a:cs typeface="Arial"/>
              <a:sym typeface="Arial"/>
            </a:endParaRPr>
          </a:p>
        </p:txBody>
      </p:sp>
      <p:pic>
        <p:nvPicPr>
          <p:cNvPr id="479" name="Google Shape;479;g304b73f8c27_1_230" descr="The Icelandic Meteorological Office | Logos | Icelandic ..."/>
          <p:cNvPicPr preferRelativeResize="0"/>
          <p:nvPr/>
        </p:nvPicPr>
        <p:blipFill rotWithShape="1">
          <a:blip r:embed="rId8">
            <a:alphaModFix/>
          </a:blip>
          <a:srcRect/>
          <a:stretch/>
        </p:blipFill>
        <p:spPr>
          <a:xfrm>
            <a:off x="130717" y="5059680"/>
            <a:ext cx="1444108" cy="503922"/>
          </a:xfrm>
          <a:prstGeom prst="rect">
            <a:avLst/>
          </a:prstGeom>
          <a:noFill/>
          <a:ln>
            <a:noFill/>
          </a:ln>
        </p:spPr>
      </p:pic>
      <p:pic>
        <p:nvPicPr>
          <p:cNvPr id="480" name="Google Shape;480;g304b73f8c27_1_230" descr="Logo"/>
          <p:cNvPicPr preferRelativeResize="0"/>
          <p:nvPr/>
        </p:nvPicPr>
        <p:blipFill rotWithShape="1">
          <a:blip r:embed="rId9">
            <a:alphaModFix/>
          </a:blip>
          <a:srcRect l="7608" r="83930" b="7183"/>
          <a:stretch/>
        </p:blipFill>
        <p:spPr>
          <a:xfrm>
            <a:off x="539987" y="5603447"/>
            <a:ext cx="625567" cy="778624"/>
          </a:xfrm>
          <a:prstGeom prst="rect">
            <a:avLst/>
          </a:prstGeom>
          <a:noFill/>
          <a:ln>
            <a:noFill/>
          </a:ln>
        </p:spPr>
      </p:pic>
      <p:pic>
        <p:nvPicPr>
          <p:cNvPr id="481" name="Google Shape;481;g304b73f8c27_1_230" descr="Logo"/>
          <p:cNvPicPr preferRelativeResize="0"/>
          <p:nvPr/>
        </p:nvPicPr>
        <p:blipFill rotWithShape="1">
          <a:blip r:embed="rId9">
            <a:alphaModFix/>
          </a:blip>
          <a:srcRect l="17484" r="44365" b="7621"/>
          <a:stretch/>
        </p:blipFill>
        <p:spPr>
          <a:xfrm>
            <a:off x="72570" y="6326128"/>
            <a:ext cx="1574825" cy="432681"/>
          </a:xfrm>
          <a:prstGeom prst="rect">
            <a:avLst/>
          </a:prstGeom>
          <a:noFill/>
          <a:ln>
            <a:noFill/>
          </a:ln>
        </p:spPr>
      </p:pic>
      <p:pic>
        <p:nvPicPr>
          <p:cNvPr id="482" name="Google Shape;482;g304b73f8c27_1_230"/>
          <p:cNvPicPr preferRelativeResize="0"/>
          <p:nvPr/>
        </p:nvPicPr>
        <p:blipFill rotWithShape="1">
          <a:blip r:embed="rId10">
            <a:alphaModFix/>
          </a:blip>
          <a:srcRect/>
          <a:stretch/>
        </p:blipFill>
        <p:spPr>
          <a:xfrm>
            <a:off x="7661604" y="63172"/>
            <a:ext cx="625574" cy="625574"/>
          </a:xfrm>
          <a:prstGeom prst="rect">
            <a:avLst/>
          </a:prstGeom>
          <a:noFill/>
          <a:ln>
            <a:noFill/>
          </a:ln>
        </p:spPr>
      </p:pic>
      <p:sp>
        <p:nvSpPr>
          <p:cNvPr id="483" name="Google Shape;483;g304b73f8c27_1_230"/>
          <p:cNvSpPr/>
          <p:nvPr/>
        </p:nvSpPr>
        <p:spPr>
          <a:xfrm>
            <a:off x="8628275" y="90025"/>
            <a:ext cx="3465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Subtask 3.1.8</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418e3f5cac_2_15"/>
          <p:cNvSpPr txBox="1">
            <a:spLocks noGrp="1"/>
          </p:cNvSpPr>
          <p:nvPr>
            <p:ph type="ctrTitle"/>
          </p:nvPr>
        </p:nvSpPr>
        <p:spPr>
          <a:xfrm>
            <a:off x="376237" y="1785937"/>
            <a:ext cx="11336337"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GB" sz="5400"/>
              <a:t>WP2 – enhancing services for science</a:t>
            </a:r>
            <a:endParaRPr sz="5400" b="1" i="0">
              <a:latin typeface="Calibri"/>
              <a:ea typeface="Calibri"/>
              <a:cs typeface="Calibri"/>
              <a:sym typeface="Calibri"/>
            </a:endParaRPr>
          </a:p>
        </p:txBody>
      </p:sp>
      <p:sp>
        <p:nvSpPr>
          <p:cNvPr id="188" name="Google Shape;188;g3418e3f5cac_2_15"/>
          <p:cNvSpPr txBox="1"/>
          <p:nvPr/>
        </p:nvSpPr>
        <p:spPr>
          <a:xfrm>
            <a:off x="1050925" y="5475287"/>
            <a:ext cx="10090150" cy="368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BA900"/>
              </a:buClr>
              <a:buSzPts val="1800"/>
              <a:buFont typeface="Arial"/>
              <a:buNone/>
              <a:tabLst/>
              <a:defRPr/>
            </a:pPr>
            <a:r>
              <a:rPr kumimoji="0" lang="en-GB" sz="1800" b="1" i="0" u="none" strike="noStrike" kern="0" cap="none" spc="0" normalizeH="0" baseline="0" noProof="0">
                <a:ln>
                  <a:noFill/>
                </a:ln>
                <a:solidFill>
                  <a:srgbClr val="EBA900"/>
                </a:solidFill>
                <a:effectLst/>
                <a:uLnTx/>
                <a:uFillTx/>
                <a:latin typeface="Arial"/>
                <a:ea typeface="Arial"/>
                <a:cs typeface="Arial"/>
                <a:sym typeface="Arial"/>
              </a:rPr>
              <a:t>Otto Lange</a:t>
            </a:r>
            <a:r>
              <a:rPr kumimoji="0" lang="en-GB" sz="1800" b="0" i="0" u="none" strike="noStrike" kern="0" cap="none" spc="0" normalizeH="0" baseline="0" noProof="0">
                <a:ln>
                  <a:noFill/>
                </a:ln>
                <a:solidFill>
                  <a:srgbClr val="EBA900"/>
                </a:solidFill>
                <a:effectLst/>
                <a:uLnTx/>
                <a:uFillTx/>
                <a:latin typeface="Arial"/>
                <a:ea typeface="Arial"/>
                <a:cs typeface="Arial"/>
                <a:sym typeface="Arial"/>
              </a:rPr>
              <a:t>, Jan Michalek, Andrey Babeyko, Joanna Kocot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g3418e3f5cac_2_15"/>
          <p:cNvSpPr txBox="1"/>
          <p:nvPr/>
        </p:nvSpPr>
        <p:spPr>
          <a:xfrm>
            <a:off x="375781" y="4265916"/>
            <a:ext cx="11336055" cy="944911"/>
          </a:xfrm>
          <a:prstGeom prst="rect">
            <a:avLst/>
          </a:prstGeom>
          <a:noFill/>
          <a:ln>
            <a:noFill/>
          </a:ln>
        </p:spPr>
        <p:txBody>
          <a:bodyPr spcFirstLastPara="1" wrap="square" lIns="91425" tIns="45700" rIns="91425" bIns="45700" anchor="t" anchorCtr="0">
            <a:normAutofit fontScale="85000" lnSpcReduction="20000"/>
          </a:bodyPr>
          <a:lstStyle/>
          <a:p>
            <a:pPr marL="50800" marR="0" lvl="0" indent="0" algn="ctr" defTabSz="914400" rtl="0" eaLnBrk="1" fontAlgn="auto" latinLnBrk="0" hangingPunct="1">
              <a:lnSpc>
                <a:spcPct val="90000"/>
              </a:lnSpc>
              <a:spcBef>
                <a:spcPts val="1000"/>
              </a:spcBef>
              <a:spcAft>
                <a:spcPts val="0"/>
              </a:spcAft>
              <a:buClr>
                <a:srgbClr val="FFCA08"/>
              </a:buClr>
              <a:buSzPct val="99820"/>
              <a:buFont typeface="Arial"/>
              <a:buNone/>
              <a:tabLst/>
              <a:defRPr/>
            </a:pPr>
            <a:r>
              <a:rPr kumimoji="0" lang="en-GB" sz="3300" b="1" i="0" u="none" strike="noStrike" kern="0" cap="none" spc="0" normalizeH="0" baseline="0" noProof="0">
                <a:ln>
                  <a:noFill/>
                </a:ln>
                <a:solidFill>
                  <a:srgbClr val="096137"/>
                </a:solidFill>
                <a:effectLst/>
                <a:uLnTx/>
                <a:uFillTx/>
                <a:latin typeface="Calibri"/>
                <a:ea typeface="Calibri"/>
                <a:cs typeface="Calibri"/>
                <a:sym typeface="Calibri"/>
              </a:rPr>
              <a:t>New communities and services in EPOS 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50800" marR="0" lvl="0" indent="0" algn="ctr" defTabSz="914400" rtl="0" eaLnBrk="1" fontAlgn="auto" latinLnBrk="0" hangingPunct="1">
              <a:lnSpc>
                <a:spcPct val="90000"/>
              </a:lnSpc>
              <a:spcBef>
                <a:spcPts val="1000"/>
              </a:spcBef>
              <a:spcAft>
                <a:spcPts val="0"/>
              </a:spcAft>
              <a:buClr>
                <a:srgbClr val="FFCA08"/>
              </a:buClr>
              <a:buSzPct val="99820"/>
              <a:buFont typeface="Arial"/>
              <a:buNone/>
              <a:tabLst/>
              <a:defRPr/>
            </a:pPr>
            <a:r>
              <a:rPr kumimoji="0" lang="en-GB" sz="3300" b="0" i="0" u="none" strike="noStrike" kern="0" cap="none" spc="0" normalizeH="0" baseline="0" noProof="0">
                <a:ln>
                  <a:noFill/>
                </a:ln>
                <a:solidFill>
                  <a:srgbClr val="096137"/>
                </a:solidFill>
                <a:effectLst/>
                <a:uLnTx/>
                <a:uFillTx/>
                <a:latin typeface="Calibri"/>
                <a:ea typeface="Calibri"/>
                <a:cs typeface="Calibri"/>
                <a:sym typeface="Calibri"/>
              </a:rPr>
              <a:t>19 March 2025 | EPOS DAYS| Perugia</a:t>
            </a:r>
            <a:endParaRPr kumimoji="0" sz="47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
                <a:srgbClr val="FFCA08"/>
              </a:buClr>
              <a:buSzPct val="117646"/>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g340f0f48f37_0_859"/>
          <p:cNvPicPr preferRelativeResize="0"/>
          <p:nvPr/>
        </p:nvPicPr>
        <p:blipFill>
          <a:blip r:embed="rId3">
            <a:alphaModFix/>
          </a:blip>
          <a:stretch>
            <a:fillRect/>
          </a:stretch>
        </p:blipFill>
        <p:spPr>
          <a:xfrm>
            <a:off x="691550" y="846300"/>
            <a:ext cx="10808876" cy="5456901"/>
          </a:xfrm>
          <a:prstGeom prst="rect">
            <a:avLst/>
          </a:prstGeom>
          <a:noFill/>
          <a:ln>
            <a:noFill/>
          </a:ln>
        </p:spPr>
      </p:pic>
      <p:sp>
        <p:nvSpPr>
          <p:cNvPr id="490" name="Google Shape;490;g340f0f48f37_0_859"/>
          <p:cNvSpPr txBox="1"/>
          <p:nvPr/>
        </p:nvSpPr>
        <p:spPr>
          <a:xfrm>
            <a:off x="7561000" y="-63900"/>
            <a:ext cx="5319300" cy="910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3300" b="1" i="0" u="none" strike="noStrike" kern="0" cap="none" spc="0" normalizeH="0" baseline="0" noProof="0">
                <a:ln>
                  <a:noFill/>
                </a:ln>
                <a:solidFill>
                  <a:srgbClr val="000000"/>
                </a:solidFill>
                <a:effectLst/>
                <a:uLnTx/>
                <a:uFillTx/>
                <a:latin typeface="Calibri"/>
                <a:ea typeface="Calibri"/>
                <a:cs typeface="Calibri"/>
                <a:sym typeface="Calibri"/>
              </a:rPr>
              <a:t>Interoperability’s Matrix</a:t>
            </a:r>
            <a:endParaRPr kumimoji="0" sz="3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1" name="Google Shape;491;g340f0f48f37_0_859"/>
          <p:cNvSpPr/>
          <p:nvPr/>
        </p:nvSpPr>
        <p:spPr>
          <a:xfrm>
            <a:off x="796425" y="6474550"/>
            <a:ext cx="1091400" cy="250800"/>
          </a:xfrm>
          <a:prstGeom prst="rect">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2" name="Google Shape;492;g340f0f48f37_0_859"/>
          <p:cNvSpPr txBox="1"/>
          <p:nvPr/>
        </p:nvSpPr>
        <p:spPr>
          <a:xfrm>
            <a:off x="1971400" y="6301150"/>
            <a:ext cx="5319300" cy="5976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Calibri"/>
                <a:ea typeface="Calibri"/>
                <a:cs typeface="Calibri"/>
                <a:sym typeface="Calibri"/>
              </a:rPr>
              <a:t>Interoperability between services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340f0f48f37_0_669"/>
          <p:cNvSpPr txBox="1">
            <a:spLocks noGrp="1"/>
          </p:cNvSpPr>
          <p:nvPr>
            <p:ph type="title"/>
          </p:nvPr>
        </p:nvSpPr>
        <p:spPr>
          <a:xfrm>
            <a:off x="838200" y="6699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en-GB" sz="2800" b="1">
                <a:solidFill>
                  <a:srgbClr val="006600"/>
                </a:solidFill>
              </a:rPr>
              <a:t>Task 3.2 Interaction with operational stakeholders in civil protection and disaster risk management</a:t>
            </a:r>
            <a:endParaRPr sz="2800" b="1">
              <a:solidFill>
                <a:srgbClr val="006600"/>
              </a:solidFill>
            </a:endParaRPr>
          </a:p>
        </p:txBody>
      </p:sp>
      <p:sp>
        <p:nvSpPr>
          <p:cNvPr id="499" name="Google Shape;499;g340f0f48f37_0_669"/>
          <p:cNvSpPr txBox="1"/>
          <p:nvPr/>
        </p:nvSpPr>
        <p:spPr>
          <a:xfrm>
            <a:off x="973600" y="2024800"/>
            <a:ext cx="10295700" cy="4520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9933"/>
                </a:solidFill>
                <a:effectLst/>
                <a:uLnTx/>
                <a:uFillTx/>
                <a:latin typeface="Calibri"/>
                <a:ea typeface="Calibri"/>
                <a:cs typeface="Calibri"/>
                <a:sym typeface="Calibri"/>
              </a:rPr>
              <a:t>Activities</a:t>
            </a:r>
            <a:r>
              <a:rPr kumimoji="0" lang="en-GB" sz="2500" b="1" i="0" u="none" strike="noStrike" kern="0" cap="none" spc="0" normalizeH="0" baseline="0" noProof="0">
                <a:ln>
                  <a:noFill/>
                </a:ln>
                <a:solidFill>
                  <a:srgbClr val="FF9933"/>
                </a:solidFill>
                <a:effectLst/>
                <a:uLnTx/>
                <a:uFillTx/>
                <a:latin typeface="Calibri"/>
                <a:ea typeface="Calibri"/>
                <a:cs typeface="Calibri"/>
                <a:sym typeface="Calibri"/>
              </a:rPr>
              <a:t>: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55600" algn="just"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Internal brainstorming on the how research and users communities and stakeholders (e.g. Civil Protection Agencies) can be involved in the activities of EPOS ON (particularly with the services and products proposed in Task3.1) and what are the ethical references/guidelines for that (through the Task3.3).</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55600" algn="just"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Next steps agreed: i) to set a time-space diagramme where to position respectively products VS specific timeframe within the Disaster Risk Reduction and Disaster Risk Reduction framework; ii) to match the demonstrators (T3.1) with the T3.2 activities where both the parties involved (research communities and end-users/stakeholders) may identify gaps and needs and continuous areas for improvement; ii) to link the stakeholders engagement with the EPOS ethical dimension</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55600" algn="just"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Exploited the availability of the Union Civil Protection Knowledge Network (UCPKN) to support the planned activities. A meeting between EPOS and UCPKN will be organised soon.</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55600" algn="just" defTabSz="914400" rtl="0" eaLnBrk="1" fontAlgn="auto" latinLnBrk="0" hangingPunct="1">
              <a:lnSpc>
                <a:spcPct val="100000"/>
              </a:lnSpc>
              <a:spcBef>
                <a:spcPts val="0"/>
              </a:spcBef>
              <a:spcAft>
                <a:spcPts val="0"/>
              </a:spcAft>
              <a:buClr>
                <a:srgbClr val="000000"/>
              </a:buClr>
              <a:buSzPts val="2000"/>
              <a:buFont typeface="Calibri"/>
              <a:buChar char="-"/>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Approached the European Response Coordination Centre (ERCC)</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0" name="Google Shape;500;g340f0f48f37_0_669"/>
          <p:cNvSpPr/>
          <p:nvPr/>
        </p:nvSpPr>
        <p:spPr>
          <a:xfrm>
            <a:off x="7899400" y="90025"/>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Task 3.2</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40f0f48f37_0_939"/>
          <p:cNvSpPr/>
          <p:nvPr/>
        </p:nvSpPr>
        <p:spPr>
          <a:xfrm>
            <a:off x="743825" y="90025"/>
            <a:ext cx="9759000" cy="6473700"/>
          </a:xfrm>
          <a:prstGeom prst="ellipse">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7" name="Google Shape;507;g340f0f48f37_0_939"/>
          <p:cNvSpPr/>
          <p:nvPr/>
        </p:nvSpPr>
        <p:spPr>
          <a:xfrm>
            <a:off x="3347175" y="4001875"/>
            <a:ext cx="3897600" cy="27225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8" name="Google Shape;508;g340f0f48f37_0_939"/>
          <p:cNvSpPr/>
          <p:nvPr/>
        </p:nvSpPr>
        <p:spPr>
          <a:xfrm>
            <a:off x="7773025" y="1812763"/>
            <a:ext cx="3105600" cy="2373600"/>
          </a:xfrm>
          <a:prstGeom prst="ellipse">
            <a:avLst/>
          </a:prstGeom>
          <a:solidFill>
            <a:srgbClr val="A8D08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9" name="Google Shape;509;g340f0f48f37_0_939"/>
          <p:cNvSpPr/>
          <p:nvPr/>
        </p:nvSpPr>
        <p:spPr>
          <a:xfrm>
            <a:off x="10026675" y="90025"/>
            <a:ext cx="2067300" cy="9513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Tasks 3.1 &amp; 3.2</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synergy </a:t>
            </a: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g340f0f48f37_0_939"/>
          <p:cNvSpPr txBox="1"/>
          <p:nvPr/>
        </p:nvSpPr>
        <p:spPr>
          <a:xfrm>
            <a:off x="3592800" y="4655125"/>
            <a:ext cx="3495900" cy="17238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Arial"/>
                <a:ea typeface="+mn-ea"/>
                <a:cs typeface="Arial"/>
                <a:sym typeface="Arial"/>
              </a:rPr>
              <a:t>Objectives of Task 3.1 fit into Task 3.2 where the </a:t>
            </a:r>
            <a:r>
              <a:rPr kumimoji="0" lang="en-GB" sz="2000" b="1" i="0" u="none" strike="noStrike" kern="0" cap="none" spc="0" normalizeH="0" baseline="0" noProof="0">
                <a:ln>
                  <a:noFill/>
                </a:ln>
                <a:solidFill>
                  <a:srgbClr val="000000"/>
                </a:solidFill>
                <a:effectLst/>
                <a:uLnTx/>
                <a:uFillTx/>
                <a:latin typeface="Arial"/>
                <a:ea typeface="+mn-ea"/>
                <a:cs typeface="Arial"/>
                <a:sym typeface="Arial"/>
              </a:rPr>
              <a:t>Knowledge Network</a:t>
            </a:r>
            <a:r>
              <a:rPr kumimoji="0" lang="en-GB" sz="2000" b="0" i="0" u="none" strike="noStrike" kern="0" cap="none" spc="0" normalizeH="0" baseline="0" noProof="0">
                <a:ln>
                  <a:noFill/>
                </a:ln>
                <a:solidFill>
                  <a:srgbClr val="000000"/>
                </a:solidFill>
                <a:effectLst/>
                <a:uLnTx/>
                <a:uFillTx/>
                <a:latin typeface="Arial"/>
                <a:ea typeface="+mn-ea"/>
                <a:cs typeface="Arial"/>
                <a:sym typeface="Arial"/>
              </a:rPr>
              <a:t> is the formal tool to implement a </a:t>
            </a:r>
            <a:r>
              <a:rPr kumimoji="0" lang="en-GB" sz="2000" b="1" i="0" u="none" strike="noStrike" kern="0" cap="none" spc="0" normalizeH="0" baseline="0" noProof="0">
                <a:ln>
                  <a:noFill/>
                </a:ln>
                <a:solidFill>
                  <a:srgbClr val="000000"/>
                </a:solidFill>
                <a:effectLst/>
                <a:uLnTx/>
                <a:uFillTx/>
                <a:latin typeface="Arial"/>
                <a:ea typeface="+mn-ea"/>
                <a:cs typeface="Arial"/>
                <a:sym typeface="Arial"/>
              </a:rPr>
              <a:t>roadmap</a:t>
            </a:r>
            <a:r>
              <a:rPr kumimoji="0" lang="en-GB" sz="2000" b="0" i="0" u="none" strike="noStrike" kern="0" cap="none" spc="0" normalizeH="0" baseline="0" noProof="0">
                <a:ln>
                  <a:noFill/>
                </a:ln>
                <a:solidFill>
                  <a:srgbClr val="000000"/>
                </a:solidFill>
                <a:effectLst/>
                <a:uLnTx/>
                <a:uFillTx/>
                <a:latin typeface="Arial"/>
                <a:ea typeface="+mn-ea"/>
                <a:cs typeface="Arial"/>
                <a:sym typeface="Arial"/>
              </a:rPr>
              <a:t> </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g340f0f48f37_0_939"/>
          <p:cNvSpPr txBox="1"/>
          <p:nvPr/>
        </p:nvSpPr>
        <p:spPr>
          <a:xfrm>
            <a:off x="8161650" y="2445463"/>
            <a:ext cx="26556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Arial"/>
                <a:ea typeface="+mn-ea"/>
                <a:cs typeface="Arial"/>
                <a:sym typeface="Arial"/>
              </a:rPr>
              <a:t>Endorsement and application from stakeholders </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g340f0f48f37_0_939"/>
          <p:cNvSpPr txBox="1"/>
          <p:nvPr/>
        </p:nvSpPr>
        <p:spPr>
          <a:xfrm>
            <a:off x="8096750" y="1260200"/>
            <a:ext cx="34329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mn-ea"/>
                <a:cs typeface="Arial"/>
                <a:sym typeface="Arial"/>
              </a:rPr>
              <a:t>Stakeholders Engagement</a:t>
            </a:r>
            <a:endParaRPr kumimoji="0" sz="2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g340f0f48f37_0_939"/>
          <p:cNvSpPr txBox="1"/>
          <p:nvPr/>
        </p:nvSpPr>
        <p:spPr>
          <a:xfrm>
            <a:off x="1467250" y="6223525"/>
            <a:ext cx="26556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mn-ea"/>
                <a:cs typeface="Arial"/>
                <a:sym typeface="Arial"/>
              </a:rPr>
              <a:t>Knowledge Network</a:t>
            </a:r>
            <a:endParaRPr kumimoji="0" sz="2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g340f0f48f37_0_939"/>
          <p:cNvSpPr/>
          <p:nvPr/>
        </p:nvSpPr>
        <p:spPr>
          <a:xfrm>
            <a:off x="74425" y="1233950"/>
            <a:ext cx="6189000" cy="2920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900" b="0" i="0" u="none" strike="noStrike" kern="0" cap="none" spc="0" normalizeH="0" baseline="0" noProof="0">
                <a:ln>
                  <a:noFill/>
                </a:ln>
                <a:solidFill>
                  <a:srgbClr val="000000"/>
                </a:solidFill>
                <a:effectLst/>
                <a:uLnTx/>
                <a:uFillTx/>
                <a:latin typeface="Arial"/>
                <a:ea typeface="+mn-ea"/>
                <a:cs typeface="Arial"/>
                <a:sym typeface="Arial"/>
              </a:rPr>
              <a:t>Task 3.1 offers a </a:t>
            </a:r>
            <a:r>
              <a:rPr kumimoji="0" lang="en-GB" sz="1900" b="1" i="0" u="none" strike="noStrike" kern="0" cap="none" spc="0" normalizeH="0" baseline="0" noProof="0">
                <a:ln>
                  <a:noFill/>
                </a:ln>
                <a:solidFill>
                  <a:srgbClr val="000000"/>
                </a:solidFill>
                <a:effectLst/>
                <a:uLnTx/>
                <a:uFillTx/>
                <a:latin typeface="Arial"/>
                <a:ea typeface="+mn-ea"/>
                <a:cs typeface="Arial"/>
                <a:sym typeface="Arial"/>
              </a:rPr>
              <a:t>great opportunity</a:t>
            </a:r>
            <a:r>
              <a:rPr kumimoji="0" lang="en-GB" sz="1900" b="0" i="0" u="none" strike="noStrike" kern="0" cap="none" spc="0" normalizeH="0" baseline="0" noProof="0">
                <a:ln>
                  <a:noFill/>
                </a:ln>
                <a:solidFill>
                  <a:srgbClr val="000000"/>
                </a:solidFill>
                <a:effectLst/>
                <a:uLnTx/>
                <a:uFillTx/>
                <a:latin typeface="Arial"/>
                <a:ea typeface="+mn-ea"/>
                <a:cs typeface="Arial"/>
                <a:sym typeface="Arial"/>
              </a:rPr>
              <a:t> to enhance interoperable services related to risk management of natural hazards and integrate them in a </a:t>
            </a:r>
            <a:r>
              <a:rPr kumimoji="0" lang="en-GB" sz="1900" b="1" i="0" u="none" strike="noStrike" kern="0" cap="none" spc="0" normalizeH="0" baseline="0" noProof="0">
                <a:ln>
                  <a:noFill/>
                </a:ln>
                <a:solidFill>
                  <a:srgbClr val="000000"/>
                </a:solidFill>
                <a:effectLst/>
                <a:uLnTx/>
                <a:uFillTx/>
                <a:latin typeface="Arial"/>
                <a:ea typeface="+mn-ea"/>
                <a:cs typeface="Arial"/>
                <a:sym typeface="Arial"/>
              </a:rPr>
              <a:t>multi-hazard</a:t>
            </a:r>
            <a:r>
              <a:rPr kumimoji="0" lang="en-GB" sz="1900" b="0" i="0" u="none" strike="noStrike" kern="0" cap="none" spc="0" normalizeH="0" baseline="0" noProof="0">
                <a:ln>
                  <a:noFill/>
                </a:ln>
                <a:solidFill>
                  <a:srgbClr val="000000"/>
                </a:solidFill>
                <a:effectLst/>
                <a:uLnTx/>
                <a:uFillTx/>
                <a:latin typeface="Arial"/>
                <a:ea typeface="+mn-ea"/>
                <a:cs typeface="Arial"/>
                <a:sym typeface="Arial"/>
              </a:rPr>
              <a:t> risk management perspective, which is a </a:t>
            </a:r>
            <a:r>
              <a:rPr kumimoji="0" lang="en-GB" sz="1900" b="1" i="0" u="none" strike="noStrike" kern="0" cap="none" spc="0" normalizeH="0" baseline="0" noProof="0">
                <a:ln>
                  <a:noFill/>
                </a:ln>
                <a:solidFill>
                  <a:srgbClr val="000000"/>
                </a:solidFill>
                <a:effectLst/>
                <a:uLnTx/>
                <a:uFillTx/>
                <a:latin typeface="Arial"/>
                <a:ea typeface="+mn-ea"/>
                <a:cs typeface="Arial"/>
                <a:sym typeface="Arial"/>
              </a:rPr>
              <a:t>great challenge</a:t>
            </a:r>
            <a:endParaRPr kumimoji="0" sz="1900" b="1"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5" name="Google Shape;515;g340f0f48f37_0_939"/>
          <p:cNvSpPr txBox="1"/>
          <p:nvPr/>
        </p:nvSpPr>
        <p:spPr>
          <a:xfrm>
            <a:off x="74425" y="851625"/>
            <a:ext cx="41163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mn-ea"/>
                <a:cs typeface="Arial"/>
                <a:sym typeface="Arial"/>
              </a:rPr>
              <a:t>Challenges/Opportunities</a:t>
            </a:r>
            <a:endParaRPr kumimoji="0" sz="2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g340f0f48f37_0_939"/>
          <p:cNvSpPr/>
          <p:nvPr/>
        </p:nvSpPr>
        <p:spPr>
          <a:xfrm rot="760236">
            <a:off x="5435652" y="1546506"/>
            <a:ext cx="2958344" cy="976288"/>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Continuous feedbacks for Mutual Benefit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7" name="Google Shape;517;g340f0f48f37_0_939"/>
          <p:cNvSpPr/>
          <p:nvPr/>
        </p:nvSpPr>
        <p:spPr>
          <a:xfrm rot="-2286244">
            <a:off x="6769185" y="4053548"/>
            <a:ext cx="2796829" cy="976305"/>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Knowledge network</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8" name="Google Shape;518;g340f0f48f37_0_939"/>
          <p:cNvSpPr/>
          <p:nvPr/>
        </p:nvSpPr>
        <p:spPr>
          <a:xfrm rot="2281299">
            <a:off x="1469402" y="4050007"/>
            <a:ext cx="2364118" cy="976222"/>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Knowledge network</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9" name="Google Shape;519;g340f0f48f37_0_939"/>
          <p:cNvSpPr/>
          <p:nvPr/>
        </p:nvSpPr>
        <p:spPr>
          <a:xfrm rot="1946967">
            <a:off x="8791951" y="5079450"/>
            <a:ext cx="1395010" cy="66963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0" name="Google Shape;520;g340f0f48f37_0_939"/>
          <p:cNvSpPr txBox="1"/>
          <p:nvPr/>
        </p:nvSpPr>
        <p:spPr>
          <a:xfrm>
            <a:off x="10168325" y="5447425"/>
            <a:ext cx="21939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mn-ea"/>
                <a:cs typeface="Arial"/>
                <a:sym typeface="Arial"/>
              </a:rPr>
              <a:t>Roadmap for the services implementation</a:t>
            </a:r>
            <a:endParaRPr kumimoji="0" sz="2000" b="1"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340f0f48f37_0_690"/>
          <p:cNvSpPr txBox="1"/>
          <p:nvPr/>
        </p:nvSpPr>
        <p:spPr>
          <a:xfrm>
            <a:off x="335360" y="908720"/>
            <a:ext cx="11521200" cy="48246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006600"/>
                </a:solidFill>
                <a:effectLst/>
                <a:uLnTx/>
                <a:uFillTx/>
                <a:latin typeface="Calibri"/>
                <a:ea typeface="Calibri"/>
                <a:cs typeface="Calibri"/>
                <a:sym typeface="Calibri"/>
              </a:rPr>
              <a:t>Ethical issues related to the EPOS service provision to society</a:t>
            </a:r>
            <a:endParaRPr kumimoji="0" sz="2800" b="1" i="0" u="none" strike="noStrike" kern="0" cap="none" spc="0" normalizeH="0" baseline="0" noProof="0">
              <a:ln>
                <a:noFill/>
              </a:ln>
              <a:solidFill>
                <a:srgbClr val="0066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9933"/>
                </a:solidFill>
                <a:effectLst/>
                <a:uLnTx/>
                <a:uFillTx/>
                <a:latin typeface="Calibri"/>
                <a:ea typeface="Calibri"/>
                <a:cs typeface="Calibri"/>
                <a:sym typeface="Calibri"/>
              </a:rPr>
              <a:t>Activities</a:t>
            </a:r>
            <a:r>
              <a:rPr kumimoji="0" lang="en-GB" sz="2500" b="1" i="0" u="none" strike="noStrike" kern="0" cap="none" spc="0" normalizeH="0" baseline="0" noProof="0">
                <a:ln>
                  <a:noFill/>
                </a:ln>
                <a:solidFill>
                  <a:srgbClr val="FF9933"/>
                </a:solidFill>
                <a:effectLst/>
                <a:uLnTx/>
                <a:uFillTx/>
                <a:latin typeface="Calibri"/>
                <a:ea typeface="Calibri"/>
                <a:cs typeface="Calibri"/>
                <a:sym typeface="Calibri"/>
              </a:rPr>
              <a:t>: </a:t>
            </a:r>
            <a:endParaRPr kumimoji="0" sz="25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a:ln>
                  <a:noFill/>
                </a:ln>
                <a:solidFill>
                  <a:srgbClr val="000000"/>
                </a:solidFill>
                <a:effectLst/>
                <a:uLnTx/>
                <a:uFillTx/>
                <a:latin typeface="Calibri"/>
                <a:ea typeface="Calibri"/>
                <a:cs typeface="Calibri"/>
                <a:sym typeface="Calibri"/>
              </a:rPr>
              <a:t>Consolidating and improving an ethical framework for the EPOS community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1"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
                <a:srgbClr val="006600"/>
              </a:buClr>
              <a:buSzPts val="2200"/>
              <a:buFont typeface="Noto Sans Symbols"/>
              <a:buChar char="▪"/>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The activity focused on the analysis of all comments and remarks made by members of the EPOS Ethics Working Group on the preliminary version of the document “</a:t>
            </a:r>
            <a:r>
              <a:rPr kumimoji="0" lang="en-GB" sz="2200" b="0" i="1" u="none" strike="noStrike" kern="0" cap="none" spc="0" normalizeH="0" baseline="0" noProof="0">
                <a:ln>
                  <a:noFill/>
                </a:ln>
                <a:solidFill>
                  <a:srgbClr val="000000"/>
                </a:solidFill>
                <a:effectLst/>
                <a:uLnTx/>
                <a:uFillTx/>
                <a:latin typeface="Calibri"/>
                <a:ea typeface="Calibri"/>
                <a:cs typeface="Calibri"/>
                <a:sym typeface="Calibri"/>
              </a:rPr>
              <a:t>EPOS Ethics Guidelines - draft version 1.0</a:t>
            </a: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6600"/>
              </a:buClr>
              <a:buSzPts val="2200"/>
              <a:buFont typeface="Noto Sans Symbols"/>
              <a:buChar char="▪"/>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As per indication of the EPOS ERIC Ethics Board, now this document has been renamed as “</a:t>
            </a:r>
            <a:r>
              <a:rPr kumimoji="0" lang="en-GB" sz="2200" b="0" i="1" u="none" strike="noStrike" kern="0" cap="none" spc="0" normalizeH="0" baseline="0" noProof="0">
                <a:ln>
                  <a:noFill/>
                </a:ln>
                <a:solidFill>
                  <a:srgbClr val="000000"/>
                </a:solidFill>
                <a:effectLst/>
                <a:uLnTx/>
                <a:uFillTx/>
                <a:latin typeface="Calibri"/>
                <a:ea typeface="Calibri"/>
                <a:cs typeface="Calibri"/>
                <a:sym typeface="Calibri"/>
              </a:rPr>
              <a:t>EPOS Community Position Paper on Ethics</a:t>
            </a: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6600"/>
              </a:buClr>
              <a:buSzPts val="2200"/>
              <a:buFont typeface="Noto Sans Symbols"/>
              <a:buChar char="▪"/>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The version 1.0 of this document has been prepared, which takes into account and integrates all the suggestions, modifications and additions reported by the members of the EPOS Ethics Working Group.</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6600"/>
              </a:buClr>
              <a:buSzPts val="2200"/>
              <a:buFont typeface="Noto Sans Symbols"/>
              <a:buChar char="▪"/>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References to the responsible use of </a:t>
            </a:r>
            <a:r>
              <a:rPr kumimoji="0" lang="en-GB" sz="2200" b="0" i="0" u="sng" strike="noStrike" kern="0" cap="none" spc="0" normalizeH="0" baseline="0" noProof="0">
                <a:ln>
                  <a:noFill/>
                </a:ln>
                <a:solidFill>
                  <a:srgbClr val="000000"/>
                </a:solidFill>
                <a:effectLst/>
                <a:uLnTx/>
                <a:uFillTx/>
                <a:latin typeface="Calibri"/>
                <a:ea typeface="Calibri"/>
                <a:cs typeface="Calibri"/>
                <a:sym typeface="Calibri"/>
              </a:rPr>
              <a:t>AI technologies </a:t>
            </a: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have also been added to the document.</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527" name="Google Shape;527;g340f0f48f37_0_690"/>
          <p:cNvGraphicFramePr/>
          <p:nvPr/>
        </p:nvGraphicFramePr>
        <p:xfrm>
          <a:off x="519603" y="5877272"/>
          <a:ext cx="11152775" cy="762010"/>
        </p:xfrm>
        <a:graphic>
          <a:graphicData uri="http://schemas.openxmlformats.org/drawingml/2006/table">
            <a:tbl>
              <a:tblPr>
                <a:noFill/>
              </a:tblPr>
              <a:tblGrid>
                <a:gridCol w="8273300">
                  <a:extLst>
                    <a:ext uri="{9D8B030D-6E8A-4147-A177-3AD203B41FA5}">
                      <a16:colId xmlns:a16="http://schemas.microsoft.com/office/drawing/2014/main" val="20000"/>
                    </a:ext>
                  </a:extLst>
                </a:gridCol>
                <a:gridCol w="896275">
                  <a:extLst>
                    <a:ext uri="{9D8B030D-6E8A-4147-A177-3AD203B41FA5}">
                      <a16:colId xmlns:a16="http://schemas.microsoft.com/office/drawing/2014/main" val="20001"/>
                    </a:ext>
                  </a:extLst>
                </a:gridCol>
                <a:gridCol w="198320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2200" b="1" i="0" u="none" strike="noStrike" cap="none">
                          <a:latin typeface="Calibri"/>
                          <a:ea typeface="Calibri"/>
                          <a:cs typeface="Calibri"/>
                          <a:sym typeface="Calibri"/>
                        </a:rPr>
                        <a:t>Deliverable D3.3</a:t>
                      </a:r>
                      <a:endParaRPr/>
                    </a:p>
                    <a:p>
                      <a:pPr marL="0" marR="0" lvl="0" indent="0" algn="l" rtl="0">
                        <a:lnSpc>
                          <a:spcPct val="100000"/>
                        </a:lnSpc>
                        <a:spcBef>
                          <a:spcPts val="0"/>
                        </a:spcBef>
                        <a:spcAft>
                          <a:spcPts val="0"/>
                        </a:spcAft>
                        <a:buClr>
                          <a:srgbClr val="000000"/>
                        </a:buClr>
                        <a:buSzPts val="1800"/>
                        <a:buFont typeface="Arial"/>
                        <a:buNone/>
                      </a:pPr>
                      <a:r>
                        <a:rPr lang="en-GB" sz="2200" u="none" strike="noStrike" cap="none">
                          <a:solidFill>
                            <a:schemeClr val="dk1"/>
                          </a:solidFill>
                          <a:latin typeface="Calibri"/>
                          <a:ea typeface="Calibri"/>
                          <a:cs typeface="Calibri"/>
                          <a:sym typeface="Calibri"/>
                        </a:rPr>
                        <a:t>Recommendations for consolidation of EPOS Ethical Guidelines </a:t>
                      </a:r>
                      <a:endParaRPr sz="2200" b="1" u="none" strike="noStrike" cap="none">
                        <a:solidFill>
                          <a:srgbClr val="1D4827"/>
                        </a:solidFill>
                        <a:latin typeface="Calibri"/>
                        <a:ea typeface="Calibri"/>
                        <a:cs typeface="Calibri"/>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GB" sz="2200" u="none" strike="noStrike" cap="none">
                          <a:solidFill>
                            <a:schemeClr val="dk1"/>
                          </a:solidFill>
                          <a:latin typeface="Calibri"/>
                          <a:ea typeface="Calibri"/>
                          <a:cs typeface="Calibri"/>
                          <a:sym typeface="Calibri"/>
                        </a:rPr>
                        <a:t>M30</a:t>
                      </a:r>
                      <a:endParaRPr sz="2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GB" sz="2200" u="none" strike="noStrike" cap="none">
                          <a:solidFill>
                            <a:schemeClr val="dk1"/>
                          </a:solidFill>
                          <a:latin typeface="Calibri"/>
                          <a:ea typeface="Calibri"/>
                          <a:cs typeface="Calibri"/>
                          <a:sym typeface="Calibri"/>
                        </a:rPr>
                        <a:t>February 2027</a:t>
                      </a:r>
                      <a:endParaRPr sz="2200" u="none" strike="noStrike" cap="none">
                        <a:solidFill>
                          <a:schemeClr val="dk1"/>
                        </a:solidFill>
                        <a:latin typeface="Calibri"/>
                        <a:ea typeface="Calibri"/>
                        <a:cs typeface="Calibri"/>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0"/>
                  </a:ext>
                </a:extLst>
              </a:tr>
            </a:tbl>
          </a:graphicData>
        </a:graphic>
      </p:graphicFrame>
      <p:sp>
        <p:nvSpPr>
          <p:cNvPr id="528" name="Google Shape;528;g340f0f48f37_0_690"/>
          <p:cNvSpPr/>
          <p:nvPr/>
        </p:nvSpPr>
        <p:spPr>
          <a:xfrm>
            <a:off x="10049272" y="116632"/>
            <a:ext cx="2029800" cy="708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a:ln>
                  <a:noFill/>
                </a:ln>
                <a:solidFill>
                  <a:srgbClr val="000000"/>
                </a:solidFill>
                <a:effectLst/>
                <a:uLnTx/>
                <a:uFillTx/>
                <a:latin typeface="Calibri"/>
                <a:ea typeface="Calibri"/>
                <a:cs typeface="Calibri"/>
                <a:sym typeface="Calibri"/>
              </a:rPr>
              <a:t>Task 3.3 </a:t>
            </a:r>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304b73f8c27_1_0"/>
          <p:cNvSpPr txBox="1"/>
          <p:nvPr/>
        </p:nvSpPr>
        <p:spPr>
          <a:xfrm>
            <a:off x="315800" y="1448375"/>
            <a:ext cx="6512400" cy="4943400"/>
          </a:xfrm>
          <a:prstGeom prst="rect">
            <a:avLst/>
          </a:prstGeom>
          <a:noFill/>
          <a:ln>
            <a:noFill/>
          </a:ln>
        </p:spPr>
        <p:txBody>
          <a:bodyPr spcFirstLastPara="1" wrap="square" lIns="91425" tIns="45700" rIns="91425" bIns="45700" anchor="t" anchorCtr="0">
            <a:noAutofit/>
          </a:bodyPr>
          <a:lstStyle/>
          <a:p>
            <a:pPr marL="457200" marR="0" lvl="0" indent="-349250" algn="just" defTabSz="914400" rtl="0" eaLnBrk="1" fontAlgn="auto" latinLnBrk="0" hangingPunct="1">
              <a:lnSpc>
                <a:spcPct val="115000"/>
              </a:lnSpc>
              <a:spcBef>
                <a:spcPts val="0"/>
              </a:spcBef>
              <a:spcAft>
                <a:spcPts val="0"/>
              </a:spcAft>
              <a:buClr>
                <a:srgbClr val="000000"/>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Arial"/>
                <a:ea typeface="+mn-ea"/>
                <a:cs typeface="Arial"/>
                <a:sym typeface="Arial"/>
              </a:rPr>
              <a:t>In parallel and on the basis of the requirements and indicators for monitoring defined by the UNI/PdR 147:2023 practice, an analysis of the ICS services and the technological infrastructure will be carried out in order to monitor digital sustainability as it is and based on the evolution which will require the new proposed thematic services.</a:t>
            </a: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49250" algn="just" defTabSz="914400" rtl="0" eaLnBrk="1" fontAlgn="auto" latinLnBrk="0" hangingPunct="1">
              <a:lnSpc>
                <a:spcPct val="115000"/>
              </a:lnSpc>
              <a:spcBef>
                <a:spcPts val="0"/>
              </a:spcBef>
              <a:spcAft>
                <a:spcPts val="0"/>
              </a:spcAft>
              <a:buClr>
                <a:srgbClr val="000000"/>
              </a:buClr>
              <a:buSzPts val="1900"/>
              <a:buFont typeface="Arial"/>
              <a:buChar char="●"/>
              <a:tabLst/>
              <a:defRPr/>
            </a:pPr>
            <a:r>
              <a:rPr kumimoji="0" lang="en-GB" sz="1900" b="0" i="0" u="none" strike="noStrike" kern="0" cap="none" spc="0" normalizeH="0" baseline="0" noProof="0">
                <a:ln>
                  <a:noFill/>
                </a:ln>
                <a:solidFill>
                  <a:srgbClr val="000000"/>
                </a:solidFill>
                <a:effectLst/>
                <a:uLnTx/>
                <a:uFillTx/>
                <a:latin typeface="Arial"/>
                <a:ea typeface="+mn-ea"/>
                <a:cs typeface="Arial"/>
                <a:sym typeface="Arial"/>
              </a:rPr>
              <a:t>The activity will end with the definition of a monitoring plan for the landscape of thematic services (TCS) and integrated services (ICS) both in operation and ex-post and developing an overview of the level of environmental and digital sustainability of the entire EPOS infrastructure.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5" name="Google Shape;535;g304b73f8c27_1_0"/>
          <p:cNvSpPr txBox="1"/>
          <p:nvPr/>
        </p:nvSpPr>
        <p:spPr>
          <a:xfrm>
            <a:off x="-1170875" y="4449325"/>
            <a:ext cx="122439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36" name="Google Shape;536;g304b73f8c27_1_0"/>
          <p:cNvPicPr preferRelativeResize="0"/>
          <p:nvPr/>
        </p:nvPicPr>
        <p:blipFill rotWithShape="1">
          <a:blip r:embed="rId3">
            <a:alphaModFix/>
          </a:blip>
          <a:srcRect r="60047"/>
          <a:stretch/>
        </p:blipFill>
        <p:spPr>
          <a:xfrm>
            <a:off x="7367300" y="743825"/>
            <a:ext cx="3919576" cy="3304459"/>
          </a:xfrm>
          <a:prstGeom prst="rect">
            <a:avLst/>
          </a:prstGeom>
          <a:noFill/>
          <a:ln>
            <a:noFill/>
          </a:ln>
        </p:spPr>
      </p:pic>
      <p:pic>
        <p:nvPicPr>
          <p:cNvPr id="537" name="Google Shape;537;g304b73f8c27_1_0"/>
          <p:cNvPicPr preferRelativeResize="0"/>
          <p:nvPr/>
        </p:nvPicPr>
        <p:blipFill rotWithShape="1">
          <a:blip r:embed="rId3">
            <a:alphaModFix/>
          </a:blip>
          <a:srcRect l="50748"/>
          <a:stretch/>
        </p:blipFill>
        <p:spPr>
          <a:xfrm>
            <a:off x="7432056" y="4031255"/>
            <a:ext cx="4129843" cy="2824295"/>
          </a:xfrm>
          <a:prstGeom prst="rect">
            <a:avLst/>
          </a:prstGeom>
          <a:noFill/>
          <a:ln>
            <a:noFill/>
          </a:ln>
        </p:spPr>
      </p:pic>
      <p:sp>
        <p:nvSpPr>
          <p:cNvPr id="538" name="Google Shape;538;g304b73f8c27_1_0"/>
          <p:cNvSpPr/>
          <p:nvPr/>
        </p:nvSpPr>
        <p:spPr>
          <a:xfrm>
            <a:off x="7831550" y="78600"/>
            <a:ext cx="4194600" cy="7695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4400" b="1" i="0" u="none" strike="noStrike" kern="0" cap="none" spc="0" normalizeH="0" baseline="0" noProof="0">
                <a:ln>
                  <a:noFill/>
                </a:ln>
                <a:solidFill>
                  <a:srgbClr val="000000"/>
                </a:solidFill>
                <a:effectLst/>
                <a:uLnTx/>
                <a:uFillTx/>
                <a:latin typeface="Calibri"/>
                <a:ea typeface="Calibri"/>
                <a:cs typeface="Calibri"/>
                <a:sym typeface="Calibri"/>
              </a:rPr>
              <a:t>Task 3.4</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7" descr="Immagine che contiene logo, Elementi grafici, schermata, grafica&#10;&#10;Descrizione generata automaticamente"/>
          <p:cNvPicPr preferRelativeResize="0">
            <a:picLocks noGrp="1"/>
          </p:cNvPicPr>
          <p:nvPr>
            <p:ph type="body" idx="4294967295"/>
          </p:nvPr>
        </p:nvPicPr>
        <p:blipFill rotWithShape="1">
          <a:blip r:embed="rId3">
            <a:alphaModFix/>
          </a:blip>
          <a:srcRect/>
          <a:stretch/>
        </p:blipFill>
        <p:spPr>
          <a:xfrm>
            <a:off x="0" y="11113"/>
            <a:ext cx="6096000" cy="2328862"/>
          </a:xfrm>
          <a:prstGeom prst="rect">
            <a:avLst/>
          </a:prstGeom>
          <a:noFill/>
          <a:ln>
            <a:noFill/>
          </a:ln>
        </p:spPr>
      </p:pic>
      <p:sp>
        <p:nvSpPr>
          <p:cNvPr id="545" name="Google Shape;545;p7"/>
          <p:cNvSpPr txBox="1">
            <a:spLocks noGrp="1"/>
          </p:cNvSpPr>
          <p:nvPr>
            <p:ph type="title" idx="4294967295"/>
          </p:nvPr>
        </p:nvSpPr>
        <p:spPr>
          <a:xfrm>
            <a:off x="0" y="2365375"/>
            <a:ext cx="10604500" cy="1365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D4927"/>
              </a:buClr>
              <a:buSzPts val="6000"/>
              <a:buFont typeface="Calibri"/>
              <a:buNone/>
            </a:pPr>
            <a:r>
              <a:rPr lang="en-GB" sz="6000">
                <a:solidFill>
                  <a:srgbClr val="1D4927"/>
                </a:solidFill>
              </a:rPr>
              <a:t>Thank you for your attention!</a:t>
            </a:r>
            <a:endParaRPr/>
          </a:p>
        </p:txBody>
      </p:sp>
      <p:sp>
        <p:nvSpPr>
          <p:cNvPr id="546" name="Google Shape;546;p7"/>
          <p:cNvSpPr txBox="1"/>
          <p:nvPr/>
        </p:nvSpPr>
        <p:spPr>
          <a:xfrm>
            <a:off x="2228193" y="4156376"/>
            <a:ext cx="7735614" cy="57005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EBA900"/>
              </a:buClr>
              <a:buSzPts val="2800"/>
              <a:buFont typeface="Play"/>
              <a:buNone/>
              <a:tabLst/>
              <a:defRPr/>
            </a:pPr>
            <a:r>
              <a:rPr kumimoji="0" lang="en-GB" sz="2800" b="0" i="0" u="none" strike="noStrike" kern="0" cap="none" spc="0" normalizeH="0" baseline="0" noProof="0">
                <a:ln>
                  <a:noFill/>
                </a:ln>
                <a:solidFill>
                  <a:srgbClr val="EBA900"/>
                </a:solidFill>
                <a:effectLst/>
                <a:uLnTx/>
                <a:uFillTx/>
                <a:latin typeface="Play"/>
                <a:ea typeface="Play"/>
                <a:cs typeface="Play"/>
                <a:sym typeface="Play"/>
              </a:rPr>
              <a:t>name.surname@email.something</a:t>
            </a:r>
            <a:endParaRPr kumimoji="0" sz="2800" b="0" i="0" u="none" strike="noStrike" kern="0" cap="none" spc="0" normalizeH="0" baseline="0" noProof="0">
              <a:ln>
                <a:noFill/>
              </a:ln>
              <a:solidFill>
                <a:srgbClr val="EBA900"/>
              </a:solidFill>
              <a:effectLst/>
              <a:uLnTx/>
              <a:uFillTx/>
              <a:latin typeface="Play"/>
              <a:ea typeface="Play"/>
              <a:cs typeface="Play"/>
              <a:sym typeface="Play"/>
            </a:endParaRPr>
          </a:p>
        </p:txBody>
      </p:sp>
      <p:sp>
        <p:nvSpPr>
          <p:cNvPr id="547" name="Google Shape;547;p7"/>
          <p:cNvSpPr txBox="1"/>
          <p:nvPr/>
        </p:nvSpPr>
        <p:spPr>
          <a:xfrm>
            <a:off x="1219200" y="4952902"/>
            <a:ext cx="9753600" cy="570051"/>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1D4827"/>
              </a:buClr>
              <a:buSzPts val="2800"/>
              <a:buFont typeface="Play"/>
              <a:buNone/>
              <a:tabLst/>
              <a:defRPr/>
            </a:pPr>
            <a:r>
              <a:rPr kumimoji="0" lang="en-GB" sz="2800" b="0" i="0" u="sng" strike="noStrike" kern="0" cap="none" spc="0" normalizeH="0" baseline="0" noProof="0">
                <a:ln>
                  <a:noFill/>
                </a:ln>
                <a:solidFill>
                  <a:srgbClr val="1D4827"/>
                </a:solidFill>
                <a:effectLst/>
                <a:uLnTx/>
                <a:uFillTx/>
                <a:latin typeface="Play"/>
                <a:ea typeface="Play"/>
                <a:cs typeface="Play"/>
                <a:sym typeface="Play"/>
                <a:hlinkClick r:id="rId4">
                  <a:extLst>
                    <a:ext uri="{A12FA001-AC4F-418D-AE19-62706E023703}">
                      <ahyp:hlinkClr xmlns:ahyp="http://schemas.microsoft.com/office/drawing/2018/hyperlinkcolor" val="tx"/>
                    </a:ext>
                  </a:extLst>
                </a:hlinkClick>
              </a:rPr>
              <a:t>www.epos-eu.org/on</a:t>
            </a:r>
            <a:r>
              <a:rPr kumimoji="0" lang="en-GB" sz="2800" b="0" i="0" u="none" strike="noStrike" kern="0" cap="none" spc="0" normalizeH="0" baseline="0" noProof="0">
                <a:ln>
                  <a:noFill/>
                </a:ln>
                <a:solidFill>
                  <a:srgbClr val="EBA900"/>
                </a:solidFill>
                <a:effectLst/>
                <a:uLnTx/>
                <a:uFillTx/>
                <a:latin typeface="Play"/>
                <a:ea typeface="Play"/>
                <a:cs typeface="Play"/>
                <a:sym typeface="Play"/>
              </a:rPr>
              <a:t> 	Social media #EPOSon</a:t>
            </a:r>
            <a:endParaRPr kumimoji="0" sz="2800" b="0" i="0" u="none" strike="noStrike" kern="0" cap="none" spc="0" normalizeH="0" baseline="0" noProof="0">
              <a:ln>
                <a:noFill/>
              </a:ln>
              <a:solidFill>
                <a:srgbClr val="EBA900"/>
              </a:solidFill>
              <a:effectLst/>
              <a:uLnTx/>
              <a:uFillTx/>
              <a:latin typeface="Play"/>
              <a:ea typeface="Play"/>
              <a:cs typeface="Play"/>
              <a:sym typeface="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8" descr="Immagine che contiene logo, Elementi grafici, schermata, grafica&#10;&#10;Descrizione generata automaticamente"/>
          <p:cNvPicPr preferRelativeResize="0"/>
          <p:nvPr/>
        </p:nvPicPr>
        <p:blipFill rotWithShape="1">
          <a:blip r:embed="rId3">
            <a:alphaModFix/>
          </a:blip>
          <a:srcRect/>
          <a:stretch/>
        </p:blipFill>
        <p:spPr>
          <a:xfrm>
            <a:off x="1230745" y="1448791"/>
            <a:ext cx="10079888" cy="38507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418e3f5cac_2_76"/>
          <p:cNvSpPr txBox="1">
            <a:spLocks noGrp="1"/>
          </p:cNvSpPr>
          <p:nvPr>
            <p:ph type="title"/>
          </p:nvPr>
        </p:nvSpPr>
        <p:spPr>
          <a:xfrm>
            <a:off x="838200" y="681038"/>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GB"/>
              <a:t>TASK 2.1 – Enhanced EPOS catalogue of services for science</a:t>
            </a:r>
            <a:endParaRPr/>
          </a:p>
        </p:txBody>
      </p:sp>
      <p:sp>
        <p:nvSpPr>
          <p:cNvPr id="196" name="Google Shape;196;g3418e3f5cac_2_76"/>
          <p:cNvSpPr txBox="1">
            <a:spLocks noGrp="1"/>
          </p:cNvSpPr>
          <p:nvPr>
            <p:ph type="body" idx="1"/>
          </p:nvPr>
        </p:nvSpPr>
        <p:spPr>
          <a:xfrm>
            <a:off x="838200" y="2006600"/>
            <a:ext cx="10515600" cy="4170362"/>
          </a:xfrm>
          <a:prstGeom prst="rect">
            <a:avLst/>
          </a:prstGeom>
          <a:noFill/>
          <a:ln>
            <a:noFill/>
          </a:ln>
        </p:spPr>
        <p:txBody>
          <a:bodyPr spcFirstLastPara="1" wrap="square" lIns="91425" tIns="45700" rIns="91425" bIns="45700" anchor="t" anchorCtr="0">
            <a:noAutofit/>
          </a:bodyPr>
          <a:lstStyle/>
          <a:p>
            <a:pPr marL="342900" marR="0" lvl="0" indent="-355600" algn="l" rtl="0">
              <a:lnSpc>
                <a:spcPct val="90000"/>
              </a:lnSpc>
              <a:spcBef>
                <a:spcPts val="0"/>
              </a:spcBef>
              <a:spcAft>
                <a:spcPts val="0"/>
              </a:spcAft>
              <a:buClr>
                <a:schemeClr val="accent1"/>
              </a:buClr>
              <a:buSzPts val="3000"/>
              <a:buFont typeface="Calibri"/>
              <a:buChar char="-"/>
            </a:pPr>
            <a:r>
              <a:rPr lang="en-GB" sz="2600" i="1">
                <a:solidFill>
                  <a:srgbClr val="C00000"/>
                </a:solidFill>
              </a:rPr>
              <a:t>D2.1</a:t>
            </a:r>
            <a:r>
              <a:rPr lang="en-GB" sz="2600" i="1"/>
              <a:t> (submitted): </a:t>
            </a:r>
            <a:r>
              <a:rPr lang="en-GB" sz="2600" b="1" i="1"/>
              <a:t>Roadmap for integration of new services</a:t>
            </a:r>
            <a:endParaRPr sz="3000" b="1"/>
          </a:p>
          <a:p>
            <a:pPr marL="342900" marR="0" lvl="0" indent="-355600" algn="l" rtl="0">
              <a:lnSpc>
                <a:spcPct val="90000"/>
              </a:lnSpc>
              <a:spcBef>
                <a:spcPts val="600"/>
              </a:spcBef>
              <a:spcAft>
                <a:spcPts val="0"/>
              </a:spcAft>
              <a:buClr>
                <a:schemeClr val="accent1"/>
              </a:buClr>
              <a:buSzPts val="3000"/>
              <a:buFont typeface="Calibri"/>
              <a:buChar char="-"/>
            </a:pPr>
            <a:r>
              <a:rPr lang="en-GB" sz="2600" i="1"/>
              <a:t>Webinar for new EPOS participants: the EPOS methodology for integration</a:t>
            </a:r>
            <a:endParaRPr sz="3000"/>
          </a:p>
          <a:p>
            <a:pPr marL="342900" marR="0" lvl="0" indent="-355600" algn="l" rtl="0">
              <a:lnSpc>
                <a:spcPct val="90000"/>
              </a:lnSpc>
              <a:spcBef>
                <a:spcPts val="600"/>
              </a:spcBef>
              <a:spcAft>
                <a:spcPts val="0"/>
              </a:spcAft>
              <a:buClr>
                <a:schemeClr val="accent1"/>
              </a:buClr>
              <a:buSzPts val="3000"/>
              <a:buFont typeface="Calibri"/>
              <a:buChar char="-"/>
            </a:pPr>
            <a:r>
              <a:rPr lang="en-GB" sz="2600" i="1"/>
              <a:t>Service integration procedure (what needs to be done to get integrated):</a:t>
            </a:r>
            <a:endParaRPr sz="3000"/>
          </a:p>
          <a:p>
            <a:pPr marL="914400" lvl="1" indent="-488950" algn="l" rtl="0">
              <a:lnSpc>
                <a:spcPct val="90000"/>
              </a:lnSpc>
              <a:spcBef>
                <a:spcPts val="600"/>
              </a:spcBef>
              <a:spcAft>
                <a:spcPts val="0"/>
              </a:spcAft>
              <a:buSzPts val="2500"/>
              <a:buFont typeface="Arial"/>
              <a:buAutoNum type="arabicPeriod"/>
            </a:pPr>
            <a:r>
              <a:rPr lang="en-GB" sz="2500" i="1"/>
              <a:t>Preparation and Planning</a:t>
            </a:r>
            <a:endParaRPr sz="2500"/>
          </a:p>
          <a:p>
            <a:pPr marL="914400" lvl="1" indent="-488950" algn="l" rtl="0">
              <a:lnSpc>
                <a:spcPct val="90000"/>
              </a:lnSpc>
              <a:spcBef>
                <a:spcPts val="600"/>
              </a:spcBef>
              <a:spcAft>
                <a:spcPts val="0"/>
              </a:spcAft>
              <a:buSzPts val="2500"/>
              <a:buFont typeface="Arial"/>
              <a:buAutoNum type="arabicPeriod"/>
            </a:pPr>
            <a:r>
              <a:rPr lang="en-GB" sz="2500" i="1"/>
              <a:t>Technical Integration</a:t>
            </a:r>
            <a:endParaRPr sz="2500"/>
          </a:p>
          <a:p>
            <a:pPr marL="914400" lvl="1" indent="-488950" algn="l" rtl="0">
              <a:lnSpc>
                <a:spcPct val="90000"/>
              </a:lnSpc>
              <a:spcBef>
                <a:spcPts val="600"/>
              </a:spcBef>
              <a:spcAft>
                <a:spcPts val="0"/>
              </a:spcAft>
              <a:buSzPts val="2500"/>
              <a:buFont typeface="Arial"/>
              <a:buAutoNum type="arabicPeriod"/>
            </a:pPr>
            <a:r>
              <a:rPr lang="en-GB" sz="2500" i="1"/>
              <a:t>Testing and Validation</a:t>
            </a:r>
            <a:endParaRPr sz="2500"/>
          </a:p>
          <a:p>
            <a:pPr marL="914400" lvl="1" indent="-488950" algn="l" rtl="0">
              <a:lnSpc>
                <a:spcPct val="90000"/>
              </a:lnSpc>
              <a:spcBef>
                <a:spcPts val="600"/>
              </a:spcBef>
              <a:spcAft>
                <a:spcPts val="0"/>
              </a:spcAft>
              <a:buSzPts val="2500"/>
              <a:buFont typeface="Arial"/>
              <a:buAutoNum type="arabicPeriod"/>
            </a:pPr>
            <a:r>
              <a:rPr lang="en-GB" sz="2500" i="1"/>
              <a:t>Deployment and Maintenance</a:t>
            </a:r>
            <a:endParaRPr sz="2500"/>
          </a:p>
          <a:p>
            <a:pPr marL="914400" lvl="1" indent="-488950" algn="l" rtl="0">
              <a:lnSpc>
                <a:spcPct val="90000"/>
              </a:lnSpc>
              <a:spcBef>
                <a:spcPts val="600"/>
              </a:spcBef>
              <a:spcAft>
                <a:spcPts val="0"/>
              </a:spcAft>
              <a:buSzPts val="2500"/>
              <a:buFont typeface="Arial"/>
              <a:buAutoNum type="arabicPeriod"/>
            </a:pPr>
            <a:r>
              <a:rPr lang="en-GB" sz="2500" i="1"/>
              <a:t>Documentation and Training </a:t>
            </a:r>
            <a:endParaRPr sz="2500" i="1"/>
          </a:p>
          <a:p>
            <a:pPr marL="457200" lvl="0" indent="-393700" algn="l" rtl="0">
              <a:lnSpc>
                <a:spcPct val="90000"/>
              </a:lnSpc>
              <a:spcBef>
                <a:spcPts val="0"/>
              </a:spcBef>
              <a:spcAft>
                <a:spcPts val="0"/>
              </a:spcAft>
              <a:buSzPts val="2600"/>
              <a:buChar char="-"/>
            </a:pPr>
            <a:r>
              <a:rPr lang="en-GB" sz="2600" i="1"/>
              <a:t>Progress to be tracked through </a:t>
            </a:r>
            <a:r>
              <a:rPr lang="en-GB" sz="2600" b="1" i="1"/>
              <a:t>Implementation Level Matrix</a:t>
            </a:r>
            <a:r>
              <a:rPr lang="en-GB" sz="2600" i="1"/>
              <a:t> (online spreadsheet)</a:t>
            </a:r>
            <a:endParaRPr sz="2600" i="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g3418e3f5cac_2_82"/>
          <p:cNvSpPr/>
          <p:nvPr/>
        </p:nvSpPr>
        <p:spPr>
          <a:xfrm>
            <a:off x="4757738" y="1825625"/>
            <a:ext cx="1219200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02" name="Google Shape;202;g3418e3f5cac_2_82"/>
          <p:cNvGraphicFramePr/>
          <p:nvPr/>
        </p:nvGraphicFramePr>
        <p:xfrm>
          <a:off x="263236" y="1815353"/>
          <a:ext cx="10814675" cy="4214215"/>
        </p:xfrm>
        <a:graphic>
          <a:graphicData uri="http://schemas.openxmlformats.org/drawingml/2006/table">
            <a:tbl>
              <a:tblPr firstRow="1" firstCol="1" bandRow="1">
                <a:noFill/>
              </a:tblPr>
              <a:tblGrid>
                <a:gridCol w="7976875">
                  <a:extLst>
                    <a:ext uri="{9D8B030D-6E8A-4147-A177-3AD203B41FA5}">
                      <a16:colId xmlns:a16="http://schemas.microsoft.com/office/drawing/2014/main" val="20000"/>
                    </a:ext>
                  </a:extLst>
                </a:gridCol>
                <a:gridCol w="782525">
                  <a:extLst>
                    <a:ext uri="{9D8B030D-6E8A-4147-A177-3AD203B41FA5}">
                      <a16:colId xmlns:a16="http://schemas.microsoft.com/office/drawing/2014/main" val="20001"/>
                    </a:ext>
                  </a:extLst>
                </a:gridCol>
                <a:gridCol w="985550">
                  <a:extLst>
                    <a:ext uri="{9D8B030D-6E8A-4147-A177-3AD203B41FA5}">
                      <a16:colId xmlns:a16="http://schemas.microsoft.com/office/drawing/2014/main" val="20002"/>
                    </a:ext>
                  </a:extLst>
                </a:gridCol>
                <a:gridCol w="1069725">
                  <a:extLst>
                    <a:ext uri="{9D8B030D-6E8A-4147-A177-3AD203B41FA5}">
                      <a16:colId xmlns:a16="http://schemas.microsoft.com/office/drawing/2014/main" val="20003"/>
                    </a:ext>
                  </a:extLst>
                </a:gridCol>
              </a:tblGrid>
              <a:tr h="35755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dk1"/>
                          </a:solidFill>
                        </a:rPr>
                        <a:t>Service title</a:t>
                      </a:r>
                      <a:endParaRPr sz="1200" b="1"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rPr>
                        <a:t>Dev until</a:t>
                      </a:r>
                      <a:endParaRPr sz="1200" u="none" strike="noStrike" cap="none">
                        <a:solidFill>
                          <a:schemeClr val="dk1"/>
                        </a:solidFill>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rPr>
                        <a:t>Test and integrate</a:t>
                      </a:r>
                      <a:endParaRPr sz="1200" u="none" strike="noStrike" cap="none">
                        <a:solidFill>
                          <a:schemeClr val="dk1"/>
                        </a:solidFill>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rPr>
                        <a:t>Integrated</a:t>
                      </a:r>
                      <a:endParaRPr sz="1200" u="none" strike="noStrike" cap="none">
                        <a:solidFill>
                          <a:schemeClr val="dk1"/>
                        </a:solidFill>
                        <a:latin typeface="Arial"/>
                        <a:ea typeface="Arial"/>
                        <a:cs typeface="Arial"/>
                        <a:sym typeface="Arial"/>
                      </a:endParaRPr>
                    </a:p>
                  </a:txBody>
                  <a:tcPr marL="67050" marR="67050" marT="0" marB="0"/>
                </a:tc>
                <a:extLst>
                  <a:ext uri="{0D108BD9-81ED-4DB2-BD59-A6C34878D82A}">
                    <a16:rowId xmlns:a16="http://schemas.microsoft.com/office/drawing/2014/main" val="10000"/>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Multidisciplinary data: Micro-climatic data from Slovenian Karst (2.1.1)</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1"/>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Multidisciplinary data: Seismic data from Slovenian Karst (2.1.1)</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2026-Q3</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2"/>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Real-time and Discrete Geochemical Data Repository (2.1.2)</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2026-Q3</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3"/>
                  </a:ext>
                </a:extLst>
              </a:tr>
              <a:tr h="20422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Machine learning-driven Data Validation and Predictive Maintenance System (2.1.2)</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2026-Q3</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4"/>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Automatic Alert System for Geochemical Anomalies (2.1.2)</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2026-Q3</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5"/>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A new MSL service for site-specific GETB data (2.1.3)</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2026-Q3</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6"/>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Services for multi-domain GETB data dissemination (2.1.3)</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7"/>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Enhance magnetotelluric data and models (2.1.4)</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8"/>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Muography data (2.1.5)</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09"/>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Development of the new WSM database infrastructure MaRS (2.1.6)</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2026-Q1</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0"/>
                  </a:ext>
                </a:extLst>
              </a:tr>
              <a:tr h="20422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New WSM database 2025 release (2.1.6)</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1"/>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Expansion of the WSM database with stress magnitude and pore pressure data (2.1.6)</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2"/>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Coordinated inventory of mobile instrument pools (2.1.7)</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2025-Q4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3"/>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Simplified and harmonized litho-stratigraphic maps (2.1.8)</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4"/>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DEM and DEM-derived elements - slopes (2.1.8)</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5"/>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Compilation of measured Vs30 data across Europe (2.1.8)</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6"/>
                  </a:ext>
                </a:extLst>
              </a:tr>
              <a:tr h="20792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latin typeface="Arial"/>
                          <a:ea typeface="Arial"/>
                          <a:cs typeface="Arial"/>
                          <a:sym typeface="Arial"/>
                        </a:rPr>
                        <a:t>Test for the integration of a local-scale dataset for site effect characterisation (proof of concept, additional; 2.1.8)</a:t>
                      </a:r>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7"/>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Rapid Position Time-Series Computation (2.1.9)</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8"/>
                  </a:ext>
                </a:extLst>
              </a:tr>
              <a:tr h="1905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Dissemination of Rapid Position Time-Series (2.1.9)</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2027-Q1</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19"/>
                  </a:ext>
                </a:extLst>
              </a:tr>
              <a:tr h="178775">
                <a:tc>
                  <a:txBody>
                    <a:bodyPr/>
                    <a:lstStyle/>
                    <a:p>
                      <a:pPr marL="0" marR="0" lvl="0" indent="0" algn="l" rtl="0">
                        <a:lnSpc>
                          <a:spcPct val="100000"/>
                        </a:lnSpc>
                        <a:spcBef>
                          <a:spcPts val="0"/>
                        </a:spcBef>
                        <a:spcAft>
                          <a:spcPts val="0"/>
                        </a:spcAft>
                        <a:buClr>
                          <a:srgbClr val="000000"/>
                        </a:buClr>
                        <a:buSzPts val="1200"/>
                        <a:buFont typeface="Arial"/>
                        <a:buNone/>
                      </a:pPr>
                      <a:r>
                        <a:rPr lang="en-GB" sz="1200" b="0" u="none" strike="noStrike" cap="none">
                          <a:solidFill>
                            <a:schemeClr val="dk1"/>
                          </a:solidFill>
                        </a:rPr>
                        <a:t>Airborne magnetic survey data (2.1.10)</a:t>
                      </a:r>
                      <a:endParaRPr sz="1200" b="0" u="none" strike="noStrike" cap="none">
                        <a:solidFill>
                          <a:schemeClr val="dk1"/>
                        </a:solidFill>
                        <a:latin typeface="Arial"/>
                        <a:ea typeface="Arial"/>
                        <a:cs typeface="Arial"/>
                        <a:sym typeface="Arial"/>
                      </a:endParaRPr>
                    </a:p>
                  </a:txBody>
                  <a:tcPr marL="67050" marR="67050" marT="0" marB="0">
                    <a:solidFill>
                      <a:srgbClr val="FFF4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2026-Q2</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2026-Q4</a:t>
                      </a:r>
                      <a:endParaRPr sz="1200" u="none" strike="noStrike" cap="none">
                        <a:latin typeface="Arial"/>
                        <a:ea typeface="Arial"/>
                        <a:cs typeface="Arial"/>
                        <a:sym typeface="Arial"/>
                      </a:endParaRPr>
                    </a:p>
                  </a:txBody>
                  <a:tcPr marL="67050" marR="67050" marT="0" marB="0"/>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2027-Q2</a:t>
                      </a:r>
                      <a:endParaRPr sz="1200" u="none" strike="noStrike" cap="none">
                        <a:latin typeface="Arial"/>
                        <a:ea typeface="Arial"/>
                        <a:cs typeface="Arial"/>
                        <a:sym typeface="Arial"/>
                      </a:endParaRPr>
                    </a:p>
                  </a:txBody>
                  <a:tcPr marL="67050" marR="67050" marT="0" marB="0"/>
                </a:tc>
                <a:extLst>
                  <a:ext uri="{0D108BD9-81ED-4DB2-BD59-A6C34878D82A}">
                    <a16:rowId xmlns:a16="http://schemas.microsoft.com/office/drawing/2014/main" val="10020"/>
                  </a:ext>
                </a:extLst>
              </a:tr>
            </a:tbl>
          </a:graphicData>
        </a:graphic>
      </p:graphicFrame>
      <p:sp>
        <p:nvSpPr>
          <p:cNvPr id="203" name="Google Shape;203;g3418e3f5cac_2_82"/>
          <p:cNvSpPr txBox="1"/>
          <p:nvPr/>
        </p:nvSpPr>
        <p:spPr>
          <a:xfrm>
            <a:off x="1326104" y="1302386"/>
            <a:ext cx="953979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New and already existing services to be integrated: covered in roadmap D2.1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41bdda584c_0_463"/>
          <p:cNvSpPr txBox="1">
            <a:spLocks noGrp="1"/>
          </p:cNvSpPr>
          <p:nvPr>
            <p:ph type="title" idx="4294967295"/>
          </p:nvPr>
        </p:nvSpPr>
        <p:spPr>
          <a:xfrm>
            <a:off x="4099175" y="175550"/>
            <a:ext cx="81813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GB"/>
              <a:t>Expected start of service integration</a:t>
            </a:r>
            <a:endParaRPr/>
          </a:p>
        </p:txBody>
      </p:sp>
      <p:pic>
        <p:nvPicPr>
          <p:cNvPr id="210" name="Google Shape;210;g341bdda584c_0_463"/>
          <p:cNvPicPr preferRelativeResize="0"/>
          <p:nvPr/>
        </p:nvPicPr>
        <p:blipFill>
          <a:blip r:embed="rId3">
            <a:alphaModFix/>
          </a:blip>
          <a:stretch>
            <a:fillRect/>
          </a:stretch>
        </p:blipFill>
        <p:spPr>
          <a:xfrm>
            <a:off x="1444575" y="1323825"/>
            <a:ext cx="10246700" cy="5398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418e3f5cac_2_88"/>
          <p:cNvSpPr txBox="1"/>
          <p:nvPr/>
        </p:nvSpPr>
        <p:spPr>
          <a:xfrm>
            <a:off x="121979" y="1602878"/>
            <a:ext cx="6818100" cy="4094400"/>
          </a:xfrm>
          <a:prstGeom prst="rect">
            <a:avLst/>
          </a:prstGeom>
          <a:noFill/>
          <a:ln>
            <a:noFill/>
          </a:ln>
        </p:spPr>
        <p:txBody>
          <a:bodyPr spcFirstLastPara="1" wrap="square" lIns="91425" tIns="45700" rIns="91425" bIns="45700"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Initially comprised some tentative services led by different institutions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200"/>
              <a:buFont typeface="Arial"/>
              <a:buNone/>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These services are growing alongside the richness of the data/service provided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200"/>
              <a:buFont typeface="Arial"/>
              <a:buNone/>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Several workshops, presentations and publications prepared to disseminate and grow the BED community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Synergistic collaborations with Tsunami TCS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0" algn="l" defTabSz="914400" rtl="0" eaLnBrk="1" fontAlgn="auto" latinLnBrk="0" hangingPunct="1">
              <a:lnSpc>
                <a:spcPct val="100000"/>
              </a:lnSpc>
              <a:spcBef>
                <a:spcPts val="1200"/>
              </a:spcBef>
              <a:spcAft>
                <a:spcPts val="0"/>
              </a:spcAft>
              <a:buClr>
                <a:srgbClr val="000000"/>
              </a:buClr>
              <a:buSzPts val="2200"/>
              <a:buFont typeface="Arial"/>
              <a:buNone/>
              <a:tabLst/>
              <a:defRPr/>
            </a:pPr>
            <a:r>
              <a:rPr kumimoji="0" lang="en-GB" sz="2200" b="0" i="0" u="none" strike="noStrike" kern="0" cap="none" spc="0" normalizeH="0" baseline="0" noProof="0">
                <a:ln>
                  <a:noFill/>
                </a:ln>
                <a:solidFill>
                  <a:srgbClr val="000000"/>
                </a:solidFill>
                <a:effectLst/>
                <a:uLnTx/>
                <a:uFillTx/>
                <a:latin typeface="Calibri"/>
                <a:ea typeface="Calibri"/>
                <a:cs typeface="Calibri"/>
                <a:sym typeface="Calibri"/>
              </a:rPr>
              <a:t>Additional services to be added in 2025, alongside increased FAIRness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16" name="Google Shape;216;g3418e3f5cac_2_88" descr="A green and grey logo&#10;&#10;Description automatically generated"/>
          <p:cNvPicPr preferRelativeResize="0"/>
          <p:nvPr/>
        </p:nvPicPr>
        <p:blipFill rotWithShape="1">
          <a:blip r:embed="rId3">
            <a:alphaModFix/>
          </a:blip>
          <a:srcRect/>
          <a:stretch/>
        </p:blipFill>
        <p:spPr>
          <a:xfrm>
            <a:off x="8947902" y="228074"/>
            <a:ext cx="2412425" cy="1001175"/>
          </a:xfrm>
          <a:prstGeom prst="rect">
            <a:avLst/>
          </a:prstGeom>
          <a:noFill/>
          <a:ln>
            <a:noFill/>
          </a:ln>
        </p:spPr>
      </p:pic>
      <p:pic>
        <p:nvPicPr>
          <p:cNvPr id="217" name="Google Shape;217;g3418e3f5cac_2_88"/>
          <p:cNvPicPr preferRelativeResize="0"/>
          <p:nvPr/>
        </p:nvPicPr>
        <p:blipFill rotWithShape="1">
          <a:blip r:embed="rId4">
            <a:alphaModFix/>
          </a:blip>
          <a:srcRect/>
          <a:stretch/>
        </p:blipFill>
        <p:spPr>
          <a:xfrm>
            <a:off x="7066350" y="1613850"/>
            <a:ext cx="5124246" cy="4105524"/>
          </a:xfrm>
          <a:prstGeom prst="rect">
            <a:avLst/>
          </a:prstGeom>
          <a:noFill/>
          <a:ln>
            <a:noFill/>
          </a:ln>
        </p:spPr>
      </p:pic>
      <p:pic>
        <p:nvPicPr>
          <p:cNvPr id="218" name="Google Shape;218;g3418e3f5cac_2_88"/>
          <p:cNvPicPr preferRelativeResize="0"/>
          <p:nvPr/>
        </p:nvPicPr>
        <p:blipFill rotWithShape="1">
          <a:blip r:embed="rId5">
            <a:alphaModFix/>
          </a:blip>
          <a:srcRect/>
          <a:stretch/>
        </p:blipFill>
        <p:spPr>
          <a:xfrm>
            <a:off x="7066350" y="1392525"/>
            <a:ext cx="4997826" cy="4548175"/>
          </a:xfrm>
          <a:prstGeom prst="rect">
            <a:avLst/>
          </a:prstGeom>
          <a:noFill/>
          <a:ln>
            <a:noFill/>
          </a:ln>
        </p:spPr>
      </p:pic>
      <p:sp>
        <p:nvSpPr>
          <p:cNvPr id="219" name="Google Shape;219;g3418e3f5cac_2_88"/>
          <p:cNvSpPr txBox="1"/>
          <p:nvPr/>
        </p:nvSpPr>
        <p:spPr>
          <a:xfrm>
            <a:off x="51563" y="186602"/>
            <a:ext cx="11784000" cy="184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2.2 – Integration of new communities and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stakeholders to the EPOS RI</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3100" b="0" i="1" u="none" strike="noStrike" kern="0" cap="none" spc="0" normalizeH="0" baseline="0" noProof="0">
                <a:ln>
                  <a:noFill/>
                </a:ln>
                <a:solidFill>
                  <a:srgbClr val="000000"/>
                </a:solidFill>
                <a:effectLst/>
                <a:uLnTx/>
                <a:uFillTx/>
                <a:latin typeface="Calibri"/>
                <a:ea typeface="Calibri"/>
                <a:cs typeface="Calibri"/>
                <a:sym typeface="Calibri"/>
              </a:rPr>
              <a:t>New Community</a:t>
            </a: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GB" sz="31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3500" b="1" i="0" u="none" strike="noStrike" kern="0" cap="none" spc="0" normalizeH="0" baseline="0" noProof="0">
                <a:ln>
                  <a:noFill/>
                </a:ln>
                <a:solidFill>
                  <a:srgbClr val="000000"/>
                </a:solidFill>
                <a:effectLst/>
                <a:uLnTx/>
                <a:uFillTx/>
                <a:latin typeface="Calibri"/>
                <a:ea typeface="Calibri"/>
                <a:cs typeface="Calibri"/>
                <a:sym typeface="Calibri"/>
              </a:rPr>
              <a:t>BED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418e3f5cac_2_96"/>
          <p:cNvSpPr txBox="1"/>
          <p:nvPr/>
        </p:nvSpPr>
        <p:spPr>
          <a:xfrm>
            <a:off x="51563" y="157666"/>
            <a:ext cx="11784000" cy="1847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TASK 2.2 – Integration of new communities and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0000"/>
                </a:solidFill>
                <a:effectLst/>
                <a:uLnTx/>
                <a:uFillTx/>
                <a:latin typeface="Calibri"/>
                <a:ea typeface="Calibri"/>
                <a:cs typeface="Calibri"/>
                <a:sym typeface="Calibri"/>
              </a:rPr>
              <a:t>stakeholders to the EPOS RI</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3100" b="0" i="1" u="none" strike="noStrike" kern="0" cap="none" spc="0" normalizeH="0" baseline="0" noProof="0">
                <a:ln>
                  <a:noFill/>
                </a:ln>
                <a:solidFill>
                  <a:srgbClr val="000000"/>
                </a:solidFill>
                <a:effectLst/>
                <a:uLnTx/>
                <a:uFillTx/>
                <a:latin typeface="Calibri"/>
                <a:ea typeface="Calibri"/>
                <a:cs typeface="Calibri"/>
                <a:sym typeface="Calibri"/>
              </a:rPr>
              <a:t>Private Sector</a:t>
            </a:r>
            <a:r>
              <a:rPr kumimoji="0" lang="en-GB" sz="31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GB" sz="31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GB" sz="3500" b="1" i="0" u="none" strike="noStrike" kern="0" cap="none" spc="0" normalizeH="0" baseline="0" noProof="0">
                <a:ln>
                  <a:noFill/>
                </a:ln>
                <a:solidFill>
                  <a:srgbClr val="000000"/>
                </a:solidFill>
                <a:effectLst/>
                <a:uLnTx/>
                <a:uFillTx/>
                <a:latin typeface="Calibri"/>
                <a:ea typeface="Calibri"/>
                <a:cs typeface="Calibri"/>
                <a:sym typeface="Calibri"/>
              </a:rPr>
              <a:t>KMT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25" name="Google Shape;225;g3418e3f5cac_2_96"/>
          <p:cNvGrpSpPr/>
          <p:nvPr/>
        </p:nvGrpSpPr>
        <p:grpSpPr>
          <a:xfrm>
            <a:off x="10077277" y="346390"/>
            <a:ext cx="1733245" cy="1445373"/>
            <a:chOff x="8001000" y="1262613"/>
            <a:chExt cx="2285999" cy="1829818"/>
          </a:xfrm>
        </p:grpSpPr>
        <p:pic>
          <p:nvPicPr>
            <p:cNvPr id="226" name="Google Shape;226;g3418e3f5cac_2_96" descr="A black and orange striped logo&#10;&#10;Description automatically generated"/>
            <p:cNvPicPr preferRelativeResize="0"/>
            <p:nvPr/>
          </p:nvPicPr>
          <p:blipFill rotWithShape="1">
            <a:blip r:embed="rId3">
              <a:alphaModFix/>
            </a:blip>
            <a:srcRect/>
            <a:stretch/>
          </p:blipFill>
          <p:spPr>
            <a:xfrm>
              <a:off x="8316561" y="2246788"/>
              <a:ext cx="1654878" cy="845643"/>
            </a:xfrm>
            <a:prstGeom prst="rect">
              <a:avLst/>
            </a:prstGeom>
            <a:noFill/>
            <a:ln>
              <a:noFill/>
            </a:ln>
          </p:spPr>
        </p:pic>
        <p:pic>
          <p:nvPicPr>
            <p:cNvPr id="227" name="Google Shape;227;g3418e3f5cac_2_96" descr="A black and grey logo&#10;&#10;Description automatically generated"/>
            <p:cNvPicPr preferRelativeResize="0"/>
            <p:nvPr/>
          </p:nvPicPr>
          <p:blipFill rotWithShape="1">
            <a:blip r:embed="rId4">
              <a:alphaModFix/>
            </a:blip>
            <a:srcRect/>
            <a:stretch/>
          </p:blipFill>
          <p:spPr>
            <a:xfrm>
              <a:off x="8001000" y="1262613"/>
              <a:ext cx="2285999" cy="853821"/>
            </a:xfrm>
            <a:prstGeom prst="rect">
              <a:avLst/>
            </a:prstGeom>
            <a:noFill/>
            <a:ln>
              <a:noFill/>
            </a:ln>
          </p:spPr>
        </p:pic>
      </p:grpSp>
      <p:sp>
        <p:nvSpPr>
          <p:cNvPr id="228" name="Google Shape;228;g3418e3f5cac_2_96"/>
          <p:cNvSpPr txBox="1"/>
          <p:nvPr/>
        </p:nvSpPr>
        <p:spPr>
          <a:xfrm>
            <a:off x="598136" y="1542305"/>
            <a:ext cx="9254100" cy="1262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Calibri"/>
                <a:ea typeface="Calibri"/>
                <a:cs typeface="Calibri"/>
                <a:sym typeface="Calibri"/>
              </a:rPr>
              <a:t>First workshop: Dublin, November 21, 2024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Jointly organized by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9" name="Google Shape;229;g3418e3f5cac_2_96"/>
          <p:cNvPicPr preferRelativeResize="0"/>
          <p:nvPr/>
        </p:nvPicPr>
        <p:blipFill rotWithShape="1">
          <a:blip r:embed="rId5">
            <a:alphaModFix/>
          </a:blip>
          <a:srcRect/>
          <a:stretch/>
        </p:blipFill>
        <p:spPr>
          <a:xfrm>
            <a:off x="4789619" y="1956718"/>
            <a:ext cx="2233370" cy="699533"/>
          </a:xfrm>
          <a:prstGeom prst="rect">
            <a:avLst/>
          </a:prstGeom>
          <a:noFill/>
          <a:ln>
            <a:noFill/>
          </a:ln>
        </p:spPr>
      </p:pic>
      <p:pic>
        <p:nvPicPr>
          <p:cNvPr id="230" name="Google Shape;230;g3418e3f5cac_2_96"/>
          <p:cNvPicPr preferRelativeResize="0"/>
          <p:nvPr/>
        </p:nvPicPr>
        <p:blipFill rotWithShape="1">
          <a:blip r:embed="rId6">
            <a:alphaModFix/>
          </a:blip>
          <a:srcRect/>
          <a:stretch/>
        </p:blipFill>
        <p:spPr>
          <a:xfrm>
            <a:off x="6981553" y="1810582"/>
            <a:ext cx="1257559" cy="1022913"/>
          </a:xfrm>
          <a:prstGeom prst="rect">
            <a:avLst/>
          </a:prstGeom>
          <a:noFill/>
          <a:ln>
            <a:noFill/>
          </a:ln>
        </p:spPr>
      </p:pic>
      <p:pic>
        <p:nvPicPr>
          <p:cNvPr id="231" name="Google Shape;231;g3418e3f5cac_2_96"/>
          <p:cNvPicPr preferRelativeResize="0"/>
          <p:nvPr/>
        </p:nvPicPr>
        <p:blipFill rotWithShape="1">
          <a:blip r:embed="rId7">
            <a:alphaModFix/>
          </a:blip>
          <a:srcRect/>
          <a:stretch/>
        </p:blipFill>
        <p:spPr>
          <a:xfrm>
            <a:off x="2809647" y="1956719"/>
            <a:ext cx="1870251" cy="777465"/>
          </a:xfrm>
          <a:prstGeom prst="rect">
            <a:avLst/>
          </a:prstGeom>
          <a:noFill/>
          <a:ln>
            <a:noFill/>
          </a:ln>
        </p:spPr>
      </p:pic>
      <p:sp>
        <p:nvSpPr>
          <p:cNvPr id="232" name="Google Shape;232;g3418e3f5cac_2_96"/>
          <p:cNvSpPr txBox="1"/>
          <p:nvPr/>
        </p:nvSpPr>
        <p:spPr>
          <a:xfrm>
            <a:off x="598136" y="2911032"/>
            <a:ext cx="65919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Calibri"/>
                <a:ea typeface="Calibri"/>
                <a:cs typeface="Calibri"/>
                <a:sym typeface="Calibri"/>
              </a:rPr>
              <a:t>33 participants, including experts from industry, academia, and IMPROVE Early Career Researchers, to discuss challenges and innovations in the emerging field of geothermal energy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3" name="Google Shape;233;g3418e3f5cac_2_96"/>
          <p:cNvPicPr preferRelativeResize="0"/>
          <p:nvPr/>
        </p:nvPicPr>
        <p:blipFill rotWithShape="1">
          <a:blip r:embed="rId8">
            <a:alphaModFix/>
          </a:blip>
          <a:srcRect/>
          <a:stretch/>
        </p:blipFill>
        <p:spPr>
          <a:xfrm>
            <a:off x="7419371" y="2911033"/>
            <a:ext cx="4211744" cy="1982244"/>
          </a:xfrm>
          <a:prstGeom prst="rect">
            <a:avLst/>
          </a:prstGeom>
          <a:noFill/>
          <a:ln>
            <a:noFill/>
          </a:ln>
        </p:spPr>
      </p:pic>
      <p:sp>
        <p:nvSpPr>
          <p:cNvPr id="234" name="Google Shape;234;g3418e3f5cac_2_96"/>
          <p:cNvSpPr/>
          <p:nvPr/>
        </p:nvSpPr>
        <p:spPr>
          <a:xfrm>
            <a:off x="598136" y="3786440"/>
            <a:ext cx="6096000" cy="1077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Calibri"/>
                <a:ea typeface="Calibri"/>
                <a:cs typeface="Calibri"/>
                <a:sym typeface="Calibri"/>
              </a:rPr>
              <a:t>The workshop focused on addressing the needs of the geothermal energy industry working with high-temperature and superhot geothermal systems, fostering collaboration and knowledge exchange between science and industry.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 name="Google Shape;235;g3418e3f5cac_2_96"/>
          <p:cNvSpPr txBox="1"/>
          <p:nvPr/>
        </p:nvSpPr>
        <p:spPr>
          <a:xfrm>
            <a:off x="1024361" y="5185458"/>
            <a:ext cx="9850200" cy="923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The success of the workshop prompted the organisers to consider convening a second event, that will be organised in the framework of the EPOS-KMT collaboration within EPOS-ON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(date-venue to be defined).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g3418e3f5cac_2_111"/>
          <p:cNvGrpSpPr/>
          <p:nvPr/>
        </p:nvGrpSpPr>
        <p:grpSpPr>
          <a:xfrm>
            <a:off x="10077277" y="346390"/>
            <a:ext cx="1733245" cy="1445373"/>
            <a:chOff x="8001000" y="1262613"/>
            <a:chExt cx="2285999" cy="1829818"/>
          </a:xfrm>
        </p:grpSpPr>
        <p:pic>
          <p:nvPicPr>
            <p:cNvPr id="241" name="Google Shape;241;g3418e3f5cac_2_111" descr="A black and orange striped logo&#10;&#10;Description automatically generated"/>
            <p:cNvPicPr preferRelativeResize="0"/>
            <p:nvPr/>
          </p:nvPicPr>
          <p:blipFill rotWithShape="1">
            <a:blip r:embed="rId3">
              <a:alphaModFix/>
            </a:blip>
            <a:srcRect/>
            <a:stretch/>
          </p:blipFill>
          <p:spPr>
            <a:xfrm>
              <a:off x="8316561" y="2246788"/>
              <a:ext cx="1654878" cy="845643"/>
            </a:xfrm>
            <a:prstGeom prst="rect">
              <a:avLst/>
            </a:prstGeom>
            <a:noFill/>
            <a:ln>
              <a:noFill/>
            </a:ln>
          </p:spPr>
        </p:pic>
        <p:pic>
          <p:nvPicPr>
            <p:cNvPr id="242" name="Google Shape;242;g3418e3f5cac_2_111" descr="A black and grey logo&#10;&#10;Description automatically generated"/>
            <p:cNvPicPr preferRelativeResize="0"/>
            <p:nvPr/>
          </p:nvPicPr>
          <p:blipFill rotWithShape="1">
            <a:blip r:embed="rId4">
              <a:alphaModFix/>
            </a:blip>
            <a:srcRect/>
            <a:stretch/>
          </p:blipFill>
          <p:spPr>
            <a:xfrm>
              <a:off x="8001000" y="1262613"/>
              <a:ext cx="2285999" cy="853821"/>
            </a:xfrm>
            <a:prstGeom prst="rect">
              <a:avLst/>
            </a:prstGeom>
            <a:noFill/>
            <a:ln>
              <a:noFill/>
            </a:ln>
          </p:spPr>
        </p:pic>
      </p:grpSp>
      <p:sp>
        <p:nvSpPr>
          <p:cNvPr id="243" name="Google Shape;243;g3418e3f5cac_2_111"/>
          <p:cNvSpPr txBox="1"/>
          <p:nvPr/>
        </p:nvSpPr>
        <p:spPr>
          <a:xfrm>
            <a:off x="-124951" y="310440"/>
            <a:ext cx="11784000" cy="110795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3100" b="1" i="0" u="none" strike="noStrike" kern="0" cap="none" spc="0" normalizeH="0" baseline="0" noProof="0">
                <a:ln>
                  <a:noFill/>
                </a:ln>
                <a:solidFill>
                  <a:srgbClr val="000000"/>
                </a:solidFill>
                <a:effectLst/>
                <a:uLnTx/>
                <a:uFillTx/>
                <a:latin typeface="Calibri"/>
                <a:ea typeface="Calibri"/>
                <a:cs typeface="Calibri"/>
                <a:sym typeface="Calibri"/>
              </a:rPr>
              <a:t>Private Sector   –   </a:t>
            </a:r>
            <a:r>
              <a:rPr kumimoji="0" lang="en-GB" sz="3500" b="1" i="0" u="none" strike="noStrike" kern="0" cap="none" spc="0" normalizeH="0" baseline="0" noProof="0">
                <a:ln>
                  <a:noFill/>
                </a:ln>
                <a:solidFill>
                  <a:srgbClr val="000000"/>
                </a:solidFill>
                <a:effectLst/>
                <a:uLnTx/>
                <a:uFillTx/>
                <a:latin typeface="Calibri"/>
                <a:ea typeface="Calibri"/>
                <a:cs typeface="Calibri"/>
                <a:sym typeface="Calibri"/>
              </a:rPr>
              <a:t>KMT</a:t>
            </a:r>
            <a:endParaRPr kumimoji="0" sz="35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31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g3418e3f5cac_2_111"/>
          <p:cNvSpPr txBox="1"/>
          <p:nvPr/>
        </p:nvSpPr>
        <p:spPr>
          <a:xfrm>
            <a:off x="620736" y="1305341"/>
            <a:ext cx="11193600" cy="4248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0000"/>
                </a:solidFill>
                <a:effectLst/>
                <a:uLnTx/>
                <a:uFillTx/>
                <a:latin typeface="Arial"/>
                <a:ea typeface="Arial"/>
                <a:cs typeface="Arial"/>
                <a:sym typeface="Arial"/>
              </a:rPr>
              <a:t>2.2b: Roadmap for integration of KMT data in VOLC TCS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2000"/>
              <a:buFont typeface="Noto Sans Symbols"/>
              <a:buChar char="●"/>
              <a:tabLst/>
              <a:defRPr/>
            </a:pPr>
            <a:r>
              <a:rPr kumimoji="0" lang="en-GB" sz="2000" b="0" i="0" u="none" strike="noStrike" kern="0" cap="none" spc="0" normalizeH="0" baseline="0" noProof="0">
                <a:ln>
                  <a:noFill/>
                </a:ln>
                <a:solidFill>
                  <a:srgbClr val="000000"/>
                </a:solidFill>
                <a:effectLst/>
                <a:uLnTx/>
                <a:uFillTx/>
                <a:latin typeface="Arial"/>
                <a:ea typeface="Arial"/>
                <a:cs typeface="Arial"/>
                <a:sym typeface="Arial"/>
              </a:rPr>
              <a:t>Initial steps towards a roadmap for inclusion of KMT data and outputs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GB" sz="2000" b="0" i="0" u="none" strike="noStrike" kern="0" cap="none" spc="0" normalizeH="0" baseline="0" noProof="0">
                <a:ln>
                  <a:noFill/>
                </a:ln>
                <a:solidFill>
                  <a:srgbClr val="000000"/>
                </a:solidFill>
                <a:effectLst/>
                <a:uLnTx/>
                <a:uFillTx/>
                <a:latin typeface="Arial"/>
                <a:ea typeface="Arial"/>
                <a:cs typeface="Arial"/>
                <a:sym typeface="Arial"/>
              </a:rPr>
              <a:t>scientists from IMO and GEORG met to explore possibilities regarding data from the Krafla volcano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GB" sz="2000" b="0" i="0" u="none" strike="noStrike" kern="0" cap="none" spc="0" normalizeH="0" baseline="0" noProof="0">
                <a:ln>
                  <a:noFill/>
                </a:ln>
                <a:solidFill>
                  <a:srgbClr val="000000"/>
                </a:solidFill>
                <a:effectLst/>
                <a:uLnTx/>
                <a:uFillTx/>
                <a:latin typeface="Arial"/>
                <a:ea typeface="Arial"/>
                <a:cs typeface="Arial"/>
                <a:sym typeface="Arial"/>
              </a:rPr>
              <a:t>Different types of geophysical, geological and geochemical data might be possible for open access, but there might be issues with data from production wells. This will be explored further together with Landsvirkjun Power in coming months.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Noto Sans Symbols"/>
              <a:buChar char="●"/>
              <a:tabLst/>
              <a:defRPr/>
            </a:pPr>
            <a:r>
              <a:rPr kumimoji="0" lang="en-GB" sz="2000" b="0" i="0" u="none" strike="noStrike" kern="0" cap="none" spc="0" normalizeH="0" baseline="0" noProof="0">
                <a:ln>
                  <a:noFill/>
                </a:ln>
                <a:solidFill>
                  <a:srgbClr val="000000"/>
                </a:solidFill>
                <a:effectLst/>
                <a:uLnTx/>
                <a:uFillTx/>
                <a:latin typeface="Arial"/>
                <a:ea typeface="Arial"/>
                <a:cs typeface="Arial"/>
                <a:sym typeface="Arial"/>
              </a:rPr>
              <a:t>An additional possibility could be definition of EPOS supported TNA, providing access to Krafla facilities to carry out field surveys.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GB" sz="2000" b="0" i="0" u="none" strike="noStrike" kern="0" cap="none" spc="0" normalizeH="0" baseline="0" noProof="0">
                <a:ln>
                  <a:noFill/>
                </a:ln>
                <a:solidFill>
                  <a:srgbClr val="000000"/>
                </a:solidFill>
                <a:effectLst/>
                <a:uLnTx/>
                <a:uFillTx/>
                <a:latin typeface="Arial"/>
                <a:ea typeface="Arial"/>
                <a:cs typeface="Arial"/>
                <a:sym typeface="Arial"/>
              </a:rPr>
              <a:t>Can include access to available geophysical and geochemical instruments required to carry out such surveys. The equipment could come from Icelandic instrument pools, such as Loki seismic instrument bank (incl. BB sensors, SmartSolo Nodes and a portable DAS).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418e3f5cac_2_11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GB"/>
              <a:t>Task 2.3 – Computational Earth Science and Tools</a:t>
            </a:r>
            <a:endParaRPr/>
          </a:p>
        </p:txBody>
      </p:sp>
      <p:sp>
        <p:nvSpPr>
          <p:cNvPr id="250" name="Google Shape;250;g3418e3f5cac_2_11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chemeClr val="accent1"/>
              </a:buClr>
              <a:buSzPts val="2000"/>
              <a:buChar char="•"/>
            </a:pPr>
            <a:r>
              <a:rPr lang="en-GB" sz="2000"/>
              <a:t>Objectives:</a:t>
            </a:r>
            <a:endParaRPr/>
          </a:p>
          <a:p>
            <a:pPr marL="914400" lvl="1" indent="-381000" algn="l" rtl="0">
              <a:lnSpc>
                <a:spcPct val="90000"/>
              </a:lnSpc>
              <a:spcBef>
                <a:spcPts val="500"/>
              </a:spcBef>
              <a:spcAft>
                <a:spcPts val="0"/>
              </a:spcAft>
              <a:buSzPts val="1800"/>
              <a:buChar char="•"/>
            </a:pPr>
            <a:r>
              <a:rPr lang="en-GB" sz="1800"/>
              <a:t>Development of prototypes of selected use cases of the Integrated Core Services – Distributed (ICS-D) in EPOS</a:t>
            </a:r>
            <a:endParaRPr/>
          </a:p>
          <a:p>
            <a:pPr marL="914400" lvl="1" indent="-381000" algn="l" rtl="0">
              <a:lnSpc>
                <a:spcPct val="90000"/>
              </a:lnSpc>
              <a:spcBef>
                <a:spcPts val="500"/>
              </a:spcBef>
              <a:spcAft>
                <a:spcPts val="0"/>
              </a:spcAft>
              <a:buSzPts val="1800"/>
              <a:buChar char="•"/>
            </a:pPr>
            <a:r>
              <a:rPr lang="en-GB" sz="1800"/>
              <a:t>Use of the existing architecture developed in EPOS</a:t>
            </a:r>
            <a:endParaRPr/>
          </a:p>
          <a:p>
            <a:pPr marL="914400" lvl="1" indent="-381000" algn="l" rtl="0">
              <a:lnSpc>
                <a:spcPct val="90000"/>
              </a:lnSpc>
              <a:spcBef>
                <a:spcPts val="500"/>
              </a:spcBef>
              <a:spcAft>
                <a:spcPts val="0"/>
              </a:spcAft>
              <a:buSzPts val="1800"/>
              <a:buChar char="•"/>
            </a:pPr>
            <a:r>
              <a:rPr lang="en-GB" sz="1800"/>
              <a:t>ICS-D can be of various types</a:t>
            </a:r>
            <a:endParaRPr/>
          </a:p>
          <a:p>
            <a:pPr marL="914400" lvl="1" indent="-381000" algn="l" rtl="0">
              <a:lnSpc>
                <a:spcPct val="90000"/>
              </a:lnSpc>
              <a:spcBef>
                <a:spcPts val="500"/>
              </a:spcBef>
              <a:spcAft>
                <a:spcPts val="0"/>
              </a:spcAft>
              <a:buSzPts val="1800"/>
              <a:buChar char="•"/>
            </a:pPr>
            <a:r>
              <a:rPr lang="en-GB" sz="1800"/>
              <a:t>Require definition of technical, legal, and financial aspects under which the ICS-D prototypes and external infrastructures will operate</a:t>
            </a:r>
            <a:endParaRPr/>
          </a:p>
          <a:p>
            <a:pPr marL="457200" lvl="0" indent="-406400" algn="l" rtl="0">
              <a:lnSpc>
                <a:spcPct val="90000"/>
              </a:lnSpc>
              <a:spcBef>
                <a:spcPts val="1000"/>
              </a:spcBef>
              <a:spcAft>
                <a:spcPts val="0"/>
              </a:spcAft>
              <a:buClr>
                <a:schemeClr val="accent1"/>
              </a:buClr>
              <a:buSzPts val="2000"/>
              <a:buChar char="•"/>
            </a:pPr>
            <a:r>
              <a:rPr lang="en-GB" sz="2000"/>
              <a:t>Status:</a:t>
            </a:r>
            <a:endParaRPr/>
          </a:p>
          <a:p>
            <a:pPr marL="914400" lvl="1" indent="-381000" algn="l" rtl="0">
              <a:lnSpc>
                <a:spcPct val="90000"/>
              </a:lnSpc>
              <a:spcBef>
                <a:spcPts val="500"/>
              </a:spcBef>
              <a:spcAft>
                <a:spcPts val="0"/>
              </a:spcAft>
              <a:buSzPts val="1800"/>
              <a:buChar char="•"/>
            </a:pPr>
            <a:r>
              <a:rPr lang="en-GB" sz="1800"/>
              <a:t>Use cases defined and described</a:t>
            </a:r>
            <a:endParaRPr/>
          </a:p>
          <a:p>
            <a:pPr marL="914400" lvl="1" indent="-381000" algn="l" rtl="0">
              <a:lnSpc>
                <a:spcPct val="90000"/>
              </a:lnSpc>
              <a:spcBef>
                <a:spcPts val="500"/>
              </a:spcBef>
              <a:spcAft>
                <a:spcPts val="0"/>
              </a:spcAft>
              <a:buSzPts val="1800"/>
              <a:buChar char="•"/>
            </a:pPr>
            <a:r>
              <a:rPr lang="en-GB" sz="1800"/>
              <a:t>Some tools/codes already present, but need to be adjusted and integrated</a:t>
            </a:r>
            <a:endParaRPr/>
          </a:p>
          <a:p>
            <a:pPr marL="914400" lvl="1" indent="-381000" algn="l" rtl="0">
              <a:lnSpc>
                <a:spcPct val="90000"/>
              </a:lnSpc>
              <a:spcBef>
                <a:spcPts val="500"/>
              </a:spcBef>
              <a:spcAft>
                <a:spcPts val="0"/>
              </a:spcAft>
              <a:buSzPts val="1800"/>
              <a:buChar char="•"/>
            </a:pPr>
            <a:r>
              <a:rPr lang="en-GB" sz="1800"/>
              <a:t>Some use cases in line with the current Jupyter Notebooks prototypes, some would require more conceptual work on the architecture</a:t>
            </a:r>
            <a:endParaRPr/>
          </a:p>
        </p:txBody>
      </p:sp>
    </p:spTree>
  </p:cSld>
  <p:clrMapOvr>
    <a:masterClrMapping/>
  </p:clrMapOvr>
</p:sld>
</file>

<file path=ppt/theme/theme1.xml><?xml version="1.0" encoding="utf-8"?>
<a:theme xmlns:a="http://schemas.openxmlformats.org/drawingml/2006/main" name="3_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I_THEME_TEMPLATE_DESIGN">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2890</Words>
  <Application>Microsoft Macintosh PowerPoint</Application>
  <PresentationFormat>Widescreen</PresentationFormat>
  <Paragraphs>343</Paragraphs>
  <Slides>26</Slides>
  <Notes>26</Notes>
  <HiddenSlides>1</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26</vt:i4>
      </vt:variant>
    </vt:vector>
  </HeadingPairs>
  <TitlesOfParts>
    <vt:vector size="37" baseType="lpstr">
      <vt:lpstr>Arial</vt:lpstr>
      <vt:lpstr>Avenir</vt:lpstr>
      <vt:lpstr>Calibri</vt:lpstr>
      <vt:lpstr>Century Gothic</vt:lpstr>
      <vt:lpstr>Noto Sans Symbols</vt:lpstr>
      <vt:lpstr>Play</vt:lpstr>
      <vt:lpstr>Times New Roman</vt:lpstr>
      <vt:lpstr>Verdana</vt:lpstr>
      <vt:lpstr>3_Office Theme</vt:lpstr>
      <vt:lpstr>4_Office Theme</vt:lpstr>
      <vt:lpstr>POI_THEME_TEMPLATE_DESIGN</vt:lpstr>
      <vt:lpstr>WP2 and 3: overview of new communities and services in EPOS ON</vt:lpstr>
      <vt:lpstr>WP2 – enhancing services for science</vt:lpstr>
      <vt:lpstr>TASK 2.1 – Enhanced EPOS catalogue of services for science</vt:lpstr>
      <vt:lpstr>Presentazione standard di PowerPoint</vt:lpstr>
      <vt:lpstr>Expected start of service integration</vt:lpstr>
      <vt:lpstr>Presentazione standard di PowerPoint</vt:lpstr>
      <vt:lpstr>Presentazione standard di PowerPoint</vt:lpstr>
      <vt:lpstr>Presentazione standard di PowerPoint</vt:lpstr>
      <vt:lpstr>Task 2.3 – Computational Earth Science and Tools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Task 3.2 Interaction with operational stakeholders in civil protection and disaster risk management</vt:lpstr>
      <vt:lpstr>Presentazione standard di PowerPoint</vt:lpstr>
      <vt:lpstr>Presentazione standard di PowerPoint</vt:lpstr>
      <vt:lpstr>Presentazione standard di PowerPoint</vt:lpstr>
      <vt:lpstr>Thank you for your attention!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2025-03-27T14:20:09Z</dcterms:created>
  <dcterms:modified xsi:type="dcterms:W3CDTF">2025-03-27T14:20:32Z</dcterms:modified>
</cp:coreProperties>
</file>