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1723" r:id="rId2"/>
    <p:sldId id="1724" r:id="rId3"/>
    <p:sldId id="1725" r:id="rId4"/>
    <p:sldId id="1726" r:id="rId5"/>
    <p:sldId id="1727" r:id="rId6"/>
    <p:sldId id="1728" r:id="rId7"/>
    <p:sldId id="1729" r:id="rId8"/>
    <p:sldId id="1730" r:id="rId9"/>
    <p:sldId id="1731" r:id="rId1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DE622-9D9F-1743-BDD0-EFEF84E4CA0C}" type="datetimeFigureOut">
              <a:rPr lang="it-IT" smtClean="0"/>
              <a:t>27/03/25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80394-5ECB-884C-AC4C-075C35D04EAB}" type="slidenum">
              <a:rPr lang="it-IT" smtClean="0"/>
              <a:t>‹N›</a:t>
            </a:fld>
            <a:endParaRPr lang="it-IT"/>
          </a:p>
        </p:txBody>
      </p:sp>
    </p:spTree>
    <p:extLst>
      <p:ext uri="{BB962C8B-B14F-4D97-AF65-F5344CB8AC3E}">
        <p14:creationId xmlns:p14="http://schemas.microsoft.com/office/powerpoint/2010/main" val="2382825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a:t>This slide highlights on the gaps and challenges of Geo-Hazard Risk Reduction in Africa</a:t>
            </a:r>
          </a:p>
          <a:p>
            <a:endParaRPr lang="en-KE"/>
          </a:p>
          <a:p>
            <a:r>
              <a:rPr lang="en-KE"/>
              <a:t>- On integration of MHEWS: You can reference how the recent heavy rainfall activities have led to land slides in Central and Southern parts of Tanzania. Stress on the lack of integration of the Early Warning Systems for different hazards.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FABA7-2DE7-5240-9D91-D9A53E120992}" type="slidenum">
              <a:rPr kumimoji="0" lang="en-K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K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8733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E"/>
              <a:t>- Important to highlight the need for integration and having multi hazard focus and approach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FABA7-2DE7-5240-9D91-D9A53E120992}" type="slidenum">
              <a:rPr kumimoji="0" lang="en-K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K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537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FABA7-2DE7-5240-9D91-D9A53E120992}" type="slidenum">
              <a:rPr kumimoji="0" lang="en-K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K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933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606C-39B8-C6AB-4704-8BA7A203562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BB9C6EB-EA7C-96AF-10B1-8963EDC516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6AA465E-D3CF-86D4-2E3C-3F13302C6FBB}"/>
              </a:ext>
            </a:extLst>
          </p:cNvPr>
          <p:cNvSpPr>
            <a:spLocks noGrp="1"/>
          </p:cNvSpPr>
          <p:nvPr>
            <p:ph type="dt" sz="half" idx="10"/>
          </p:nvPr>
        </p:nvSpPr>
        <p:spPr/>
        <p:txBody>
          <a:bodyPr/>
          <a:lstStyle/>
          <a:p>
            <a:fld id="{B8608D83-5C0C-7C4A-AE39-72B58A552BE3}" type="datetimeFigureOut">
              <a:rPr lang="en-US" smtClean="0"/>
              <a:t>3/27/25</a:t>
            </a:fld>
            <a:endParaRPr lang="en-US"/>
          </a:p>
        </p:txBody>
      </p:sp>
      <p:sp>
        <p:nvSpPr>
          <p:cNvPr id="5" name="Footer Placeholder 4">
            <a:extLst>
              <a:ext uri="{FF2B5EF4-FFF2-40B4-BE49-F238E27FC236}">
                <a16:creationId xmlns:a16="http://schemas.microsoft.com/office/drawing/2014/main" id="{ADFA2F3C-692B-868D-9832-922F7E0BD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29EAF-1377-0D66-1A15-6CC873BEB1DB}"/>
              </a:ext>
            </a:extLst>
          </p:cNvPr>
          <p:cNvSpPr>
            <a:spLocks noGrp="1"/>
          </p:cNvSpPr>
          <p:nvPr>
            <p:ph type="sldNum" sz="quarter" idx="12"/>
          </p:nvPr>
        </p:nvSpPr>
        <p:spPr/>
        <p:txBody>
          <a:bodyPr/>
          <a:lstStyle/>
          <a:p>
            <a:fld id="{3FCA19DE-9738-454D-91C9-BBDC7397B2C3}" type="slidenum">
              <a:rPr lang="en-US" smtClean="0"/>
              <a:t>‹N›</a:t>
            </a:fld>
            <a:endParaRPr lang="en-US"/>
          </a:p>
        </p:txBody>
      </p:sp>
    </p:spTree>
    <p:extLst>
      <p:ext uri="{BB962C8B-B14F-4D97-AF65-F5344CB8AC3E}">
        <p14:creationId xmlns:p14="http://schemas.microsoft.com/office/powerpoint/2010/main" val="1246617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08C2-1CC5-3BB6-9EB7-7382C2837B7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B6FF2B6-6308-B87B-3C32-1993F557D3B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CF055A-1D7A-5F1A-6A83-04EE2313417E}"/>
              </a:ext>
            </a:extLst>
          </p:cNvPr>
          <p:cNvSpPr>
            <a:spLocks noGrp="1"/>
          </p:cNvSpPr>
          <p:nvPr>
            <p:ph type="dt" sz="half" idx="10"/>
          </p:nvPr>
        </p:nvSpPr>
        <p:spPr/>
        <p:txBody>
          <a:bodyPr/>
          <a:lstStyle/>
          <a:p>
            <a:fld id="{B8608D83-5C0C-7C4A-AE39-72B58A552BE3}" type="datetimeFigureOut">
              <a:rPr lang="en-US" smtClean="0"/>
              <a:t>3/27/25</a:t>
            </a:fld>
            <a:endParaRPr lang="en-US"/>
          </a:p>
        </p:txBody>
      </p:sp>
      <p:sp>
        <p:nvSpPr>
          <p:cNvPr id="5" name="Footer Placeholder 4">
            <a:extLst>
              <a:ext uri="{FF2B5EF4-FFF2-40B4-BE49-F238E27FC236}">
                <a16:creationId xmlns:a16="http://schemas.microsoft.com/office/drawing/2014/main" id="{E0DC547A-BC87-4CEE-A2F7-D1F3CE2A2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F44B2-C8C4-475E-816C-025116EEE031}"/>
              </a:ext>
            </a:extLst>
          </p:cNvPr>
          <p:cNvSpPr>
            <a:spLocks noGrp="1"/>
          </p:cNvSpPr>
          <p:nvPr>
            <p:ph type="sldNum" sz="quarter" idx="12"/>
          </p:nvPr>
        </p:nvSpPr>
        <p:spPr/>
        <p:txBody>
          <a:bodyPr/>
          <a:lstStyle/>
          <a:p>
            <a:fld id="{3FCA19DE-9738-454D-91C9-BBDC7397B2C3}" type="slidenum">
              <a:rPr lang="en-US" smtClean="0"/>
              <a:t>‹N›</a:t>
            </a:fld>
            <a:endParaRPr lang="en-US"/>
          </a:p>
        </p:txBody>
      </p:sp>
    </p:spTree>
    <p:extLst>
      <p:ext uri="{BB962C8B-B14F-4D97-AF65-F5344CB8AC3E}">
        <p14:creationId xmlns:p14="http://schemas.microsoft.com/office/powerpoint/2010/main" val="63432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FAB711-EF9A-BA45-DA22-4DE34BB805F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FD2BE4-08DE-A9C9-75E0-8E14CA9F1B8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8DFE67-F03A-E850-37D8-4925EE03A3DB}"/>
              </a:ext>
            </a:extLst>
          </p:cNvPr>
          <p:cNvSpPr>
            <a:spLocks noGrp="1"/>
          </p:cNvSpPr>
          <p:nvPr>
            <p:ph type="dt" sz="half" idx="10"/>
          </p:nvPr>
        </p:nvSpPr>
        <p:spPr/>
        <p:txBody>
          <a:bodyPr/>
          <a:lstStyle/>
          <a:p>
            <a:fld id="{B8608D83-5C0C-7C4A-AE39-72B58A552BE3}" type="datetimeFigureOut">
              <a:rPr lang="en-US" smtClean="0"/>
              <a:t>3/27/25</a:t>
            </a:fld>
            <a:endParaRPr lang="en-US"/>
          </a:p>
        </p:txBody>
      </p:sp>
      <p:sp>
        <p:nvSpPr>
          <p:cNvPr id="5" name="Footer Placeholder 4">
            <a:extLst>
              <a:ext uri="{FF2B5EF4-FFF2-40B4-BE49-F238E27FC236}">
                <a16:creationId xmlns:a16="http://schemas.microsoft.com/office/drawing/2014/main" id="{871EB0B4-E543-EE03-38E4-01E142075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4DB4A-FA59-743F-9BB1-FED89969AAE0}"/>
              </a:ext>
            </a:extLst>
          </p:cNvPr>
          <p:cNvSpPr>
            <a:spLocks noGrp="1"/>
          </p:cNvSpPr>
          <p:nvPr>
            <p:ph type="sldNum" sz="quarter" idx="12"/>
          </p:nvPr>
        </p:nvSpPr>
        <p:spPr/>
        <p:txBody>
          <a:bodyPr/>
          <a:lstStyle/>
          <a:p>
            <a:fld id="{3FCA19DE-9738-454D-91C9-BBDC7397B2C3}" type="slidenum">
              <a:rPr lang="en-US" smtClean="0"/>
              <a:t>‹N›</a:t>
            </a:fld>
            <a:endParaRPr lang="en-US"/>
          </a:p>
        </p:txBody>
      </p:sp>
    </p:spTree>
    <p:extLst>
      <p:ext uri="{BB962C8B-B14F-4D97-AF65-F5344CB8AC3E}">
        <p14:creationId xmlns:p14="http://schemas.microsoft.com/office/powerpoint/2010/main" val="23335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2A8B-450F-A0C0-A88A-D441E4A65D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3A4D3B-C0C9-37F9-09AA-7B934A744EB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12E7F4-073E-E47F-B2B0-84C793F7D646}"/>
              </a:ext>
            </a:extLst>
          </p:cNvPr>
          <p:cNvSpPr>
            <a:spLocks noGrp="1"/>
          </p:cNvSpPr>
          <p:nvPr>
            <p:ph type="dt" sz="half" idx="10"/>
          </p:nvPr>
        </p:nvSpPr>
        <p:spPr/>
        <p:txBody>
          <a:bodyPr/>
          <a:lstStyle/>
          <a:p>
            <a:fld id="{B8608D83-5C0C-7C4A-AE39-72B58A552BE3}" type="datetimeFigureOut">
              <a:rPr lang="en-US" smtClean="0"/>
              <a:t>3/27/25</a:t>
            </a:fld>
            <a:endParaRPr lang="en-US"/>
          </a:p>
        </p:txBody>
      </p:sp>
      <p:sp>
        <p:nvSpPr>
          <p:cNvPr id="5" name="Footer Placeholder 4">
            <a:extLst>
              <a:ext uri="{FF2B5EF4-FFF2-40B4-BE49-F238E27FC236}">
                <a16:creationId xmlns:a16="http://schemas.microsoft.com/office/drawing/2014/main" id="{0318094A-064E-AFEC-977D-EE19AD4B4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27E08-AF36-DF50-4FF2-CD310B36F06E}"/>
              </a:ext>
            </a:extLst>
          </p:cNvPr>
          <p:cNvSpPr>
            <a:spLocks noGrp="1"/>
          </p:cNvSpPr>
          <p:nvPr>
            <p:ph type="sldNum" sz="quarter" idx="12"/>
          </p:nvPr>
        </p:nvSpPr>
        <p:spPr/>
        <p:txBody>
          <a:bodyPr/>
          <a:lstStyle/>
          <a:p>
            <a:fld id="{3FCA19DE-9738-454D-91C9-BBDC7397B2C3}" type="slidenum">
              <a:rPr lang="en-US" smtClean="0"/>
              <a:t>‹N›</a:t>
            </a:fld>
            <a:endParaRPr lang="en-US"/>
          </a:p>
        </p:txBody>
      </p:sp>
    </p:spTree>
    <p:extLst>
      <p:ext uri="{BB962C8B-B14F-4D97-AF65-F5344CB8AC3E}">
        <p14:creationId xmlns:p14="http://schemas.microsoft.com/office/powerpoint/2010/main" val="1227639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8804-F69E-9E01-BCC5-78FE222AF0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B064709-E067-3DA7-80F3-788038B99E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64A58F-0521-4FFB-353D-23712D9088B7}"/>
              </a:ext>
            </a:extLst>
          </p:cNvPr>
          <p:cNvSpPr>
            <a:spLocks noGrp="1"/>
          </p:cNvSpPr>
          <p:nvPr>
            <p:ph type="dt" sz="half" idx="10"/>
          </p:nvPr>
        </p:nvSpPr>
        <p:spPr/>
        <p:txBody>
          <a:bodyPr/>
          <a:lstStyle/>
          <a:p>
            <a:fld id="{B8608D83-5C0C-7C4A-AE39-72B58A552BE3}" type="datetimeFigureOut">
              <a:rPr lang="en-US" smtClean="0"/>
              <a:t>3/27/25</a:t>
            </a:fld>
            <a:endParaRPr lang="en-US"/>
          </a:p>
        </p:txBody>
      </p:sp>
      <p:sp>
        <p:nvSpPr>
          <p:cNvPr id="5" name="Footer Placeholder 4">
            <a:extLst>
              <a:ext uri="{FF2B5EF4-FFF2-40B4-BE49-F238E27FC236}">
                <a16:creationId xmlns:a16="http://schemas.microsoft.com/office/drawing/2014/main" id="{A911CFF9-E11F-4D70-50CB-1AAAD3AB4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11423-DD27-AFED-BC95-C1CDBA563F51}"/>
              </a:ext>
            </a:extLst>
          </p:cNvPr>
          <p:cNvSpPr>
            <a:spLocks noGrp="1"/>
          </p:cNvSpPr>
          <p:nvPr>
            <p:ph type="sldNum" sz="quarter" idx="12"/>
          </p:nvPr>
        </p:nvSpPr>
        <p:spPr/>
        <p:txBody>
          <a:bodyPr/>
          <a:lstStyle/>
          <a:p>
            <a:fld id="{3FCA19DE-9738-454D-91C9-BBDC7397B2C3}" type="slidenum">
              <a:rPr lang="en-US" smtClean="0"/>
              <a:t>‹N›</a:t>
            </a:fld>
            <a:endParaRPr lang="en-US"/>
          </a:p>
        </p:txBody>
      </p:sp>
    </p:spTree>
    <p:extLst>
      <p:ext uri="{BB962C8B-B14F-4D97-AF65-F5344CB8AC3E}">
        <p14:creationId xmlns:p14="http://schemas.microsoft.com/office/powerpoint/2010/main" val="410121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F05E-41E4-513D-71B0-F277B7EDFB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608B68-80FB-3D10-310C-336FC94072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ADD1F92-896A-BB84-78EA-204E26F3F0B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3EB35DA-7414-A908-56D8-1BA617D578DE}"/>
              </a:ext>
            </a:extLst>
          </p:cNvPr>
          <p:cNvSpPr>
            <a:spLocks noGrp="1"/>
          </p:cNvSpPr>
          <p:nvPr>
            <p:ph type="dt" sz="half" idx="10"/>
          </p:nvPr>
        </p:nvSpPr>
        <p:spPr/>
        <p:txBody>
          <a:bodyPr/>
          <a:lstStyle/>
          <a:p>
            <a:fld id="{B8608D83-5C0C-7C4A-AE39-72B58A552BE3}" type="datetimeFigureOut">
              <a:rPr lang="en-US" smtClean="0"/>
              <a:t>3/27/25</a:t>
            </a:fld>
            <a:endParaRPr lang="en-US"/>
          </a:p>
        </p:txBody>
      </p:sp>
      <p:sp>
        <p:nvSpPr>
          <p:cNvPr id="6" name="Footer Placeholder 5">
            <a:extLst>
              <a:ext uri="{FF2B5EF4-FFF2-40B4-BE49-F238E27FC236}">
                <a16:creationId xmlns:a16="http://schemas.microsoft.com/office/drawing/2014/main" id="{620DE199-3A0E-7AFB-B958-8504346A5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C1E45-5F04-3D33-5F0C-2F7B12FF9967}"/>
              </a:ext>
            </a:extLst>
          </p:cNvPr>
          <p:cNvSpPr>
            <a:spLocks noGrp="1"/>
          </p:cNvSpPr>
          <p:nvPr>
            <p:ph type="sldNum" sz="quarter" idx="12"/>
          </p:nvPr>
        </p:nvSpPr>
        <p:spPr/>
        <p:txBody>
          <a:bodyPr/>
          <a:lstStyle/>
          <a:p>
            <a:fld id="{3FCA19DE-9738-454D-91C9-BBDC7397B2C3}" type="slidenum">
              <a:rPr lang="en-US" smtClean="0"/>
              <a:t>‹N›</a:t>
            </a:fld>
            <a:endParaRPr lang="en-US"/>
          </a:p>
        </p:txBody>
      </p:sp>
    </p:spTree>
    <p:extLst>
      <p:ext uri="{BB962C8B-B14F-4D97-AF65-F5344CB8AC3E}">
        <p14:creationId xmlns:p14="http://schemas.microsoft.com/office/powerpoint/2010/main" val="3316796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D4CE8-6319-105A-DFCA-43962AA4E9E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D338DB-E2C7-9382-60B5-CD7478515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380238-9F06-9C5B-98B8-7B70291C180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A0FAAF9-59D6-A5AA-40F1-CBA6C2D04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DA065FF-5A44-E652-6664-D6F6ED7E5E0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412AFB7-93D1-E5AC-98ED-7795C07944BA}"/>
              </a:ext>
            </a:extLst>
          </p:cNvPr>
          <p:cNvSpPr>
            <a:spLocks noGrp="1"/>
          </p:cNvSpPr>
          <p:nvPr>
            <p:ph type="dt" sz="half" idx="10"/>
          </p:nvPr>
        </p:nvSpPr>
        <p:spPr/>
        <p:txBody>
          <a:bodyPr/>
          <a:lstStyle/>
          <a:p>
            <a:fld id="{B8608D83-5C0C-7C4A-AE39-72B58A552BE3}" type="datetimeFigureOut">
              <a:rPr lang="en-US" smtClean="0"/>
              <a:t>3/27/25</a:t>
            </a:fld>
            <a:endParaRPr lang="en-US"/>
          </a:p>
        </p:txBody>
      </p:sp>
      <p:sp>
        <p:nvSpPr>
          <p:cNvPr id="8" name="Footer Placeholder 7">
            <a:extLst>
              <a:ext uri="{FF2B5EF4-FFF2-40B4-BE49-F238E27FC236}">
                <a16:creationId xmlns:a16="http://schemas.microsoft.com/office/drawing/2014/main" id="{901E445F-2B43-D19D-0614-82A644B57C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A53D31-8160-BDDE-B170-DE78238EFB38}"/>
              </a:ext>
            </a:extLst>
          </p:cNvPr>
          <p:cNvSpPr>
            <a:spLocks noGrp="1"/>
          </p:cNvSpPr>
          <p:nvPr>
            <p:ph type="sldNum" sz="quarter" idx="12"/>
          </p:nvPr>
        </p:nvSpPr>
        <p:spPr/>
        <p:txBody>
          <a:bodyPr/>
          <a:lstStyle/>
          <a:p>
            <a:fld id="{3FCA19DE-9738-454D-91C9-BBDC7397B2C3}" type="slidenum">
              <a:rPr lang="en-US" smtClean="0"/>
              <a:t>‹N›</a:t>
            </a:fld>
            <a:endParaRPr lang="en-US"/>
          </a:p>
        </p:txBody>
      </p:sp>
    </p:spTree>
    <p:extLst>
      <p:ext uri="{BB962C8B-B14F-4D97-AF65-F5344CB8AC3E}">
        <p14:creationId xmlns:p14="http://schemas.microsoft.com/office/powerpoint/2010/main" val="372937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499D3-8020-40A5-96A0-E012584BCCE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D7D373-D6A8-600D-97D1-E7C1D00B9965}"/>
              </a:ext>
            </a:extLst>
          </p:cNvPr>
          <p:cNvSpPr>
            <a:spLocks noGrp="1"/>
          </p:cNvSpPr>
          <p:nvPr>
            <p:ph type="dt" sz="half" idx="10"/>
          </p:nvPr>
        </p:nvSpPr>
        <p:spPr/>
        <p:txBody>
          <a:bodyPr/>
          <a:lstStyle/>
          <a:p>
            <a:fld id="{B8608D83-5C0C-7C4A-AE39-72B58A552BE3}" type="datetimeFigureOut">
              <a:rPr lang="en-US" smtClean="0"/>
              <a:t>3/27/25</a:t>
            </a:fld>
            <a:endParaRPr lang="en-US"/>
          </a:p>
        </p:txBody>
      </p:sp>
      <p:sp>
        <p:nvSpPr>
          <p:cNvPr id="4" name="Footer Placeholder 3">
            <a:extLst>
              <a:ext uri="{FF2B5EF4-FFF2-40B4-BE49-F238E27FC236}">
                <a16:creationId xmlns:a16="http://schemas.microsoft.com/office/drawing/2014/main" id="{B0BFB883-CC15-DE9F-BA20-D4359BF739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9A6E1-84B0-FE33-1E7F-DEF7BAFF6C0C}"/>
              </a:ext>
            </a:extLst>
          </p:cNvPr>
          <p:cNvSpPr>
            <a:spLocks noGrp="1"/>
          </p:cNvSpPr>
          <p:nvPr>
            <p:ph type="sldNum" sz="quarter" idx="12"/>
          </p:nvPr>
        </p:nvSpPr>
        <p:spPr/>
        <p:txBody>
          <a:bodyPr/>
          <a:lstStyle/>
          <a:p>
            <a:fld id="{3FCA19DE-9738-454D-91C9-BBDC7397B2C3}" type="slidenum">
              <a:rPr lang="en-US" smtClean="0"/>
              <a:t>‹N›</a:t>
            </a:fld>
            <a:endParaRPr lang="en-US"/>
          </a:p>
        </p:txBody>
      </p:sp>
    </p:spTree>
    <p:extLst>
      <p:ext uri="{BB962C8B-B14F-4D97-AF65-F5344CB8AC3E}">
        <p14:creationId xmlns:p14="http://schemas.microsoft.com/office/powerpoint/2010/main" val="4260202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8B6D3-39AE-2BFB-3450-2896E2BB220A}"/>
              </a:ext>
            </a:extLst>
          </p:cNvPr>
          <p:cNvSpPr>
            <a:spLocks noGrp="1"/>
          </p:cNvSpPr>
          <p:nvPr>
            <p:ph type="dt" sz="half" idx="10"/>
          </p:nvPr>
        </p:nvSpPr>
        <p:spPr/>
        <p:txBody>
          <a:bodyPr/>
          <a:lstStyle/>
          <a:p>
            <a:fld id="{B8608D83-5C0C-7C4A-AE39-72B58A552BE3}" type="datetimeFigureOut">
              <a:rPr lang="en-US" smtClean="0"/>
              <a:t>3/27/25</a:t>
            </a:fld>
            <a:endParaRPr lang="en-US"/>
          </a:p>
        </p:txBody>
      </p:sp>
      <p:sp>
        <p:nvSpPr>
          <p:cNvPr id="3" name="Footer Placeholder 2">
            <a:extLst>
              <a:ext uri="{FF2B5EF4-FFF2-40B4-BE49-F238E27FC236}">
                <a16:creationId xmlns:a16="http://schemas.microsoft.com/office/drawing/2014/main" id="{D8BE67C2-DD54-2ABE-0543-51A3145D19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9FE6EC-6936-BC6C-0C65-F0E8D91F5F25}"/>
              </a:ext>
            </a:extLst>
          </p:cNvPr>
          <p:cNvSpPr>
            <a:spLocks noGrp="1"/>
          </p:cNvSpPr>
          <p:nvPr>
            <p:ph type="sldNum" sz="quarter" idx="12"/>
          </p:nvPr>
        </p:nvSpPr>
        <p:spPr/>
        <p:txBody>
          <a:bodyPr/>
          <a:lstStyle/>
          <a:p>
            <a:fld id="{3FCA19DE-9738-454D-91C9-BBDC7397B2C3}" type="slidenum">
              <a:rPr lang="en-US" smtClean="0"/>
              <a:t>‹N›</a:t>
            </a:fld>
            <a:endParaRPr lang="en-US"/>
          </a:p>
        </p:txBody>
      </p:sp>
    </p:spTree>
    <p:extLst>
      <p:ext uri="{BB962C8B-B14F-4D97-AF65-F5344CB8AC3E}">
        <p14:creationId xmlns:p14="http://schemas.microsoft.com/office/powerpoint/2010/main" val="3793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5488E-F971-5092-5A49-0E0F209369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8237E51-0582-5F2D-6226-E282750E8C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74E4949-1C75-F20D-1960-63B7774CB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F0A516-F5E6-57B9-D5AE-FDF91F4A3737}"/>
              </a:ext>
            </a:extLst>
          </p:cNvPr>
          <p:cNvSpPr>
            <a:spLocks noGrp="1"/>
          </p:cNvSpPr>
          <p:nvPr>
            <p:ph type="dt" sz="half" idx="10"/>
          </p:nvPr>
        </p:nvSpPr>
        <p:spPr/>
        <p:txBody>
          <a:bodyPr/>
          <a:lstStyle/>
          <a:p>
            <a:fld id="{B8608D83-5C0C-7C4A-AE39-72B58A552BE3}" type="datetimeFigureOut">
              <a:rPr lang="en-US" smtClean="0"/>
              <a:t>3/27/25</a:t>
            </a:fld>
            <a:endParaRPr lang="en-US"/>
          </a:p>
        </p:txBody>
      </p:sp>
      <p:sp>
        <p:nvSpPr>
          <p:cNvPr id="6" name="Footer Placeholder 5">
            <a:extLst>
              <a:ext uri="{FF2B5EF4-FFF2-40B4-BE49-F238E27FC236}">
                <a16:creationId xmlns:a16="http://schemas.microsoft.com/office/drawing/2014/main" id="{72F378DF-C8C5-EA81-414C-5A94EAB7E0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D1E55-F953-421C-576D-BC63D47DEA8B}"/>
              </a:ext>
            </a:extLst>
          </p:cNvPr>
          <p:cNvSpPr>
            <a:spLocks noGrp="1"/>
          </p:cNvSpPr>
          <p:nvPr>
            <p:ph type="sldNum" sz="quarter" idx="12"/>
          </p:nvPr>
        </p:nvSpPr>
        <p:spPr/>
        <p:txBody>
          <a:bodyPr/>
          <a:lstStyle/>
          <a:p>
            <a:fld id="{3FCA19DE-9738-454D-91C9-BBDC7397B2C3}" type="slidenum">
              <a:rPr lang="en-US" smtClean="0"/>
              <a:t>‹N›</a:t>
            </a:fld>
            <a:endParaRPr lang="en-US"/>
          </a:p>
        </p:txBody>
      </p:sp>
    </p:spTree>
    <p:extLst>
      <p:ext uri="{BB962C8B-B14F-4D97-AF65-F5344CB8AC3E}">
        <p14:creationId xmlns:p14="http://schemas.microsoft.com/office/powerpoint/2010/main" val="3352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786DF-8FD9-F08A-9073-A4B721291EE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9955784-AF09-0F78-B93F-88D6B6F7F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414E5E-61A1-E496-A3B5-AA6D4330C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25ABE0C-D599-DDD9-BA25-FF156078B450}"/>
              </a:ext>
            </a:extLst>
          </p:cNvPr>
          <p:cNvSpPr>
            <a:spLocks noGrp="1"/>
          </p:cNvSpPr>
          <p:nvPr>
            <p:ph type="dt" sz="half" idx="10"/>
          </p:nvPr>
        </p:nvSpPr>
        <p:spPr/>
        <p:txBody>
          <a:bodyPr/>
          <a:lstStyle/>
          <a:p>
            <a:fld id="{B8608D83-5C0C-7C4A-AE39-72B58A552BE3}" type="datetimeFigureOut">
              <a:rPr lang="en-US" smtClean="0"/>
              <a:t>3/27/25</a:t>
            </a:fld>
            <a:endParaRPr lang="en-US"/>
          </a:p>
        </p:txBody>
      </p:sp>
      <p:sp>
        <p:nvSpPr>
          <p:cNvPr id="6" name="Footer Placeholder 5">
            <a:extLst>
              <a:ext uri="{FF2B5EF4-FFF2-40B4-BE49-F238E27FC236}">
                <a16:creationId xmlns:a16="http://schemas.microsoft.com/office/drawing/2014/main" id="{86E8142F-465E-2AE8-F285-3EBC8D365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7E3375-7EC5-03DA-B950-7C73B53236B5}"/>
              </a:ext>
            </a:extLst>
          </p:cNvPr>
          <p:cNvSpPr>
            <a:spLocks noGrp="1"/>
          </p:cNvSpPr>
          <p:nvPr>
            <p:ph type="sldNum" sz="quarter" idx="12"/>
          </p:nvPr>
        </p:nvSpPr>
        <p:spPr/>
        <p:txBody>
          <a:bodyPr/>
          <a:lstStyle/>
          <a:p>
            <a:fld id="{3FCA19DE-9738-454D-91C9-BBDC7397B2C3}" type="slidenum">
              <a:rPr lang="en-US" smtClean="0"/>
              <a:t>‹N›</a:t>
            </a:fld>
            <a:endParaRPr lang="en-US"/>
          </a:p>
        </p:txBody>
      </p:sp>
    </p:spTree>
    <p:extLst>
      <p:ext uri="{BB962C8B-B14F-4D97-AF65-F5344CB8AC3E}">
        <p14:creationId xmlns:p14="http://schemas.microsoft.com/office/powerpoint/2010/main" val="2980179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FD38A0-1FBF-B569-B31F-B29953C0C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914A20-F4EB-7E05-D198-79C79BC257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1E7033-F428-081D-2E17-C7D8D29E0B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608D83-5C0C-7C4A-AE39-72B58A552BE3}" type="datetimeFigureOut">
              <a:rPr lang="en-US" smtClean="0"/>
              <a:t>3/27/25</a:t>
            </a:fld>
            <a:endParaRPr lang="en-US"/>
          </a:p>
        </p:txBody>
      </p:sp>
      <p:sp>
        <p:nvSpPr>
          <p:cNvPr id="5" name="Footer Placeholder 4">
            <a:extLst>
              <a:ext uri="{FF2B5EF4-FFF2-40B4-BE49-F238E27FC236}">
                <a16:creationId xmlns:a16="http://schemas.microsoft.com/office/drawing/2014/main" id="{C1AB4255-2421-58C7-EEF8-661B694461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1F5158-545B-BAD4-3B7F-EE0A79F27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CA19DE-9738-454D-91C9-BBDC7397B2C3}" type="slidenum">
              <a:rPr lang="en-US" smtClean="0"/>
              <a:t>‹N›</a:t>
            </a:fld>
            <a:endParaRPr lang="en-US"/>
          </a:p>
        </p:txBody>
      </p:sp>
    </p:spTree>
    <p:extLst>
      <p:ext uri="{BB962C8B-B14F-4D97-AF65-F5344CB8AC3E}">
        <p14:creationId xmlns:p14="http://schemas.microsoft.com/office/powerpoint/2010/main" val="991327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17/06/relationships/model3d" Target="../media/model3d1.glb"/></Relationships>
</file>

<file path=ppt/slides/_rels/slide3.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17/06/relationships/model3d" Target="../media/model3d1.glb"/></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sv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96B3E-062E-B74B-A2B0-A89183F5B314}"/>
            </a:ext>
          </a:extLst>
        </p:cNvPr>
        <p:cNvGrpSpPr/>
        <p:nvPr/>
      </p:nvGrpSpPr>
      <p:grpSpPr>
        <a:xfrm>
          <a:off x="0" y="0"/>
          <a:ext cx="0" cy="0"/>
          <a:chOff x="0" y="0"/>
          <a:chExt cx="0" cy="0"/>
        </a:xfrm>
      </p:grpSpPr>
      <p:pic>
        <p:nvPicPr>
          <p:cNvPr id="6" name="Picture 5" descr="A close-up of a forest&#10;&#10;AI-generated content may be incorrect.">
            <a:extLst>
              <a:ext uri="{FF2B5EF4-FFF2-40B4-BE49-F238E27FC236}">
                <a16:creationId xmlns:a16="http://schemas.microsoft.com/office/drawing/2014/main" id="{5D560471-A91C-0323-1F9F-4D7B4AA9D863}"/>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5E619C8-B9E9-013B-C937-53CE657E83CF}"/>
              </a:ext>
            </a:extLst>
          </p:cNvPr>
          <p:cNvSpPr/>
          <p:nvPr/>
        </p:nvSpPr>
        <p:spPr>
          <a:xfrm>
            <a:off x="0" y="0"/>
            <a:ext cx="12192000" cy="6858000"/>
          </a:xfrm>
          <a:prstGeom prst="rect">
            <a:avLst/>
          </a:prstGeom>
          <a:solidFill>
            <a:schemeClr val="accent1">
              <a:alpha val="648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2" descr="A blue square with white text and a logo&#10;&#10;AI-generated content may be incorrect.">
            <a:extLst>
              <a:ext uri="{FF2B5EF4-FFF2-40B4-BE49-F238E27FC236}">
                <a16:creationId xmlns:a16="http://schemas.microsoft.com/office/drawing/2014/main" id="{940DA7E8-3D68-5823-0E2A-E7EDF776FB4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9493" y="188976"/>
            <a:ext cx="1226378" cy="247753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C0434B80-31CA-BFCB-8A4C-D43F4ED9A3D9}"/>
              </a:ext>
            </a:extLst>
          </p:cNvPr>
          <p:cNvSpPr/>
          <p:nvPr/>
        </p:nvSpPr>
        <p:spPr>
          <a:xfrm>
            <a:off x="2011680" y="2159262"/>
            <a:ext cx="7741920" cy="2069592"/>
          </a:xfrm>
          <a:prstGeom prst="roundRect">
            <a:avLst/>
          </a:prstGeom>
          <a:solidFill>
            <a:schemeClr val="accent1">
              <a:alpha val="732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panose="02110004020202020204"/>
                <a:ea typeface="+mn-ea"/>
                <a:cs typeface="+mn-cs"/>
              </a:rPr>
              <a:t>EPOS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panose="02110004020202020204"/>
                <a:ea typeface="+mn-ea"/>
                <a:cs typeface="+mn-cs"/>
              </a:rPr>
              <a:t>Africa Cooperation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panose="02110004020202020204"/>
                <a:ea typeface="+mn-ea"/>
                <a:cs typeface="+mn-cs"/>
              </a:rPr>
              <a:t>Geo-Hazard Risk Reduction</a:t>
            </a:r>
            <a:endParaRPr kumimoji="0" lang="en-KE" sz="44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ounded Rectangle 9">
            <a:extLst>
              <a:ext uri="{FF2B5EF4-FFF2-40B4-BE49-F238E27FC236}">
                <a16:creationId xmlns:a16="http://schemas.microsoft.com/office/drawing/2014/main" id="{F6F7E137-9EEC-7319-969D-FE34BEF44674}"/>
              </a:ext>
            </a:extLst>
          </p:cNvPr>
          <p:cNvSpPr/>
          <p:nvPr/>
        </p:nvSpPr>
        <p:spPr>
          <a:xfrm>
            <a:off x="2011680" y="4620112"/>
            <a:ext cx="9529689" cy="1768789"/>
          </a:xfrm>
          <a:prstGeom prst="roundRect">
            <a:avLst/>
          </a:prstGeom>
          <a:solidFill>
            <a:schemeClr val="accent1">
              <a:alpha val="732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ptos" panose="02110004020202020204"/>
                <a:ea typeface="+mn-ea"/>
                <a:cs typeface="+mn-cs"/>
              </a:rPr>
              <a:t>EPOS Partners Meeting, Italy | March 17-20, 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9ED5">
                    <a:lumMod val="20000"/>
                    <a:lumOff val="80000"/>
                  </a:srgbClr>
                </a:solidFill>
                <a:effectLst/>
                <a:uLnTx/>
                <a:uFillTx/>
                <a:latin typeface="Aptos" panose="02110004020202020204"/>
                <a:ea typeface="+mn-ea"/>
                <a:cs typeface="+mn-cs"/>
              </a:rPr>
              <a:t>Gatkuoth Kai, PhD</a:t>
            </a:r>
            <a:endParaRPr kumimoji="0" lang="en-GB" sz="1600" b="0" i="0" u="none" strike="noStrike" kern="1200" cap="none" spc="0" normalizeH="0" baseline="0" noProof="0" dirty="0">
              <a:ln>
                <a:noFill/>
              </a:ln>
              <a:solidFill>
                <a:srgbClr val="0F9ED5">
                  <a:lumMod val="20000"/>
                  <a:lumOff val="80000"/>
                </a:srgbClr>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F9ED5">
                    <a:lumMod val="20000"/>
                    <a:lumOff val="80000"/>
                  </a:srgbClr>
                </a:solidFill>
                <a:effectLst/>
                <a:uLnTx/>
                <a:uFillTx/>
                <a:latin typeface="Aptos" panose="02110004020202020204"/>
                <a:ea typeface="+mn-ea"/>
                <a:cs typeface="+mn-cs"/>
              </a:rPr>
              <a:t>Regional Coordinator for Africa, Disaster Risk Reduction and Recovery for Building Resilience, UNDP, Resilience Hub for Africa</a:t>
            </a:r>
          </a:p>
        </p:txBody>
      </p:sp>
    </p:spTree>
    <p:extLst>
      <p:ext uri="{BB962C8B-B14F-4D97-AF65-F5344CB8AC3E}">
        <p14:creationId xmlns:p14="http://schemas.microsoft.com/office/powerpoint/2010/main" val="2785651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38394-CE0B-B087-257F-5703B3F55487}"/>
              </a:ext>
            </a:extLst>
          </p:cNvPr>
          <p:cNvPicPr>
            <a:picLocks noChangeAspect="1"/>
          </p:cNvPicPr>
          <p:nvPr/>
        </p:nvPicPr>
        <p:blipFill>
          <a:blip r:embed="rId2"/>
          <a:srcRect l="2424" t="8481" b="8498"/>
          <a:stretch/>
        </p:blipFill>
        <p:spPr>
          <a:xfrm>
            <a:off x="261257" y="1646234"/>
            <a:ext cx="8000999" cy="5176615"/>
          </a:xfrm>
          <a:prstGeom prst="rect">
            <a:avLst/>
          </a:prstGeom>
        </p:spPr>
      </p:pic>
      <p:sp>
        <p:nvSpPr>
          <p:cNvPr id="2" name="Title 1">
            <a:extLst>
              <a:ext uri="{FF2B5EF4-FFF2-40B4-BE49-F238E27FC236}">
                <a16:creationId xmlns:a16="http://schemas.microsoft.com/office/drawing/2014/main" id="{9FC0E742-B97B-EC11-D427-9E48F040FECD}"/>
              </a:ext>
            </a:extLst>
          </p:cNvPr>
          <p:cNvSpPr>
            <a:spLocks noGrp="1"/>
          </p:cNvSpPr>
          <p:nvPr>
            <p:ph type="title"/>
          </p:nvPr>
        </p:nvSpPr>
        <p:spPr>
          <a:xfrm>
            <a:off x="510912" y="-50114"/>
            <a:ext cx="10515600" cy="834283"/>
          </a:xfrm>
        </p:spPr>
        <p:txBody>
          <a:bodyPr>
            <a:normAutofit/>
          </a:bodyPr>
          <a:lstStyle/>
          <a:p>
            <a:pPr algn="ctr"/>
            <a:r>
              <a:rPr lang="en-GB" sz="2500" b="1" dirty="0">
                <a:solidFill>
                  <a:srgbClr val="000000"/>
                </a:solidFill>
                <a:effectLst/>
                <a:latin typeface="Times New Roman" panose="02020603050405020304" pitchFamily="18" charset="0"/>
                <a:cs typeface="Times New Roman" panose="02020603050405020304" pitchFamily="18" charset="0"/>
              </a:rPr>
              <a:t>Overview of Africa's Multiple Geo-Hazards</a:t>
            </a:r>
            <a:endParaRPr lang="en-US" sz="25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44DC44A-F2EF-6E0D-BFD5-42D1723A6417}"/>
              </a:ext>
            </a:extLst>
          </p:cNvPr>
          <p:cNvSpPr>
            <a:spLocks noGrp="1"/>
          </p:cNvSpPr>
          <p:nvPr>
            <p:ph idx="1"/>
          </p:nvPr>
        </p:nvSpPr>
        <p:spPr>
          <a:xfrm>
            <a:off x="261258" y="575022"/>
            <a:ext cx="8210211" cy="1025367"/>
          </a:xfrm>
        </p:spPr>
        <p:txBody>
          <a:bodyPr vert="horz" lIns="91440" tIns="45720" rIns="91440" bIns="45720" rtlCol="0" anchor="t">
            <a:normAutofit/>
          </a:bodyPr>
          <a:lstStyle/>
          <a:p>
            <a:endParaRPr lang="en-US" sz="1800" dirty="0">
              <a:latin typeface="Times New Roman" panose="02020603050405020304" pitchFamily="18" charset="0"/>
              <a:cs typeface="Times New Roman" panose="02020603050405020304" pitchFamily="18" charset="0"/>
            </a:endParaRPr>
          </a:p>
          <a:p>
            <a:r>
              <a:rPr lang="en-GB" sz="2000" dirty="0">
                <a:latin typeface="Times New Roman"/>
                <a:cs typeface="Times New Roman"/>
              </a:rPr>
              <a:t>Africa faces multiple geological hazards – notably earthquakes, volcanic eruptions, and landslides – with uneven risk distribution.</a:t>
            </a:r>
          </a:p>
          <a:p>
            <a:endParaRPr lang="en-GB" sz="2000" dirty="0">
              <a:latin typeface="Times New Roman" panose="02020603050405020304" pitchFamily="18" charset="0"/>
              <a:cs typeface="Times New Roman" panose="02020603050405020304" pitchFamily="18" charset="0"/>
            </a:endParaRPr>
          </a:p>
          <a:p>
            <a:endParaRPr lang="en-GB" sz="20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pic>
        <p:nvPicPr>
          <p:cNvPr id="5" name="Content Placeholder 2" descr="A blue and white logo with white letters&#10;&#10;AI-generated content may be incorrect.">
            <a:extLst>
              <a:ext uri="{FF2B5EF4-FFF2-40B4-BE49-F238E27FC236}">
                <a16:creationId xmlns:a16="http://schemas.microsoft.com/office/drawing/2014/main" id="{604BF85E-038C-F7AB-49E0-1AB3369E278B}"/>
              </a:ext>
            </a:extLst>
          </p:cNvPr>
          <p:cNvPicPr>
            <a:picLocks noChangeAspect="1"/>
          </p:cNvPicPr>
          <p:nvPr/>
        </p:nvPicPr>
        <p:blipFill>
          <a:blip r:embed="rId3"/>
          <a:stretch>
            <a:fillRect/>
          </a:stretch>
        </p:blipFill>
        <p:spPr>
          <a:xfrm>
            <a:off x="11157141" y="-74314"/>
            <a:ext cx="971550" cy="1466850"/>
          </a:xfrm>
          <a:prstGeom prst="rect">
            <a:avLst/>
          </a:prstGeom>
        </p:spPr>
      </p:pic>
      <mc:AlternateContent xmlns:mc="http://schemas.openxmlformats.org/markup-compatibility/2006">
        <mc:Choice xmlns:am3d="http://schemas.microsoft.com/office/drawing/2017/model3d" Requires="am3d">
          <p:graphicFrame>
            <p:nvGraphicFramePr>
              <p:cNvPr id="9" name="3D Model 8" descr="Moving tectonic plates">
                <a:extLst>
                  <a:ext uri="{FF2B5EF4-FFF2-40B4-BE49-F238E27FC236}">
                    <a16:creationId xmlns:a16="http://schemas.microsoft.com/office/drawing/2014/main" id="{C77C3A2F-1C23-5A29-C4C1-EFA83ABAE5C3}"/>
                  </a:ext>
                </a:extLst>
              </p:cNvPr>
              <p:cNvGraphicFramePr>
                <a:graphicFrameLocks noChangeAspect="1"/>
              </p:cNvGraphicFramePr>
              <p:nvPr/>
            </p:nvGraphicFramePr>
            <p:xfrm>
              <a:off x="7701556" y="1656635"/>
              <a:ext cx="4881143" cy="3106132"/>
            </p:xfrm>
            <a:graphic>
              <a:graphicData uri="http://schemas.microsoft.com/office/drawing/2017/model3d">
                <am3d:model3d r:embed="rId4">
                  <am3d:spPr>
                    <a:xfrm>
                      <a:off x="0" y="0"/>
                      <a:ext cx="4881143" cy="3106132"/>
                    </a:xfrm>
                    <a:prstGeom prst="rect">
                      <a:avLst/>
                    </a:prstGeom>
                  </am3d:spPr>
                  <am3d:camera>
                    <am3d:pos x="0" y="0" z="57258969"/>
                    <am3d:up dx="0" dy="36000000" dz="0"/>
                    <am3d:lookAt x="0" y="0" z="0"/>
                    <am3d:perspective fov="2700000"/>
                  </am3d:camera>
                  <am3d:trans>
                    <am3d:meterPerModelUnit n="7211868" d="1000000"/>
                    <am3d:preTrans dx="6454" dy="-2732697" dz="-547594"/>
                    <am3d:scale>
                      <am3d:sx n="1000000" d="1000000"/>
                      <am3d:sy n="1000000" d="1000000"/>
                      <am3d:sz n="1000000" d="1000000"/>
                    </am3d:scale>
                    <am3d:rot ax="3215526" ay="3794088" az="3026637"/>
                    <am3d:postTrans dx="0" dy="0" dz="0"/>
                  </am3d:trans>
                  <am3d:raster rName="Office3DRenderer" rVer="16.0.8326">
                    <am3d:blip r:embed="rId5"/>
                  </am3d:raster>
                  <am3d:extLst>
                    <a:ext uri="{9A65AA19-BECB-4387-8358-8AD5134E1D82}">
                      <a3danim:embedAnim xmlns:a3danim="http://schemas.microsoft.com/office/drawing/2018/animation/model3d" animId="0">
                        <a3danim:animPr length="11666" count="indefinite"/>
                      </a3danim:embedAnim>
                    </a:ext>
                    <a:ext uri="{E9DE012E-A134-456F-84FE-255F9AAD75C6}">
                      <a3danim:posterFrame xmlns:a3danim="http://schemas.microsoft.com/office/drawing/2018/animation/model3d" animId="0"/>
                    </a:ext>
                  </am3d:extLst>
                  <am3d:objViewport viewportSz="49994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Moving tectonic plates">
                <a:extLst>
                  <a:ext uri="{FF2B5EF4-FFF2-40B4-BE49-F238E27FC236}">
                    <a16:creationId xmlns:a16="http://schemas.microsoft.com/office/drawing/2014/main" id="{C77C3A2F-1C23-5A29-C4C1-EFA83ABAE5C3}"/>
                  </a:ext>
                </a:extLst>
              </p:cNvPr>
              <p:cNvPicPr>
                <a:picLocks noGrp="1" noRot="1" noChangeAspect="1" noMove="1" noResize="1" noEditPoints="1" noAdjustHandles="1" noChangeArrowheads="1" noChangeShapeType="1" noCrop="1"/>
              </p:cNvPicPr>
              <p:nvPr/>
            </p:nvPicPr>
            <p:blipFill>
              <a:blip r:embed="rId5"/>
              <a:stretch>
                <a:fillRect/>
              </a:stretch>
            </p:blipFill>
            <p:spPr>
              <a:xfrm>
                <a:off x="7701556" y="1656635"/>
                <a:ext cx="4881143" cy="3106132"/>
              </a:xfrm>
              <a:prstGeom prst="rect">
                <a:avLst/>
              </a:prstGeom>
            </p:spPr>
          </p:pic>
        </mc:Fallback>
      </mc:AlternateContent>
      <p:sp>
        <p:nvSpPr>
          <p:cNvPr id="7" name="TextBox 6">
            <a:extLst>
              <a:ext uri="{FF2B5EF4-FFF2-40B4-BE49-F238E27FC236}">
                <a16:creationId xmlns:a16="http://schemas.microsoft.com/office/drawing/2014/main" id="{AEB1462D-8E72-7D64-B475-FFAAC2D24F50}"/>
              </a:ext>
            </a:extLst>
          </p:cNvPr>
          <p:cNvSpPr txBox="1"/>
          <p:nvPr/>
        </p:nvSpPr>
        <p:spPr>
          <a:xfrm>
            <a:off x="6917799" y="6453517"/>
            <a:ext cx="472511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Okwesilia</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et al.2024)-questjournals.org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6594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11667" fill="hold"/>
                                        <p:tgtEl>
                                          <p:spTgt spid="9"/>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8B2F2-02EE-4D8F-CAB7-D172C02065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F8C3B-441F-8172-DD3C-BAE624E33AD6}"/>
              </a:ext>
            </a:extLst>
          </p:cNvPr>
          <p:cNvSpPr>
            <a:spLocks noGrp="1"/>
          </p:cNvSpPr>
          <p:nvPr>
            <p:ph type="title"/>
          </p:nvPr>
        </p:nvSpPr>
        <p:spPr>
          <a:xfrm>
            <a:off x="641541" y="316542"/>
            <a:ext cx="10515600" cy="391029"/>
          </a:xfrm>
        </p:spPr>
        <p:txBody>
          <a:bodyPr>
            <a:normAutofit fontScale="90000"/>
          </a:bodyPr>
          <a:lstStyle/>
          <a:p>
            <a:pPr algn="ctr"/>
            <a:r>
              <a:rPr lang="en-GB" sz="2500" b="1" dirty="0">
                <a:solidFill>
                  <a:srgbClr val="000000"/>
                </a:solidFill>
                <a:effectLst/>
                <a:latin typeface="Times New Roman" panose="02020603050405020304" pitchFamily="18" charset="0"/>
                <a:cs typeface="Times New Roman" panose="02020603050405020304" pitchFamily="18" charset="0"/>
              </a:rPr>
              <a:t>Overview of Africa's Multiple Geo-Hazards </a:t>
            </a:r>
            <a:r>
              <a:rPr lang="en-GB" sz="2500" b="1" dirty="0" err="1">
                <a:solidFill>
                  <a:srgbClr val="000000"/>
                </a:solidFill>
                <a:effectLst/>
                <a:latin typeface="Times New Roman" panose="02020603050405020304" pitchFamily="18" charset="0"/>
                <a:cs typeface="Times New Roman" panose="02020603050405020304" pitchFamily="18" charset="0"/>
              </a:rPr>
              <a:t>Con’t</a:t>
            </a:r>
            <a:endParaRPr lang="en-US" sz="25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D861B26-7B3F-CB1D-F586-DB6AE93C429A}"/>
              </a:ext>
            </a:extLst>
          </p:cNvPr>
          <p:cNvSpPr>
            <a:spLocks noGrp="1"/>
          </p:cNvSpPr>
          <p:nvPr>
            <p:ph idx="1"/>
          </p:nvPr>
        </p:nvSpPr>
        <p:spPr>
          <a:xfrm>
            <a:off x="79215" y="924048"/>
            <a:ext cx="12049475" cy="5390633"/>
          </a:xfrm>
        </p:spPr>
        <p:txBody>
          <a:bodyPr vert="horz" lIns="91440" tIns="45720" rIns="91440" bIns="45720" rtlCol="0" anchor="t">
            <a:normAutofit/>
          </a:bodyPr>
          <a:lstStyle/>
          <a:p>
            <a:pPr marL="0" indent="0">
              <a:buNone/>
            </a:pPr>
            <a:r>
              <a:rPr lang="en-GB" sz="1800" b="1" dirty="0">
                <a:solidFill>
                  <a:srgbClr val="242424"/>
                </a:solidFill>
                <a:latin typeface="Times New Roman" panose="02020603050405020304" pitchFamily="18" charset="0"/>
                <a:cs typeface="Times New Roman" panose="02020603050405020304" pitchFamily="18" charset="0"/>
              </a:rPr>
              <a:t>Selected </a:t>
            </a:r>
            <a:r>
              <a:rPr lang="en-GB" sz="1800" b="1" i="0" u="none" strike="noStrike" dirty="0">
                <a:solidFill>
                  <a:srgbClr val="242424"/>
                </a:solidFill>
                <a:effectLst/>
                <a:latin typeface="Times New Roman" panose="02020603050405020304" pitchFamily="18" charset="0"/>
                <a:cs typeface="Times New Roman" panose="02020603050405020304" pitchFamily="18" charset="0"/>
              </a:rPr>
              <a:t> Chronicle of Volcanoes and Landslides</a:t>
            </a:r>
          </a:p>
          <a:p>
            <a:pPr marL="0" indent="0">
              <a:buNone/>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Landslide (2023)</a:t>
            </a:r>
            <a:r>
              <a:rPr lang="en-GB" sz="1800" dirty="0">
                <a:latin typeface="Times New Roman" panose="02020603050405020304" pitchFamily="18" charset="0"/>
                <a:cs typeface="Times New Roman" panose="02020603050405020304" pitchFamily="18" charset="0"/>
              </a:rPr>
              <a:t> – Oromia, Ethiopia: </a:t>
            </a:r>
            <a:r>
              <a:rPr lang="en-GB" sz="1800" b="1" dirty="0">
                <a:latin typeface="Times New Roman" panose="02020603050405020304" pitchFamily="18" charset="0"/>
                <a:cs typeface="Times New Roman" panose="02020603050405020304" pitchFamily="18" charset="0"/>
              </a:rPr>
              <a:t>229 deaths</a:t>
            </a:r>
            <a:r>
              <a:rPr lang="en-GB" sz="1800" dirty="0">
                <a:latin typeface="Times New Roman" panose="02020603050405020304" pitchFamily="18" charset="0"/>
                <a:cs typeface="Times New Roman" panose="02020603050405020304" pitchFamily="18" charset="0"/>
              </a:rPr>
              <a:t>, Economic loss in </a:t>
            </a:r>
            <a:r>
              <a:rPr lang="en-GB" sz="1800" b="1" dirty="0">
                <a:latin typeface="Times New Roman" panose="02020603050405020304" pitchFamily="18" charset="0"/>
                <a:cs typeface="Times New Roman" panose="02020603050405020304" pitchFamily="18" charset="0"/>
              </a:rPr>
              <a:t>millions (homes, farms, infrastructure) </a:t>
            </a:r>
            <a:r>
              <a:rPr lang="en-GB" sz="1100" b="1" dirty="0">
                <a:latin typeface="Times New Roman" panose="02020603050405020304" pitchFamily="18" charset="0"/>
                <a:cs typeface="Times New Roman" panose="02020603050405020304" pitchFamily="18" charset="0"/>
              </a:rPr>
              <a:t>(</a:t>
            </a:r>
            <a:r>
              <a:rPr lang="en-GB" sz="1100" b="1" dirty="0" err="1">
                <a:latin typeface="Times New Roman" panose="02020603050405020304" pitchFamily="18" charset="0"/>
                <a:cs typeface="Times New Roman" panose="02020603050405020304" pitchFamily="18" charset="0"/>
              </a:rPr>
              <a:t>Reliefweb.int</a:t>
            </a:r>
            <a:r>
              <a:rPr lang="en-GB" sz="1100" b="1" dirty="0">
                <a:latin typeface="Times New Roman" panose="02020603050405020304" pitchFamily="18" charset="0"/>
                <a:cs typeface="Times New Roman" panose="02020603050405020304" pitchFamily="18" charset="0"/>
              </a:rPr>
              <a:t> 2024)</a:t>
            </a:r>
          </a:p>
          <a:p>
            <a:pPr marL="0" indent="0">
              <a:buNone/>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Landslide (2019)</a:t>
            </a:r>
            <a:r>
              <a:rPr lang="en-GB" sz="1800" dirty="0">
                <a:latin typeface="Times New Roman" panose="02020603050405020304" pitchFamily="18" charset="0"/>
                <a:cs typeface="Times New Roman" panose="02020603050405020304" pitchFamily="18" charset="0"/>
              </a:rPr>
              <a:t> – Cyclone Idai, Zimbabwe: </a:t>
            </a:r>
            <a:r>
              <a:rPr lang="en-GB" sz="1800" b="1" dirty="0">
                <a:latin typeface="Times New Roman" panose="02020603050405020304" pitchFamily="18" charset="0"/>
                <a:cs typeface="Times New Roman" panose="02020603050405020304" pitchFamily="18" charset="0"/>
              </a:rPr>
              <a:t>340 deaths</a:t>
            </a: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$622M</a:t>
            </a:r>
            <a:r>
              <a:rPr lang="en-GB" sz="1800" dirty="0">
                <a:latin typeface="Times New Roman" panose="02020603050405020304" pitchFamily="18" charset="0"/>
                <a:cs typeface="Times New Roman" panose="02020603050405020304" pitchFamily="18" charset="0"/>
              </a:rPr>
              <a:t> in infrastructure loss </a:t>
            </a:r>
            <a:r>
              <a:rPr lang="en-GB" sz="1100" b="1" dirty="0">
                <a:latin typeface="Times New Roman" panose="02020603050405020304" pitchFamily="18" charset="0"/>
                <a:cs typeface="Times New Roman" panose="02020603050405020304" pitchFamily="18" charset="0"/>
              </a:rPr>
              <a:t>(worldbank.org,2019)</a:t>
            </a:r>
          </a:p>
          <a:p>
            <a:pPr marL="0" indent="0">
              <a:buNone/>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Landslide (2019)</a:t>
            </a:r>
            <a:r>
              <a:rPr lang="en-GB" sz="1800" dirty="0">
                <a:latin typeface="Times New Roman" panose="02020603050405020304" pitchFamily="18" charset="0"/>
                <a:cs typeface="Times New Roman" panose="02020603050405020304" pitchFamily="18" charset="0"/>
              </a:rPr>
              <a:t> – Bafoussam, Cameroon: </a:t>
            </a:r>
            <a:r>
              <a:rPr lang="en-GB" sz="1800" b="1" dirty="0">
                <a:latin typeface="Times New Roman" panose="02020603050405020304" pitchFamily="18" charset="0"/>
                <a:cs typeface="Times New Roman" panose="02020603050405020304" pitchFamily="18" charset="0"/>
              </a:rPr>
              <a:t>43 deaths</a:t>
            </a:r>
            <a:r>
              <a:rPr lang="en-GB" sz="1800" dirty="0">
                <a:latin typeface="Times New Roman" panose="02020603050405020304" pitchFamily="18" charset="0"/>
                <a:cs typeface="Times New Roman" panose="02020603050405020304" pitchFamily="18" charset="0"/>
              </a:rPr>
              <a:t>, Loss of homes and farmland (</a:t>
            </a:r>
            <a:r>
              <a:rPr lang="en-GB" sz="1800" b="1" dirty="0">
                <a:latin typeface="Times New Roman" panose="02020603050405020304" pitchFamily="18" charset="0"/>
                <a:cs typeface="Times New Roman" panose="02020603050405020304" pitchFamily="18" charset="0"/>
              </a:rPr>
              <a:t>millions USD</a:t>
            </a:r>
            <a:r>
              <a:rPr lang="en-GB" sz="1800" dirty="0">
                <a:latin typeface="Times New Roman" panose="02020603050405020304" pitchFamily="18" charset="0"/>
                <a:cs typeface="Times New Roman" panose="02020603050405020304" pitchFamily="18" charset="0"/>
              </a:rPr>
              <a:t>) </a:t>
            </a:r>
            <a:r>
              <a:rPr lang="en-GB" sz="1100" b="1" dirty="0">
                <a:latin typeface="Times New Roman" panose="02020603050405020304" pitchFamily="18" charset="0"/>
                <a:cs typeface="Times New Roman" panose="02020603050405020304" pitchFamily="18" charset="0"/>
              </a:rPr>
              <a:t>(</a:t>
            </a:r>
            <a:r>
              <a:rPr lang="en-GB" sz="1100" b="1" dirty="0" err="1">
                <a:latin typeface="Times New Roman" panose="02020603050405020304" pitchFamily="18" charset="0"/>
                <a:cs typeface="Times New Roman" panose="02020603050405020304" pitchFamily="18" charset="0"/>
              </a:rPr>
              <a:t>Wantim</a:t>
            </a:r>
            <a:r>
              <a:rPr lang="en-GB" sz="1100" b="1" dirty="0">
                <a:latin typeface="Times New Roman" panose="02020603050405020304" pitchFamily="18" charset="0"/>
                <a:cs typeface="Times New Roman" panose="02020603050405020304" pitchFamily="18" charset="0"/>
              </a:rPr>
              <a:t> et al.2023)</a:t>
            </a:r>
          </a:p>
          <a:p>
            <a:pPr marL="0" indent="0">
              <a:buNone/>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Landslide (2017)</a:t>
            </a:r>
            <a:r>
              <a:rPr lang="en-GB" sz="1800" dirty="0">
                <a:latin typeface="Times New Roman" panose="02020603050405020304" pitchFamily="18" charset="0"/>
                <a:cs typeface="Times New Roman" panose="02020603050405020304" pitchFamily="18" charset="0"/>
              </a:rPr>
              <a:t> – Freetown, Sierra Leone: </a:t>
            </a:r>
            <a:r>
              <a:rPr lang="en-GB" sz="1800" b="1" dirty="0">
                <a:latin typeface="Times New Roman" panose="02020603050405020304" pitchFamily="18" charset="0"/>
                <a:cs typeface="Times New Roman" panose="02020603050405020304" pitchFamily="18" charset="0"/>
              </a:rPr>
              <a:t>1,141 deaths</a:t>
            </a: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$80M</a:t>
            </a:r>
            <a:r>
              <a:rPr lang="en-GB" sz="1800" dirty="0">
                <a:latin typeface="Times New Roman" panose="02020603050405020304" pitchFamily="18" charset="0"/>
                <a:cs typeface="Times New Roman" panose="02020603050405020304" pitchFamily="18" charset="0"/>
              </a:rPr>
              <a:t> in rebuilding costs</a:t>
            </a:r>
          </a:p>
          <a:p>
            <a:pPr marL="0" indent="0">
              <a:buNone/>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Volcano (2011)</a:t>
            </a:r>
            <a:r>
              <a:rPr lang="en-GB" sz="1800" dirty="0">
                <a:latin typeface="Times New Roman" panose="02020603050405020304" pitchFamily="18" charset="0"/>
                <a:cs typeface="Times New Roman" panose="02020603050405020304" pitchFamily="18" charset="0"/>
              </a:rPr>
              <a:t> – </a:t>
            </a:r>
            <a:r>
              <a:rPr lang="en-GB" sz="1800" dirty="0" err="1">
                <a:latin typeface="Times New Roman" panose="02020603050405020304" pitchFamily="18" charset="0"/>
                <a:cs typeface="Times New Roman" panose="02020603050405020304" pitchFamily="18" charset="0"/>
              </a:rPr>
              <a:t>Nabro</a:t>
            </a:r>
            <a:r>
              <a:rPr lang="en-GB" sz="1800" dirty="0">
                <a:latin typeface="Times New Roman" panose="02020603050405020304" pitchFamily="18" charset="0"/>
                <a:cs typeface="Times New Roman" panose="02020603050405020304" pitchFamily="18" charset="0"/>
              </a:rPr>
              <a:t>, Eritrea: </a:t>
            </a:r>
            <a:r>
              <a:rPr lang="en-GB" sz="1800" b="1" dirty="0">
                <a:latin typeface="Times New Roman" panose="02020603050405020304" pitchFamily="18" charset="0"/>
                <a:cs typeface="Times New Roman" panose="02020603050405020304" pitchFamily="18" charset="0"/>
              </a:rPr>
              <a:t>31 deaths</a:t>
            </a:r>
            <a:endParaRPr lang="en-GB" sz="1800" dirty="0">
              <a:latin typeface="Times New Roman" panose="02020603050405020304" pitchFamily="18" charset="0"/>
              <a:cs typeface="Times New Roman" panose="02020603050405020304" pitchFamily="18" charset="0"/>
            </a:endParaRPr>
          </a:p>
          <a:p>
            <a:pPr marL="0" indent="0">
              <a:buNone/>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Landslide (2010)</a:t>
            </a:r>
            <a:r>
              <a:rPr lang="en-GB" sz="1800" dirty="0">
                <a:latin typeface="Times New Roman" panose="02020603050405020304" pitchFamily="18" charset="0"/>
                <a:cs typeface="Times New Roman" panose="02020603050405020304" pitchFamily="18" charset="0"/>
              </a:rPr>
              <a:t> – Bududa, Uganda: </a:t>
            </a:r>
            <a:r>
              <a:rPr lang="en-GB" sz="1800" b="1" dirty="0">
                <a:latin typeface="Times New Roman" panose="02020603050405020304" pitchFamily="18" charset="0"/>
                <a:cs typeface="Times New Roman" panose="02020603050405020304" pitchFamily="18" charset="0"/>
              </a:rPr>
              <a:t>358 deaths</a:t>
            </a:r>
            <a:endParaRPr lang="en-GB" sz="1800" dirty="0">
              <a:latin typeface="Times New Roman" panose="02020603050405020304" pitchFamily="18" charset="0"/>
              <a:cs typeface="Times New Roman" panose="02020603050405020304" pitchFamily="18" charset="0"/>
            </a:endParaRPr>
          </a:p>
          <a:p>
            <a:pPr marL="0" indent="0">
              <a:buNone/>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Volcano (2002)</a:t>
            </a:r>
            <a:r>
              <a:rPr lang="en-GB" sz="1800" dirty="0">
                <a:latin typeface="Times New Roman" panose="02020603050405020304" pitchFamily="18" charset="0"/>
                <a:cs typeface="Times New Roman" panose="02020603050405020304" pitchFamily="18" charset="0"/>
              </a:rPr>
              <a:t> – Nyiragongo, DRC: </a:t>
            </a:r>
            <a:r>
              <a:rPr lang="en-GB" sz="1800" b="1" dirty="0">
                <a:latin typeface="Times New Roman" panose="02020603050405020304" pitchFamily="18" charset="0"/>
                <a:cs typeface="Times New Roman" panose="02020603050405020304" pitchFamily="18" charset="0"/>
              </a:rPr>
              <a:t>147 deaths</a:t>
            </a:r>
            <a:r>
              <a:rPr lang="en-GB" sz="1800" dirty="0">
                <a:latin typeface="Times New Roman" panose="02020603050405020304" pitchFamily="18" charset="0"/>
                <a:cs typeface="Times New Roman" panose="02020603050405020304" pitchFamily="18" charset="0"/>
              </a:rPr>
              <a:t>, Estimated </a:t>
            </a:r>
            <a:r>
              <a:rPr lang="en-GB" sz="1800" b="1" dirty="0">
                <a:latin typeface="Times New Roman" panose="02020603050405020304" pitchFamily="18" charset="0"/>
                <a:cs typeface="Times New Roman" panose="02020603050405020304" pitchFamily="18" charset="0"/>
              </a:rPr>
              <a:t>$100–$200M</a:t>
            </a:r>
            <a:r>
              <a:rPr lang="en-GB" sz="1800" dirty="0">
                <a:latin typeface="Times New Roman" panose="02020603050405020304" pitchFamily="18" charset="0"/>
                <a:cs typeface="Times New Roman" panose="02020603050405020304" pitchFamily="18" charset="0"/>
              </a:rPr>
              <a:t> in losses</a:t>
            </a:r>
          </a:p>
          <a:p>
            <a:pPr marL="0" indent="0">
              <a:buNone/>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Volcano (1986)</a:t>
            </a:r>
            <a:r>
              <a:rPr lang="en-GB" sz="1800" dirty="0">
                <a:latin typeface="Times New Roman" panose="02020603050405020304" pitchFamily="18" charset="0"/>
                <a:cs typeface="Times New Roman" panose="02020603050405020304" pitchFamily="18" charset="0"/>
              </a:rPr>
              <a:t> – Lake </a:t>
            </a:r>
            <a:r>
              <a:rPr lang="en-GB" sz="1800" dirty="0" err="1">
                <a:latin typeface="Times New Roman" panose="02020603050405020304" pitchFamily="18" charset="0"/>
                <a:cs typeface="Times New Roman" panose="02020603050405020304" pitchFamily="18" charset="0"/>
              </a:rPr>
              <a:t>Nyos</a:t>
            </a:r>
            <a:r>
              <a:rPr lang="en-GB" sz="1800" dirty="0">
                <a:latin typeface="Times New Roman" panose="02020603050405020304" pitchFamily="18" charset="0"/>
                <a:cs typeface="Times New Roman" panose="02020603050405020304" pitchFamily="18" charset="0"/>
              </a:rPr>
              <a:t>, Cameroon: </a:t>
            </a:r>
            <a:r>
              <a:rPr lang="en-GB" sz="1800" b="1" dirty="0">
                <a:latin typeface="Times New Roman" panose="02020603050405020304" pitchFamily="18" charset="0"/>
                <a:cs typeface="Times New Roman" panose="02020603050405020304" pitchFamily="18" charset="0"/>
              </a:rPr>
              <a:t>1,746 deaths</a:t>
            </a:r>
            <a:r>
              <a:rPr lang="en-GB" sz="1800" dirty="0">
                <a:latin typeface="Times New Roman" panose="02020603050405020304" pitchFamily="18" charset="0"/>
                <a:cs typeface="Times New Roman" panose="02020603050405020304" pitchFamily="18" charset="0"/>
              </a:rPr>
              <a:t>, Villages abandoned</a:t>
            </a:r>
          </a:p>
          <a:p>
            <a:pPr marL="0" indent="0">
              <a:buNone/>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Landslide (1991)</a:t>
            </a:r>
            <a:r>
              <a:rPr lang="en-GB" sz="1800" dirty="0">
                <a:latin typeface="Times New Roman" panose="02020603050405020304" pitchFamily="18" charset="0"/>
                <a:cs typeface="Times New Roman" panose="02020603050405020304" pitchFamily="18" charset="0"/>
              </a:rPr>
              <a:t> – Phalombe, Malawi: </a:t>
            </a:r>
            <a:r>
              <a:rPr lang="en-GB" sz="1800" b="1" dirty="0">
                <a:latin typeface="Times New Roman" panose="02020603050405020304" pitchFamily="18" charset="0"/>
                <a:cs typeface="Times New Roman" panose="02020603050405020304" pitchFamily="18" charset="0"/>
              </a:rPr>
              <a:t>500–1,000 deaths</a:t>
            </a:r>
            <a:r>
              <a:rPr lang="en-GB" sz="1800" dirty="0">
                <a:latin typeface="Times New Roman" panose="02020603050405020304" pitchFamily="18" charset="0"/>
                <a:cs typeface="Times New Roman" panose="02020603050405020304" pitchFamily="18" charset="0"/>
              </a:rPr>
              <a:t>, Economic losses </a:t>
            </a:r>
            <a:r>
              <a:rPr lang="en-GB" sz="1800" b="1" dirty="0">
                <a:latin typeface="Times New Roman" panose="02020603050405020304" pitchFamily="18" charset="0"/>
                <a:cs typeface="Times New Roman" panose="02020603050405020304" pitchFamily="18" charset="0"/>
              </a:rPr>
              <a:t>significant but not fully assessed</a:t>
            </a:r>
            <a:endParaRPr lang="en-GB" sz="1800" dirty="0">
              <a:latin typeface="Times New Roman" panose="02020603050405020304" pitchFamily="18" charset="0"/>
              <a:cs typeface="Times New Roman" panose="02020603050405020304" pitchFamily="18" charset="0"/>
            </a:endParaRPr>
          </a:p>
          <a:p>
            <a:pPr marL="0" indent="0">
              <a:buNone/>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Volcano (1977)</a:t>
            </a:r>
            <a:r>
              <a:rPr lang="en-GB" sz="1800" dirty="0">
                <a:latin typeface="Times New Roman" panose="02020603050405020304" pitchFamily="18" charset="0"/>
                <a:cs typeface="Times New Roman" panose="02020603050405020304" pitchFamily="18" charset="0"/>
              </a:rPr>
              <a:t> – Nyiragongo, DRC: </a:t>
            </a:r>
            <a:r>
              <a:rPr lang="en-GB" sz="1800" b="1" dirty="0">
                <a:latin typeface="Times New Roman" panose="02020603050405020304" pitchFamily="18" charset="0"/>
                <a:cs typeface="Times New Roman" panose="02020603050405020304" pitchFamily="18" charset="0"/>
              </a:rPr>
              <a:t>600 deaths</a:t>
            </a: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300,000 displaced</a:t>
            </a:r>
            <a:endParaRPr lang="en-GB" sz="1800" dirty="0">
              <a:latin typeface="Times New Roman" panose="02020603050405020304" pitchFamily="18" charset="0"/>
              <a:cs typeface="Times New Roman" panose="02020603050405020304" pitchFamily="18" charset="0"/>
            </a:endParaRPr>
          </a:p>
          <a:p>
            <a:endParaRPr lang="en-GB"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p:txBody>
      </p:sp>
      <p:pic>
        <p:nvPicPr>
          <p:cNvPr id="5" name="Content Placeholder 2" descr="A blue and white logo with white letters&#10;&#10;AI-generated content may be incorrect.">
            <a:extLst>
              <a:ext uri="{FF2B5EF4-FFF2-40B4-BE49-F238E27FC236}">
                <a16:creationId xmlns:a16="http://schemas.microsoft.com/office/drawing/2014/main" id="{2C43EB41-A9FB-B4CA-8079-C163B0239339}"/>
              </a:ext>
            </a:extLst>
          </p:cNvPr>
          <p:cNvPicPr>
            <a:picLocks noChangeAspect="1"/>
          </p:cNvPicPr>
          <p:nvPr/>
        </p:nvPicPr>
        <p:blipFill>
          <a:blip r:embed="rId2"/>
          <a:stretch>
            <a:fillRect/>
          </a:stretch>
        </p:blipFill>
        <p:spPr>
          <a:xfrm>
            <a:off x="11157141" y="-74314"/>
            <a:ext cx="971550" cy="1466850"/>
          </a:xfrm>
          <a:prstGeom prst="rect">
            <a:avLst/>
          </a:prstGeom>
        </p:spPr>
      </p:pic>
      <mc:AlternateContent xmlns:mc="http://schemas.openxmlformats.org/markup-compatibility/2006">
        <mc:Choice xmlns:am3d="http://schemas.microsoft.com/office/drawing/2017/model3d" Requires="am3d">
          <p:graphicFrame>
            <p:nvGraphicFramePr>
              <p:cNvPr id="11" name="3D Model 10" descr="Forming volcanoes">
                <a:extLst>
                  <a:ext uri="{FF2B5EF4-FFF2-40B4-BE49-F238E27FC236}">
                    <a16:creationId xmlns:a16="http://schemas.microsoft.com/office/drawing/2014/main" id="{C1743294-CC29-1D6D-594D-B29F63E94615}"/>
                  </a:ext>
                </a:extLst>
              </p:cNvPr>
              <p:cNvGraphicFramePr>
                <a:graphicFrameLocks noChangeAspect="1"/>
              </p:cNvGraphicFramePr>
              <p:nvPr/>
            </p:nvGraphicFramePr>
            <p:xfrm rot="21029447">
              <a:off x="8016866" y="4300165"/>
              <a:ext cx="3723352" cy="2810151"/>
            </p:xfrm>
            <a:graphic>
              <a:graphicData uri="http://schemas.microsoft.com/office/drawing/2017/model3d">
                <am3d:model3d r:embed="rId3">
                  <am3d:spPr>
                    <a:xfrm rot="21029447">
                      <a:off x="0" y="0"/>
                      <a:ext cx="3723352" cy="2810151"/>
                    </a:xfrm>
                    <a:prstGeom prst="rect">
                      <a:avLst/>
                    </a:prstGeom>
                  </am3d:spPr>
                  <am3d:camera>
                    <am3d:pos x="0" y="0" z="48750577"/>
                    <am3d:up dx="0" dy="36000000" dz="0"/>
                    <am3d:lookAt x="0" y="0" z="0"/>
                    <am3d:perspective fov="2700000"/>
                  </am3d:camera>
                  <am3d:trans>
                    <am3d:meterPerModelUnit n="5645508" d="1000000"/>
                    <am3d:preTrans dx="-5742" dy="-3165982" dz="-2956493"/>
                    <am3d:scale>
                      <am3d:sx n="1000000" d="1000000"/>
                      <am3d:sy n="1000000" d="1000000"/>
                      <am3d:sz n="1000000" d="1000000"/>
                    </am3d:scale>
                    <am3d:rot ax="2697691" ay="2127718" az="1805215"/>
                    <am3d:postTrans dx="0" dy="0" dz="0"/>
                  </am3d:trans>
                  <am3d:raster rName="Office3DRenderer" rVer="16.0.8326">
                    <am3d:blip r:embed="rId4"/>
                  </am3d:raster>
                  <am3d:extLst>
                    <a:ext uri="{9A65AA19-BECB-4387-8358-8AD5134E1D82}">
                      <a3danim:embedAnim xmlns:a3danim="http://schemas.microsoft.com/office/drawing/2018/animation/model3d" animId="0">
                        <a3danim:animPr length="19966" count="indefinite"/>
                      </a3danim:embedAnim>
                    </a:ext>
                    <a:ext uri="{E9DE012E-A134-456F-84FE-255F9AAD75C6}">
                      <a3danim:posterFrame xmlns:a3danim="http://schemas.microsoft.com/office/drawing/2018/animation/model3d" animId="0"/>
                    </a:ext>
                  </am3d:extLst>
                  <am3d:objViewport viewportSz="38760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Forming volcanoes">
                <a:extLst>
                  <a:ext uri="{FF2B5EF4-FFF2-40B4-BE49-F238E27FC236}">
                    <a16:creationId xmlns:a16="http://schemas.microsoft.com/office/drawing/2014/main" id="{C1743294-CC29-1D6D-594D-B29F63E94615}"/>
                  </a:ext>
                </a:extLst>
              </p:cNvPr>
              <p:cNvPicPr>
                <a:picLocks noGrp="1" noRot="1" noChangeAspect="1" noMove="1" noResize="1" noEditPoints="1" noAdjustHandles="1" noChangeArrowheads="1" noChangeShapeType="1" noCrop="1"/>
              </p:cNvPicPr>
              <p:nvPr/>
            </p:nvPicPr>
            <p:blipFill>
              <a:blip r:embed="rId4"/>
              <a:stretch>
                <a:fillRect/>
              </a:stretch>
            </p:blipFill>
            <p:spPr>
              <a:xfrm rot="21029447">
                <a:off x="8016866" y="4300165"/>
                <a:ext cx="3723352" cy="2810151"/>
              </a:xfrm>
              <a:prstGeom prst="rect">
                <a:avLst/>
              </a:prstGeom>
            </p:spPr>
          </p:pic>
        </mc:Fallback>
      </mc:AlternateContent>
    </p:spTree>
    <p:extLst>
      <p:ext uri="{BB962C8B-B14F-4D97-AF65-F5344CB8AC3E}">
        <p14:creationId xmlns:p14="http://schemas.microsoft.com/office/powerpoint/2010/main" val="1710147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19967" fill="hold"/>
                                        <p:tgtEl>
                                          <p:spTgt spid="11"/>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B76C6-6426-3E4E-8247-9DDA3CACD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1EAD0-684A-7A28-7983-CE9FCEC05D59}"/>
              </a:ext>
            </a:extLst>
          </p:cNvPr>
          <p:cNvSpPr>
            <a:spLocks noGrp="1"/>
          </p:cNvSpPr>
          <p:nvPr>
            <p:ph type="title"/>
          </p:nvPr>
        </p:nvSpPr>
        <p:spPr>
          <a:xfrm>
            <a:off x="1199682" y="18868"/>
            <a:ext cx="6673658" cy="834283"/>
          </a:xfrm>
        </p:spPr>
        <p:txBody>
          <a:bodyPr>
            <a:normAutofit/>
          </a:bodyPr>
          <a:lstStyle/>
          <a:p>
            <a:r>
              <a:rPr lang="en-GB" sz="2500" b="1">
                <a:solidFill>
                  <a:srgbClr val="000000"/>
                </a:solidFill>
                <a:latin typeface="Times New Roman"/>
                <a:cs typeface="Times New Roman"/>
              </a:rPr>
              <a:t>Hotspots of</a:t>
            </a:r>
            <a:r>
              <a:rPr lang="en-GB" sz="2500" b="1">
                <a:solidFill>
                  <a:srgbClr val="000000"/>
                </a:solidFill>
                <a:effectLst/>
                <a:latin typeface="Times New Roman"/>
                <a:cs typeface="Times New Roman"/>
              </a:rPr>
              <a:t> Geo-Hazards in Africa</a:t>
            </a:r>
            <a:endParaRPr lang="en-US" sz="2500" b="1">
              <a:latin typeface="Times New Roman"/>
              <a:cs typeface="Times New Roman"/>
            </a:endParaRPr>
          </a:p>
        </p:txBody>
      </p:sp>
      <p:pic>
        <p:nvPicPr>
          <p:cNvPr id="5" name="Content Placeholder 2" descr="A blue and white logo with white letters&#10;&#10;AI-generated content may be incorrect.">
            <a:extLst>
              <a:ext uri="{FF2B5EF4-FFF2-40B4-BE49-F238E27FC236}">
                <a16:creationId xmlns:a16="http://schemas.microsoft.com/office/drawing/2014/main" id="{DFB1B90C-B7A2-8307-3C00-E8E72EF1859C}"/>
              </a:ext>
            </a:extLst>
          </p:cNvPr>
          <p:cNvPicPr>
            <a:picLocks noChangeAspect="1"/>
          </p:cNvPicPr>
          <p:nvPr/>
        </p:nvPicPr>
        <p:blipFill>
          <a:blip r:embed="rId2"/>
          <a:stretch>
            <a:fillRect/>
          </a:stretch>
        </p:blipFill>
        <p:spPr>
          <a:xfrm>
            <a:off x="11157141" y="-74314"/>
            <a:ext cx="971550" cy="1466850"/>
          </a:xfrm>
          <a:prstGeom prst="rect">
            <a:avLst/>
          </a:prstGeom>
        </p:spPr>
      </p:pic>
      <p:pic>
        <p:nvPicPr>
          <p:cNvPr id="1026" name="Picture 2" descr="(right) Map showing the location of permanent AfricaArray seismic observatories (white triangles and blue circles) and permanent seismic stations operated by other organizations (red triangles). (left) Map showing the location of project-specifi c seismic networks that have been installed to image lithospheric structure along the southern margin of the Congo Craton (red stars) and mantle structure under the western side of the East African Plateau (white and black circles).  ">
            <a:extLst>
              <a:ext uri="{FF2B5EF4-FFF2-40B4-BE49-F238E27FC236}">
                <a16:creationId xmlns:a16="http://schemas.microsoft.com/office/drawing/2014/main" id="{24428C60-27E7-E307-83E3-C20257A37A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8934" y="770024"/>
            <a:ext cx="5079763" cy="4312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36D639-1CBA-6A67-82F0-7859729F1766}"/>
              </a:ext>
            </a:extLst>
          </p:cNvPr>
          <p:cNvSpPr txBox="1"/>
          <p:nvPr/>
        </p:nvSpPr>
        <p:spPr>
          <a:xfrm>
            <a:off x="218934" y="5145145"/>
            <a:ext cx="4578697" cy="13773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111111"/>
                </a:solidFill>
                <a:effectLst/>
                <a:uLnTx/>
                <a:uFillTx/>
                <a:latin typeface="Times New Roman" panose="02020603050405020304" pitchFamily="18" charset="0"/>
                <a:ea typeface="+mn-ea"/>
                <a:cs typeface="Times New Roman" panose="02020603050405020304" pitchFamily="18" charset="0"/>
              </a:rPr>
              <a:t>(right) Map showing the location of permanent </a:t>
            </a:r>
            <a:r>
              <a:rPr kumimoji="0" lang="en-GB" sz="1050" b="1" i="0" u="none" strike="noStrike" kern="1200" cap="none" spc="0" normalizeH="0" baseline="0" noProof="0" err="1">
                <a:ln>
                  <a:noFill/>
                </a:ln>
                <a:solidFill>
                  <a:srgbClr val="111111"/>
                </a:solidFill>
                <a:effectLst/>
                <a:uLnTx/>
                <a:uFillTx/>
                <a:latin typeface="Times New Roman" panose="02020603050405020304" pitchFamily="18" charset="0"/>
                <a:ea typeface="+mn-ea"/>
                <a:cs typeface="Times New Roman" panose="02020603050405020304" pitchFamily="18" charset="0"/>
              </a:rPr>
              <a:t>AfricaArray</a:t>
            </a:r>
            <a:r>
              <a:rPr kumimoji="0" lang="en-GB" sz="1050" b="1" i="0" u="none" strike="noStrike" kern="1200" cap="none" spc="0" normalizeH="0" baseline="0" noProof="0">
                <a:ln>
                  <a:noFill/>
                </a:ln>
                <a:solidFill>
                  <a:srgbClr val="111111"/>
                </a:solidFill>
                <a:effectLst/>
                <a:uLnTx/>
                <a:uFillTx/>
                <a:latin typeface="Times New Roman" panose="02020603050405020304" pitchFamily="18" charset="0"/>
                <a:ea typeface="+mn-ea"/>
                <a:cs typeface="Times New Roman" panose="02020603050405020304" pitchFamily="18" charset="0"/>
              </a:rPr>
              <a:t> seismic observatories (white triangles and blue circles) and permanent seismic stations operated by other organizations (red triangles). (left) Map showing the location of project-</a:t>
            </a:r>
            <a:r>
              <a:rPr kumimoji="0" lang="en-GB" sz="1050" b="1" i="0" u="none" strike="noStrike" kern="1200" cap="none" spc="0" normalizeH="0" baseline="0" noProof="0" err="1">
                <a:ln>
                  <a:noFill/>
                </a:ln>
                <a:solidFill>
                  <a:srgbClr val="111111"/>
                </a:solidFill>
                <a:effectLst/>
                <a:uLnTx/>
                <a:uFillTx/>
                <a:latin typeface="Times New Roman" panose="02020603050405020304" pitchFamily="18" charset="0"/>
                <a:ea typeface="+mn-ea"/>
                <a:cs typeface="Times New Roman" panose="02020603050405020304" pitchFamily="18" charset="0"/>
              </a:rPr>
              <a:t>specifi</a:t>
            </a:r>
            <a:r>
              <a:rPr kumimoji="0" lang="en-GB" sz="1050" b="1" i="0" u="none" strike="noStrike" kern="1200" cap="none" spc="0" normalizeH="0" baseline="0" noProof="0">
                <a:ln>
                  <a:noFill/>
                </a:ln>
                <a:solidFill>
                  <a:srgbClr val="111111"/>
                </a:solidFill>
                <a:effectLst/>
                <a:uLnTx/>
                <a:uFillTx/>
                <a:latin typeface="Times New Roman" panose="02020603050405020304" pitchFamily="18" charset="0"/>
                <a:ea typeface="+mn-ea"/>
                <a:cs typeface="Times New Roman" panose="02020603050405020304" pitchFamily="18" charset="0"/>
              </a:rPr>
              <a:t> c seismic networks that have been installed to image lithospheric structure along the southern margin of the Congo Craton (red stars) and mantle structure under the western side of the East African Plateau (white and black circles) (</a:t>
            </a:r>
            <a:r>
              <a:rPr kumimoji="0" lang="en-GB" sz="1050" b="1" i="0" u="none" strike="noStrike" kern="1200" cap="none" spc="0" normalizeH="0" baseline="0" noProof="0">
                <a:ln>
                  <a:noFill/>
                </a:ln>
                <a:solidFill>
                  <a:srgbClr val="131314"/>
                </a:solidFill>
                <a:effectLst/>
                <a:uLnTx/>
                <a:uFillTx/>
                <a:latin typeface="Times New Roman" panose="02020603050405020304" pitchFamily="18" charset="0"/>
                <a:ea typeface="+mn-ea"/>
                <a:cs typeface="Times New Roman" panose="02020603050405020304" pitchFamily="18" charset="0"/>
              </a:rPr>
              <a:t>Andrew A. </a:t>
            </a:r>
            <a:r>
              <a:rPr kumimoji="0" lang="en-GB" sz="1050" b="1" i="0" u="none" strike="noStrike" kern="1200" cap="none" spc="0" normalizeH="0" baseline="0" noProof="0" err="1">
                <a:ln>
                  <a:noFill/>
                </a:ln>
                <a:solidFill>
                  <a:srgbClr val="131314"/>
                </a:solidFill>
                <a:effectLst/>
                <a:uLnTx/>
                <a:uFillTx/>
                <a:latin typeface="Times New Roman" panose="02020603050405020304" pitchFamily="18" charset="0"/>
                <a:ea typeface="+mn-ea"/>
                <a:cs typeface="Times New Roman" panose="02020603050405020304" pitchFamily="18" charset="0"/>
              </a:rPr>
              <a:t>Nyblade</a:t>
            </a:r>
            <a:r>
              <a:rPr kumimoji="0" lang="en-GB" sz="1050" b="1" i="0" u="none" strike="noStrike" kern="1200" cap="none" spc="0" normalizeH="0" baseline="0" noProof="0">
                <a:ln>
                  <a:noFill/>
                </a:ln>
                <a:solidFill>
                  <a:srgbClr val="131314"/>
                </a:solidFill>
                <a:effectLst/>
                <a:uLnTx/>
                <a:uFillTx/>
                <a:latin typeface="Times New Roman" panose="02020603050405020304" pitchFamily="18" charset="0"/>
                <a:ea typeface="+mn-ea"/>
                <a:cs typeface="Times New Roman" panose="02020603050405020304" pitchFamily="18" charset="0"/>
              </a:rPr>
              <a:t> </a:t>
            </a:r>
            <a:r>
              <a:rPr kumimoji="0" lang="en-GB" sz="1050" b="1" i="0" u="none" strike="noStrike" kern="1200" cap="none" spc="0" normalizeH="0" baseline="0" noProof="0" err="1">
                <a:ln>
                  <a:noFill/>
                </a:ln>
                <a:solidFill>
                  <a:srgbClr val="131314"/>
                </a:solidFill>
                <a:effectLst/>
                <a:uLnTx/>
                <a:uFillTx/>
                <a:latin typeface="Times New Roman" panose="02020603050405020304" pitchFamily="18" charset="0"/>
                <a:ea typeface="+mn-ea"/>
                <a:cs typeface="Times New Roman" panose="02020603050405020304" pitchFamily="18" charset="0"/>
              </a:rPr>
              <a:t>et.al</a:t>
            </a:r>
            <a:r>
              <a:rPr kumimoji="0" lang="en-GB" sz="1050" b="1" i="0" u="none" strike="noStrike" kern="1200" cap="none" spc="0" normalizeH="0" baseline="0" noProof="0">
                <a:ln>
                  <a:noFill/>
                </a:ln>
                <a:solidFill>
                  <a:srgbClr val="131314"/>
                </a:solidFill>
                <a:effectLst/>
                <a:uLnTx/>
                <a:uFillTx/>
                <a:latin typeface="Times New Roman" panose="02020603050405020304" pitchFamily="18" charset="0"/>
                <a:ea typeface="+mn-ea"/>
                <a:cs typeface="Times New Roman" panose="02020603050405020304" pitchFamily="18" charset="0"/>
              </a:rPr>
              <a:t> 2008)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111111"/>
              </a:solidFill>
              <a:effectLst/>
              <a:uLnTx/>
              <a:uFillTx/>
              <a:latin typeface="Times New Roman" panose="02020603050405020304" pitchFamily="18" charset="0"/>
              <a:ea typeface="+mn-ea"/>
              <a:cs typeface="Times New Roman" panose="02020603050405020304" pitchFamily="18" charset="0"/>
            </a:endParaRPr>
          </a:p>
        </p:txBody>
      </p:sp>
      <p:pic>
        <p:nvPicPr>
          <p:cNvPr id="1028" name="Picture 4">
            <a:extLst>
              <a:ext uri="{FF2B5EF4-FFF2-40B4-BE49-F238E27FC236}">
                <a16:creationId xmlns:a16="http://schemas.microsoft.com/office/drawing/2014/main" id="{168DD22B-5973-21BA-7A6A-DEF484BA0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4220" y="595155"/>
            <a:ext cx="4478651" cy="61014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092E14-8DB6-3D0F-7667-4E35868C425F}"/>
              </a:ext>
            </a:extLst>
          </p:cNvPr>
          <p:cNvSpPr txBox="1"/>
          <p:nvPr/>
        </p:nvSpPr>
        <p:spPr>
          <a:xfrm>
            <a:off x="9587942" y="2062235"/>
            <a:ext cx="269428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11111"/>
                </a:solidFill>
                <a:effectLst/>
                <a:uLnTx/>
                <a:uFillTx/>
                <a:latin typeface="Times New Roman" panose="02020603050405020304" pitchFamily="18" charset="0"/>
                <a:ea typeface="+mn-ea"/>
                <a:cs typeface="Times New Roman" panose="02020603050405020304" pitchFamily="18" charset="0"/>
              </a:rPr>
              <a:t>(A) Location map of the African volcanic lakes, color-coded per country. The zoomed area mainly shows the lakes in </a:t>
            </a:r>
            <a:r>
              <a:rPr kumimoji="0" lang="en-GB" sz="1000" b="1" i="0" u="none" strike="noStrike" kern="1200" cap="none" spc="0" normalizeH="0" baseline="0" noProof="0" err="1">
                <a:ln>
                  <a:noFill/>
                </a:ln>
                <a:solidFill>
                  <a:srgbClr val="111111"/>
                </a:solidFill>
                <a:effectLst/>
                <a:uLnTx/>
                <a:uFillTx/>
                <a:latin typeface="Times New Roman" panose="02020603050405020304" pitchFamily="18" charset="0"/>
                <a:ea typeface="+mn-ea"/>
                <a:cs typeface="Times New Roman" panose="02020603050405020304" pitchFamily="18" charset="0"/>
              </a:rPr>
              <a:t>Bunyaruguru</a:t>
            </a:r>
            <a:r>
              <a:rPr kumimoji="0" lang="en-GB" sz="1000" b="1" i="0" u="none" strike="noStrike" kern="1200" cap="none" spc="0" normalizeH="0" baseline="0" noProof="0">
                <a:ln>
                  <a:noFill/>
                </a:ln>
                <a:solidFill>
                  <a:srgbClr val="111111"/>
                </a:solidFill>
                <a:effectLst/>
                <a:uLnTx/>
                <a:uFillTx/>
                <a:latin typeface="Times New Roman" panose="02020603050405020304" pitchFamily="18" charset="0"/>
                <a:ea typeface="+mn-ea"/>
                <a:cs typeface="Times New Roman" panose="02020603050405020304" pitchFamily="18" charset="0"/>
              </a:rPr>
              <a:t>, </a:t>
            </a:r>
            <a:r>
              <a:rPr kumimoji="0" lang="en-GB" sz="1000" b="1" i="0" u="none" strike="noStrike" kern="1200" cap="none" spc="0" normalizeH="0" baseline="0" noProof="0" err="1">
                <a:ln>
                  <a:noFill/>
                </a:ln>
                <a:solidFill>
                  <a:srgbClr val="111111"/>
                </a:solidFill>
                <a:effectLst/>
                <a:uLnTx/>
                <a:uFillTx/>
                <a:latin typeface="Times New Roman" panose="02020603050405020304" pitchFamily="18" charset="0"/>
                <a:ea typeface="+mn-ea"/>
                <a:cs typeface="Times New Roman" panose="02020603050405020304" pitchFamily="18" charset="0"/>
              </a:rPr>
              <a:t>Ndali-Kasenda</a:t>
            </a:r>
            <a:r>
              <a:rPr kumimoji="0" lang="en-GB" sz="1000" b="1" i="0" u="none" strike="noStrike" kern="1200" cap="none" spc="0" normalizeH="0" baseline="0" noProof="0">
                <a:ln>
                  <a:noFill/>
                </a:ln>
                <a:solidFill>
                  <a:srgbClr val="111111"/>
                </a:solidFill>
                <a:effectLst/>
                <a:uLnTx/>
                <a:uFillTx/>
                <a:latin typeface="Times New Roman" panose="02020603050405020304" pitchFamily="18" charset="0"/>
                <a:ea typeface="+mn-ea"/>
                <a:cs typeface="Times New Roman" panose="02020603050405020304" pitchFamily="18" charset="0"/>
              </a:rPr>
              <a:t> and Fort Portal volcanic fields in Uganda (B), and the Cameroon Volcanic Line (C). Holocene active volcanoes are exported from the Global Volcanism Program-Smithsonian database (https://</a:t>
            </a:r>
            <a:r>
              <a:rPr kumimoji="0" lang="en-GB" sz="1000" b="1" i="0" u="none" strike="noStrike" kern="1200" cap="none" spc="0" normalizeH="0" baseline="0" noProof="0" err="1">
                <a:ln>
                  <a:noFill/>
                </a:ln>
                <a:solidFill>
                  <a:srgbClr val="111111"/>
                </a:solidFill>
                <a:effectLst/>
                <a:uLnTx/>
                <a:uFillTx/>
                <a:latin typeface="Times New Roman" panose="02020603050405020304" pitchFamily="18" charset="0"/>
                <a:ea typeface="+mn-ea"/>
                <a:cs typeface="Times New Roman" panose="02020603050405020304" pitchFamily="18" charset="0"/>
              </a:rPr>
              <a:t>volcano.si.edu</a:t>
            </a:r>
            <a:r>
              <a:rPr kumimoji="0" lang="en-GB" sz="1000" b="1" i="0" u="none" strike="noStrike" kern="1200" cap="none" spc="0" normalizeH="0" baseline="0" noProof="0">
                <a:ln>
                  <a:noFill/>
                </a:ln>
                <a:solidFill>
                  <a:srgbClr val="111111"/>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241334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799"/>
            <a:ext cx="9374579" cy="484620"/>
          </a:xfrm>
        </p:spPr>
        <p:txBody>
          <a:bodyPr>
            <a:normAutofit/>
          </a:bodyPr>
          <a:lstStyle/>
          <a:p>
            <a:r>
              <a:rPr sz="2000">
                <a:latin typeface="Times New Roman" panose="02020603050405020304" pitchFamily="18" charset="0"/>
                <a:cs typeface="Times New Roman" panose="02020603050405020304" pitchFamily="18" charset="0"/>
              </a:rPr>
              <a:t> </a:t>
            </a:r>
            <a:r>
              <a:rPr sz="2500" b="1">
                <a:latin typeface="Times New Roman" panose="02020603050405020304" pitchFamily="18" charset="0"/>
                <a:cs typeface="Times New Roman" panose="02020603050405020304" pitchFamily="18" charset="0"/>
              </a:rPr>
              <a:t>Gaps in Geo-Hazard Risk Reduction in Africa</a:t>
            </a:r>
          </a:p>
        </p:txBody>
      </p:sp>
      <p:sp>
        <p:nvSpPr>
          <p:cNvPr id="3" name="Content Placeholder 2"/>
          <p:cNvSpPr>
            <a:spLocks noGrp="1"/>
          </p:cNvSpPr>
          <p:nvPr>
            <p:ph idx="1"/>
          </p:nvPr>
        </p:nvSpPr>
        <p:spPr>
          <a:xfrm>
            <a:off x="-27420" y="5002538"/>
            <a:ext cx="4697391" cy="1701002"/>
          </a:xfrm>
        </p:spPr>
        <p:txBody>
          <a:bodyPr>
            <a:noAutofit/>
          </a:bodyPr>
          <a:lstStyle/>
          <a:p>
            <a:r>
              <a:rPr lang="en-US" sz="1800">
                <a:latin typeface="Times New Roman" panose="02020603050405020304" pitchFamily="18" charset="0"/>
                <a:cs typeface="Times New Roman" panose="02020603050405020304" pitchFamily="18" charset="0"/>
              </a:rPr>
              <a:t>Many active African volcanoes are under-monitored, including Nyiragongo &amp; Nyamulagira (DR Congo) and Mt. Karthala (Comoros)</a:t>
            </a:r>
          </a:p>
          <a:p>
            <a:r>
              <a:rPr lang="en-US" sz="1800">
                <a:latin typeface="Times New Roman" panose="02020603050405020304" pitchFamily="18" charset="0"/>
                <a:cs typeface="Times New Roman" panose="02020603050405020304" pitchFamily="18" charset="0"/>
              </a:rPr>
              <a:t>Lack of ground-based instruments, real-time data sharing, and early warning systems</a:t>
            </a:r>
          </a:p>
        </p:txBody>
      </p:sp>
      <p:pic>
        <p:nvPicPr>
          <p:cNvPr id="4" name="Picture 3">
            <a:extLst>
              <a:ext uri="{FF2B5EF4-FFF2-40B4-BE49-F238E27FC236}">
                <a16:creationId xmlns:a16="http://schemas.microsoft.com/office/drawing/2014/main" id="{6645F219-4F65-12CF-7907-EB64A4800C5C}"/>
              </a:ext>
            </a:extLst>
          </p:cNvPr>
          <p:cNvPicPr>
            <a:picLocks noChangeAspect="1"/>
          </p:cNvPicPr>
          <p:nvPr/>
        </p:nvPicPr>
        <p:blipFill>
          <a:blip r:embed="rId3"/>
          <a:srcRect l="6636" t="21484" r="6393" b="5958"/>
          <a:stretch/>
        </p:blipFill>
        <p:spPr>
          <a:xfrm>
            <a:off x="2868221" y="585693"/>
            <a:ext cx="8276745" cy="4457795"/>
          </a:xfrm>
          <a:prstGeom prst="rect">
            <a:avLst/>
          </a:prstGeom>
        </p:spPr>
      </p:pic>
      <p:sp>
        <p:nvSpPr>
          <p:cNvPr id="7" name="TextBox 6">
            <a:extLst>
              <a:ext uri="{FF2B5EF4-FFF2-40B4-BE49-F238E27FC236}">
                <a16:creationId xmlns:a16="http://schemas.microsoft.com/office/drawing/2014/main" id="{35F13EC2-3E6C-CB54-1E33-E6555AA11606}"/>
              </a:ext>
            </a:extLst>
          </p:cNvPr>
          <p:cNvSpPr txBox="1"/>
          <p:nvPr/>
        </p:nvSpPr>
        <p:spPr>
          <a:xfrm>
            <a:off x="8382000" y="5226784"/>
            <a:ext cx="3995058" cy="147732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Weak integration of geo-hazard EWS to MHEWS and preparedness: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Lack of integration of Early Warning Systems (EWS) for multiple hazards increases vulnerability.</a:t>
            </a:r>
          </a:p>
        </p:txBody>
      </p:sp>
      <p:sp>
        <p:nvSpPr>
          <p:cNvPr id="9" name="TextBox 8">
            <a:extLst>
              <a:ext uri="{FF2B5EF4-FFF2-40B4-BE49-F238E27FC236}">
                <a16:creationId xmlns:a16="http://schemas.microsoft.com/office/drawing/2014/main" id="{931F779C-58D3-A19A-52E1-FE0BB985F5D2}"/>
              </a:ext>
            </a:extLst>
          </p:cNvPr>
          <p:cNvSpPr txBox="1"/>
          <p:nvPr/>
        </p:nvSpPr>
        <p:spPr>
          <a:xfrm>
            <a:off x="4669972" y="5226784"/>
            <a:ext cx="371202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High population exposure in hazard-prone areas, e.g., Goma (1M+ people at risk). Rising trends of encroachment to mountains and valleys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A860DB88-1E77-8E40-01B3-04B7EB66CA59}"/>
              </a:ext>
            </a:extLst>
          </p:cNvPr>
          <p:cNvCxnSpPr>
            <a:cxnSpLocks/>
          </p:cNvCxnSpPr>
          <p:nvPr/>
        </p:nvCxnSpPr>
        <p:spPr>
          <a:xfrm flipH="1">
            <a:off x="871257" y="3949963"/>
            <a:ext cx="2121325" cy="10935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80D118D-F294-0DEF-4FFC-EE662B943823}"/>
              </a:ext>
            </a:extLst>
          </p:cNvPr>
          <p:cNvCxnSpPr>
            <a:cxnSpLocks/>
          </p:cNvCxnSpPr>
          <p:nvPr/>
        </p:nvCxnSpPr>
        <p:spPr>
          <a:xfrm flipH="1">
            <a:off x="7507782" y="4773881"/>
            <a:ext cx="650566" cy="5818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A7E818B-AB75-7BFF-F187-A56CEAC57C7A}"/>
              </a:ext>
            </a:extLst>
          </p:cNvPr>
          <p:cNvCxnSpPr>
            <a:cxnSpLocks/>
            <a:endCxn id="7" idx="0"/>
          </p:cNvCxnSpPr>
          <p:nvPr/>
        </p:nvCxnSpPr>
        <p:spPr>
          <a:xfrm>
            <a:off x="10318967" y="5043488"/>
            <a:ext cx="60562" cy="183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Content Placeholder 2" descr="A blue and white logo with white letters&#10;&#10;AI-generated content may be incorrect.">
            <a:extLst>
              <a:ext uri="{FF2B5EF4-FFF2-40B4-BE49-F238E27FC236}">
                <a16:creationId xmlns:a16="http://schemas.microsoft.com/office/drawing/2014/main" id="{7A8FF758-7F0B-BB14-7FC4-7158E5CA5266}"/>
              </a:ext>
            </a:extLst>
          </p:cNvPr>
          <p:cNvPicPr>
            <a:picLocks noChangeAspect="1"/>
          </p:cNvPicPr>
          <p:nvPr/>
        </p:nvPicPr>
        <p:blipFill>
          <a:blip r:embed="rId4"/>
          <a:stretch>
            <a:fillRect/>
          </a:stretch>
        </p:blipFill>
        <p:spPr>
          <a:xfrm>
            <a:off x="11157141" y="-74314"/>
            <a:ext cx="1024206" cy="14668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132201" y="1524173"/>
            <a:ext cx="3571810" cy="1695318"/>
          </a:xfrm>
        </p:spPr>
        <p:txBody>
          <a:bodyPr vert="horz" lIns="91440" tIns="45720" rIns="91440" bIns="45720" rtlCol="0" anchor="b">
            <a:normAutofit/>
          </a:bodyPr>
          <a:lstStyle/>
          <a:p>
            <a:pPr algn="ctr"/>
            <a:r>
              <a:rPr lang="en-US" sz="2500" b="1" kern="1200" dirty="0">
                <a:solidFill>
                  <a:schemeClr val="tx1"/>
                </a:solidFill>
                <a:latin typeface="Times New Roman" panose="02020603050405020304" pitchFamily="18" charset="0"/>
                <a:cs typeface="Times New Roman" panose="02020603050405020304" pitchFamily="18" charset="0"/>
              </a:rPr>
              <a:t>Entry points for Collaborations</a:t>
            </a:r>
          </a:p>
        </p:txBody>
      </p:sp>
      <p:sp>
        <p:nvSpPr>
          <p:cNvPr id="2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Content Placeholder 5">
            <a:extLst>
              <a:ext uri="{FF2B5EF4-FFF2-40B4-BE49-F238E27FC236}">
                <a16:creationId xmlns:a16="http://schemas.microsoft.com/office/drawing/2014/main" id="{989E6119-F65B-CC61-1963-29AF8B9F4A11}"/>
              </a:ext>
            </a:extLst>
          </p:cNvPr>
          <p:cNvPicPr>
            <a:picLocks noGrp="1" noChangeAspect="1"/>
          </p:cNvPicPr>
          <p:nvPr>
            <p:ph idx="1"/>
          </p:nvPr>
        </p:nvPicPr>
        <p:blipFill>
          <a:blip r:embed="rId2"/>
          <a:srcRect t="8150" b="7980"/>
          <a:stretch/>
        </p:blipFill>
        <p:spPr>
          <a:xfrm>
            <a:off x="4147608" y="38623"/>
            <a:ext cx="8044392" cy="6780754"/>
          </a:xfrm>
          <a:prstGeom prst="rect">
            <a:avLst/>
          </a:prstGeom>
        </p:spPr>
      </p:pic>
      <p:pic>
        <p:nvPicPr>
          <p:cNvPr id="8" name="Content Placeholder 2" descr="A blue and white logo with white letters&#10;&#10;AI-generated content may be incorrect.">
            <a:extLst>
              <a:ext uri="{FF2B5EF4-FFF2-40B4-BE49-F238E27FC236}">
                <a16:creationId xmlns:a16="http://schemas.microsoft.com/office/drawing/2014/main" id="{08854FB7-20BD-2EC0-59EB-D6CD420D2B58}"/>
              </a:ext>
            </a:extLst>
          </p:cNvPr>
          <p:cNvPicPr>
            <a:picLocks noChangeAspect="1"/>
          </p:cNvPicPr>
          <p:nvPr/>
        </p:nvPicPr>
        <p:blipFill>
          <a:blip r:embed="rId3"/>
          <a:stretch>
            <a:fillRect/>
          </a:stretch>
        </p:blipFill>
        <p:spPr>
          <a:xfrm>
            <a:off x="11157141" y="-74314"/>
            <a:ext cx="971550" cy="14668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30056-6B7B-86BC-507E-83F3AE666B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BDCD69-85BD-74D2-A904-4BD8A1A9D938}"/>
              </a:ext>
            </a:extLst>
          </p:cNvPr>
          <p:cNvPicPr>
            <a:picLocks noChangeAspect="1"/>
          </p:cNvPicPr>
          <p:nvPr/>
        </p:nvPicPr>
        <p:blipFill>
          <a:blip r:embed="rId3"/>
          <a:srcRect l="3379" t="9757" r="6282" b="7615"/>
          <a:stretch/>
        </p:blipFill>
        <p:spPr>
          <a:xfrm>
            <a:off x="385949" y="1247239"/>
            <a:ext cx="9132124" cy="5443618"/>
          </a:xfrm>
          <a:prstGeom prst="rect">
            <a:avLst/>
          </a:prstGeom>
        </p:spPr>
      </p:pic>
      <p:pic>
        <p:nvPicPr>
          <p:cNvPr id="5" name="Content Placeholder 2" descr="A blue and white logo with white letters&#10;&#10;AI-generated content may be incorrect.">
            <a:extLst>
              <a:ext uri="{FF2B5EF4-FFF2-40B4-BE49-F238E27FC236}">
                <a16:creationId xmlns:a16="http://schemas.microsoft.com/office/drawing/2014/main" id="{9B1EC2EC-6258-2383-5CDA-9DE9B86B8B60}"/>
              </a:ext>
            </a:extLst>
          </p:cNvPr>
          <p:cNvPicPr>
            <a:picLocks noChangeAspect="1"/>
          </p:cNvPicPr>
          <p:nvPr/>
        </p:nvPicPr>
        <p:blipFill>
          <a:blip r:embed="rId4"/>
          <a:stretch>
            <a:fillRect/>
          </a:stretch>
        </p:blipFill>
        <p:spPr>
          <a:xfrm>
            <a:off x="11079678" y="-270257"/>
            <a:ext cx="1270660" cy="1918447"/>
          </a:xfrm>
          <a:prstGeom prst="rect">
            <a:avLst/>
          </a:prstGeom>
        </p:spPr>
      </p:pic>
      <p:sp>
        <p:nvSpPr>
          <p:cNvPr id="6" name="TextBox 5">
            <a:extLst>
              <a:ext uri="{FF2B5EF4-FFF2-40B4-BE49-F238E27FC236}">
                <a16:creationId xmlns:a16="http://schemas.microsoft.com/office/drawing/2014/main" id="{4F15E56E-A0CD-CC19-5ADD-A3E0274A50B9}"/>
              </a:ext>
            </a:extLst>
          </p:cNvPr>
          <p:cNvSpPr txBox="1"/>
          <p:nvPr/>
        </p:nvSpPr>
        <p:spPr>
          <a:xfrm>
            <a:off x="926276" y="420211"/>
            <a:ext cx="8467106"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Areas of potential  Collaboration: EPOS-UNDP</a:t>
            </a:r>
            <a:endParaRPr kumimoji="0" lang="en-US" sz="2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B0D5CCE-2C95-C410-100E-9FA19208C32A}"/>
              </a:ext>
            </a:extLst>
          </p:cNvPr>
          <p:cNvSpPr txBox="1"/>
          <p:nvPr/>
        </p:nvSpPr>
        <p:spPr>
          <a:xfrm>
            <a:off x="9633857" y="3798980"/>
            <a:ext cx="1905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Strengthened Geo-Hazard Monitoring in Africa</a:t>
            </a:r>
          </a:p>
        </p:txBody>
      </p:sp>
    </p:spTree>
    <p:extLst>
      <p:ext uri="{BB962C8B-B14F-4D97-AF65-F5344CB8AC3E}">
        <p14:creationId xmlns:p14="http://schemas.microsoft.com/office/powerpoint/2010/main" val="755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D54CC-567A-C18C-FEC9-AA5E1CBA64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04D08-B740-60A4-3699-27D264FBC4CB}"/>
              </a:ext>
            </a:extLst>
          </p:cNvPr>
          <p:cNvSpPr>
            <a:spLocks noGrp="1"/>
          </p:cNvSpPr>
          <p:nvPr>
            <p:ph type="title"/>
          </p:nvPr>
        </p:nvSpPr>
        <p:spPr/>
        <p:txBody>
          <a:bodyPr>
            <a:normAutofit/>
          </a:bodyPr>
          <a:lstStyle/>
          <a:p>
            <a:r>
              <a:rPr lang="en-GB" sz="2500" b="1">
                <a:latin typeface="Times New Roman" panose="02020603050405020304" pitchFamily="18" charset="0"/>
                <a:cs typeface="Times New Roman" panose="02020603050405020304" pitchFamily="18" charset="0"/>
              </a:rPr>
              <a:t>Conclusion</a:t>
            </a:r>
            <a:endParaRPr sz="2500" b="1">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A634F20-045B-5BE9-2E5C-EEE926076FD6}"/>
              </a:ext>
            </a:extLst>
          </p:cNvPr>
          <p:cNvSpPr>
            <a:spLocks noGrp="1"/>
          </p:cNvSpPr>
          <p:nvPr>
            <p:ph idx="1"/>
          </p:nvPr>
        </p:nvSpPr>
        <p:spPr>
          <a:xfrm>
            <a:off x="350982" y="1517074"/>
            <a:ext cx="7887854" cy="4525963"/>
          </a:xfrm>
        </p:spPr>
        <p:txBody>
          <a:bodyPr>
            <a:normAutofit/>
          </a:bodyPr>
          <a:lstStyle/>
          <a:p>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The African continent is one of the tectonic plates where only a few earthquakes have been reported. </a:t>
            </a:r>
          </a:p>
          <a:p>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Insufficient data has hindered efforts to accurately assess seismic hazards. </a:t>
            </a:r>
          </a:p>
          <a:p>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Considering the tectonic setting, reviewing the continent’s seismicity is essential for predicting seismic risks </a:t>
            </a:r>
          </a:p>
          <a:p>
            <a:r>
              <a:rPr lang="en-GB" sz="2000">
                <a:effectLst/>
                <a:latin typeface="Times New Roman" panose="02020603050405020304" pitchFamily="18" charset="0"/>
                <a:cs typeface="Times New Roman" panose="02020603050405020304" pitchFamily="18" charset="0"/>
              </a:rPr>
              <a:t>Strengthening Africa–EU cooperation on hazard risk reduction aligns with global goals like the Sendai Framework (2015–2030) and the UN’s 'Early Warnings for All' initiative</a:t>
            </a:r>
            <a:endParaRPr lang="en-GB" sz="2000">
              <a:latin typeface="Times New Roman" panose="02020603050405020304" pitchFamily="18" charset="0"/>
              <a:cs typeface="Times New Roman" panose="02020603050405020304" pitchFamily="18" charset="0"/>
            </a:endParaRPr>
          </a:p>
          <a:p>
            <a:pPr algn="l" rtl="0"/>
            <a:r>
              <a:rPr lang="en-GB" sz="2000">
                <a:effectLst/>
                <a:latin typeface="Times New Roman" panose="02020603050405020304" pitchFamily="18" charset="0"/>
                <a:cs typeface="Times New Roman" panose="02020603050405020304" pitchFamily="18" charset="0"/>
              </a:rPr>
              <a:t>Building resilience in Africa not only saves lives and livelihoods locally but also contributes to global stability – a win-win scenario that justifies robust partnerships and knowledge exchange</a:t>
            </a:r>
          </a:p>
        </p:txBody>
      </p:sp>
      <p:pic>
        <p:nvPicPr>
          <p:cNvPr id="4" name="Content Placeholder 2" descr="A blue and white logo with white letters&#10;&#10;AI-generated content may be incorrect.">
            <a:extLst>
              <a:ext uri="{FF2B5EF4-FFF2-40B4-BE49-F238E27FC236}">
                <a16:creationId xmlns:a16="http://schemas.microsoft.com/office/drawing/2014/main" id="{9842429F-F070-91E6-66BB-D6ED1F9F8F37}"/>
              </a:ext>
            </a:extLst>
          </p:cNvPr>
          <p:cNvPicPr>
            <a:picLocks noChangeAspect="1"/>
          </p:cNvPicPr>
          <p:nvPr/>
        </p:nvPicPr>
        <p:blipFill>
          <a:blip r:embed="rId3"/>
          <a:stretch>
            <a:fillRect/>
          </a:stretch>
        </p:blipFill>
        <p:spPr>
          <a:xfrm>
            <a:off x="11079678" y="-138901"/>
            <a:ext cx="1270660" cy="1918447"/>
          </a:xfrm>
          <a:prstGeom prst="rect">
            <a:avLst/>
          </a:prstGeom>
        </p:spPr>
      </p:pic>
      <mc:AlternateContent xmlns:mc="http://schemas.openxmlformats.org/markup-compatibility/2006">
        <mc:Choice xmlns:am3d="http://schemas.microsoft.com/office/drawing/2017/model3d" Requires="am3d">
          <p:graphicFrame>
            <p:nvGraphicFramePr>
              <p:cNvPr id="7" name="3D Model 6" descr="Moving tectonic plates">
                <a:extLst>
                  <a:ext uri="{FF2B5EF4-FFF2-40B4-BE49-F238E27FC236}">
                    <a16:creationId xmlns:a16="http://schemas.microsoft.com/office/drawing/2014/main" id="{FBAA1730-04D5-ED06-3F90-8C4DC864D4C7}"/>
                  </a:ext>
                </a:extLst>
              </p:cNvPr>
              <p:cNvGraphicFramePr>
                <a:graphicFrameLocks noChangeAspect="1"/>
              </p:cNvGraphicFramePr>
              <p:nvPr/>
            </p:nvGraphicFramePr>
            <p:xfrm>
              <a:off x="7807594" y="3091356"/>
              <a:ext cx="5087690" cy="3237569"/>
            </p:xfrm>
            <a:graphic>
              <a:graphicData uri="http://schemas.microsoft.com/office/drawing/2017/model3d">
                <am3d:model3d r:embed="rId4">
                  <am3d:spPr>
                    <a:xfrm>
                      <a:off x="0" y="0"/>
                      <a:ext cx="5087690" cy="3237569"/>
                    </a:xfrm>
                    <a:prstGeom prst="rect">
                      <a:avLst/>
                    </a:prstGeom>
                  </am3d:spPr>
                  <am3d:camera>
                    <am3d:pos x="0" y="0" z="57258969"/>
                    <am3d:up dx="0" dy="36000000" dz="0"/>
                    <am3d:lookAt x="0" y="0" z="0"/>
                    <am3d:perspective fov="2700000"/>
                  </am3d:camera>
                  <am3d:trans>
                    <am3d:meterPerModelUnit n="7211868" d="1000000"/>
                    <am3d:preTrans dx="6454" dy="-2732697" dz="-547594"/>
                    <am3d:scale>
                      <am3d:sx n="1000000" d="1000000"/>
                      <am3d:sy n="1000000" d="1000000"/>
                      <am3d:sz n="1000000" d="1000000"/>
                    </am3d:scale>
                    <am3d:rot ax="3215526" ay="3794088" az="3026637"/>
                    <am3d:postTrans dx="0" dy="0" dz="0"/>
                  </am3d:trans>
                  <am3d:raster rName="Office3DRenderer" rVer="16.0.8326">
                    <am3d:blip r:embed="rId5"/>
                  </am3d:raster>
                  <am3d:extLst>
                    <a:ext uri="{9A65AA19-BECB-4387-8358-8AD5134E1D82}">
                      <a3danim:embedAnim xmlns:a3danim="http://schemas.microsoft.com/office/drawing/2018/animation/model3d" animId="0">
                        <a3danim:animPr length="11666" count="indefinite"/>
                      </a3danim:embedAnim>
                    </a:ext>
                    <a:ext uri="{E9DE012E-A134-456F-84FE-255F9AAD75C6}">
                      <a3danim:posterFrame xmlns:a3danim="http://schemas.microsoft.com/office/drawing/2018/animation/model3d" animId="0"/>
                    </a:ext>
                  </am3d:extLst>
                  <am3d:objViewport viewportSz="52110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Moving tectonic plates">
                <a:extLst>
                  <a:ext uri="{FF2B5EF4-FFF2-40B4-BE49-F238E27FC236}">
                    <a16:creationId xmlns:a16="http://schemas.microsoft.com/office/drawing/2014/main" id="{FBAA1730-04D5-ED06-3F90-8C4DC864D4C7}"/>
                  </a:ext>
                </a:extLst>
              </p:cNvPr>
              <p:cNvPicPr>
                <a:picLocks noGrp="1" noRot="1" noChangeAspect="1" noMove="1" noResize="1" noEditPoints="1" noAdjustHandles="1" noChangeArrowheads="1" noChangeShapeType="1" noCrop="1"/>
              </p:cNvPicPr>
              <p:nvPr/>
            </p:nvPicPr>
            <p:blipFill>
              <a:blip r:embed="rId5"/>
              <a:stretch>
                <a:fillRect/>
              </a:stretch>
            </p:blipFill>
            <p:spPr>
              <a:xfrm>
                <a:off x="7807594" y="3091356"/>
                <a:ext cx="5087690" cy="3237569"/>
              </a:xfrm>
              <a:prstGeom prst="rect">
                <a:avLst/>
              </a:prstGeom>
            </p:spPr>
          </p:pic>
        </mc:Fallback>
      </mc:AlternateContent>
    </p:spTree>
    <p:extLst>
      <p:ext uri="{BB962C8B-B14F-4D97-AF65-F5344CB8AC3E}">
        <p14:creationId xmlns:p14="http://schemas.microsoft.com/office/powerpoint/2010/main" val="314822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11667" fill="hold"/>
                                        <p:tgtEl>
                                          <p:spTgt spid="7"/>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group of construction workers working on a wall&#10;&#10;AI-generated content may be incorrect.">
            <a:extLst>
              <a:ext uri="{FF2B5EF4-FFF2-40B4-BE49-F238E27FC236}">
                <a16:creationId xmlns:a16="http://schemas.microsoft.com/office/drawing/2014/main" id="{BC91EC6E-4676-096B-5832-4A5AB90E506C}"/>
              </a:ext>
            </a:extLst>
          </p:cNvPr>
          <p:cNvPicPr>
            <a:picLocks noChangeAspect="1"/>
          </p:cNvPicPr>
          <p:nvPr/>
        </p:nvPicPr>
        <p:blipFill>
          <a:blip r:embed="rId2"/>
          <a:srcRect t="15746"/>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8CEC3DDA-5518-AA49-0939-D45329A1F326}"/>
              </a:ext>
            </a:extLst>
          </p:cNvPr>
          <p:cNvSpPr/>
          <p:nvPr/>
        </p:nvSpPr>
        <p:spPr>
          <a:xfrm>
            <a:off x="0" y="0"/>
            <a:ext cx="12190476" cy="6858000"/>
          </a:xfrm>
          <a:prstGeom prst="rect">
            <a:avLst/>
          </a:prstGeom>
          <a:solidFill>
            <a:schemeClr val="accent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ounded Rectangle 6">
            <a:extLst>
              <a:ext uri="{FF2B5EF4-FFF2-40B4-BE49-F238E27FC236}">
                <a16:creationId xmlns:a16="http://schemas.microsoft.com/office/drawing/2014/main" id="{048BB161-B45D-2449-93EE-5A1474B5F293}"/>
              </a:ext>
            </a:extLst>
          </p:cNvPr>
          <p:cNvSpPr/>
          <p:nvPr/>
        </p:nvSpPr>
        <p:spPr>
          <a:xfrm>
            <a:off x="2011680" y="2159262"/>
            <a:ext cx="7741920" cy="2069592"/>
          </a:xfrm>
          <a:prstGeom prst="roundRect">
            <a:avLst/>
          </a:prstGeom>
          <a:solidFill>
            <a:schemeClr val="accent1">
              <a:alpha val="732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KE" sz="6000" b="0" i="0" u="none" strike="noStrike" kern="1200" cap="none" spc="0" normalizeH="0" baseline="0" noProof="0">
                <a:ln>
                  <a:noFill/>
                </a:ln>
                <a:solidFill>
                  <a:prstClr val="white"/>
                </a:solidFill>
                <a:effectLst/>
                <a:uLnTx/>
                <a:uFillTx/>
                <a:latin typeface="Aptos" panose="02110004020202020204"/>
                <a:ea typeface="+mn-ea"/>
                <a:cs typeface="+mn-cs"/>
              </a:rPr>
              <a:t>Thank you</a:t>
            </a:r>
          </a:p>
        </p:txBody>
      </p:sp>
      <p:sp>
        <p:nvSpPr>
          <p:cNvPr id="8" name="Rounded Rectangle 7">
            <a:extLst>
              <a:ext uri="{FF2B5EF4-FFF2-40B4-BE49-F238E27FC236}">
                <a16:creationId xmlns:a16="http://schemas.microsoft.com/office/drawing/2014/main" id="{1E9C7932-4CE0-3391-2579-C2AA8105C609}"/>
              </a:ext>
            </a:extLst>
          </p:cNvPr>
          <p:cNvSpPr/>
          <p:nvPr/>
        </p:nvSpPr>
        <p:spPr>
          <a:xfrm>
            <a:off x="2011680" y="5067054"/>
            <a:ext cx="7741920" cy="1138674"/>
          </a:xfrm>
          <a:prstGeom prst="roundRect">
            <a:avLst/>
          </a:prstGeom>
          <a:solidFill>
            <a:schemeClr val="accent1">
              <a:alpha val="732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KE" sz="24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2" descr="A blue square with white text and a logo&#10;&#10;AI-generated content may be incorrect.">
            <a:extLst>
              <a:ext uri="{FF2B5EF4-FFF2-40B4-BE49-F238E27FC236}">
                <a16:creationId xmlns:a16="http://schemas.microsoft.com/office/drawing/2014/main" id="{29DC37C8-BA8F-76CD-DD5A-E316364B90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9493" y="188976"/>
            <a:ext cx="1226378" cy="2477532"/>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Marker with solid fill">
            <a:extLst>
              <a:ext uri="{FF2B5EF4-FFF2-40B4-BE49-F238E27FC236}">
                <a16:creationId xmlns:a16="http://schemas.microsoft.com/office/drawing/2014/main" id="{3C49D238-A336-1306-E346-6B24A3AC73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6489" y="5437632"/>
            <a:ext cx="543822" cy="543822"/>
          </a:xfrm>
          <a:prstGeom prst="rect">
            <a:avLst/>
          </a:prstGeom>
        </p:spPr>
      </p:pic>
      <p:pic>
        <p:nvPicPr>
          <p:cNvPr id="14" name="Graphic 13" descr="Email with solid fill">
            <a:extLst>
              <a:ext uri="{FF2B5EF4-FFF2-40B4-BE49-F238E27FC236}">
                <a16:creationId xmlns:a16="http://schemas.microsoft.com/office/drawing/2014/main" id="{0010C974-5377-A115-E06A-5284D1006F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3546" y="5496822"/>
            <a:ext cx="484632" cy="484632"/>
          </a:xfrm>
          <a:prstGeom prst="rect">
            <a:avLst/>
          </a:prstGeom>
        </p:spPr>
      </p:pic>
      <p:sp>
        <p:nvSpPr>
          <p:cNvPr id="17" name="TextBox 16">
            <a:extLst>
              <a:ext uri="{FF2B5EF4-FFF2-40B4-BE49-F238E27FC236}">
                <a16:creationId xmlns:a16="http://schemas.microsoft.com/office/drawing/2014/main" id="{C3EC1840-A88C-7767-005F-B3C62E466955}"/>
              </a:ext>
            </a:extLst>
          </p:cNvPr>
          <p:cNvSpPr txBox="1"/>
          <p:nvPr/>
        </p:nvSpPr>
        <p:spPr>
          <a:xfrm>
            <a:off x="2621280" y="5243667"/>
            <a:ext cx="29611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Resilience Hub for Africa</a:t>
            </a:r>
            <a:b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United Nations Development Programme</a:t>
            </a:r>
            <a:b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UNON Complex </a:t>
            </a:r>
            <a:r>
              <a:rPr kumimoji="0" lang="en-GB" sz="1200" b="0" i="0" u="none" strike="noStrike" kern="1200" cap="none" spc="0" normalizeH="0" baseline="0" noProof="0" err="1">
                <a:ln>
                  <a:noFill/>
                </a:ln>
                <a:solidFill>
                  <a:prstClr val="white"/>
                </a:solidFill>
                <a:effectLst/>
                <a:uLnTx/>
                <a:uFillTx/>
                <a:latin typeface="Aptos" panose="02110004020202020204"/>
                <a:ea typeface="+mn-ea"/>
                <a:cs typeface="+mn-cs"/>
              </a:rPr>
              <a:t>Gigiri</a:t>
            </a: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 Block N, Level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P.O. Box 30218-00100, Nairobi, Kenya</a:t>
            </a:r>
          </a:p>
        </p:txBody>
      </p:sp>
      <p:sp>
        <p:nvSpPr>
          <p:cNvPr id="19" name="TextBox 18">
            <a:extLst>
              <a:ext uri="{FF2B5EF4-FFF2-40B4-BE49-F238E27FC236}">
                <a16:creationId xmlns:a16="http://schemas.microsoft.com/office/drawing/2014/main" id="{DDF5E759-BD54-7BF5-CB08-3E94BDDB9C1C}"/>
              </a:ext>
            </a:extLst>
          </p:cNvPr>
          <p:cNvSpPr txBox="1"/>
          <p:nvPr/>
        </p:nvSpPr>
        <p:spPr>
          <a:xfrm>
            <a:off x="6792468" y="5600638"/>
            <a:ext cx="29611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err="1">
                <a:ln>
                  <a:noFill/>
                </a:ln>
                <a:solidFill>
                  <a:prstClr val="white"/>
                </a:solidFill>
                <a:effectLst/>
                <a:uLnTx/>
                <a:uFillTx/>
                <a:latin typeface="Aptos" panose="02110004020202020204"/>
                <a:ea typeface="+mn-ea"/>
                <a:cs typeface="+mn-cs"/>
              </a:rPr>
              <a:t>gatkuoth.kai@undp.org</a:t>
            </a:r>
            <a:endParaRPr kumimoji="0" lang="en-GB" sz="1200" b="1"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971496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784</Words>
  <Application>Microsoft Macintosh PowerPoint</Application>
  <PresentationFormat>Widescreen</PresentationFormat>
  <Paragraphs>53</Paragraphs>
  <Slides>9</Slides>
  <Notes>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9</vt:i4>
      </vt:variant>
    </vt:vector>
  </HeadingPairs>
  <TitlesOfParts>
    <vt:vector size="15" baseType="lpstr">
      <vt:lpstr>Aptos</vt:lpstr>
      <vt:lpstr>Aptos Display</vt:lpstr>
      <vt:lpstr>Arial</vt:lpstr>
      <vt:lpstr>Calibri</vt:lpstr>
      <vt:lpstr>Times New Roman</vt:lpstr>
      <vt:lpstr>1_Office Theme</vt:lpstr>
      <vt:lpstr>Presentazione standard di PowerPoint</vt:lpstr>
      <vt:lpstr>Overview of Africa's Multiple Geo-Hazards</vt:lpstr>
      <vt:lpstr>Overview of Africa's Multiple Geo-Hazards Con’t</vt:lpstr>
      <vt:lpstr>Hotspots of Geo-Hazards in Africa</vt:lpstr>
      <vt:lpstr> Gaps in Geo-Hazard Risk Reduction in Africa</vt:lpstr>
      <vt:lpstr>Entry points for Collaborations</vt:lpstr>
      <vt:lpstr>Presentazione standard di PowerPoint</vt:lpstr>
      <vt:lpstr>Conclusion</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2025-03-27T14:12:56Z</dcterms:created>
  <dcterms:modified xsi:type="dcterms:W3CDTF">2025-03-27T14:13:27Z</dcterms:modified>
</cp:coreProperties>
</file>