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sldIdLst>
    <p:sldId id="257" r:id="rId2"/>
    <p:sldId id="268" r:id="rId3"/>
    <p:sldId id="269" r:id="rId4"/>
    <p:sldId id="258" r:id="rId5"/>
    <p:sldId id="270" r:id="rId6"/>
    <p:sldId id="260" r:id="rId7"/>
    <p:sldId id="266" r:id="rId8"/>
    <p:sldId id="267" r:id="rId9"/>
    <p:sldId id="262" r:id="rId10"/>
    <p:sldId id="264" r:id="rId11"/>
    <p:sldId id="265" r:id="rId1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26"/>
  </p:normalViewPr>
  <p:slideViewPr>
    <p:cSldViewPr snapToGrid="0">
      <p:cViewPr varScale="1">
        <p:scale>
          <a:sx n="105" d="100"/>
          <a:sy n="105" d="100"/>
        </p:scale>
        <p:origin x="8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628A31-6CE2-0840-99A0-F87E260AA32F}" type="datetimeFigureOut">
              <a:rPr lang="it-IT" smtClean="0"/>
              <a:t>27/03/25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4ADF60-69FF-924A-8074-035EAABA78F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0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Sensor deployment and infrastructure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94F1FE-4447-0A46-9F05-236F0AC486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240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 and data products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94F1FE-4447-0A46-9F05-236F0AC486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789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Innovative integration: digital twins and AI/ML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94F1FE-4447-0A46-9F05-236F0AC486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22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need you!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94F1FE-4447-0A46-9F05-236F0AC486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1981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FE898DF-76CA-F6DA-D8D3-CF7BB3BEA7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9832" y="3276303"/>
            <a:ext cx="12216384" cy="3590121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7EB075C9-B5C1-5E14-1E9F-7CDB6CBB7E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53295" r="53939"/>
          <a:stretch/>
        </p:blipFill>
        <p:spPr>
          <a:xfrm rot="16200000" flipV="1">
            <a:off x="7570360" y="-31974"/>
            <a:ext cx="4599063" cy="4663440"/>
          </a:xfrm>
          <a:prstGeom prst="rect">
            <a:avLst/>
          </a:prstGeom>
        </p:spPr>
      </p:pic>
      <p:pic>
        <p:nvPicPr>
          <p:cNvPr id="17" name="Picture 1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908A679-0A0D-20C0-3E6E-12F081EC864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164394" y="5430754"/>
            <a:ext cx="3869804" cy="11824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52C0D9-7436-B8D5-BB8D-7149F31FB2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13644"/>
            <a:ext cx="9144000" cy="2387600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503269-C689-8107-13EB-2BE492BA31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4173" y="3780940"/>
            <a:ext cx="6967331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65629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273C7C1-55F2-7217-4570-3DE9456BB816}"/>
              </a:ext>
            </a:extLst>
          </p:cNvPr>
          <p:cNvCxnSpPr>
            <a:cxnSpLocks/>
          </p:cNvCxnSpPr>
          <p:nvPr userDrawn="1"/>
        </p:nvCxnSpPr>
        <p:spPr>
          <a:xfrm>
            <a:off x="325821" y="124650"/>
            <a:ext cx="0" cy="867054"/>
          </a:xfrm>
          <a:prstGeom prst="line">
            <a:avLst/>
          </a:prstGeom>
          <a:ln w="76200">
            <a:solidFill>
              <a:srgbClr val="C02A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9A548195-D3DF-D8A5-1486-4F7CBBA0EC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0000" r="50000"/>
          <a:stretch/>
        </p:blipFill>
        <p:spPr>
          <a:xfrm flipV="1">
            <a:off x="7198273" y="1864270"/>
            <a:ext cx="4993728" cy="4993729"/>
          </a:xfrm>
          <a:custGeom>
            <a:avLst/>
            <a:gdLst>
              <a:gd name="connsiteX0" fmla="*/ 0 w 4993728"/>
              <a:gd name="connsiteY0" fmla="*/ 4993729 h 4993729"/>
              <a:gd name="connsiteX1" fmla="*/ 4993728 w 4993728"/>
              <a:gd name="connsiteY1" fmla="*/ 4993729 h 4993729"/>
              <a:gd name="connsiteX2" fmla="*/ 4993728 w 4993728"/>
              <a:gd name="connsiteY2" fmla="*/ 742700 h 4993729"/>
              <a:gd name="connsiteX3" fmla="*/ 4964388 w 4993728"/>
              <a:gd name="connsiteY3" fmla="*/ 747559 h 4993729"/>
              <a:gd name="connsiteX4" fmla="*/ 4893575 w 4993728"/>
              <a:gd name="connsiteY4" fmla="*/ 751438 h 4993729"/>
              <a:gd name="connsiteX5" fmla="*/ 4200984 w 4993728"/>
              <a:gd name="connsiteY5" fmla="*/ 0 h 4993729"/>
              <a:gd name="connsiteX6" fmla="*/ 0 w 4993728"/>
              <a:gd name="connsiteY6" fmla="*/ 0 h 4993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93728" h="4993729">
                <a:moveTo>
                  <a:pt x="0" y="4993729"/>
                </a:moveTo>
                <a:lnTo>
                  <a:pt x="4993728" y="4993729"/>
                </a:lnTo>
                <a:lnTo>
                  <a:pt x="4993728" y="742700"/>
                </a:lnTo>
                <a:lnTo>
                  <a:pt x="4964388" y="747559"/>
                </a:lnTo>
                <a:cubicBezTo>
                  <a:pt x="4941105" y="750124"/>
                  <a:pt x="4917482" y="751438"/>
                  <a:pt x="4893575" y="751438"/>
                </a:cubicBezTo>
                <a:cubicBezTo>
                  <a:pt x="4511068" y="751438"/>
                  <a:pt x="4200984" y="415008"/>
                  <a:pt x="4200984" y="0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C4D25BD1-193B-6C89-288E-29A1B24A2D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44535" y="136396"/>
            <a:ext cx="4047313" cy="7669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76AC46-60C7-E5A1-9C78-A4AB11079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35" y="136396"/>
            <a:ext cx="7603896" cy="867054"/>
          </a:xfrm>
        </p:spPr>
        <p:txBody>
          <a:bodyPr>
            <a:normAutofit/>
          </a:bodyPr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96224-6465-24DF-F68F-BE3D9EF88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383" y="1666601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1186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273C7C1-55F2-7217-4570-3DE9456BB816}"/>
              </a:ext>
            </a:extLst>
          </p:cNvPr>
          <p:cNvCxnSpPr>
            <a:cxnSpLocks/>
          </p:cNvCxnSpPr>
          <p:nvPr userDrawn="1"/>
        </p:nvCxnSpPr>
        <p:spPr>
          <a:xfrm>
            <a:off x="325821" y="124650"/>
            <a:ext cx="0" cy="867054"/>
          </a:xfrm>
          <a:prstGeom prst="line">
            <a:avLst/>
          </a:prstGeom>
          <a:ln w="76200">
            <a:solidFill>
              <a:srgbClr val="C02A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C4D25BD1-193B-6C89-288E-29A1B24A2D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44535" y="136396"/>
            <a:ext cx="4047313" cy="7669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76AC46-60C7-E5A1-9C78-A4AB11079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35" y="136396"/>
            <a:ext cx="7603896" cy="867054"/>
          </a:xfrm>
        </p:spPr>
        <p:txBody>
          <a:bodyPr>
            <a:normAutofit/>
          </a:bodyPr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0659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1996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2EE823AC-92C6-9C0D-BAD1-F0B54FDD0BE1}"/>
              </a:ext>
            </a:extLst>
          </p:cNvPr>
          <p:cNvSpPr/>
          <p:nvPr userDrawn="1"/>
        </p:nvSpPr>
        <p:spPr>
          <a:xfrm rot="5400000">
            <a:off x="5398015" y="-5419185"/>
            <a:ext cx="1408176" cy="12225528"/>
          </a:xfrm>
          <a:custGeom>
            <a:avLst/>
            <a:gdLst>
              <a:gd name="connsiteX0" fmla="*/ 0 w 1406368"/>
              <a:gd name="connsiteY0" fmla="*/ 12213020 h 12213020"/>
              <a:gd name="connsiteX1" fmla="*/ 0 w 1406368"/>
              <a:gd name="connsiteY1" fmla="*/ 0 h 12213020"/>
              <a:gd name="connsiteX2" fmla="*/ 365824 w 1406368"/>
              <a:gd name="connsiteY2" fmla="*/ 0 h 12213020"/>
              <a:gd name="connsiteX3" fmla="*/ 585106 w 1406368"/>
              <a:gd name="connsiteY3" fmla="*/ 501754 h 12213020"/>
              <a:gd name="connsiteX4" fmla="*/ 1406368 w 1406368"/>
              <a:gd name="connsiteY4" fmla="*/ 6106510 h 12213020"/>
              <a:gd name="connsiteX5" fmla="*/ 585106 w 1406368"/>
              <a:gd name="connsiteY5" fmla="*/ 11711265 h 12213020"/>
              <a:gd name="connsiteX6" fmla="*/ 365825 w 1406368"/>
              <a:gd name="connsiteY6" fmla="*/ 12213020 h 12213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6368" h="12213020">
                <a:moveTo>
                  <a:pt x="0" y="12213020"/>
                </a:moveTo>
                <a:lnTo>
                  <a:pt x="0" y="0"/>
                </a:lnTo>
                <a:lnTo>
                  <a:pt x="365824" y="0"/>
                </a:lnTo>
                <a:lnTo>
                  <a:pt x="585106" y="501754"/>
                </a:lnTo>
                <a:cubicBezTo>
                  <a:pt x="1086671" y="1833960"/>
                  <a:pt x="1406368" y="3850077"/>
                  <a:pt x="1406368" y="6106510"/>
                </a:cubicBezTo>
                <a:cubicBezTo>
                  <a:pt x="1406368" y="8362945"/>
                  <a:pt x="1086671" y="10379061"/>
                  <a:pt x="585106" y="11711265"/>
                </a:cubicBezTo>
                <a:lnTo>
                  <a:pt x="365825" y="12213020"/>
                </a:lnTo>
                <a:close/>
              </a:path>
            </a:pathLst>
          </a:custGeom>
          <a:gradFill flip="none" rotWithShape="1">
            <a:gsLst>
              <a:gs pos="8000">
                <a:srgbClr val="37358C"/>
              </a:gs>
              <a:gs pos="89000">
                <a:srgbClr val="CC2929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E921294-369D-26EE-0F7F-34707E4B9A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36416" y="101455"/>
            <a:ext cx="3869804" cy="11824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68BD63-396C-FB41-7CC8-11D762023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1617455"/>
            <a:ext cx="8686800" cy="1095927"/>
          </a:xfrm>
        </p:spPr>
        <p:txBody>
          <a:bodyPr>
            <a:normAutofit/>
          </a:bodyPr>
          <a:lstStyle>
            <a:lvl1pPr algn="ctr"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7581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D371D5-12BA-B519-C48D-0BEADBDE7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9C1184-E16A-351E-972B-51DF88642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5867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37358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600" b="0" i="0" kern="1200">
          <a:solidFill>
            <a:srgbClr val="3D3D3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200" b="0" i="0" kern="1200">
          <a:solidFill>
            <a:srgbClr val="3D3D3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b="0" i="0" kern="1200">
          <a:solidFill>
            <a:srgbClr val="3D3D3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rgbClr val="3D3D3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rgbClr val="3D3D3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581A0-050D-5D56-5973-1698E3FE49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EarthScope</a:t>
            </a:r>
            <a:r>
              <a:rPr lang="en-US" dirty="0"/>
              <a:t> Consortium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58CC7A-EF43-EF82-4EF3-6917DE3EC7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EPOS Days</a:t>
            </a:r>
          </a:p>
          <a:p>
            <a:r>
              <a:rPr lang="en-US" dirty="0"/>
              <a:t>March 19, 2025</a:t>
            </a:r>
          </a:p>
        </p:txBody>
      </p:sp>
    </p:spTree>
    <p:extLst>
      <p:ext uri="{BB962C8B-B14F-4D97-AF65-F5344CB8AC3E}">
        <p14:creationId xmlns:p14="http://schemas.microsoft.com/office/powerpoint/2010/main" val="3149899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32CFF-8F2E-6CB8-8B1F-0FE7309C4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next?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28490-AC6D-9736-3D23-D8BAEBDDD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Data </a:t>
            </a:r>
            <a:r>
              <a:rPr lang="en-US" sz="3600" dirty="0" err="1"/>
              <a:t>interdiscoverability</a:t>
            </a:r>
            <a:endParaRPr 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Data attribution challenges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Shared tools for visualization or analysis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Steps toward federation (metadata, formats)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Training/internships/summer schools</a:t>
            </a:r>
          </a:p>
        </p:txBody>
      </p:sp>
    </p:spTree>
    <p:extLst>
      <p:ext uri="{BB962C8B-B14F-4D97-AF65-F5344CB8AC3E}">
        <p14:creationId xmlns:p14="http://schemas.microsoft.com/office/powerpoint/2010/main" val="1217333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A216CE-2F5B-E020-D2C8-6E9861127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4E33B-B701-9604-BDF3-F5AF47ADD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next?</a:t>
            </a:r>
          </a:p>
        </p:txBody>
      </p:sp>
      <p:pic>
        <p:nvPicPr>
          <p:cNvPr id="10" name="Picture 9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60F65F30-D65C-3ACB-C99A-11E9F39D5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048" y="1544894"/>
            <a:ext cx="4746859" cy="4746859"/>
          </a:xfrm>
          <a:prstGeom prst="rect">
            <a:avLst/>
          </a:prstGeom>
        </p:spPr>
      </p:pic>
      <p:pic>
        <p:nvPicPr>
          <p:cNvPr id="11" name="Picture 10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C334957F-4776-6093-25F4-87084843A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8123" y="1611463"/>
            <a:ext cx="4652211" cy="4652211"/>
          </a:xfrm>
          <a:prstGeom prst="rect">
            <a:avLst/>
          </a:prstGeom>
        </p:spPr>
      </p:pic>
      <p:pic>
        <p:nvPicPr>
          <p:cNvPr id="12" name="Picture 11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7F73774D-FE6A-25EE-CE85-9313F0F64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684" y="1564141"/>
            <a:ext cx="4746859" cy="4746859"/>
          </a:xfrm>
          <a:prstGeom prst="rect">
            <a:avLst/>
          </a:prstGeom>
        </p:spPr>
      </p:pic>
      <p:pic>
        <p:nvPicPr>
          <p:cNvPr id="13" name="Picture 1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C60EBCF9-2909-C331-15F2-7A0DA1010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64" y="1655998"/>
            <a:ext cx="4563142" cy="456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87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C01A17-32DA-6C8F-9981-12C650774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7BE27-F8D5-042A-63F3-6CF761039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</a:t>
            </a:r>
            <a:r>
              <a:rPr lang="en-US" dirty="0" err="1"/>
              <a:t>EarthScope</a:t>
            </a:r>
            <a:endParaRPr lang="en-US" dirty="0"/>
          </a:p>
        </p:txBody>
      </p:sp>
      <p:pic>
        <p:nvPicPr>
          <p:cNvPr id="4" name="Picture 3" descr="A diagram of a company's company's company's company's company's company's company's company's company's company's company's company'&#10;&#10;AI-generated content may be incorrect.">
            <a:extLst>
              <a:ext uri="{FF2B5EF4-FFF2-40B4-BE49-F238E27FC236}">
                <a16:creationId xmlns:a16="http://schemas.microsoft.com/office/drawing/2014/main" id="{BAD4A08A-44ED-C8A3-7DD3-0D1523CAB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59" y="1847181"/>
            <a:ext cx="11714054" cy="361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623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E65A4-4576-6EA1-D372-CFEEB2025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</a:t>
            </a:r>
            <a:r>
              <a:rPr lang="en-US" dirty="0" err="1"/>
              <a:t>EarthScope</a:t>
            </a:r>
            <a:endParaRPr lang="en-US" dirty="0"/>
          </a:p>
        </p:txBody>
      </p:sp>
      <p:pic>
        <p:nvPicPr>
          <p:cNvPr id="5" name="Picture 4" descr="A diagram of a weathering system&#10;&#10;AI-generated content may be incorrect.">
            <a:extLst>
              <a:ext uri="{FF2B5EF4-FFF2-40B4-BE49-F238E27FC236}">
                <a16:creationId xmlns:a16="http://schemas.microsoft.com/office/drawing/2014/main" id="{620F9E42-F0E0-3148-D358-4FE7A48E1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312" y="1003450"/>
            <a:ext cx="10437513" cy="587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854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1DDCC-D3B1-31AB-F90E-68C510EA8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6BDE8-951B-1507-43EC-91935B48A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</a:t>
            </a:r>
            <a:r>
              <a:rPr lang="en-US" dirty="0" err="1"/>
              <a:t>EarthScope</a:t>
            </a:r>
            <a:endParaRPr lang="en-US" dirty="0"/>
          </a:p>
        </p:txBody>
      </p:sp>
      <p:pic>
        <p:nvPicPr>
          <p:cNvPr id="5" name="Picture 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2471F268-E3D1-FDC8-255D-90291E968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2014" y="1898374"/>
            <a:ext cx="3896139" cy="3896139"/>
          </a:xfrm>
          <a:prstGeom prst="rect">
            <a:avLst/>
          </a:prstGeom>
        </p:spPr>
      </p:pic>
      <p:pic>
        <p:nvPicPr>
          <p:cNvPr id="7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06017D80-8203-10B6-2F0D-F20E4522C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5121" y="1898374"/>
            <a:ext cx="3896140" cy="3896140"/>
          </a:xfrm>
          <a:prstGeom prst="rect">
            <a:avLst/>
          </a:prstGeom>
        </p:spPr>
      </p:pic>
      <p:pic>
        <p:nvPicPr>
          <p:cNvPr id="9" name="Picture 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4821056E-FEB2-92B5-195A-CE1240FDC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17" y="2365512"/>
            <a:ext cx="3429001" cy="34290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60D7D7-51F8-3B43-B66E-75E88A3B2C05}"/>
              </a:ext>
            </a:extLst>
          </p:cNvPr>
          <p:cNvSpPr txBox="1"/>
          <p:nvPr/>
        </p:nvSpPr>
        <p:spPr>
          <a:xfrm>
            <a:off x="626166" y="6042992"/>
            <a:ext cx="26436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Engagement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FB8B29-3724-48F6-B965-1BF118BE748F}"/>
              </a:ext>
            </a:extLst>
          </p:cNvPr>
          <p:cNvSpPr txBox="1"/>
          <p:nvPr/>
        </p:nvSpPr>
        <p:spPr>
          <a:xfrm>
            <a:off x="8600661" y="6042991"/>
            <a:ext cx="32800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Instrumentation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0C76A0-E0C6-4FF5-259B-ED3BB5ACF4C5}"/>
              </a:ext>
            </a:extLst>
          </p:cNvPr>
          <p:cNvSpPr txBox="1"/>
          <p:nvPr/>
        </p:nvSpPr>
        <p:spPr>
          <a:xfrm>
            <a:off x="4886740" y="6042991"/>
            <a:ext cx="28729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Data Services</a:t>
            </a:r>
          </a:p>
        </p:txBody>
      </p:sp>
    </p:spTree>
    <p:extLst>
      <p:ext uri="{BB962C8B-B14F-4D97-AF65-F5344CB8AC3E}">
        <p14:creationId xmlns:p14="http://schemas.microsoft.com/office/powerpoint/2010/main" val="1789449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B06C45-0023-BA90-3FB6-2EA58C8338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4E8A2-6734-E188-251F-234F9A870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</a:t>
            </a:r>
            <a:r>
              <a:rPr lang="en-US" dirty="0" err="1"/>
              <a:t>EarthScope</a:t>
            </a:r>
            <a:endParaRPr lang="en-US" dirty="0"/>
          </a:p>
        </p:txBody>
      </p:sp>
      <p:pic>
        <p:nvPicPr>
          <p:cNvPr id="4" name="Picture 3" descr="Diagram of a diagram of a company&#10;&#10;AI-generated content may be incorrect.">
            <a:extLst>
              <a:ext uri="{FF2B5EF4-FFF2-40B4-BE49-F238E27FC236}">
                <a16:creationId xmlns:a16="http://schemas.microsoft.com/office/drawing/2014/main" id="{85E0D553-9256-8A84-AB8A-273FE466AC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24" t="76000" r="24556"/>
          <a:stretch/>
        </p:blipFill>
        <p:spPr>
          <a:xfrm>
            <a:off x="7679802" y="3698410"/>
            <a:ext cx="4016415" cy="2024970"/>
          </a:xfrm>
          <a:prstGeom prst="rect">
            <a:avLst/>
          </a:prstGeom>
        </p:spPr>
      </p:pic>
      <p:pic>
        <p:nvPicPr>
          <p:cNvPr id="6" name="Picture 5" descr="Diagram of a diagram of a company&#10;&#10;AI-generated content may be incorrect.">
            <a:extLst>
              <a:ext uri="{FF2B5EF4-FFF2-40B4-BE49-F238E27FC236}">
                <a16:creationId xmlns:a16="http://schemas.microsoft.com/office/drawing/2014/main" id="{C8379A6B-C1F1-4401-AA77-2E88123BD6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680" t="19827" r="376" b="53010"/>
          <a:stretch/>
        </p:blipFill>
        <p:spPr>
          <a:xfrm>
            <a:off x="2974694" y="3859857"/>
            <a:ext cx="3669175" cy="2291788"/>
          </a:xfrm>
          <a:prstGeom prst="rect">
            <a:avLst/>
          </a:prstGeom>
        </p:spPr>
      </p:pic>
      <p:pic>
        <p:nvPicPr>
          <p:cNvPr id="8" name="Picture 7" descr="Diagram of a diagram of a company&#10;&#10;AI-generated content may be incorrect.">
            <a:extLst>
              <a:ext uri="{FF2B5EF4-FFF2-40B4-BE49-F238E27FC236}">
                <a16:creationId xmlns:a16="http://schemas.microsoft.com/office/drawing/2014/main" id="{651F209E-EC02-3613-295D-B25AD7E954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8196" b="81101"/>
          <a:stretch/>
        </p:blipFill>
        <p:spPr>
          <a:xfrm>
            <a:off x="588310" y="1834457"/>
            <a:ext cx="3289210" cy="1594543"/>
          </a:xfrm>
          <a:prstGeom prst="rect">
            <a:avLst/>
          </a:prstGeom>
        </p:spPr>
      </p:pic>
      <p:pic>
        <p:nvPicPr>
          <p:cNvPr id="13" name="Picture 12" descr="Diagram of a diagram of a company&#10;&#10;AI-generated content may be incorrect.">
            <a:extLst>
              <a:ext uri="{FF2B5EF4-FFF2-40B4-BE49-F238E27FC236}">
                <a16:creationId xmlns:a16="http://schemas.microsoft.com/office/drawing/2014/main" id="{FE125DF1-8259-8722-0586-B9CAB00E1C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561" t="53394" r="-637" b="24108"/>
          <a:stretch/>
        </p:blipFill>
        <p:spPr>
          <a:xfrm>
            <a:off x="5798917" y="1682604"/>
            <a:ext cx="3889093" cy="189824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6582A2D-A159-C137-B835-C402BAC3AADC}"/>
              </a:ext>
            </a:extLst>
          </p:cNvPr>
          <p:cNvSpPr/>
          <p:nvPr/>
        </p:nvSpPr>
        <p:spPr>
          <a:xfrm>
            <a:off x="6875362" y="1539433"/>
            <a:ext cx="393539" cy="381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04E54B-07DA-1979-72EB-8D33A013626D}"/>
              </a:ext>
            </a:extLst>
          </p:cNvPr>
          <p:cNvSpPr/>
          <p:nvPr/>
        </p:nvSpPr>
        <p:spPr>
          <a:xfrm>
            <a:off x="6250330" y="3429000"/>
            <a:ext cx="393539" cy="381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3C16B55-5319-C043-564F-03F077DE69F1}"/>
              </a:ext>
            </a:extLst>
          </p:cNvPr>
          <p:cNvSpPr/>
          <p:nvPr/>
        </p:nvSpPr>
        <p:spPr>
          <a:xfrm>
            <a:off x="9055260" y="3642067"/>
            <a:ext cx="841094" cy="9415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582955-1AF5-B589-2498-69FBC7D5338B}"/>
              </a:ext>
            </a:extLst>
          </p:cNvPr>
          <p:cNvSpPr/>
          <p:nvPr/>
        </p:nvSpPr>
        <p:spPr>
          <a:xfrm>
            <a:off x="3877520" y="5818574"/>
            <a:ext cx="393539" cy="381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66D557-DAEC-E815-9558-6FEDCC692AC2}"/>
              </a:ext>
            </a:extLst>
          </p:cNvPr>
          <p:cNvSpPr/>
          <p:nvPr/>
        </p:nvSpPr>
        <p:spPr>
          <a:xfrm>
            <a:off x="2974694" y="3534553"/>
            <a:ext cx="567159" cy="851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9104BEC-3D10-ECED-3F77-DD1D0918D964}"/>
              </a:ext>
            </a:extLst>
          </p:cNvPr>
          <p:cNvSpPr/>
          <p:nvPr/>
        </p:nvSpPr>
        <p:spPr>
          <a:xfrm>
            <a:off x="1921397" y="2963119"/>
            <a:ext cx="508287" cy="477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310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6F931-60F6-E26F-E33C-D823ECE2A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35" y="136396"/>
            <a:ext cx="8068098" cy="867054"/>
          </a:xfrm>
        </p:spPr>
        <p:txBody>
          <a:bodyPr>
            <a:normAutofit fontScale="90000"/>
          </a:bodyPr>
          <a:lstStyle/>
          <a:p>
            <a:r>
              <a:rPr lang="en-US" dirty="0"/>
              <a:t>Alignment: sensor infrastructure</a:t>
            </a: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9E2148A-6D2B-A4C9-29C5-73A795612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862" y="824737"/>
            <a:ext cx="5837174" cy="3955043"/>
          </a:xfrm>
          <a:prstGeom prst="rect">
            <a:avLst/>
          </a:prstGeom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6DE4EFB-7E77-D559-D2FC-1AEDBA3CC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156" y="2902957"/>
            <a:ext cx="5837174" cy="3955043"/>
          </a:xfrm>
          <a:prstGeom prst="rect">
            <a:avLst/>
          </a:prstGeom>
        </p:spPr>
      </p:pic>
      <p:pic>
        <p:nvPicPr>
          <p:cNvPr id="12" name="Picture 1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AE150DD-D090-5EA6-B701-B2B8423CE87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832" r="9416" b="33814"/>
          <a:stretch/>
        </p:blipFill>
        <p:spPr>
          <a:xfrm>
            <a:off x="4860758" y="2802258"/>
            <a:ext cx="6198670" cy="3811604"/>
          </a:xfrm>
          <a:prstGeom prst="rect">
            <a:avLst/>
          </a:prstGeom>
        </p:spPr>
      </p:pic>
      <p:pic>
        <p:nvPicPr>
          <p:cNvPr id="10" name="Picture 9" descr="A map of australia on a computer screen&#10;&#10;AI-generated content may be incorrect.">
            <a:extLst>
              <a:ext uri="{FF2B5EF4-FFF2-40B4-BE49-F238E27FC236}">
                <a16:creationId xmlns:a16="http://schemas.microsoft.com/office/drawing/2014/main" id="{9F8F95DB-FEC8-BF3F-7C03-251576C980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7192" y="788698"/>
            <a:ext cx="5184808" cy="3841668"/>
          </a:xfrm>
          <a:prstGeom prst="rect">
            <a:avLst/>
          </a:prstGeom>
        </p:spPr>
      </p:pic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E9A0189-CF49-4ABA-1349-DF67ED558C1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2616" t="24399" r="22730" b="4497"/>
          <a:stretch/>
        </p:blipFill>
        <p:spPr>
          <a:xfrm>
            <a:off x="4044789" y="1038809"/>
            <a:ext cx="4247909" cy="381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910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89D7F5-3635-6AE4-A2B3-8B9FEC149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6CEE6-DC29-5AE8-5BC9-FE803E8BF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Alignment: data access</a:t>
            </a:r>
          </a:p>
        </p:txBody>
      </p:sp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773F3F4-04A9-B0FD-A588-D3C3CE203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107" y="700645"/>
            <a:ext cx="7772400" cy="6052241"/>
          </a:xfrm>
          <a:prstGeom prst="rect">
            <a:avLst/>
          </a:prstGeom>
        </p:spPr>
      </p:pic>
      <p:pic>
        <p:nvPicPr>
          <p:cNvPr id="5" name="Picture 4" descr="A map of the earth&#10;&#10;AI-generated content may be incorrect.">
            <a:extLst>
              <a:ext uri="{FF2B5EF4-FFF2-40B4-BE49-F238E27FC236}">
                <a16:creationId xmlns:a16="http://schemas.microsoft.com/office/drawing/2014/main" id="{D8E0FFC8-E6FF-73F2-DCA2-7C43F9E9BD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5551" y="867637"/>
            <a:ext cx="6347575" cy="4703216"/>
          </a:xfrm>
          <a:prstGeom prst="rect">
            <a:avLst/>
          </a:prstGeom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7FB9D1D-962A-3C6E-CEB2-6D876CAAF9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1290" y="3429000"/>
            <a:ext cx="5054141" cy="3744850"/>
          </a:xfrm>
          <a:prstGeom prst="rect">
            <a:avLst/>
          </a:prstGeom>
        </p:spPr>
      </p:pic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2ED2FC2-B5D5-18D5-A6DA-A4A7A44C38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2328" y="1006344"/>
            <a:ext cx="4852294" cy="334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425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98116-76FB-5FD4-2384-38EEFEFA4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D85DA-C2FA-61D4-0AEC-573072C6E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Alignment: use innovation</a:t>
            </a: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8B061F2-617F-733F-44B4-B318D6F8B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767" y="2127181"/>
            <a:ext cx="6135599" cy="45461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51F1F6-130F-BEC8-833B-7AD2B4FE3486}"/>
              </a:ext>
            </a:extLst>
          </p:cNvPr>
          <p:cNvSpPr txBox="1"/>
          <p:nvPr/>
        </p:nvSpPr>
        <p:spPr>
          <a:xfrm>
            <a:off x="10356783" y="6488668"/>
            <a:ext cx="1500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EPOS: DT-GEO</a:t>
            </a:r>
          </a:p>
        </p:txBody>
      </p:sp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47F7136-5832-1AED-1790-3F5C4022E73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748" t="24886" r="4127" b="16664"/>
          <a:stretch/>
        </p:blipFill>
        <p:spPr>
          <a:xfrm>
            <a:off x="121634" y="1252175"/>
            <a:ext cx="6437314" cy="365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385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3D01E-085B-FCC5-B495-A72525B2A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collaboration</a:t>
            </a:r>
          </a:p>
        </p:txBody>
      </p:sp>
      <p:pic>
        <p:nvPicPr>
          <p:cNvPr id="5" name="Picture 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4F7FD919-79C9-8AA6-5513-FF722B644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455" y="1439582"/>
            <a:ext cx="3225016" cy="3225016"/>
          </a:xfrm>
          <a:prstGeom prst="rect">
            <a:avLst/>
          </a:prstGeom>
        </p:spPr>
      </p:pic>
      <p:pic>
        <p:nvPicPr>
          <p:cNvPr id="7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2246F19C-FC63-E590-D3F7-D4AE43CD9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3491" y="2440795"/>
            <a:ext cx="3225017" cy="32250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4054E1-ED3B-EDF9-00F1-39FC1465B9C8}"/>
              </a:ext>
            </a:extLst>
          </p:cNvPr>
          <p:cNvSpPr txBox="1"/>
          <p:nvPr/>
        </p:nvSpPr>
        <p:spPr>
          <a:xfrm>
            <a:off x="1223579" y="4372210"/>
            <a:ext cx="28007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Introductions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B66D4B-AE5D-AC40-8FBB-16EEF320EDA9}"/>
              </a:ext>
            </a:extLst>
          </p:cNvPr>
          <p:cNvSpPr txBox="1"/>
          <p:nvPr/>
        </p:nvSpPr>
        <p:spPr>
          <a:xfrm>
            <a:off x="4236471" y="5542684"/>
            <a:ext cx="40911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Technical Exchange</a:t>
            </a:r>
          </a:p>
        </p:txBody>
      </p:sp>
      <p:pic>
        <p:nvPicPr>
          <p:cNvPr id="4" name="Picture 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7ADB571A-D1B1-E203-AD10-3D9BF21DD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9459" y="1111479"/>
            <a:ext cx="3881222" cy="38812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CA6D18-21D8-7BD7-5876-8E5A88869C6C}"/>
              </a:ext>
            </a:extLst>
          </p:cNvPr>
          <p:cNvSpPr txBox="1"/>
          <p:nvPr/>
        </p:nvSpPr>
        <p:spPr>
          <a:xfrm>
            <a:off x="8515201" y="4956985"/>
            <a:ext cx="35541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Network Building</a:t>
            </a:r>
          </a:p>
        </p:txBody>
      </p:sp>
    </p:spTree>
    <p:extLst>
      <p:ext uri="{BB962C8B-B14F-4D97-AF65-F5344CB8AC3E}">
        <p14:creationId xmlns:p14="http://schemas.microsoft.com/office/powerpoint/2010/main" val="3422903983"/>
      </p:ext>
    </p:extLst>
  </p:cSld>
  <p:clrMapOvr>
    <a:masterClrMapping/>
  </p:clrMapOvr>
</p:sld>
</file>

<file path=ppt/theme/theme1.xml><?xml version="1.0" encoding="utf-8"?>
<a:theme xmlns:a="http://schemas.openxmlformats.org/drawingml/2006/main" name="GAGE-SAGE">
  <a:themeElements>
    <a:clrScheme name="EarthScope_for_print">
      <a:dk1>
        <a:sysClr val="windowText" lastClr="000000"/>
      </a:dk1>
      <a:lt1>
        <a:sysClr val="window" lastClr="FFFFFF"/>
      </a:lt1>
      <a:dk2>
        <a:srgbClr val="979699"/>
      </a:dk2>
      <a:lt2>
        <a:srgbClr val="EAE7E7"/>
      </a:lt2>
      <a:accent1>
        <a:srgbClr val="CC2829"/>
      </a:accent1>
      <a:accent2>
        <a:srgbClr val="37358C"/>
      </a:accent2>
      <a:accent3>
        <a:srgbClr val="979698"/>
      </a:accent3>
      <a:accent4>
        <a:srgbClr val="EAE7E7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98</Words>
  <Application>Microsoft Macintosh PowerPoint</Application>
  <PresentationFormat>Widescreen</PresentationFormat>
  <Paragraphs>33</Paragraphs>
  <Slides>11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5" baseType="lpstr">
      <vt:lpstr>Aptos</vt:lpstr>
      <vt:lpstr>Arial</vt:lpstr>
      <vt:lpstr>Calibri</vt:lpstr>
      <vt:lpstr>GAGE-SAGE</vt:lpstr>
      <vt:lpstr>EarthScope Consortium</vt:lpstr>
      <vt:lpstr>About EarthScope</vt:lpstr>
      <vt:lpstr>About EarthScope</vt:lpstr>
      <vt:lpstr>About EarthScope</vt:lpstr>
      <vt:lpstr>About EarthScope</vt:lpstr>
      <vt:lpstr>Alignment: sensor infrastructure</vt:lpstr>
      <vt:lpstr>Alignment: data access</vt:lpstr>
      <vt:lpstr>Alignment: use innovation</vt:lpstr>
      <vt:lpstr>Active collaboration</vt:lpstr>
      <vt:lpstr>What next?</vt:lpstr>
      <vt:lpstr>What next?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Karl_EPOS ERIC </dc:creator>
  <cp:lastModifiedBy>Karl_EPOS ERIC </cp:lastModifiedBy>
  <cp:revision>1</cp:revision>
  <dcterms:created xsi:type="dcterms:W3CDTF">2025-03-27T14:05:16Z</dcterms:created>
  <dcterms:modified xsi:type="dcterms:W3CDTF">2025-03-27T14:06:51Z</dcterms:modified>
</cp:coreProperties>
</file>