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7" r:id="rId3"/>
  </p:sldMasterIdLst>
  <p:notesMasterIdLst>
    <p:notesMasterId r:id="rId9"/>
  </p:notesMasterIdLst>
  <p:sldIdLst>
    <p:sldId id="256" r:id="rId4"/>
    <p:sldId id="264" r:id="rId5"/>
    <p:sldId id="257" r:id="rId6"/>
    <p:sldId id="266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9TqexgzUzIZh6NqSgosdAkpgu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Title slide</a:t>
            </a:r>
            <a:endParaRPr/>
          </a:p>
        </p:txBody>
      </p:sp>
      <p:sp>
        <p:nvSpPr>
          <p:cNvPr id="81" name="Google Shape;81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C0E2F041-81C4-5D04-34E1-673C7941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947A6B5B-620C-38F7-EE59-87FF6828D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185099A3-D58D-08FE-B832-31AD59AF4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61D8F67F-BF25-85E2-1FA8-B16CC4B6EACD}"/>
              </a:ext>
            </a:extLst>
          </p:cNvPr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43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89" name="Google Shape;89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98DD597-8E1A-CB7D-C095-997EFFFF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66BB71D9-CDEE-9404-0A76-499E57B5B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20E083BA-874E-3FD1-CBE7-724F4E562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Content slide</a:t>
            </a:r>
            <a:endParaRPr/>
          </a:p>
        </p:txBody>
      </p:sp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E2615E2F-AC87-9E35-7B40-FA41AC7E1679}"/>
              </a:ext>
            </a:extLst>
          </p:cNvPr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43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Logo only</a:t>
            </a:r>
            <a:endParaRPr/>
          </a:p>
        </p:txBody>
      </p:sp>
      <p:sp>
        <p:nvSpPr>
          <p:cNvPr id="119" name="Google Shape;119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838200" y="1786241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838200" y="4265916"/>
            <a:ext cx="10515600" cy="94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375781" y="1707503"/>
            <a:ext cx="1133633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Wrap up</a:t>
            </a:r>
            <a:endParaRPr sz="6000" b="1" i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1050925" y="5475287"/>
            <a:ext cx="10090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A9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EBA900"/>
                </a:solidFill>
              </a:rPr>
              <a:t>Otto Lange </a:t>
            </a:r>
            <a:r>
              <a:rPr lang="en-US" sz="1800" b="0" i="0" u="none" strike="noStrike" cap="none" dirty="0">
                <a:solidFill>
                  <a:srgbClr val="EBA900"/>
                </a:solidFill>
                <a:latin typeface="Arial"/>
                <a:ea typeface="Arial"/>
                <a:cs typeface="Arial"/>
                <a:sym typeface="Arial"/>
              </a:rPr>
              <a:t>|  EPOS Scientific Officer | </a:t>
            </a:r>
            <a:r>
              <a:rPr lang="en-US" sz="1800" b="0" i="0" u="none" strike="noStrike" cap="none" dirty="0" err="1">
                <a:solidFill>
                  <a:srgbClr val="EBA900"/>
                </a:solidFill>
                <a:latin typeface="Arial"/>
                <a:ea typeface="Arial"/>
                <a:cs typeface="Arial"/>
                <a:sym typeface="Arial"/>
              </a:rPr>
              <a:t>o.a.lange@uu.nl</a:t>
            </a:r>
            <a:r>
              <a:rPr lang="en-US" sz="1800" b="0" i="0" u="none" strike="noStrike" cap="none" dirty="0">
                <a:solidFill>
                  <a:srgbClr val="EBA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75781" y="4265916"/>
            <a:ext cx="11336055" cy="94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821"/>
              <a:buFont typeface="Arial"/>
              <a:buNone/>
            </a:pPr>
            <a:r>
              <a:rPr lang="en-US" sz="3300" b="1" dirty="0">
                <a:solidFill>
                  <a:srgbClr val="096137"/>
                </a:solidFill>
                <a:latin typeface="Calibri"/>
                <a:ea typeface="Calibri"/>
                <a:cs typeface="Calibri"/>
                <a:sym typeface="Calibri"/>
              </a:rPr>
              <a:t>Meet ‘n Greet – Cross-TCS Collaboration</a:t>
            </a:r>
            <a:endParaRPr lang="en-US" sz="3300" b="1" i="0" u="none" strike="noStrike" cap="none" dirty="0">
              <a:solidFill>
                <a:srgbClr val="0961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821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096137"/>
                </a:solidFill>
                <a:latin typeface="Calibri"/>
                <a:ea typeface="Calibri"/>
                <a:cs typeface="Calibri"/>
                <a:sym typeface="Calibri"/>
              </a:rPr>
              <a:t>18 March 2025 | </a:t>
            </a:r>
            <a:r>
              <a:rPr lang="en-US" sz="3300" dirty="0">
                <a:solidFill>
                  <a:srgbClr val="096137"/>
                </a:solidFill>
                <a:latin typeface="Calibri"/>
                <a:ea typeface="Calibri"/>
                <a:cs typeface="Calibri"/>
                <a:sym typeface="Calibri"/>
              </a:rPr>
              <a:t>EPOS DAYS</a:t>
            </a:r>
            <a:r>
              <a:rPr lang="en-US" sz="3300" b="0" i="0" u="none" strike="noStrike" cap="none" dirty="0">
                <a:solidFill>
                  <a:srgbClr val="096137"/>
                </a:solidFill>
                <a:latin typeface="Calibri"/>
                <a:ea typeface="Calibri"/>
                <a:cs typeface="Calibri"/>
                <a:sym typeface="Calibri"/>
              </a:rPr>
              <a:t>| Perugia</a:t>
            </a:r>
            <a:endParaRPr sz="4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8EB8253-47AE-DFC7-90E7-D97C98DC414D}"/>
              </a:ext>
            </a:extLst>
          </p:cNvPr>
          <p:cNvGrpSpPr/>
          <p:nvPr/>
        </p:nvGrpSpPr>
        <p:grpSpPr>
          <a:xfrm>
            <a:off x="752034" y="1952515"/>
            <a:ext cx="10601766" cy="1315922"/>
            <a:chOff x="-509498" y="317812"/>
            <a:chExt cx="12863864" cy="1569610"/>
          </a:xfrm>
        </p:grpSpPr>
        <p:pic>
          <p:nvPicPr>
            <p:cNvPr id="3" name="Afbeelding 2" descr="Afbeelding met cirkel, Graphics, ontwerp, illustratie&#10;&#10;Door AI gegenereerde inhoud is mogelijk onjuist.">
              <a:extLst>
                <a:ext uri="{FF2B5EF4-FFF2-40B4-BE49-F238E27FC236}">
                  <a16:creationId xmlns:a16="http://schemas.microsoft.com/office/drawing/2014/main" id="{84DC60DF-AE24-D901-BED2-AAB8492E1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</p:spPr>
        </p:pic>
        <p:pic>
          <p:nvPicPr>
            <p:cNvPr id="4" name="Afbeelding 3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5CCB4B8D-9E81-5821-9AEE-214E2F34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</p:spPr>
        </p:pic>
        <p:pic>
          <p:nvPicPr>
            <p:cNvPr id="5" name="Afbeelding 4" descr="Afbeelding met cirkel, Graphics, ontwerp, kunst&#10;&#10;Door AI gegenereerde inhoud is mogelijk onjuist.">
              <a:extLst>
                <a:ext uri="{FF2B5EF4-FFF2-40B4-BE49-F238E27FC236}">
                  <a16:creationId xmlns:a16="http://schemas.microsoft.com/office/drawing/2014/main" id="{18C4D4AA-418D-5548-B8F2-8CD94E396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</p:spPr>
        </p:pic>
        <p:pic>
          <p:nvPicPr>
            <p:cNvPr id="6" name="Afbeelding 5" descr="Afbeelding met cirkel, Graphics, kunst, Lila&#10;&#10;Door AI gegenereerde inhoud is mogelijk onjuist.">
              <a:extLst>
                <a:ext uri="{FF2B5EF4-FFF2-40B4-BE49-F238E27FC236}">
                  <a16:creationId xmlns:a16="http://schemas.microsoft.com/office/drawing/2014/main" id="{B917C163-6175-CE07-ABAF-E31DF847E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</p:spPr>
        </p:pic>
        <p:pic>
          <p:nvPicPr>
            <p:cNvPr id="7" name="Afbeelding 6" descr="Afbeelding met cirkel, ontwerp&#10;&#10;Door AI gegenereerde inhoud is mogelijk onjuist.">
              <a:extLst>
                <a:ext uri="{FF2B5EF4-FFF2-40B4-BE49-F238E27FC236}">
                  <a16:creationId xmlns:a16="http://schemas.microsoft.com/office/drawing/2014/main" id="{3108DAA9-0DDA-B801-F39C-392D8385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</p:spPr>
        </p:pic>
        <p:pic>
          <p:nvPicPr>
            <p:cNvPr id="8" name="Afbeelding 7" descr="Afbeelding met cirkel, Graphics, Lettertype, logo&#10;&#10;Door AI gegenereerde inhoud is mogelijk onjuist.">
              <a:extLst>
                <a:ext uri="{FF2B5EF4-FFF2-40B4-BE49-F238E27FC236}">
                  <a16:creationId xmlns:a16="http://schemas.microsoft.com/office/drawing/2014/main" id="{DE4AE634-02B6-B8BE-0643-12E90BE45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2000"/>
            </a:blip>
            <a:stretch>
              <a:fillRect/>
            </a:stretch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</p:spPr>
        </p:pic>
        <p:pic>
          <p:nvPicPr>
            <p:cNvPr id="9" name="Afbeelding 8" descr="Afbeelding met cirkel, Graphics, symbool, Lettertype&#10;&#10;Door AI gegenereerde inhoud is mogelijk onjuist.">
              <a:extLst>
                <a:ext uri="{FF2B5EF4-FFF2-40B4-BE49-F238E27FC236}">
                  <a16:creationId xmlns:a16="http://schemas.microsoft.com/office/drawing/2014/main" id="{2760D69A-F53F-4410-2184-0C2D6D3E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2000"/>
            </a:blip>
            <a:stretch>
              <a:fillRect/>
            </a:stretch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</p:spPr>
        </p:pic>
        <p:pic>
          <p:nvPicPr>
            <p:cNvPr id="10" name="Afbeelding 9" descr="Afbeelding met cirkel, Lettertype, Graphics, lijn&#10;&#10;Door AI gegenereerde inhoud is mogelijk onjuist.">
              <a:extLst>
                <a:ext uri="{FF2B5EF4-FFF2-40B4-BE49-F238E27FC236}">
                  <a16:creationId xmlns:a16="http://schemas.microsoft.com/office/drawing/2014/main" id="{B755B251-A68A-D251-CA84-2AE54FD4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62000"/>
            </a:blip>
            <a:stretch>
              <a:fillRect/>
            </a:stretch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</p:spPr>
        </p:pic>
        <p:pic>
          <p:nvPicPr>
            <p:cNvPr id="11" name="Afbeelding 10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051A0017-E7C1-A17E-341B-EA861E08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2000"/>
            </a:blip>
            <a:stretch>
              <a:fillRect/>
            </a:stretch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</p:spPr>
        </p:pic>
        <p:pic>
          <p:nvPicPr>
            <p:cNvPr id="12" name="Afbeelding 11" descr="Afbeelding met Graphics, cirkel, symbool, logo&#10;&#10;Door AI gegenereerde inhoud is mogelijk onjuist.">
              <a:extLst>
                <a:ext uri="{FF2B5EF4-FFF2-40B4-BE49-F238E27FC236}">
                  <a16:creationId xmlns:a16="http://schemas.microsoft.com/office/drawing/2014/main" id="{3D5AD460-55F4-87AC-9D45-CBBFF829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62000"/>
            </a:blip>
            <a:stretch>
              <a:fillRect/>
            </a:stretch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86F1AADF-A828-EEC7-B0E0-9C6E35396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>
            <a:extLst>
              <a:ext uri="{FF2B5EF4-FFF2-40B4-BE49-F238E27FC236}">
                <a16:creationId xmlns:a16="http://schemas.microsoft.com/office/drawing/2014/main" id="{89B85823-9454-B28B-8FFD-D852F602F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The importance of “Meet ‘n Greet”</a:t>
            </a:r>
            <a:endParaRPr dirty="0"/>
          </a:p>
        </p:txBody>
      </p:sp>
      <p:sp>
        <p:nvSpPr>
          <p:cNvPr id="92" name="Google Shape;92;p2">
            <a:extLst>
              <a:ext uri="{FF2B5EF4-FFF2-40B4-BE49-F238E27FC236}">
                <a16:creationId xmlns:a16="http://schemas.microsoft.com/office/drawing/2014/main" id="{9B91DA24-0FC4-76AE-495A-49DE15F92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31647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Strategic Objective 2 (SO2) – Enhancing and advancing services for solid Earth science: from abstract to concrete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The ‘EPOS User </a:t>
            </a:r>
            <a:r>
              <a:rPr lang="en-US" sz="2400" b="1" dirty="0"/>
              <a:t>Feedback Loop</a:t>
            </a:r>
            <a:r>
              <a:rPr lang="en-US" sz="2400" dirty="0"/>
              <a:t>’: from concept to instrument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Anticipating tomorrow’s scientific needs from a </a:t>
            </a:r>
            <a:r>
              <a:rPr lang="en-US" sz="2400" b="1" dirty="0"/>
              <a:t>cross-disciplinary</a:t>
            </a:r>
            <a:r>
              <a:rPr lang="en-US" sz="2400" dirty="0"/>
              <a:t> perspective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Identifying </a:t>
            </a:r>
            <a:r>
              <a:rPr lang="en-US" sz="2400" b="1" dirty="0"/>
              <a:t>use cases </a:t>
            </a:r>
            <a:r>
              <a:rPr lang="en-US" sz="2400" dirty="0"/>
              <a:t>by crossing borders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Early career researchers and TCS scientists alike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Science is (partially) a social endeavor: breaking borders through interaction with ‘fresh mindsets’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ts val="2800"/>
              <a:buFontTx/>
              <a:buChar char="-"/>
            </a:pPr>
            <a:r>
              <a:rPr lang="en-US" sz="2400" dirty="0"/>
              <a:t>Session today exposes a lot of ongoing and emerging collaboration and ECR engagement! Format works!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7958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888956EA-3C05-94D6-C578-9DD2002FB8BD}"/>
              </a:ext>
            </a:extLst>
          </p:cNvPr>
          <p:cNvGrpSpPr/>
          <p:nvPr/>
        </p:nvGrpSpPr>
        <p:grpSpPr>
          <a:xfrm rot="19856394">
            <a:off x="490466" y="2685002"/>
            <a:ext cx="10601766" cy="1315922"/>
            <a:chOff x="-509498" y="317812"/>
            <a:chExt cx="12863864" cy="1569610"/>
          </a:xfrm>
        </p:grpSpPr>
        <p:pic>
          <p:nvPicPr>
            <p:cNvPr id="8" name="Afbeelding 7" descr="Afbeelding met cirkel, Graphics, ontwerp, illustratie&#10;&#10;Door AI gegenereerde inhoud is mogelijk onjuist.">
              <a:extLst>
                <a:ext uri="{FF2B5EF4-FFF2-40B4-BE49-F238E27FC236}">
                  <a16:creationId xmlns:a16="http://schemas.microsoft.com/office/drawing/2014/main" id="{03655C24-45D1-5897-A086-86B4B796D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7000"/>
            </a:blip>
            <a:stretch>
              <a:fillRect/>
            </a:stretch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</p:spPr>
        </p:pic>
        <p:pic>
          <p:nvPicPr>
            <p:cNvPr id="9" name="Afbeelding 8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7BBA9F3B-6A3D-4674-2B8C-9E95CA28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7000"/>
            </a:blip>
            <a:stretch>
              <a:fillRect/>
            </a:stretch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</p:spPr>
        </p:pic>
        <p:pic>
          <p:nvPicPr>
            <p:cNvPr id="10" name="Afbeelding 9" descr="Afbeelding met cirkel, Graphics, ontwerp, kunst&#10;&#10;Door AI gegenereerde inhoud is mogelijk onjuist.">
              <a:extLst>
                <a:ext uri="{FF2B5EF4-FFF2-40B4-BE49-F238E27FC236}">
                  <a16:creationId xmlns:a16="http://schemas.microsoft.com/office/drawing/2014/main" id="{E9539DFA-B1AF-807A-E431-0217ABB8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7000"/>
            </a:blip>
            <a:stretch>
              <a:fillRect/>
            </a:stretch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</p:spPr>
        </p:pic>
        <p:pic>
          <p:nvPicPr>
            <p:cNvPr id="11" name="Afbeelding 10" descr="Afbeelding met cirkel, Graphics, kunst, Lila&#10;&#10;Door AI gegenereerde inhoud is mogelijk onjuist.">
              <a:extLst>
                <a:ext uri="{FF2B5EF4-FFF2-40B4-BE49-F238E27FC236}">
                  <a16:creationId xmlns:a16="http://schemas.microsoft.com/office/drawing/2014/main" id="{19E1288B-CE36-1E39-ACF0-4E7FC5813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17000"/>
            </a:blip>
            <a:stretch>
              <a:fillRect/>
            </a:stretch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</p:spPr>
        </p:pic>
        <p:pic>
          <p:nvPicPr>
            <p:cNvPr id="12" name="Afbeelding 11" descr="Afbeelding met cirkel, ontwerp&#10;&#10;Door AI gegenereerde inhoud is mogelijk onjuist.">
              <a:extLst>
                <a:ext uri="{FF2B5EF4-FFF2-40B4-BE49-F238E27FC236}">
                  <a16:creationId xmlns:a16="http://schemas.microsoft.com/office/drawing/2014/main" id="{9983FCD9-E2FD-F543-8FC9-F92EFF583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17000"/>
            </a:blip>
            <a:stretch>
              <a:fillRect/>
            </a:stretch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</p:spPr>
        </p:pic>
        <p:pic>
          <p:nvPicPr>
            <p:cNvPr id="13" name="Afbeelding 12" descr="Afbeelding met cirkel, Graphics, Lettertype, logo&#10;&#10;Door AI gegenereerde inhoud is mogelijk onjuist.">
              <a:extLst>
                <a:ext uri="{FF2B5EF4-FFF2-40B4-BE49-F238E27FC236}">
                  <a16:creationId xmlns:a16="http://schemas.microsoft.com/office/drawing/2014/main" id="{8F7154BE-1A0A-9949-1CD3-34E0F9DB5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17000"/>
            </a:blip>
            <a:stretch>
              <a:fillRect/>
            </a:stretch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</p:spPr>
        </p:pic>
        <p:pic>
          <p:nvPicPr>
            <p:cNvPr id="14" name="Afbeelding 13" descr="Afbeelding met cirkel, Graphics, symbool, Lettertype&#10;&#10;Door AI gegenereerde inhoud is mogelijk onjuist.">
              <a:extLst>
                <a:ext uri="{FF2B5EF4-FFF2-40B4-BE49-F238E27FC236}">
                  <a16:creationId xmlns:a16="http://schemas.microsoft.com/office/drawing/2014/main" id="{5FD00A6C-1048-11DE-EF9A-622D6BF5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17000"/>
            </a:blip>
            <a:stretch>
              <a:fillRect/>
            </a:stretch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</p:spPr>
        </p:pic>
        <p:pic>
          <p:nvPicPr>
            <p:cNvPr id="15" name="Afbeelding 14" descr="Afbeelding met cirkel, Lettertype, Graphics, lijn&#10;&#10;Door AI gegenereerde inhoud is mogelijk onjuist.">
              <a:extLst>
                <a:ext uri="{FF2B5EF4-FFF2-40B4-BE49-F238E27FC236}">
                  <a16:creationId xmlns:a16="http://schemas.microsoft.com/office/drawing/2014/main" id="{5F8878E3-7AA0-CF61-E7D6-82C34711C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17000"/>
            </a:blip>
            <a:stretch>
              <a:fillRect/>
            </a:stretch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</p:spPr>
        </p:pic>
        <p:pic>
          <p:nvPicPr>
            <p:cNvPr id="16" name="Afbeelding 15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DED329DC-4E95-2C1F-AA30-3F734E23E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</p:spPr>
        </p:pic>
        <p:pic>
          <p:nvPicPr>
            <p:cNvPr id="17" name="Afbeelding 16" descr="Afbeelding met Graphics, cirkel, symbool, logo&#10;&#10;Door AI gegenereerde inhoud is mogelijk onjuist.">
              <a:extLst>
                <a:ext uri="{FF2B5EF4-FFF2-40B4-BE49-F238E27FC236}">
                  <a16:creationId xmlns:a16="http://schemas.microsoft.com/office/drawing/2014/main" id="{1BB72215-4BA1-9918-8523-7CA223B6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17000"/>
            </a:blip>
            <a:stretch>
              <a:fillRect/>
            </a:stretch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</p:spPr>
        </p:pic>
      </p:grp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 reflection on cross-TCS collaboration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788113"/>
            <a:ext cx="1075471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800"/>
              <a:buNone/>
            </a:pPr>
            <a:r>
              <a:rPr lang="en-US" sz="2000" b="1" dirty="0"/>
              <a:t>The multiple dimensions of cross-TCS collaboration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Data</a:t>
            </a:r>
            <a:r>
              <a:rPr lang="en-US" sz="2000" dirty="0"/>
              <a:t>: cross-disciplinary (TCS) use cases (e.g., ICS-D, sharing data through other TCS’s services, multi-disciplinary project engagement)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Best practices</a:t>
            </a:r>
            <a:r>
              <a:rPr lang="en-US" sz="2000" dirty="0"/>
              <a:t>: (FAIR) data management (e.g., vocabulary management)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Harmonization</a:t>
            </a:r>
            <a:r>
              <a:rPr lang="en-US" sz="2000" dirty="0">
                <a:solidFill>
                  <a:schemeClr val="tx1"/>
                </a:solidFill>
              </a:rPr>
              <a:t>: e.g., essential variables, vocabularies, data harmonization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Resources</a:t>
            </a:r>
            <a:r>
              <a:rPr lang="en-US" sz="2000" dirty="0"/>
              <a:t>: shared infrastructure tools (e.g., FAIR assessment pipelines, </a:t>
            </a:r>
            <a:r>
              <a:rPr lang="en-US" sz="2000" dirty="0" err="1"/>
              <a:t>Jupyter</a:t>
            </a:r>
            <a:r>
              <a:rPr lang="en-US" sz="2000" dirty="0"/>
              <a:t> notebooks, multi-domain repositories, workflows)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Outreach</a:t>
            </a:r>
            <a:r>
              <a:rPr lang="en-US" sz="2000" dirty="0"/>
              <a:t>: cross-community engagement beyond TCS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800"/>
              <a:buNone/>
            </a:pPr>
            <a:r>
              <a:rPr lang="en-US" sz="2000" b="1" dirty="0"/>
              <a:t>The end-user perspective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To what extent do I feel connected to a single TCS?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To what extent are TCS-specific paradigms for data discovery aligned with the ‘EPOS way’?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4BBDAE9B-45F5-852C-820F-FF95C88EC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C562312F-C3C1-CDE8-15CE-28AABEB72288}"/>
              </a:ext>
            </a:extLst>
          </p:cNvPr>
          <p:cNvGrpSpPr/>
          <p:nvPr/>
        </p:nvGrpSpPr>
        <p:grpSpPr>
          <a:xfrm>
            <a:off x="752034" y="2614664"/>
            <a:ext cx="10601766" cy="1315922"/>
            <a:chOff x="-509498" y="317812"/>
            <a:chExt cx="12863864" cy="1569610"/>
          </a:xfrm>
        </p:grpSpPr>
        <p:pic>
          <p:nvPicPr>
            <p:cNvPr id="8" name="Afbeelding 7" descr="Afbeelding met cirkel, Graphics, ontwerp, illustratie&#10;&#10;Door AI gegenereerde inhoud is mogelijk onjuist.">
              <a:extLst>
                <a:ext uri="{FF2B5EF4-FFF2-40B4-BE49-F238E27FC236}">
                  <a16:creationId xmlns:a16="http://schemas.microsoft.com/office/drawing/2014/main" id="{23788C87-D6E4-A622-6FBF-71876287A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>
              <a:off x="9540484" y="317812"/>
              <a:ext cx="1562100" cy="1562100"/>
            </a:xfrm>
            <a:prstGeom prst="rect">
              <a:avLst/>
            </a:prstGeom>
          </p:spPr>
        </p:pic>
        <p:pic>
          <p:nvPicPr>
            <p:cNvPr id="9" name="Afbeelding 8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4E5BDCF8-4E60-89FE-FE7D-1A9DC3F0C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>
              <a:off x="-509498" y="317812"/>
              <a:ext cx="1562100" cy="1562100"/>
            </a:xfrm>
            <a:prstGeom prst="rect">
              <a:avLst/>
            </a:prstGeom>
          </p:spPr>
        </p:pic>
        <p:pic>
          <p:nvPicPr>
            <p:cNvPr id="10" name="Afbeelding 9" descr="Afbeelding met cirkel, Graphics, ontwerp, kunst&#10;&#10;Door AI gegenereerde inhoud is mogelijk onjuist.">
              <a:extLst>
                <a:ext uri="{FF2B5EF4-FFF2-40B4-BE49-F238E27FC236}">
                  <a16:creationId xmlns:a16="http://schemas.microsoft.com/office/drawing/2014/main" id="{9EE1D135-F408-15BA-09AA-9A529E8D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>
              <a:off x="750275" y="317812"/>
              <a:ext cx="1562100" cy="1562100"/>
            </a:xfrm>
            <a:prstGeom prst="rect">
              <a:avLst/>
            </a:prstGeom>
          </p:spPr>
        </p:pic>
        <p:pic>
          <p:nvPicPr>
            <p:cNvPr id="11" name="Afbeelding 10" descr="Afbeelding met cirkel, Graphics, kunst, Lila&#10;&#10;Door AI gegenereerde inhoud is mogelijk onjuist.">
              <a:extLst>
                <a:ext uri="{FF2B5EF4-FFF2-40B4-BE49-F238E27FC236}">
                  <a16:creationId xmlns:a16="http://schemas.microsoft.com/office/drawing/2014/main" id="{0C1C378A-00A1-1326-4E18-4524F3307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>
              <a:off x="2004470" y="317812"/>
              <a:ext cx="1562100" cy="1562100"/>
            </a:xfrm>
            <a:prstGeom prst="rect">
              <a:avLst/>
            </a:prstGeom>
          </p:spPr>
        </p:pic>
        <p:pic>
          <p:nvPicPr>
            <p:cNvPr id="12" name="Afbeelding 11" descr="Afbeelding met cirkel, ontwerp&#10;&#10;Door AI gegenereerde inhoud is mogelijk onjuist.">
              <a:extLst>
                <a:ext uri="{FF2B5EF4-FFF2-40B4-BE49-F238E27FC236}">
                  <a16:creationId xmlns:a16="http://schemas.microsoft.com/office/drawing/2014/main" id="{B016E6E7-8A92-5EF9-6693-438A67C3A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>
              <a:off x="5769907" y="325322"/>
              <a:ext cx="1562100" cy="1562100"/>
            </a:xfrm>
            <a:prstGeom prst="rect">
              <a:avLst/>
            </a:prstGeom>
          </p:spPr>
        </p:pic>
        <p:pic>
          <p:nvPicPr>
            <p:cNvPr id="13" name="Afbeelding 12" descr="Afbeelding met cirkel, Graphics, Lettertype, logo&#10;&#10;Door AI gegenereerde inhoud is mogelijk onjuist.">
              <a:extLst>
                <a:ext uri="{FF2B5EF4-FFF2-40B4-BE49-F238E27FC236}">
                  <a16:creationId xmlns:a16="http://schemas.microsoft.com/office/drawing/2014/main" id="{E53342A9-4AA3-9920-77FD-B9F39F194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2000"/>
            </a:blip>
            <a:stretch>
              <a:fillRect/>
            </a:stretch>
          </p:blipFill>
          <p:spPr>
            <a:xfrm>
              <a:off x="7026516" y="325322"/>
              <a:ext cx="1562100" cy="1562100"/>
            </a:xfrm>
            <a:prstGeom prst="rect">
              <a:avLst/>
            </a:prstGeom>
          </p:spPr>
        </p:pic>
        <p:pic>
          <p:nvPicPr>
            <p:cNvPr id="14" name="Afbeelding 13" descr="Afbeelding met cirkel, Graphics, symbool, Lettertype&#10;&#10;Door AI gegenereerde inhoud is mogelijk onjuist.">
              <a:extLst>
                <a:ext uri="{FF2B5EF4-FFF2-40B4-BE49-F238E27FC236}">
                  <a16:creationId xmlns:a16="http://schemas.microsoft.com/office/drawing/2014/main" id="{4636A1A9-29CE-704E-689A-818E11AA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2000"/>
            </a:blip>
            <a:stretch>
              <a:fillRect/>
            </a:stretch>
          </p:blipFill>
          <p:spPr>
            <a:xfrm>
              <a:off x="10792266" y="317812"/>
              <a:ext cx="1562100" cy="1562100"/>
            </a:xfrm>
            <a:prstGeom prst="rect">
              <a:avLst/>
            </a:prstGeom>
          </p:spPr>
        </p:pic>
        <p:pic>
          <p:nvPicPr>
            <p:cNvPr id="15" name="Afbeelding 14" descr="Afbeelding met cirkel, Lettertype, Graphics, lijn&#10;&#10;Door AI gegenereerde inhoud is mogelijk onjuist.">
              <a:extLst>
                <a:ext uri="{FF2B5EF4-FFF2-40B4-BE49-F238E27FC236}">
                  <a16:creationId xmlns:a16="http://schemas.microsoft.com/office/drawing/2014/main" id="{FB22A824-D98D-9DCC-16F7-91D940419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62000"/>
            </a:blip>
            <a:stretch>
              <a:fillRect/>
            </a:stretch>
          </p:blipFill>
          <p:spPr>
            <a:xfrm>
              <a:off x="3247423" y="325322"/>
              <a:ext cx="1562100" cy="1562100"/>
            </a:xfrm>
            <a:prstGeom prst="rect">
              <a:avLst/>
            </a:prstGeom>
          </p:spPr>
        </p:pic>
        <p:pic>
          <p:nvPicPr>
            <p:cNvPr id="16" name="Afbeelding 15" descr="Afbeelding met cirkel, Graphics, ontwerp&#10;&#10;Door AI gegenereerde inhoud is mogelijk onjuist.">
              <a:extLst>
                <a:ext uri="{FF2B5EF4-FFF2-40B4-BE49-F238E27FC236}">
                  <a16:creationId xmlns:a16="http://schemas.microsoft.com/office/drawing/2014/main" id="{E5038ECC-B4C6-3C62-634B-13AD6879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2000"/>
            </a:blip>
            <a:stretch>
              <a:fillRect/>
            </a:stretch>
          </p:blipFill>
          <p:spPr>
            <a:xfrm>
              <a:off x="4670808" y="483206"/>
              <a:ext cx="1246331" cy="1246331"/>
            </a:xfrm>
            <a:prstGeom prst="rect">
              <a:avLst/>
            </a:prstGeom>
          </p:spPr>
        </p:pic>
        <p:pic>
          <p:nvPicPr>
            <p:cNvPr id="17" name="Afbeelding 16" descr="Afbeelding met Graphics, cirkel, symbool, logo&#10;&#10;Door AI gegenereerde inhoud is mogelijk onjuist.">
              <a:extLst>
                <a:ext uri="{FF2B5EF4-FFF2-40B4-BE49-F238E27FC236}">
                  <a16:creationId xmlns:a16="http://schemas.microsoft.com/office/drawing/2014/main" id="{27F11A21-4087-83EF-E26B-E76CCED4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62000"/>
            </a:blip>
            <a:stretch>
              <a:fillRect/>
            </a:stretch>
          </p:blipFill>
          <p:spPr>
            <a:xfrm>
              <a:off x="8278298" y="321567"/>
              <a:ext cx="1562100" cy="1562100"/>
            </a:xfrm>
            <a:prstGeom prst="rect">
              <a:avLst/>
            </a:prstGeom>
          </p:spPr>
        </p:pic>
      </p:grpSp>
      <p:sp>
        <p:nvSpPr>
          <p:cNvPr id="91" name="Google Shape;91;p2">
            <a:extLst>
              <a:ext uri="{FF2B5EF4-FFF2-40B4-BE49-F238E27FC236}">
                <a16:creationId xmlns:a16="http://schemas.microsoft.com/office/drawing/2014/main" id="{40FADD21-6FD0-79E0-4B67-77A45DD6C7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 reflection on cross-TCS collaboration</a:t>
            </a:r>
            <a:endParaRPr dirty="0"/>
          </a:p>
        </p:txBody>
      </p:sp>
      <p:sp>
        <p:nvSpPr>
          <p:cNvPr id="92" name="Google Shape;92;p2">
            <a:extLst>
              <a:ext uri="{FF2B5EF4-FFF2-40B4-BE49-F238E27FC236}">
                <a16:creationId xmlns:a16="http://schemas.microsoft.com/office/drawing/2014/main" id="{D2F03955-859F-2854-9137-D64F62D4C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615" y="4535170"/>
            <a:ext cx="10754710" cy="92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800"/>
              <a:buNone/>
            </a:pPr>
            <a:r>
              <a:rPr lang="en-US" sz="4000" dirty="0"/>
              <a:t>Rapporteurs</a:t>
            </a:r>
          </a:p>
        </p:txBody>
      </p:sp>
    </p:spTree>
    <p:extLst>
      <p:ext uri="{BB962C8B-B14F-4D97-AF65-F5344CB8AC3E}">
        <p14:creationId xmlns:p14="http://schemas.microsoft.com/office/powerpoint/2010/main" val="15644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 descr="Immagine che contiene logo, Elementi grafici, schermata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312" y="1449387"/>
            <a:ext cx="10080625" cy="384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275E48"/>
      </a:accent6>
      <a:hlink>
        <a:srgbClr val="005CA3"/>
      </a:hlink>
      <a:folHlink>
        <a:srgbClr val="8D7E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Custom 3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275E48"/>
      </a:accent6>
      <a:hlink>
        <a:srgbClr val="005CA3"/>
      </a:hlink>
      <a:folHlink>
        <a:srgbClr val="8D7E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Custom 3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275E48"/>
      </a:accent6>
      <a:hlink>
        <a:srgbClr val="005CA3"/>
      </a:hlink>
      <a:folHlink>
        <a:srgbClr val="8D7E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275</Words>
  <Application>Microsoft Macintosh PowerPoint</Application>
  <PresentationFormat>Breedbeeld</PresentationFormat>
  <Paragraphs>34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Calibri</vt:lpstr>
      <vt:lpstr>Arial</vt:lpstr>
      <vt:lpstr>1_Office Theme</vt:lpstr>
      <vt:lpstr>POI_THEME_TEMPLATE_DESIGN</vt:lpstr>
      <vt:lpstr>5_Office Theme</vt:lpstr>
      <vt:lpstr>Wrap up</vt:lpstr>
      <vt:lpstr>The importance of “Meet ‘n Greet”</vt:lpstr>
      <vt:lpstr>A reflection on cross-TCS collaboration</vt:lpstr>
      <vt:lpstr>A reflection on cross-TCS collaboration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Federica Tanlongo</dc:creator>
  <cp:lastModifiedBy>Lange, O.A. (Otto)</cp:lastModifiedBy>
  <cp:revision>43</cp:revision>
  <dcterms:created xsi:type="dcterms:W3CDTF">2024-09-12T12:53:35Z</dcterms:created>
  <dcterms:modified xsi:type="dcterms:W3CDTF">2025-03-18T14:24:26Z</dcterms:modified>
</cp:coreProperties>
</file>