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2D9_D5897D4F.xml" ContentType="application/vnd.ms-powerpoint.comments+xml"/>
  <Override PartName="/ppt/notesSlides/notesSlide2.xml" ContentType="application/vnd.openxmlformats-officedocument.presentationml.notesSlide+xml"/>
  <Override PartName="/ppt/comments/modernComment_2DA_21BEF4CF.xml" ContentType="application/vnd.ms-powerpoint.comment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727" r:id="rId2"/>
    <p:sldId id="728" r:id="rId3"/>
    <p:sldId id="729" r:id="rId4"/>
    <p:sldId id="281" r:id="rId5"/>
    <p:sldId id="730" r:id="rId6"/>
    <p:sldId id="73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6"/>
  </p:normalViewPr>
  <p:slideViewPr>
    <p:cSldViewPr snapToGrid="0">
      <p:cViewPr varScale="1">
        <p:scale>
          <a:sx n="105" d="100"/>
          <a:sy n="105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modernComment_2D9_D5897D4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F307BEA-C3E6-43D7-976E-DF09EBDAF4A2}" authorId="{29156E4A-951B-E99A-C5B1-19B915891AA0}" created="2024-03-06T19:58:12.308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582557519" sldId="729"/>
      <ac:spMk id="14" creationId="{D41C52CB-CFB3-CB4D-10D9-992C764CC020}"/>
    </ac:deMkLst>
    <p188:txBody>
      <a:bodyPr/>
      <a:lstStyle/>
      <a:p>
        <a:r>
          <a:rPr lang="it-IT"/>
          <a:t>Giuseppe credi sia opportuno inserire qui GEO INQUIRE e DT-GEO?</a:t>
        </a:r>
      </a:p>
    </p188:txBody>
  </p188:cm>
</p188:cmLst>
</file>

<file path=ppt/comments/modernComment_2DA_21BEF4C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19B649A-0BDB-42DC-8A1C-D20026E7E6FF}" authorId="{29156E4A-951B-E99A-C5B1-19B915891AA0}" created="2024-03-06T20:07:20.044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566162639" sldId="730"/>
      <ac:spMk id="5" creationId="{145C5DC7-0661-0244-92DF-C7D36096259F}"/>
    </ac:deMkLst>
    <p188:txBody>
      <a:bodyPr/>
      <a:lstStyle/>
      <a:p>
        <a:r>
          <a:rPr lang="it-IT"/>
          <a:t>Danilo 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F2A27-6DD9-AD42-9B15-B5381F7196C8}" type="datetimeFigureOut">
              <a:rPr lang="it-IT" smtClean="0"/>
              <a:t>27/03/25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0435C-1EC8-4341-A4EB-254649CCE0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675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Max.1 slide, minimum font 18</a:t>
            </a:r>
          </a:p>
          <a:p>
            <a:r>
              <a:rPr lang="en-US" dirty="0"/>
              <a:t>Introduction to the scientific area of the TCS and connection to other TCS (if any)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4C21A2-60AD-334E-9C41-2DC0EF94D36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9539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Max.1 slide, minimum font 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Main technical challenges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ICS-TCS activities and proposals</a:t>
            </a:r>
          </a:p>
          <a:p>
            <a:r>
              <a:rPr lang="en-GB" dirty="0"/>
              <a:t>Plans for the near future (new services (in particular from new EPOS ERIC countries Bulgaria, Croatia, Spain), new developments, …)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4C21A2-60AD-334E-9C41-2DC0EF94D36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8978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Max.1 slide, minimum font 18</a:t>
            </a:r>
          </a:p>
          <a:p>
            <a:r>
              <a:rPr lang="en-GB" dirty="0"/>
              <a:t>Summary of MYCA activities in 2023 and plans for the near future.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4C21A2-60AD-334E-9C41-2DC0EF94D36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1258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438FBB-86B9-9943-91D9-73AC46E894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235733D-4B6C-A74C-B29A-58C3005DB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E8E038-94F8-874B-A98E-0311E3F31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DE6C-5370-3741-837F-9ED1028CF52F}" type="datetime1">
              <a:rPr lang="it-IT" smtClean="0"/>
              <a:t>27/03/25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6D9C158-228A-DB40-8E66-B018D2B5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C09264-41CF-3445-8DAF-9F4FAB540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4968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D25002-995B-F049-90D9-092386008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7DDAB69-9583-884D-BB72-E226027B83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1D61E9-5729-0343-BED1-AA440825B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F1425-4DFA-2346-95B2-4C49152A7184}" type="datetime1">
              <a:rPr lang="it-IT" smtClean="0"/>
              <a:t>27/03/25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AE50F2-7B75-4A4F-BCB0-D6111E21F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B88B43-476A-1B4B-AF4A-E98C7E261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5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1D4C1FB-0F7B-C04A-8B77-1A97D01BAF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554A2BE-4E76-C54A-9E02-ACF3DB36B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BE7265-6D66-0A48-8853-7B820813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1B1DD-0CEC-724B-AF43-DAAB40D97626}" type="datetime1">
              <a:rPr lang="it-IT" smtClean="0"/>
              <a:t>27/03/25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71A801-D62D-C547-A22B-F3CFEB2F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9ABFA3-EBEE-0A42-9B9D-D28FA3722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706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647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160F70-1F00-D643-94A3-303D1D305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6C0D70-2889-BD49-B4CC-777BA5151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CF7FBD-075C-7C4A-85DF-D0BFF223F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D6C8C-E6F8-3243-8BAD-29F9FF9B4D14}" type="datetime1">
              <a:rPr lang="it-IT" smtClean="0"/>
              <a:t>27/03/25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A98F7D-78CC-9546-B1F8-0DEB594B8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A14941-1C0E-F049-9242-33976AC86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73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12B9FB-8446-214B-B0C0-579D0FA1A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6592B07-A025-524D-BF64-8C572D2CD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C8270C-F743-B542-B016-0C049B14C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B707-4A48-804D-9C2A-4DDFC4E54C3A}" type="datetime1">
              <a:rPr lang="it-IT" smtClean="0"/>
              <a:t>27/03/25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4AA72D-EDA9-7F4D-BDFA-099ED0640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28E7436-599A-5448-806D-9EF7E086C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766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C50C14-30D2-6440-BB9D-56BD7B7C2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16F1A0-947B-E748-B56D-FA32B97CFA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74BA94D-E621-7D42-B8A1-4934FBE3B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203B0BD-61F6-D143-BAEA-11DE2B5E7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4CE3-5130-CE44-A63B-445237BE6AD7}" type="datetime1">
              <a:rPr lang="it-IT" smtClean="0"/>
              <a:t>27/03/25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4624939-23EA-694F-B26C-95656C211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404F88-C4D4-6E43-BABD-0279DEAEF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3790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0C76C0-C991-C748-93FB-A9A01031F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40349B1-7F61-9D4E-B220-0049C8609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B093F6C-B8E8-0342-AEED-97A3F85261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90762C7-84B8-2C4B-9387-F9F50D66C4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FFD2827-B82F-8F44-B6AF-942F810AB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9E93F5F-8493-B74C-9517-EEC2D55AD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2E2E4-5F79-7C45-BB57-48F92BED5E88}" type="datetime1">
              <a:rPr lang="it-IT" smtClean="0"/>
              <a:t>27/03/25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388C6F0-63CF-B94E-9148-BFFE830FB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B8CC07B-3409-9C4A-8E6F-A9F80C654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7301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F8D559-01B3-EA40-BE88-7F8565E45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6A00E70-7DBF-B143-94A2-A626858AF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CB67-2890-E949-AEDF-7C3C5B263041}" type="datetime1">
              <a:rPr lang="it-IT" smtClean="0"/>
              <a:t>27/03/25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3E8FD8D-DFE1-A44B-B59B-A3CA7AE86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E7E340C-FC76-5B41-9F47-A176CE5F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9162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3095382-22A7-8746-A7D9-F44E3BC90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01A9-A493-BD4A-B120-F5381E0299B1}" type="datetime1">
              <a:rPr lang="it-IT" smtClean="0"/>
              <a:t>27/03/25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AA1060E-6D86-944A-B245-4785AC8AB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37CC35C-418F-9D40-94C9-0A18EAD0C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7535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E247EE-4C2B-F24D-974A-00018E3A8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C7DE57-D27E-BA42-A583-3942682F6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41A9DD4-D7F7-5F43-BC8F-984210F04D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A2A710-8A5E-0744-BBF1-7C26F12B6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93B2-E4C3-E542-B03F-B649DA568A26}" type="datetime1">
              <a:rPr lang="it-IT" smtClean="0"/>
              <a:t>27/03/25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81496CD-F163-0242-9857-A0E5F2CB8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0844987-5EDA-A946-AC74-C6BD8B32D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584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AB1C2A-0D79-CC42-8170-BE118021A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99473AE-321F-0C41-903E-2B5278012E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6BAC4C7-8A1C-F646-8E1B-3E99256DF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E723EF0-D794-B04B-A2F6-2AFFC3FE0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DE136-552E-E843-90C3-8C98EC00F52C}" type="datetime1">
              <a:rPr lang="it-IT" smtClean="0"/>
              <a:t>27/03/25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9B69F02-45C9-E444-AA07-5CFABE1F8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2491159-3D90-3B45-A795-C5F47C09C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48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B8B3620-A003-F34C-A2E3-BC2793D6B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6851603-7208-0C4E-A901-8F7F5A3DE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B1F6AB-3784-6949-AAF0-578C003F5C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58C37-A975-9B47-8DC9-99DA81560F28}" type="datetime1">
              <a:rPr lang="it-IT" smtClean="0"/>
              <a:t>27/03/25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906D1CC-BBC6-D749-A2D4-CC8EB00097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FE3AEE-20CE-C242-AC3C-A7FB4AD28B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3856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2D9_D5897D4F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2DA_21BEF4CF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C09EF9D9-0F94-3542-AF29-EFD3585089D8}"/>
              </a:ext>
            </a:extLst>
          </p:cNvPr>
          <p:cNvSpPr txBox="1"/>
          <p:nvPr/>
        </p:nvSpPr>
        <p:spPr>
          <a:xfrm>
            <a:off x="12723223" y="50553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124C7FD-0966-3D43-EAD3-4D3C85A624DF}"/>
              </a:ext>
            </a:extLst>
          </p:cNvPr>
          <p:cNvSpPr txBox="1">
            <a:spLocks/>
          </p:cNvSpPr>
          <p:nvPr/>
        </p:nvSpPr>
        <p:spPr>
          <a:xfrm>
            <a:off x="1524000" y="1881953"/>
            <a:ext cx="9144000" cy="12485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75536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VOLC-TCS presentation at the EPOS Days </a:t>
            </a:r>
            <a:endParaRPr kumimoji="0" lang="en-IT" sz="3200" b="0" i="0" u="none" strike="noStrike" kern="1200" cap="none" spc="0" normalizeH="0" baseline="0" noProof="0" dirty="0">
              <a:ln>
                <a:noFill/>
              </a:ln>
              <a:solidFill>
                <a:srgbClr val="275536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0143831-96CF-039B-1A76-328F9BA5C5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2787" y="3249523"/>
            <a:ext cx="11641393" cy="2902164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>
                <a:solidFill>
                  <a:srgbClr val="275536"/>
                </a:solidFill>
              </a:rPr>
              <a:t>Giuseppe Puglisi </a:t>
            </a:r>
            <a:r>
              <a:rPr lang="en-US" dirty="0">
                <a:solidFill>
                  <a:srgbClr val="275536"/>
                </a:solidFill>
              </a:rPr>
              <a:t>(SCC representative) (1) and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>
              <a:solidFill>
                <a:srgbClr val="275536"/>
              </a:solidFill>
            </a:endParaRPr>
          </a:p>
          <a:p>
            <a:pPr marL="1789113" indent="-1789113" algn="l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75536"/>
                </a:solidFill>
              </a:rPr>
              <a:t>The </a:t>
            </a:r>
            <a:r>
              <a:rPr lang="en-US" u="sng" dirty="0">
                <a:solidFill>
                  <a:srgbClr val="275536"/>
                </a:solidFill>
              </a:rPr>
              <a:t>Consortium Board</a:t>
            </a:r>
            <a:r>
              <a:rPr lang="en-US" dirty="0">
                <a:solidFill>
                  <a:srgbClr val="275536"/>
                </a:solidFill>
              </a:rPr>
              <a:t>: </a:t>
            </a:r>
            <a:r>
              <a:rPr lang="en-US" dirty="0" err="1">
                <a:solidFill>
                  <a:srgbClr val="275536"/>
                </a:solidFill>
              </a:rPr>
              <a:t>Domínguez</a:t>
            </a:r>
            <a:r>
              <a:rPr lang="en-US" dirty="0">
                <a:solidFill>
                  <a:srgbClr val="275536"/>
                </a:solidFill>
              </a:rPr>
              <a:t> </a:t>
            </a:r>
            <a:r>
              <a:rPr lang="en-US" dirty="0" err="1">
                <a:solidFill>
                  <a:srgbClr val="275536"/>
                </a:solidFill>
              </a:rPr>
              <a:t>Cerdeña</a:t>
            </a:r>
            <a:r>
              <a:rPr lang="en-US" dirty="0">
                <a:solidFill>
                  <a:srgbClr val="275536"/>
                </a:solidFill>
              </a:rPr>
              <a:t> </a:t>
            </a:r>
            <a:r>
              <a:rPr lang="en-US" dirty="0" err="1">
                <a:solidFill>
                  <a:srgbClr val="275536"/>
                </a:solidFill>
              </a:rPr>
              <a:t>Itahiza</a:t>
            </a:r>
            <a:r>
              <a:rPr lang="en-US" dirty="0">
                <a:solidFill>
                  <a:srgbClr val="275536"/>
                </a:solidFill>
              </a:rPr>
              <a:t> Francisco (2), </a:t>
            </a:r>
            <a:r>
              <a:rPr lang="en-US" dirty="0" err="1">
                <a:solidFill>
                  <a:srgbClr val="275536"/>
                </a:solidFill>
              </a:rPr>
              <a:t>Adelina</a:t>
            </a:r>
            <a:r>
              <a:rPr lang="en-US" dirty="0">
                <a:solidFill>
                  <a:srgbClr val="275536"/>
                </a:solidFill>
              </a:rPr>
              <a:t> Geyer (3), Jean-Christophe </a:t>
            </a:r>
            <a:r>
              <a:rPr lang="en-US" dirty="0" err="1">
                <a:solidFill>
                  <a:srgbClr val="275536"/>
                </a:solidFill>
              </a:rPr>
              <a:t>Komorowski</a:t>
            </a:r>
            <a:r>
              <a:rPr lang="en-US" dirty="0">
                <a:solidFill>
                  <a:srgbClr val="275536"/>
                </a:solidFill>
              </a:rPr>
              <a:t> (4), </a:t>
            </a:r>
            <a:r>
              <a:rPr lang="en-US" dirty="0" err="1">
                <a:solidFill>
                  <a:srgbClr val="275536"/>
                </a:solidFill>
              </a:rPr>
              <a:t>Rikey</a:t>
            </a:r>
            <a:r>
              <a:rPr lang="en-US" dirty="0">
                <a:solidFill>
                  <a:srgbClr val="275536"/>
                </a:solidFill>
              </a:rPr>
              <a:t> </a:t>
            </a:r>
            <a:r>
              <a:rPr lang="en-US" dirty="0" err="1">
                <a:solidFill>
                  <a:srgbClr val="275536"/>
                </a:solidFill>
              </a:rPr>
              <a:t>Juliusdottir</a:t>
            </a:r>
            <a:r>
              <a:rPr lang="en-US" dirty="0">
                <a:solidFill>
                  <a:srgbClr val="275536"/>
                </a:solidFill>
              </a:rPr>
              <a:t> (5), Philippe </a:t>
            </a:r>
            <a:r>
              <a:rPr lang="en-US" dirty="0" err="1">
                <a:solidFill>
                  <a:srgbClr val="275536"/>
                </a:solidFill>
              </a:rPr>
              <a:t>Labazuy</a:t>
            </a:r>
            <a:r>
              <a:rPr lang="en-US" dirty="0">
                <a:solidFill>
                  <a:srgbClr val="275536"/>
                </a:solidFill>
              </a:rPr>
              <a:t>, (6), Danilo Reitano (1), </a:t>
            </a:r>
            <a:r>
              <a:rPr lang="en-US" dirty="0" err="1">
                <a:solidFill>
                  <a:srgbClr val="275536"/>
                </a:solidFill>
              </a:rPr>
              <a:t>Kristín</a:t>
            </a:r>
            <a:r>
              <a:rPr lang="en-US" dirty="0">
                <a:solidFill>
                  <a:srgbClr val="275536"/>
                </a:solidFill>
              </a:rPr>
              <a:t> </a:t>
            </a:r>
            <a:r>
              <a:rPr lang="en-US" dirty="0" err="1">
                <a:solidFill>
                  <a:srgbClr val="275536"/>
                </a:solidFill>
              </a:rPr>
              <a:t>Vogfjörd</a:t>
            </a:r>
            <a:r>
              <a:rPr lang="en-US" dirty="0">
                <a:solidFill>
                  <a:srgbClr val="275536"/>
                </a:solidFill>
              </a:rPr>
              <a:t> (5)</a:t>
            </a:r>
          </a:p>
          <a:p>
            <a:pPr marL="1789113" indent="-1789113" algn="l">
              <a:lnSpc>
                <a:spcPct val="120000"/>
              </a:lnSpc>
              <a:spcBef>
                <a:spcPts val="0"/>
              </a:spcBef>
            </a:pPr>
            <a:endParaRPr lang="en-US" dirty="0">
              <a:solidFill>
                <a:srgbClr val="275536"/>
              </a:solidFill>
            </a:endParaRPr>
          </a:p>
          <a:p>
            <a:pPr marL="1789113" indent="-1789113" algn="l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75536"/>
                </a:solidFill>
              </a:rPr>
              <a:t>The </a:t>
            </a:r>
            <a:r>
              <a:rPr lang="en-US" u="sng" dirty="0">
                <a:solidFill>
                  <a:srgbClr val="275536"/>
                </a:solidFill>
              </a:rPr>
              <a:t>Management Team</a:t>
            </a:r>
            <a:r>
              <a:rPr lang="en-US" dirty="0">
                <a:solidFill>
                  <a:srgbClr val="275536"/>
                </a:solidFill>
              </a:rPr>
              <a:t>: Enrico </a:t>
            </a:r>
            <a:r>
              <a:rPr lang="en-US" dirty="0" err="1">
                <a:solidFill>
                  <a:srgbClr val="275536"/>
                </a:solidFill>
              </a:rPr>
              <a:t>Indovina</a:t>
            </a:r>
            <a:r>
              <a:rPr lang="en-US" dirty="0">
                <a:solidFill>
                  <a:srgbClr val="275536"/>
                </a:solidFill>
              </a:rPr>
              <a:t> (1), Rosella Nave (1), </a:t>
            </a:r>
            <a:r>
              <a:rPr lang="en-US" dirty="0" err="1">
                <a:solidFill>
                  <a:srgbClr val="275536"/>
                </a:solidFill>
              </a:rPr>
              <a:t>Letizia</a:t>
            </a:r>
            <a:r>
              <a:rPr lang="en-US" dirty="0">
                <a:solidFill>
                  <a:srgbClr val="275536"/>
                </a:solidFill>
              </a:rPr>
              <a:t> </a:t>
            </a:r>
            <a:r>
              <a:rPr lang="en-US" dirty="0" err="1">
                <a:solidFill>
                  <a:srgbClr val="275536"/>
                </a:solidFill>
              </a:rPr>
              <a:t>Spampinato</a:t>
            </a:r>
            <a:r>
              <a:rPr lang="en-US" dirty="0">
                <a:solidFill>
                  <a:srgbClr val="275536"/>
                </a:solidFill>
              </a:rPr>
              <a:t> (1), </a:t>
            </a:r>
          </a:p>
          <a:p>
            <a:pPr marL="3765550" algn="l">
              <a:lnSpc>
                <a:spcPct val="120000"/>
              </a:lnSpc>
              <a:spcBef>
                <a:spcPts val="0"/>
              </a:spcBef>
            </a:pPr>
            <a:br>
              <a:rPr lang="en-US" dirty="0">
                <a:solidFill>
                  <a:srgbClr val="275536"/>
                </a:solidFill>
              </a:rPr>
            </a:br>
            <a:r>
              <a:rPr lang="en-US" dirty="0">
                <a:solidFill>
                  <a:srgbClr val="275536"/>
                </a:solidFill>
              </a:rPr>
              <a:t>(1) </a:t>
            </a:r>
            <a:r>
              <a:rPr lang="en-US" dirty="0" err="1">
                <a:solidFill>
                  <a:srgbClr val="275536"/>
                </a:solidFill>
              </a:rPr>
              <a:t>Istituto</a:t>
            </a:r>
            <a:r>
              <a:rPr lang="en-US" dirty="0">
                <a:solidFill>
                  <a:srgbClr val="275536"/>
                </a:solidFill>
              </a:rPr>
              <a:t> </a:t>
            </a:r>
            <a:r>
              <a:rPr lang="en-US" dirty="0" err="1">
                <a:solidFill>
                  <a:srgbClr val="275536"/>
                </a:solidFill>
              </a:rPr>
              <a:t>Nazionale</a:t>
            </a:r>
            <a:r>
              <a:rPr lang="en-US" dirty="0">
                <a:solidFill>
                  <a:srgbClr val="275536"/>
                </a:solidFill>
              </a:rPr>
              <a:t> di </a:t>
            </a:r>
            <a:r>
              <a:rPr lang="en-US" dirty="0" err="1">
                <a:solidFill>
                  <a:srgbClr val="275536"/>
                </a:solidFill>
              </a:rPr>
              <a:t>Geofisica</a:t>
            </a:r>
            <a:r>
              <a:rPr lang="en-US" dirty="0">
                <a:solidFill>
                  <a:srgbClr val="275536"/>
                </a:solidFill>
              </a:rPr>
              <a:t> e </a:t>
            </a:r>
            <a:r>
              <a:rPr lang="en-US" dirty="0" err="1">
                <a:solidFill>
                  <a:srgbClr val="275536"/>
                </a:solidFill>
              </a:rPr>
              <a:t>Vulcanologia</a:t>
            </a:r>
            <a:r>
              <a:rPr lang="en-US" dirty="0">
                <a:solidFill>
                  <a:srgbClr val="275536"/>
                </a:solidFill>
              </a:rPr>
              <a:t>, Italy</a:t>
            </a:r>
          </a:p>
          <a:p>
            <a:pPr marL="3765550" algn="l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75536"/>
                </a:solidFill>
              </a:rPr>
              <a:t>(2) </a:t>
            </a:r>
            <a:r>
              <a:rPr lang="en-US" dirty="0" err="1">
                <a:solidFill>
                  <a:srgbClr val="275536"/>
                </a:solidFill>
              </a:rPr>
              <a:t>Istituo</a:t>
            </a:r>
            <a:r>
              <a:rPr lang="en-US" dirty="0">
                <a:solidFill>
                  <a:srgbClr val="275536"/>
                </a:solidFill>
              </a:rPr>
              <a:t> </a:t>
            </a:r>
            <a:r>
              <a:rPr lang="en-US" dirty="0" err="1">
                <a:solidFill>
                  <a:srgbClr val="275536"/>
                </a:solidFill>
              </a:rPr>
              <a:t>Geografico</a:t>
            </a:r>
            <a:r>
              <a:rPr lang="en-US" dirty="0">
                <a:solidFill>
                  <a:srgbClr val="275536"/>
                </a:solidFill>
              </a:rPr>
              <a:t> National; Spain </a:t>
            </a:r>
          </a:p>
          <a:p>
            <a:pPr marL="3765550" algn="l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75536"/>
                </a:solidFill>
              </a:rPr>
              <a:t>(3) Geosciences Barcelona, CSIC, </a:t>
            </a:r>
            <a:r>
              <a:rPr lang="en-US" dirty="0" err="1">
                <a:solidFill>
                  <a:srgbClr val="275536"/>
                </a:solidFill>
              </a:rPr>
              <a:t>Lluis</a:t>
            </a:r>
            <a:r>
              <a:rPr lang="en-US" dirty="0">
                <a:solidFill>
                  <a:srgbClr val="275536"/>
                </a:solidFill>
              </a:rPr>
              <a:t> </a:t>
            </a:r>
            <a:r>
              <a:rPr lang="en-US" dirty="0" err="1">
                <a:solidFill>
                  <a:srgbClr val="275536"/>
                </a:solidFill>
              </a:rPr>
              <a:t>Solé</a:t>
            </a:r>
            <a:r>
              <a:rPr lang="en-US" dirty="0">
                <a:solidFill>
                  <a:srgbClr val="275536"/>
                </a:solidFill>
              </a:rPr>
              <a:t> </a:t>
            </a:r>
            <a:r>
              <a:rPr lang="en-US" dirty="0" err="1">
                <a:solidFill>
                  <a:srgbClr val="275536"/>
                </a:solidFill>
              </a:rPr>
              <a:t>Sabaris</a:t>
            </a:r>
            <a:r>
              <a:rPr lang="en-US" dirty="0">
                <a:solidFill>
                  <a:srgbClr val="275536"/>
                </a:solidFill>
              </a:rPr>
              <a:t> s/n, 08028 Barcelona, Spain</a:t>
            </a:r>
          </a:p>
          <a:p>
            <a:pPr marL="3765550" algn="l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75536"/>
                </a:solidFill>
              </a:rPr>
              <a:t>(4) </a:t>
            </a:r>
            <a:r>
              <a:rPr lang="en-US" dirty="0" err="1">
                <a:solidFill>
                  <a:srgbClr val="275536"/>
                </a:solidFill>
              </a:rPr>
              <a:t>Université</a:t>
            </a:r>
            <a:r>
              <a:rPr lang="en-US" dirty="0">
                <a:solidFill>
                  <a:srgbClr val="275536"/>
                </a:solidFill>
              </a:rPr>
              <a:t> Paris </a:t>
            </a:r>
            <a:r>
              <a:rPr lang="en-US" dirty="0" err="1">
                <a:solidFill>
                  <a:srgbClr val="275536"/>
                </a:solidFill>
              </a:rPr>
              <a:t>Cité</a:t>
            </a:r>
            <a:r>
              <a:rPr lang="en-US" dirty="0">
                <a:solidFill>
                  <a:srgbClr val="275536"/>
                </a:solidFill>
              </a:rPr>
              <a:t>, </a:t>
            </a:r>
            <a:r>
              <a:rPr lang="en-US" dirty="0" err="1">
                <a:solidFill>
                  <a:srgbClr val="275536"/>
                </a:solidFill>
              </a:rPr>
              <a:t>Institut</a:t>
            </a:r>
            <a:r>
              <a:rPr lang="en-US" dirty="0">
                <a:solidFill>
                  <a:srgbClr val="275536"/>
                </a:solidFill>
              </a:rPr>
              <a:t> the Physique du Globe, CNRS, F-75005 Paris, France</a:t>
            </a:r>
          </a:p>
          <a:p>
            <a:pPr marL="3765550" algn="l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75536"/>
                </a:solidFill>
              </a:rPr>
              <a:t>(5) Icelandic Meteorological Office, Iceland</a:t>
            </a:r>
            <a:endParaRPr lang="en-IT" dirty="0"/>
          </a:p>
          <a:p>
            <a:pPr marL="3765550" algn="l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75536"/>
                </a:solidFill>
              </a:rPr>
              <a:t>(6) </a:t>
            </a:r>
            <a:r>
              <a:rPr lang="en-US" dirty="0" err="1">
                <a:solidFill>
                  <a:srgbClr val="275536"/>
                </a:solidFill>
              </a:rPr>
              <a:t>Université</a:t>
            </a:r>
            <a:r>
              <a:rPr lang="en-US" dirty="0">
                <a:solidFill>
                  <a:srgbClr val="275536"/>
                </a:solidFill>
              </a:rPr>
              <a:t> Clermont Auvergne, CNRS, OPGC, F-63000 Clermont-Ferrand, France,</a:t>
            </a:r>
          </a:p>
        </p:txBody>
      </p:sp>
    </p:spTree>
    <p:extLst>
      <p:ext uri="{BB962C8B-B14F-4D97-AF65-F5344CB8AC3E}">
        <p14:creationId xmlns:p14="http://schemas.microsoft.com/office/powerpoint/2010/main" val="1937758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3B8BF4D3-79B5-4B47-9A12-31739D78FF88}"/>
              </a:ext>
            </a:extLst>
          </p:cNvPr>
          <p:cNvSpPr txBox="1"/>
          <p:nvPr/>
        </p:nvSpPr>
        <p:spPr>
          <a:xfrm>
            <a:off x="238893" y="347396"/>
            <a:ext cx="11784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7553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TCS Volcano in a nutshell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65D8A6-67DD-2105-3B89-BEADB035B5FF}"/>
              </a:ext>
            </a:extLst>
          </p:cNvPr>
          <p:cNvSpPr txBox="1"/>
          <p:nvPr/>
        </p:nvSpPr>
        <p:spPr>
          <a:xfrm>
            <a:off x="1838577" y="954973"/>
            <a:ext cx="9852600" cy="1892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VOLC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-TCS Objectives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provide coordination between the European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Volcano Observatories (VOs) and Volcano Research Institutions (VRIs) to i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mplements interoperable volcanological services (VA and TNA)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provide long-term and sustainable access to Volcanological DDSSs related to volcanic areas monitored and/or studied by the European VOs and VRIs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promote good practices through EPOS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among the volcanological community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ttangolo arrotondato 19">
            <a:extLst>
              <a:ext uri="{FF2B5EF4-FFF2-40B4-BE49-F238E27FC236}">
                <a16:creationId xmlns:a16="http://schemas.microsoft.com/office/drawing/2014/main" id="{5D7FED3F-9A04-7D92-D975-DD0DD49E6E9E}"/>
              </a:ext>
            </a:extLst>
          </p:cNvPr>
          <p:cNvSpPr/>
          <p:nvPr/>
        </p:nvSpPr>
        <p:spPr>
          <a:xfrm>
            <a:off x="2326930" y="3007384"/>
            <a:ext cx="8957122" cy="646331"/>
          </a:xfrm>
          <a:prstGeom prst="roundRect">
            <a:avLst/>
          </a:prstGeom>
          <a:solidFill>
            <a:schemeClr val="bg2">
              <a:lumMod val="90000"/>
              <a:alpha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intrinsic heterogeneity of the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VOLC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-TCS data required harmonization with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Immagine 16">
            <a:extLst>
              <a:ext uri="{FF2B5EF4-FFF2-40B4-BE49-F238E27FC236}">
                <a16:creationId xmlns:a16="http://schemas.microsoft.com/office/drawing/2014/main" id="{703BBD20-AED4-6E75-1FA7-A278A8CAD8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834" y="4219705"/>
            <a:ext cx="1080000" cy="1080000"/>
          </a:xfrm>
          <a:prstGeom prst="rect">
            <a:avLst/>
          </a:prstGeom>
        </p:spPr>
      </p:pic>
      <p:sp>
        <p:nvSpPr>
          <p:cNvPr id="16" name="CasellaDiTesto 18">
            <a:extLst>
              <a:ext uri="{FF2B5EF4-FFF2-40B4-BE49-F238E27FC236}">
                <a16:creationId xmlns:a16="http://schemas.microsoft.com/office/drawing/2014/main" id="{29E6D562-BC60-152E-4415-90D6437A6768}"/>
              </a:ext>
            </a:extLst>
          </p:cNvPr>
          <p:cNvSpPr txBox="1"/>
          <p:nvPr/>
        </p:nvSpPr>
        <p:spPr>
          <a:xfrm>
            <a:off x="1226013" y="3914710"/>
            <a:ext cx="973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SEIS-TCS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99BDF77-7E91-754D-23BC-FC9DF30CEA71}"/>
              </a:ext>
            </a:extLst>
          </p:cNvPr>
          <p:cNvSpPr txBox="1"/>
          <p:nvPr/>
        </p:nvSpPr>
        <p:spPr>
          <a:xfrm>
            <a:off x="451996" y="5155283"/>
            <a:ext cx="246443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Seismic/Acceleration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Waveforms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Earthquake parameters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Services </a:t>
            </a:r>
            <a:endParaRPr kumimoji="0" lang="it-IT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Immagine 1">
            <a:extLst>
              <a:ext uri="{FF2B5EF4-FFF2-40B4-BE49-F238E27FC236}">
                <a16:creationId xmlns:a16="http://schemas.microsoft.com/office/drawing/2014/main" id="{5194005B-AB57-DD7B-8EF8-BBBB2698379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6771" y="4266532"/>
            <a:ext cx="1080000" cy="1080000"/>
          </a:xfrm>
          <a:prstGeom prst="rect">
            <a:avLst/>
          </a:prstGeom>
        </p:spPr>
      </p:pic>
      <p:sp>
        <p:nvSpPr>
          <p:cNvPr id="20" name="CasellaDiTesto 18">
            <a:extLst>
              <a:ext uri="{FF2B5EF4-FFF2-40B4-BE49-F238E27FC236}">
                <a16:creationId xmlns:a16="http://schemas.microsoft.com/office/drawing/2014/main" id="{CE65CEF2-DACF-FABF-41B3-B89AC7B0D09C}"/>
              </a:ext>
            </a:extLst>
          </p:cNvPr>
          <p:cNvSpPr txBox="1"/>
          <p:nvPr/>
        </p:nvSpPr>
        <p:spPr>
          <a:xfrm>
            <a:off x="5537550" y="3850373"/>
            <a:ext cx="109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GNSS-TCS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596EC5-0D56-842B-A3FF-A428BA690859}"/>
              </a:ext>
            </a:extLst>
          </p:cNvPr>
          <p:cNvSpPr txBox="1"/>
          <p:nvPr/>
        </p:nvSpPr>
        <p:spPr>
          <a:xfrm>
            <a:off x="5188870" y="5432282"/>
            <a:ext cx="18736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GNSS Raw data Services </a:t>
            </a:r>
            <a:endParaRPr kumimoji="0" lang="it-IT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3" name="Immagine 8">
            <a:extLst>
              <a:ext uri="{FF2B5EF4-FFF2-40B4-BE49-F238E27FC236}">
                <a16:creationId xmlns:a16="http://schemas.microsoft.com/office/drawing/2014/main" id="{B8143186-1116-D033-7519-C38B8942B14B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67100" y="4266532"/>
            <a:ext cx="1080000" cy="1080000"/>
          </a:xfrm>
          <a:prstGeom prst="rect">
            <a:avLst/>
          </a:prstGeom>
        </p:spPr>
      </p:pic>
      <p:sp>
        <p:nvSpPr>
          <p:cNvPr id="24" name="CasellaDiTesto 18">
            <a:extLst>
              <a:ext uri="{FF2B5EF4-FFF2-40B4-BE49-F238E27FC236}">
                <a16:creationId xmlns:a16="http://schemas.microsoft.com/office/drawing/2014/main" id="{37D6B601-EA95-875B-4A90-1B7A74E9271A}"/>
              </a:ext>
            </a:extLst>
          </p:cNvPr>
          <p:cNvSpPr txBox="1"/>
          <p:nvPr/>
        </p:nvSpPr>
        <p:spPr>
          <a:xfrm>
            <a:off x="8024414" y="3850373"/>
            <a:ext cx="923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SAT-TCS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74874E3-5285-24D1-B7CD-1844F30402A1}"/>
              </a:ext>
            </a:extLst>
          </p:cNvPr>
          <p:cNvSpPr txBox="1"/>
          <p:nvPr/>
        </p:nvSpPr>
        <p:spPr>
          <a:xfrm>
            <a:off x="7722274" y="5432282"/>
            <a:ext cx="16248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SAR products Services </a:t>
            </a:r>
            <a:endParaRPr kumimoji="0" lang="it-IT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7" name="Immagine 20">
            <a:extLst>
              <a:ext uri="{FF2B5EF4-FFF2-40B4-BE49-F238E27FC236}">
                <a16:creationId xmlns:a16="http://schemas.microsoft.com/office/drawing/2014/main" id="{507B6264-560E-CB31-A418-101CFF42E2BA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4618" y="3068838"/>
            <a:ext cx="523421" cy="523421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C6F27E8A-AA0C-08AD-1C0B-7ECA9D70A2F1}"/>
              </a:ext>
            </a:extLst>
          </p:cNvPr>
          <p:cNvSpPr txBox="1"/>
          <p:nvPr/>
        </p:nvSpPr>
        <p:spPr>
          <a:xfrm>
            <a:off x="10396002" y="3850373"/>
            <a:ext cx="1067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MSL-TCS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BDA5D69-08FE-B531-24DB-4F2696FAEAAF}"/>
              </a:ext>
            </a:extLst>
          </p:cNvPr>
          <p:cNvSpPr txBox="1"/>
          <p:nvPr/>
        </p:nvSpPr>
        <p:spPr>
          <a:xfrm>
            <a:off x="9761856" y="5432282"/>
            <a:ext cx="23361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TNA activities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Geochemistry products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Services</a:t>
            </a:r>
          </a:p>
        </p:txBody>
      </p:sp>
      <p:pic>
        <p:nvPicPr>
          <p:cNvPr id="2050" name="Picture 2" descr="Multi-Scale Laboratories logo">
            <a:extLst>
              <a:ext uri="{FF2B5EF4-FFF2-40B4-BE49-F238E27FC236}">
                <a16:creationId xmlns:a16="http://schemas.microsoft.com/office/drawing/2014/main" id="{4AF76230-911E-1EB3-311D-650611974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9932" y="4266532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632" y="4266532"/>
            <a:ext cx="1080000" cy="1080000"/>
          </a:xfrm>
          <a:prstGeom prst="rect">
            <a:avLst/>
          </a:prstGeom>
        </p:spPr>
      </p:pic>
      <p:sp>
        <p:nvSpPr>
          <p:cNvPr id="21" name="TextBox 28">
            <a:extLst>
              <a:ext uri="{FF2B5EF4-FFF2-40B4-BE49-F238E27FC236}">
                <a16:creationId xmlns:a16="http://schemas.microsoft.com/office/drawing/2014/main" id="{2BDA5D69-08FE-B531-24DB-4F2696FAEAAF}"/>
              </a:ext>
            </a:extLst>
          </p:cNvPr>
          <p:cNvSpPr txBox="1"/>
          <p:nvPr/>
        </p:nvSpPr>
        <p:spPr>
          <a:xfrm>
            <a:off x="2898520" y="5432282"/>
            <a:ext cx="15202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Geochemistry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products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Services</a:t>
            </a:r>
          </a:p>
        </p:txBody>
      </p:sp>
      <p:sp>
        <p:nvSpPr>
          <p:cNvPr id="25" name="TextBox 27">
            <a:extLst>
              <a:ext uri="{FF2B5EF4-FFF2-40B4-BE49-F238E27FC236}">
                <a16:creationId xmlns:a16="http://schemas.microsoft.com/office/drawing/2014/main" id="{C6F27E8A-AA0C-08AD-1C0B-7ECA9D70A2F1}"/>
              </a:ext>
            </a:extLst>
          </p:cNvPr>
          <p:cNvSpPr txBox="1"/>
          <p:nvPr/>
        </p:nvSpPr>
        <p:spPr>
          <a:xfrm>
            <a:off x="3127508" y="3850373"/>
            <a:ext cx="1067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NFO-TCS </a:t>
            </a:r>
          </a:p>
        </p:txBody>
      </p:sp>
    </p:spTree>
    <p:extLst>
      <p:ext uri="{BB962C8B-B14F-4D97-AF65-F5344CB8AC3E}">
        <p14:creationId xmlns:p14="http://schemas.microsoft.com/office/powerpoint/2010/main" val="3993259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3B8BF4D3-79B5-4B47-9A12-31739D78FF88}"/>
              </a:ext>
            </a:extLst>
          </p:cNvPr>
          <p:cNvSpPr txBox="1"/>
          <p:nvPr/>
        </p:nvSpPr>
        <p:spPr>
          <a:xfrm>
            <a:off x="233756" y="218404"/>
            <a:ext cx="11784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7553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27553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7553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activities</a:t>
            </a: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rgbClr val="27553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7A2DF2-6156-2175-1BBA-9A00B1F2B241}"/>
              </a:ext>
            </a:extLst>
          </p:cNvPr>
          <p:cNvSpPr txBox="1"/>
          <p:nvPr/>
        </p:nvSpPr>
        <p:spPr>
          <a:xfrm>
            <a:off x="559491" y="2030740"/>
            <a:ext cx="31064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Activity 1  - Management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F90B18-3F64-0049-C07F-C995ADA06C56}"/>
              </a:ext>
            </a:extLst>
          </p:cNvPr>
          <p:cNvSpPr txBox="1"/>
          <p:nvPr/>
        </p:nvSpPr>
        <p:spPr>
          <a:xfrm>
            <a:off x="559491" y="2460936"/>
            <a:ext cx="41787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Activity 2 -  Governance &amp; Coordination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1C52CB-CFB3-CB4D-10D9-992C764CC020}"/>
              </a:ext>
            </a:extLst>
          </p:cNvPr>
          <p:cNvSpPr txBox="1"/>
          <p:nvPr/>
        </p:nvSpPr>
        <p:spPr>
          <a:xfrm>
            <a:off x="559491" y="2872732"/>
            <a:ext cx="115606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Activity 3 - Legacy of national / international projects / initiatives linked to EPOS in the VOLC-TCS.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VOLC TCS is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actively involved in projects (EPOS-ON; Geo-INQUIRE, DT-GEO, IMPROVE and MEET) and the Supersite Etna, Supersite 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Campi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Flegrei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Vesuvio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GEO initiatives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DE8064-5F1A-F6E7-593E-5C4087426151}"/>
              </a:ext>
            </a:extLst>
          </p:cNvPr>
          <p:cNvSpPr txBox="1"/>
          <p:nvPr/>
        </p:nvSpPr>
        <p:spPr>
          <a:xfrm>
            <a:off x="559489" y="3809833"/>
            <a:ext cx="114191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Activity 4 - Coordination of the VOLC-TCS contribution to ICS-TCS working group activity and monitoring of the services.</a:t>
            </a:r>
          </a:p>
        </p:txBody>
      </p:sp>
      <p:sp>
        <p:nvSpPr>
          <p:cNvPr id="9" name="TextBox 15">
            <a:extLst>
              <a:ext uri="{FF2B5EF4-FFF2-40B4-BE49-F238E27FC236}">
                <a16:creationId xmlns:a16="http://schemas.microsoft.com/office/drawing/2014/main" id="{26DE8064-5F1A-F6E7-593E-5C4087426151}"/>
              </a:ext>
            </a:extLst>
          </p:cNvPr>
          <p:cNvSpPr txBox="1"/>
          <p:nvPr/>
        </p:nvSpPr>
        <p:spPr>
          <a:xfrm>
            <a:off x="559490" y="4611789"/>
            <a:ext cx="114191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Activity 5 - Communication and Dissemination.</a:t>
            </a:r>
          </a:p>
        </p:txBody>
      </p:sp>
      <p:sp>
        <p:nvSpPr>
          <p:cNvPr id="3" name="Rettangolo 2"/>
          <p:cNvSpPr/>
          <p:nvPr/>
        </p:nvSpPr>
        <p:spPr>
          <a:xfrm>
            <a:off x="393469" y="5097525"/>
            <a:ext cx="109284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results (in the form of services) are tested in the VOLC-TCS Community Portal (Gateway) and, where possible, proposed to EPOS. The TCS Community Portal can be considered an incubator for the existing and the new services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55751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A8A071E-1321-216C-1B45-0F6A632E8106}"/>
              </a:ext>
            </a:extLst>
          </p:cNvPr>
          <p:cNvSpPr txBox="1"/>
          <p:nvPr/>
        </p:nvSpPr>
        <p:spPr>
          <a:xfrm>
            <a:off x="443871" y="2249062"/>
            <a:ext cx="1677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Global aspects</a:t>
            </a: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5A8A071E-1321-216C-1B45-0F6A632E8106}"/>
              </a:ext>
            </a:extLst>
          </p:cNvPr>
          <p:cNvSpPr txBox="1"/>
          <p:nvPr/>
        </p:nvSpPr>
        <p:spPr>
          <a:xfrm>
            <a:off x="443871" y="4032977"/>
            <a:ext cx="2860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Community Portal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9">
            <a:extLst>
              <a:ext uri="{FF2B5EF4-FFF2-40B4-BE49-F238E27FC236}">
                <a16:creationId xmlns:a16="http://schemas.microsoft.com/office/drawing/2014/main" id="{D41B9CF0-5944-B1AA-BF0E-F8ABE45BD7D2}"/>
              </a:ext>
            </a:extLst>
          </p:cNvPr>
          <p:cNvSpPr txBox="1"/>
          <p:nvPr/>
        </p:nvSpPr>
        <p:spPr>
          <a:xfrm>
            <a:off x="443871" y="4413797"/>
            <a:ext cx="10729274" cy="127727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VOLC-TCS has been building the Community Portal (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Gateway –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eurovolc.eu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designed during the H2020 EUROVOLC Project. The portal allows services not fully compliant with EPOS to be accessible through the EPOS eco-system.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 implementation plan with ICS is needed (good to see that in the new work plan).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B8BF4D3-79B5-4B47-9A12-31739D78FF88}"/>
              </a:ext>
            </a:extLst>
          </p:cNvPr>
          <p:cNvSpPr txBox="1"/>
          <p:nvPr/>
        </p:nvSpPr>
        <p:spPr>
          <a:xfrm>
            <a:off x="233756" y="661163"/>
            <a:ext cx="11784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7553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Further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27553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7553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perspectives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27553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(1/2)</a:t>
            </a: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D41B9CF0-5944-B1AA-BF0E-F8ABE45BD7D2}"/>
              </a:ext>
            </a:extLst>
          </p:cNvPr>
          <p:cNvSpPr txBox="1"/>
          <p:nvPr/>
        </p:nvSpPr>
        <p:spPr>
          <a:xfrm>
            <a:off x="443870" y="2629883"/>
            <a:ext cx="10729275" cy="100027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contribute to a global infrastructure for the provision of data, products and services to the international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volcanological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community 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WovoDat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EPOS supported actions are required (EPOS ON)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0065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3B8BF4D3-79B5-4B47-9A12-31739D78FF88}"/>
              </a:ext>
            </a:extLst>
          </p:cNvPr>
          <p:cNvSpPr txBox="1"/>
          <p:nvPr/>
        </p:nvSpPr>
        <p:spPr>
          <a:xfrm>
            <a:off x="233756" y="661163"/>
            <a:ext cx="11784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7553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Further perspectives 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27553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(2/2)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5C5DC7-0661-0244-92DF-C7D36096259F}"/>
              </a:ext>
            </a:extLst>
          </p:cNvPr>
          <p:cNvSpPr txBox="1"/>
          <p:nvPr/>
        </p:nvSpPr>
        <p:spPr>
          <a:xfrm>
            <a:off x="233756" y="1318969"/>
            <a:ext cx="11784072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Main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technical challenges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consist in: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Improvement of the harmonization within VOLC-TCS of data, products and services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Improvement of the harmonization across TCSs of data, products and services (e.g. exposure of the same service in different TCSs)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Interoperability of the no-EPOS compliant services exposed through the Gateway and the Supersite Portals with the EPOS Data Portal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Technical bridge between the Gateway and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WoVODat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Implementation of the documentation; documentation specific per each service / category is required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Definition of DOI/PIDs</a:t>
            </a: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145C5DC7-0661-0244-92DF-C7D36096259F}"/>
              </a:ext>
            </a:extLst>
          </p:cNvPr>
          <p:cNvSpPr txBox="1"/>
          <p:nvPr/>
        </p:nvSpPr>
        <p:spPr>
          <a:xfrm>
            <a:off x="233756" y="3353935"/>
            <a:ext cx="11784072" cy="86177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ICS – VOLC-TCS activities and proposals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 in collaboration with ICS’ team on specific converters and tools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Inventory of the TNA facilities and equipment and contribution to the implementation of the brokering system</a:t>
            </a:r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145C5DC7-0661-0244-92DF-C7D36096259F}"/>
              </a:ext>
            </a:extLst>
          </p:cNvPr>
          <p:cNvSpPr txBox="1"/>
          <p:nvPr/>
        </p:nvSpPr>
        <p:spPr>
          <a:xfrm>
            <a:off x="233756" y="4434793"/>
            <a:ext cx="11784072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Plans for the near future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Implementation of new services and upgrade of the payload (of the existing ones)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New use cases definition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Engagement of new partners / countries (Greece and Nederland under way; Portugal, Bulgaria, Croatia, Sweden will come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Participation to the EC proposals (this will increase the services and improve the way to access)</a:t>
            </a:r>
          </a:p>
        </p:txBody>
      </p:sp>
    </p:spTree>
    <p:extLst>
      <p:ext uri="{BB962C8B-B14F-4D97-AF65-F5344CB8AC3E}">
        <p14:creationId xmlns:p14="http://schemas.microsoft.com/office/powerpoint/2010/main" val="56616263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3B8BF4D3-79B5-4B47-9A12-31739D78FF88}"/>
              </a:ext>
            </a:extLst>
          </p:cNvPr>
          <p:cNvSpPr txBox="1"/>
          <p:nvPr/>
        </p:nvSpPr>
        <p:spPr>
          <a:xfrm>
            <a:off x="0" y="240175"/>
            <a:ext cx="11784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27553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Last </a:t>
            </a:r>
            <a:r>
              <a:rPr kumimoji="0" lang="it-IT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7553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but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27553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7553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27553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7553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least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27553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B50E1A-FBF4-56A5-6DD7-ED27C7AEBDB6}"/>
              </a:ext>
            </a:extLst>
          </p:cNvPr>
          <p:cNvSpPr txBox="1"/>
          <p:nvPr/>
        </p:nvSpPr>
        <p:spPr>
          <a:xfrm>
            <a:off x="152401" y="787615"/>
            <a:ext cx="10876907" cy="355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7553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Outreach and communication activities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Within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Volcano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Observations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TCS, a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Communication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Working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Group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has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been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proposed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Deeper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Volcano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Observations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TCS involvement and contribution to EPOS communication is essential.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Volcano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Observations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TCS supports Summer Schools, Training Sessions (e.g. 2025 IAVCEI workshop) and TNA activities  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8881230"/>
      </p:ext>
    </p:extLst>
  </p:cSld>
  <p:clrMapOvr>
    <a:masterClrMapping/>
  </p:clrMapOvr>
</p:sld>
</file>

<file path=ppt/theme/theme1.xml><?xml version="1.0" encoding="utf-8"?>
<a:theme xmlns:a="http://schemas.openxmlformats.org/drawingml/2006/main" name="7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836</Words>
  <Application>Microsoft Macintosh PowerPoint</Application>
  <PresentationFormat>Widescreen</PresentationFormat>
  <Paragraphs>85</Paragraphs>
  <Slides>6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7_Tema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Karl_EPOS ERIC </dc:creator>
  <cp:lastModifiedBy>Karl_EPOS ERIC </cp:lastModifiedBy>
  <cp:revision>1</cp:revision>
  <dcterms:created xsi:type="dcterms:W3CDTF">2025-03-27T13:57:29Z</dcterms:created>
  <dcterms:modified xsi:type="dcterms:W3CDTF">2025-03-27T13:58:12Z</dcterms:modified>
</cp:coreProperties>
</file>