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732" r:id="rId2"/>
    <p:sldId id="733" r:id="rId3"/>
    <p:sldId id="734" r:id="rId4"/>
    <p:sldId id="735" r:id="rId5"/>
    <p:sldId id="736" r:id="rId6"/>
    <p:sldId id="737" r:id="rId7"/>
    <p:sldId id="738" r:id="rId8"/>
    <p:sldId id="739" r:id="rId9"/>
    <p:sldId id="740" r:id="rId10"/>
    <p:sldId id="741" r:id="rId11"/>
    <p:sldId id="742" r:id="rId1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6"/>
  </p:normalViewPr>
  <p:slideViewPr>
    <p:cSldViewPr snapToGrid="0">
      <p:cViewPr varScale="1">
        <p:scale>
          <a:sx n="105" d="100"/>
          <a:sy n="105" d="100"/>
        </p:scale>
        <p:origin x="8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5DCB28-B330-E24C-9B08-AA80F0ECA983}" type="datetimeFigureOut">
              <a:rPr lang="it-IT" smtClean="0"/>
              <a:t>27/03/25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3A9BD6-CAFD-C142-88B1-1081D2668DFD}" type="slidenum">
              <a:rPr lang="it-IT" smtClean="0"/>
              <a:t>‹N›</a:t>
            </a:fld>
            <a:endParaRPr lang="it-IT"/>
          </a:p>
        </p:txBody>
      </p:sp>
    </p:spTree>
    <p:extLst>
      <p:ext uri="{BB962C8B-B14F-4D97-AF65-F5344CB8AC3E}">
        <p14:creationId xmlns:p14="http://schemas.microsoft.com/office/powerpoint/2010/main" val="101758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3f92e090a2_1_187:notes"/>
          <p:cNvSpPr txBox="1">
            <a:spLocks noGrp="1"/>
          </p:cNvSpPr>
          <p:nvPr>
            <p:ph type="body" idx="1"/>
          </p:nvPr>
        </p:nvSpPr>
        <p:spPr>
          <a:xfrm>
            <a:off x="685800" y="4400181"/>
            <a:ext cx="54864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g33f92e090a2_1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3f92e090a2_1_192:notes"/>
          <p:cNvSpPr txBox="1">
            <a:spLocks noGrp="1"/>
          </p:cNvSpPr>
          <p:nvPr>
            <p:ph type="body" idx="1"/>
          </p:nvPr>
        </p:nvSpPr>
        <p:spPr>
          <a:xfrm>
            <a:off x="685800" y="4400181"/>
            <a:ext cx="54864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g33f92e090a2_1_192:notes"/>
          <p:cNvSpPr>
            <a:spLocks noGrp="1" noRot="1" noChangeAspect="1"/>
          </p:cNvSpPr>
          <p:nvPr>
            <p:ph type="sldImg" idx="2"/>
          </p:nvPr>
        </p:nvSpPr>
        <p:spPr>
          <a:xfrm>
            <a:off x="452438" y="1143550"/>
            <a:ext cx="59532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3f92e090a2_1_83:notes"/>
          <p:cNvSpPr txBox="1">
            <a:spLocks noGrp="1"/>
          </p:cNvSpPr>
          <p:nvPr>
            <p:ph type="body" idx="1"/>
          </p:nvPr>
        </p:nvSpPr>
        <p:spPr>
          <a:xfrm>
            <a:off x="685800" y="4400181"/>
            <a:ext cx="54864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33f92e090a2_1_83:notes"/>
          <p:cNvSpPr>
            <a:spLocks noGrp="1" noRot="1" noChangeAspect="1"/>
          </p:cNvSpPr>
          <p:nvPr>
            <p:ph type="sldImg" idx="2"/>
          </p:nvPr>
        </p:nvSpPr>
        <p:spPr>
          <a:xfrm>
            <a:off x="452438" y="1143550"/>
            <a:ext cx="59532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3f92e090a2_1_97:notes"/>
          <p:cNvSpPr txBox="1">
            <a:spLocks noGrp="1"/>
          </p:cNvSpPr>
          <p:nvPr>
            <p:ph type="body" idx="1"/>
          </p:nvPr>
        </p:nvSpPr>
        <p:spPr>
          <a:xfrm>
            <a:off x="685800" y="4053266"/>
            <a:ext cx="5486400" cy="3316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g33f92e090a2_1_97:notes"/>
          <p:cNvSpPr>
            <a:spLocks noGrp="1" noRot="1" noChangeAspect="1"/>
          </p:cNvSpPr>
          <p:nvPr>
            <p:ph type="sldImg" idx="2"/>
          </p:nvPr>
        </p:nvSpPr>
        <p:spPr>
          <a:xfrm>
            <a:off x="685800" y="1052885"/>
            <a:ext cx="5486400" cy="284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3f92e090a2_1_144:notes"/>
          <p:cNvSpPr txBox="1">
            <a:spLocks noGrp="1"/>
          </p:cNvSpPr>
          <p:nvPr>
            <p:ph type="body" idx="1"/>
          </p:nvPr>
        </p:nvSpPr>
        <p:spPr>
          <a:xfrm>
            <a:off x="685800" y="4400181"/>
            <a:ext cx="54864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33f92e090a2_1_144:notes"/>
          <p:cNvSpPr>
            <a:spLocks noGrp="1" noRot="1" noChangeAspect="1"/>
          </p:cNvSpPr>
          <p:nvPr>
            <p:ph type="sldImg" idx="2"/>
          </p:nvPr>
        </p:nvSpPr>
        <p:spPr>
          <a:xfrm>
            <a:off x="452438" y="1143550"/>
            <a:ext cx="59532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3f92e090a2_1_153:notes"/>
          <p:cNvSpPr>
            <a:spLocks noGrp="1" noRot="1" noChangeAspect="1"/>
          </p:cNvSpPr>
          <p:nvPr>
            <p:ph type="sldImg" idx="2"/>
          </p:nvPr>
        </p:nvSpPr>
        <p:spPr>
          <a:xfrm>
            <a:off x="452438" y="1143550"/>
            <a:ext cx="59532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33f92e090a2_1_153:notes"/>
          <p:cNvSpPr txBox="1">
            <a:spLocks noGrp="1"/>
          </p:cNvSpPr>
          <p:nvPr>
            <p:ph type="body" idx="1"/>
          </p:nvPr>
        </p:nvSpPr>
        <p:spPr>
          <a:xfrm>
            <a:off x="685800" y="4400181"/>
            <a:ext cx="5486400" cy="36003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it-IT"/>
              <a:t>Today, in 2024, the network still consists of a large number of partner institutions worldwide..</a:t>
            </a:r>
            <a:endParaRPr/>
          </a:p>
        </p:txBody>
      </p:sp>
      <p:sp>
        <p:nvSpPr>
          <p:cNvPr id="222" name="Google Shape;222;g33f92e090a2_1_153:notes"/>
          <p:cNvSpPr txBox="1">
            <a:spLocks noGrp="1"/>
          </p:cNvSpPr>
          <p:nvPr>
            <p:ph type="sldNum" idx="12"/>
          </p:nvPr>
        </p:nvSpPr>
        <p:spPr>
          <a:xfrm>
            <a:off x="3884613" y="8686299"/>
            <a:ext cx="2971800" cy="4575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t-IT"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3f92e090a2_1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33f92e090a2_1_164:notes"/>
          <p:cNvSpPr txBox="1">
            <a:spLocks noGrp="1"/>
          </p:cNvSpPr>
          <p:nvPr>
            <p:ph type="body" idx="1"/>
          </p:nvPr>
        </p:nvSpPr>
        <p:spPr>
          <a:xfrm>
            <a:off x="685800" y="4400181"/>
            <a:ext cx="5486400" cy="36003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it-IT"/>
              <a:t>First global hazard map 2018, based on the GAR15 report: New aspects concerns uncertainty in the inundation heights. Community effort with improved source characteristics.</a:t>
            </a:r>
            <a:endParaRPr/>
          </a:p>
          <a:p>
            <a:pPr marL="457200" marR="0" lvl="0" indent="-228600" algn="l" rtl="0">
              <a:lnSpc>
                <a:spcPct val="100000"/>
              </a:lnSpc>
              <a:spcBef>
                <a:spcPts val="0"/>
              </a:spcBef>
              <a:spcAft>
                <a:spcPts val="0"/>
              </a:spcAft>
              <a:buClr>
                <a:srgbClr val="000000"/>
              </a:buClr>
              <a:buSzPts val="1400"/>
              <a:buFont typeface="Arial"/>
              <a:buNone/>
            </a:pPr>
            <a:r>
              <a:rPr lang="it-IT"/>
              <a:t>We are presently in the process of providing a next generation global map that will be available in the near future, and that will be updatable and usable also as a driver for local hazard and risk studies.</a:t>
            </a:r>
            <a:endParaRPr/>
          </a:p>
          <a:p>
            <a:pPr marL="457200" marR="0" lvl="0" indent="-228600" algn="l" rtl="0">
              <a:lnSpc>
                <a:spcPct val="100000"/>
              </a:lnSpc>
              <a:spcBef>
                <a:spcPts val="0"/>
              </a:spcBef>
              <a:spcAft>
                <a:spcPts val="0"/>
              </a:spcAft>
              <a:buClr>
                <a:srgbClr val="000000"/>
              </a:buClr>
              <a:buSzPts val="1400"/>
              <a:buFont typeface="Arial"/>
              <a:buNone/>
            </a:pPr>
            <a:r>
              <a:rPr lang="it-IT"/>
              <a:t>The local hazard map is from Catania</a:t>
            </a:r>
            <a:endParaRPr/>
          </a:p>
        </p:txBody>
      </p:sp>
      <p:sp>
        <p:nvSpPr>
          <p:cNvPr id="234" name="Google Shape;234;g33f92e090a2_1_164:notes"/>
          <p:cNvSpPr txBox="1">
            <a:spLocks noGrp="1"/>
          </p:cNvSpPr>
          <p:nvPr>
            <p:ph type="sldNum" idx="12"/>
          </p:nvPr>
        </p:nvSpPr>
        <p:spPr>
          <a:xfrm>
            <a:off x="3884613" y="8686299"/>
            <a:ext cx="2971800" cy="4575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t-IT"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3f92e090a2_1_176:notes"/>
          <p:cNvSpPr txBox="1">
            <a:spLocks noGrp="1"/>
          </p:cNvSpPr>
          <p:nvPr>
            <p:ph type="body" idx="1"/>
          </p:nvPr>
        </p:nvSpPr>
        <p:spPr>
          <a:xfrm>
            <a:off x="685800" y="440018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We can take science-based hazard information from regional and global models and provide local hazard information at high resolution. Furthermore, we have expertise to convey this into information useable for end users, such as evacuation maps, integration with vulnerability curves etc. </a:t>
            </a:r>
            <a:endParaRPr/>
          </a:p>
        </p:txBody>
      </p:sp>
      <p:sp>
        <p:nvSpPr>
          <p:cNvPr id="246" name="Google Shape;246;g33f92e090a2_1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Diapositiva titolo">
    <p:spTree>
      <p:nvGrpSpPr>
        <p:cNvPr id="1" name="Shape 15"/>
        <p:cNvGrpSpPr/>
        <p:nvPr/>
      </p:nvGrpSpPr>
      <p:grpSpPr>
        <a:xfrm>
          <a:off x="0" y="0"/>
          <a:ext cx="0" cy="0"/>
          <a:chOff x="0" y="0"/>
          <a:chExt cx="0" cy="0"/>
        </a:xfrm>
      </p:grpSpPr>
      <p:sp>
        <p:nvSpPr>
          <p:cNvPr id="16" name="Google Shape;16;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3633488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Titolo e testo verticale">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1501360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1_Titolo e testo verticale">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388566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Titolo e contenuto">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pic>
        <p:nvPicPr>
          <p:cNvPr id="27" name="Google Shape;27;p11" descr="A blue and green logo&#10;&#10;Description automatically generated"/>
          <p:cNvPicPr preferRelativeResize="0"/>
          <p:nvPr/>
        </p:nvPicPr>
        <p:blipFill rotWithShape="1">
          <a:blip r:embed="rId2">
            <a:alphaModFix/>
          </a:blip>
          <a:srcRect/>
          <a:stretch/>
        </p:blipFill>
        <p:spPr>
          <a:xfrm>
            <a:off x="11101700" y="261300"/>
            <a:ext cx="931276" cy="946298"/>
          </a:xfrm>
          <a:prstGeom prst="rect">
            <a:avLst/>
          </a:prstGeom>
          <a:noFill/>
          <a:ln>
            <a:noFill/>
          </a:ln>
        </p:spPr>
      </p:pic>
    </p:spTree>
    <p:extLst>
      <p:ext uri="{BB962C8B-B14F-4D97-AF65-F5344CB8AC3E}">
        <p14:creationId xmlns:p14="http://schemas.microsoft.com/office/powerpoint/2010/main" val="2961222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Intestazione sezione">
    <p:spTree>
      <p:nvGrpSpPr>
        <p:cNvPr id="1" name="Shape 28"/>
        <p:cNvGrpSpPr/>
        <p:nvPr/>
      </p:nvGrpSpPr>
      <p:grpSpPr>
        <a:xfrm>
          <a:off x="0" y="0"/>
          <a:ext cx="0" cy="0"/>
          <a:chOff x="0" y="0"/>
          <a:chExt cx="0" cy="0"/>
        </a:xfrm>
      </p:grpSpPr>
      <p:sp>
        <p:nvSpPr>
          <p:cNvPr id="29" name="Google Shape;29;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4204449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e contenuti" type="twoObj">
  <p:cSld name="Due contenuti">
    <p:spTree>
      <p:nvGrpSpPr>
        <p:cNvPr id="1" name="Shape 34"/>
        <p:cNvGrpSpPr/>
        <p:nvPr/>
      </p:nvGrpSpPr>
      <p:grpSpPr>
        <a:xfrm>
          <a:off x="0" y="0"/>
          <a:ext cx="0" cy="0"/>
          <a:chOff x="0" y="0"/>
          <a:chExt cx="0" cy="0"/>
        </a:xfrm>
      </p:grpSpPr>
      <p:sp>
        <p:nvSpPr>
          <p:cNvPr id="35" name="Google Shape;3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1454815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Confronto">
    <p:spTree>
      <p:nvGrpSpPr>
        <p:cNvPr id="1" name="Shape 41"/>
        <p:cNvGrpSpPr/>
        <p:nvPr/>
      </p:nvGrpSpPr>
      <p:grpSpPr>
        <a:xfrm>
          <a:off x="0" y="0"/>
          <a:ext cx="0" cy="0"/>
          <a:chOff x="0" y="0"/>
          <a:chExt cx="0" cy="0"/>
        </a:xfrm>
      </p:grpSpPr>
      <p:sp>
        <p:nvSpPr>
          <p:cNvPr id="42" name="Google Shape;42;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730533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Solo titolo">
    <p:spTree>
      <p:nvGrpSpPr>
        <p:cNvPr id="1" name="Shape 50"/>
        <p:cNvGrpSpPr/>
        <p:nvPr/>
      </p:nvGrpSpPr>
      <p:grpSpPr>
        <a:xfrm>
          <a:off x="0" y="0"/>
          <a:ext cx="0" cy="0"/>
          <a:chOff x="0" y="0"/>
          <a:chExt cx="0" cy="0"/>
        </a:xfrm>
      </p:grpSpPr>
      <p:sp>
        <p:nvSpPr>
          <p:cNvPr id="51" name="Google Shape;51;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2892325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a" type="blank">
  <p:cSld name="Vuota">
    <p:spTree>
      <p:nvGrpSpPr>
        <p:cNvPr id="1" name="Shape 55"/>
        <p:cNvGrpSpPr/>
        <p:nvPr/>
      </p:nvGrpSpPr>
      <p:grpSpPr>
        <a:xfrm>
          <a:off x="0" y="0"/>
          <a:ext cx="0" cy="0"/>
          <a:chOff x="0" y="0"/>
          <a:chExt cx="0" cy="0"/>
        </a:xfrm>
      </p:grpSpPr>
      <p:sp>
        <p:nvSpPr>
          <p:cNvPr id="56" name="Google Shape;5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4083419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Contenuto con didascalia">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2636748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Immagine con didascalia">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8"/>
          <p:cNvSpPr>
            <a:spLocks noGrp="1"/>
          </p:cNvSpPr>
          <p:nvPr>
            <p:ph type="pic" idx="2"/>
          </p:nvPr>
        </p:nvSpPr>
        <p:spPr>
          <a:xfrm>
            <a:off x="5183188" y="987425"/>
            <a:ext cx="6172200" cy="4873625"/>
          </a:xfrm>
          <a:prstGeom prst="rect">
            <a:avLst/>
          </a:prstGeom>
          <a:noFill/>
          <a:ln>
            <a:noFill/>
          </a:ln>
        </p:spPr>
      </p:sp>
      <p:sp>
        <p:nvSpPr>
          <p:cNvPr id="69" name="Google Shape;69;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1539837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325029645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tsunamidata.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www.epos-eu.org/tcs/tsunami" TargetMode="External"/><Relationship Id="rId3" Type="http://schemas.openxmlformats.org/officeDocument/2006/relationships/image" Target="../media/image6.png"/><Relationship Id="rId7" Type="http://schemas.openxmlformats.org/officeDocument/2006/relationships/hyperlink" Target="https://tsunamidata.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5.png"/><Relationship Id="rId5" Type="http://schemas.openxmlformats.org/officeDocument/2006/relationships/hyperlink" Target="https://youtu.be/loFW0vkRwY8?feature=shared" TargetMode="Externa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hyperlink" Target="https://tsunamidata.org/" TargetMode="Externa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3.jp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1.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1752600" y="3517225"/>
            <a:ext cx="9843900" cy="38124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1A3E28"/>
              </a:buClr>
              <a:buSzPct val="120408"/>
              <a:buFont typeface="Lato"/>
              <a:buNone/>
            </a:pPr>
            <a:r>
              <a:rPr lang="it-IT" sz="4900" b="1" dirty="0">
                <a:solidFill>
                  <a:srgbClr val="1A3E28"/>
                </a:solidFill>
                <a:latin typeface="Lato"/>
                <a:ea typeface="Lato"/>
                <a:cs typeface="Lato"/>
                <a:sym typeface="Lato"/>
              </a:rPr>
              <a:t>TCS Tsunami and </a:t>
            </a:r>
            <a:br>
              <a:rPr lang="it-IT" sz="4900" b="1" dirty="0">
                <a:solidFill>
                  <a:srgbClr val="1A3E28"/>
                </a:solidFill>
                <a:latin typeface="Lato"/>
                <a:ea typeface="Lato"/>
                <a:cs typeface="Lato"/>
                <a:sym typeface="Lato"/>
              </a:rPr>
            </a:br>
            <a:r>
              <a:rPr lang="it-IT" sz="4900" b="1" dirty="0">
                <a:solidFill>
                  <a:srgbClr val="1A3E28"/>
                </a:solidFill>
                <a:latin typeface="Lato"/>
                <a:ea typeface="Lato"/>
                <a:cs typeface="Lato"/>
                <a:sym typeface="Lato"/>
              </a:rPr>
              <a:t>The Global Tsunami Model (GTM) – </a:t>
            </a:r>
            <a:br>
              <a:rPr lang="it-IT" sz="4900" b="1" dirty="0">
                <a:solidFill>
                  <a:srgbClr val="1A3E28"/>
                </a:solidFill>
                <a:latin typeface="Lato"/>
                <a:ea typeface="Lato"/>
                <a:cs typeface="Lato"/>
                <a:sym typeface="Lato"/>
              </a:rPr>
            </a:br>
            <a:r>
              <a:rPr lang="it-IT" sz="4455" b="1" dirty="0">
                <a:solidFill>
                  <a:srgbClr val="1A3E28"/>
                </a:solidFill>
                <a:latin typeface="Lato"/>
                <a:ea typeface="Lato"/>
                <a:cs typeface="Lato"/>
                <a:sym typeface="Lato"/>
              </a:rPr>
              <a:t>outlook for enhanced global collaboration</a:t>
            </a:r>
            <a:br>
              <a:rPr lang="it-IT" sz="5900" b="1" dirty="0">
                <a:solidFill>
                  <a:srgbClr val="1A3E28"/>
                </a:solidFill>
                <a:latin typeface="Lato"/>
                <a:ea typeface="Lato"/>
                <a:cs typeface="Lato"/>
                <a:sym typeface="Lato"/>
              </a:rPr>
            </a:br>
            <a:br>
              <a:rPr lang="it-IT" sz="5900" b="1" dirty="0">
                <a:solidFill>
                  <a:srgbClr val="1A3E28"/>
                </a:solidFill>
                <a:latin typeface="Lato"/>
                <a:ea typeface="Lato"/>
                <a:cs typeface="Lato"/>
                <a:sym typeface="Lato"/>
              </a:rPr>
            </a:br>
            <a:r>
              <a:rPr lang="it-IT" sz="2400" b="1" dirty="0">
                <a:solidFill>
                  <a:srgbClr val="1A3E28"/>
                </a:solidFill>
                <a:latin typeface="Lato"/>
                <a:ea typeface="Lato"/>
                <a:cs typeface="Lato"/>
                <a:sym typeface="Lato"/>
              </a:rPr>
              <a:t>M. Charalampakis (NOA, Greece) &amp; S. Lorito (</a:t>
            </a:r>
            <a:r>
              <a:rPr lang="it-IT" sz="2400" b="1" dirty="0" err="1">
                <a:solidFill>
                  <a:srgbClr val="1A3E28"/>
                </a:solidFill>
                <a:latin typeface="Lato"/>
                <a:ea typeface="Lato"/>
                <a:cs typeface="Lato"/>
                <a:sym typeface="Lato"/>
              </a:rPr>
              <a:t>INGV,Italy</a:t>
            </a:r>
            <a:r>
              <a:rPr lang="it-IT" sz="2400" b="1" dirty="0">
                <a:solidFill>
                  <a:srgbClr val="1A3E28"/>
                </a:solidFill>
                <a:latin typeface="Lato"/>
                <a:ea typeface="Lato"/>
                <a:cs typeface="Lato"/>
                <a:sym typeface="Lato"/>
              </a:rPr>
              <a:t>)</a:t>
            </a:r>
            <a:br>
              <a:rPr lang="it-IT" sz="2400" b="1" dirty="0">
                <a:solidFill>
                  <a:srgbClr val="1A3E28"/>
                </a:solidFill>
                <a:latin typeface="Lato"/>
                <a:ea typeface="Lato"/>
                <a:cs typeface="Lato"/>
                <a:sym typeface="Lato"/>
              </a:rPr>
            </a:br>
            <a:br>
              <a:rPr lang="it-IT" sz="2400" b="1" dirty="0">
                <a:solidFill>
                  <a:srgbClr val="1A3E28"/>
                </a:solidFill>
                <a:latin typeface="Lato"/>
                <a:ea typeface="Lato"/>
                <a:cs typeface="Lato"/>
                <a:sym typeface="Lato"/>
              </a:rPr>
            </a:br>
            <a:r>
              <a:rPr lang="it-IT" sz="2400" dirty="0">
                <a:solidFill>
                  <a:srgbClr val="1A3E28"/>
                </a:solidFill>
                <a:latin typeface="Lato"/>
                <a:ea typeface="Lato"/>
                <a:cs typeface="Lato"/>
                <a:sym typeface="Lato"/>
              </a:rPr>
              <a:t>for TCS Tsunami Consortium</a:t>
            </a:r>
            <a:br>
              <a:rPr lang="it-IT" sz="2400" dirty="0">
                <a:solidFill>
                  <a:srgbClr val="1A3E28"/>
                </a:solidFill>
                <a:latin typeface="Lato"/>
                <a:ea typeface="Lato"/>
                <a:cs typeface="Lato"/>
                <a:sym typeface="Lato"/>
              </a:rPr>
            </a:br>
            <a:r>
              <a:rPr lang="it-IT" sz="2400" dirty="0">
                <a:solidFill>
                  <a:srgbClr val="1A3E28"/>
                </a:solidFill>
                <a:latin typeface="Lato"/>
                <a:ea typeface="Lato"/>
                <a:cs typeface="Lato"/>
                <a:sym typeface="Lato"/>
              </a:rPr>
              <a:t>and </a:t>
            </a:r>
            <a:br>
              <a:rPr lang="it-IT" sz="2400" dirty="0">
                <a:solidFill>
                  <a:srgbClr val="1A3E28"/>
                </a:solidFill>
                <a:latin typeface="Lato"/>
                <a:ea typeface="Lato"/>
                <a:cs typeface="Lato"/>
                <a:sym typeface="Lato"/>
              </a:rPr>
            </a:br>
            <a:r>
              <a:rPr lang="it-IT" sz="2400" dirty="0">
                <a:solidFill>
                  <a:srgbClr val="1A3E28"/>
                </a:solidFill>
                <a:latin typeface="Lato"/>
                <a:ea typeface="Lato"/>
                <a:cs typeface="Lato"/>
                <a:sym typeface="Lato"/>
              </a:rPr>
              <a:t>the GTM Team</a:t>
            </a:r>
            <a:endParaRPr sz="2400" dirty="0">
              <a:solidFill>
                <a:srgbClr val="1A3E28"/>
              </a:solidFill>
              <a:latin typeface="Lato"/>
              <a:ea typeface="Lato"/>
              <a:cs typeface="Lato"/>
              <a:sym typeface="Lato"/>
            </a:endParaRPr>
          </a:p>
          <a:p>
            <a:pPr marL="0" lvl="0" indent="0" algn="ctr" rtl="0">
              <a:lnSpc>
                <a:spcPct val="90000"/>
              </a:lnSpc>
              <a:spcBef>
                <a:spcPts val="0"/>
              </a:spcBef>
              <a:spcAft>
                <a:spcPts val="0"/>
              </a:spcAft>
              <a:buClr>
                <a:srgbClr val="1A3E28"/>
              </a:buClr>
              <a:buSzPct val="100000"/>
              <a:buFont typeface="Lato"/>
              <a:buNone/>
            </a:pPr>
            <a:br>
              <a:rPr lang="it-IT" sz="5900" b="1" dirty="0">
                <a:solidFill>
                  <a:srgbClr val="1A3E28"/>
                </a:solidFill>
                <a:latin typeface="Lato"/>
                <a:ea typeface="Lato"/>
                <a:cs typeface="Lato"/>
                <a:sym typeface="Lato"/>
              </a:rPr>
            </a:br>
            <a:endParaRPr sz="5900" b="1" dirty="0">
              <a:solidFill>
                <a:srgbClr val="1A3E28"/>
              </a:solidFill>
              <a:latin typeface="Lato"/>
              <a:ea typeface="Lato"/>
              <a:cs typeface="Lato"/>
              <a:sym typeface="Lato"/>
            </a:endParaRPr>
          </a:p>
        </p:txBody>
      </p:sp>
      <p:sp>
        <p:nvSpPr>
          <p:cNvPr id="90" name="Google Shape;90;p1"/>
          <p:cNvSpPr txBox="1"/>
          <p:nvPr/>
        </p:nvSpPr>
        <p:spPr>
          <a:xfrm>
            <a:off x="12723223" y="5055326"/>
            <a:ext cx="18473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91" name="Google Shape;91;p1"/>
          <p:cNvPicPr preferRelativeResize="0"/>
          <p:nvPr/>
        </p:nvPicPr>
        <p:blipFill rotWithShape="1">
          <a:blip r:embed="rId4">
            <a:alphaModFix/>
          </a:blip>
          <a:srcRect l="21329" r="24930"/>
          <a:stretch/>
        </p:blipFill>
        <p:spPr>
          <a:xfrm>
            <a:off x="10359000" y="4382575"/>
            <a:ext cx="1620000" cy="1702575"/>
          </a:xfrm>
          <a:prstGeom prst="rect">
            <a:avLst/>
          </a:prstGeom>
          <a:noFill/>
          <a:ln>
            <a:noFill/>
          </a:ln>
        </p:spPr>
      </p:pic>
      <p:pic>
        <p:nvPicPr>
          <p:cNvPr id="92" name="Google Shape;92;p1" title="OceanDecade_Logo_large_wtext.png"/>
          <p:cNvPicPr preferRelativeResize="0"/>
          <p:nvPr/>
        </p:nvPicPr>
        <p:blipFill>
          <a:blip r:embed="rId5">
            <a:alphaModFix/>
          </a:blip>
          <a:stretch>
            <a:fillRect/>
          </a:stretch>
        </p:blipFill>
        <p:spPr>
          <a:xfrm>
            <a:off x="291449" y="3974425"/>
            <a:ext cx="1824051" cy="137074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33f92e090a2_1_187"/>
          <p:cNvSpPr txBox="1">
            <a:spLocks noGrp="1"/>
          </p:cNvSpPr>
          <p:nvPr>
            <p:ph type="title"/>
          </p:nvPr>
        </p:nvSpPr>
        <p:spPr>
          <a:xfrm>
            <a:off x="1801425" y="566150"/>
            <a:ext cx="8829000" cy="538500"/>
          </a:xfrm>
          <a:prstGeom prst="rect">
            <a:avLst/>
          </a:prstGeom>
          <a:no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Clr>
                <a:schemeClr val="lt1"/>
              </a:buClr>
              <a:buSzPts val="2400"/>
              <a:buFont typeface="Arial"/>
              <a:buNone/>
            </a:pPr>
            <a:r>
              <a:rPr lang="it-IT" sz="3200" b="1">
                <a:solidFill>
                  <a:srgbClr val="275536"/>
                </a:solidFill>
                <a:latin typeface="Lato"/>
                <a:ea typeface="Lato"/>
                <a:cs typeface="Lato"/>
                <a:sym typeface="Lato"/>
              </a:rPr>
              <a:t>GTM interface with EPOS and potential benefits</a:t>
            </a:r>
            <a:endParaRPr sz="4300"/>
          </a:p>
        </p:txBody>
      </p:sp>
      <p:sp>
        <p:nvSpPr>
          <p:cNvPr id="260" name="Google Shape;260;g33f92e090a2_1_187"/>
          <p:cNvSpPr txBox="1">
            <a:spLocks noGrp="1"/>
          </p:cNvSpPr>
          <p:nvPr>
            <p:ph type="body" idx="1"/>
          </p:nvPr>
        </p:nvSpPr>
        <p:spPr>
          <a:xfrm>
            <a:off x="1543900" y="1600300"/>
            <a:ext cx="10336800" cy="4765200"/>
          </a:xfrm>
          <a:prstGeom prst="rect">
            <a:avLst/>
          </a:prstGeom>
          <a:noFill/>
          <a:ln>
            <a:noFill/>
          </a:ln>
        </p:spPr>
        <p:txBody>
          <a:bodyPr spcFirstLastPara="1" wrap="square" lIns="121900" tIns="60925" rIns="121900" bIns="60925" anchor="t" anchorCtr="0">
            <a:normAutofit/>
          </a:bodyPr>
          <a:lstStyle/>
          <a:p>
            <a:pPr marL="609600" lvl="0" indent="-457200" algn="l" rtl="0">
              <a:lnSpc>
                <a:spcPct val="100000"/>
              </a:lnSpc>
              <a:spcBef>
                <a:spcPts val="500"/>
              </a:spcBef>
              <a:spcAft>
                <a:spcPts val="0"/>
              </a:spcAft>
              <a:buClr>
                <a:schemeClr val="dk1"/>
              </a:buClr>
              <a:buSzPts val="2400"/>
              <a:buChar char="•"/>
            </a:pPr>
            <a:r>
              <a:rPr lang="it-IT"/>
              <a:t>GTM service provision strategy -  liaise with EPOS and Tsunami TCS for providing services and DDSS standards for its provision</a:t>
            </a:r>
            <a:endParaRPr/>
          </a:p>
          <a:p>
            <a:pPr marL="609600" lvl="0" indent="-457200" algn="l" rtl="0">
              <a:lnSpc>
                <a:spcPct val="100000"/>
              </a:lnSpc>
              <a:spcBef>
                <a:spcPts val="500"/>
              </a:spcBef>
              <a:spcAft>
                <a:spcPts val="0"/>
              </a:spcAft>
              <a:buClr>
                <a:schemeClr val="dk1"/>
              </a:buClr>
              <a:buSzPts val="2400"/>
              <a:buChar char="•"/>
            </a:pPr>
            <a:r>
              <a:rPr lang="it-IT"/>
              <a:t>Tsunami TCS - provision of a series of tsunami services made available publicly</a:t>
            </a:r>
            <a:endParaRPr/>
          </a:p>
          <a:p>
            <a:pPr marL="1219200" lvl="1" indent="-457200" algn="l" rtl="0">
              <a:lnSpc>
                <a:spcPct val="100000"/>
              </a:lnSpc>
              <a:spcBef>
                <a:spcPts val="500"/>
              </a:spcBef>
              <a:spcAft>
                <a:spcPts val="0"/>
              </a:spcAft>
              <a:buSzPts val="2400"/>
              <a:buChar char="•"/>
            </a:pPr>
            <a:r>
              <a:rPr lang="it-IT" u="sng">
                <a:solidFill>
                  <a:schemeClr val="hlink"/>
                </a:solidFill>
                <a:hlinkClick r:id="rId3"/>
              </a:rPr>
              <a:t>https://tsunamidata.org/</a:t>
            </a:r>
            <a:endParaRPr/>
          </a:p>
          <a:p>
            <a:pPr marL="609600" lvl="0" indent="-457200" algn="l" rtl="0">
              <a:lnSpc>
                <a:spcPct val="100000"/>
              </a:lnSpc>
              <a:spcBef>
                <a:spcPts val="500"/>
              </a:spcBef>
              <a:spcAft>
                <a:spcPts val="0"/>
              </a:spcAft>
              <a:buClr>
                <a:schemeClr val="dk1"/>
              </a:buClr>
              <a:buSzPts val="2400"/>
              <a:buChar char="•"/>
            </a:pPr>
            <a:r>
              <a:rPr lang="it-IT"/>
              <a:t>Benefit for EPOS</a:t>
            </a:r>
            <a:endParaRPr/>
          </a:p>
          <a:p>
            <a:pPr marL="1219200" lvl="1" indent="-457200" algn="l" rtl="0">
              <a:lnSpc>
                <a:spcPct val="100000"/>
              </a:lnSpc>
              <a:spcBef>
                <a:spcPts val="500"/>
              </a:spcBef>
              <a:spcAft>
                <a:spcPts val="0"/>
              </a:spcAft>
              <a:buSzPts val="2400"/>
              <a:buChar char="•"/>
            </a:pPr>
            <a:r>
              <a:rPr lang="it-IT"/>
              <a:t>Possible new users and services from overseas</a:t>
            </a:r>
            <a:endParaRPr/>
          </a:p>
          <a:p>
            <a:pPr marL="1219200" lvl="1" indent="-457200" algn="l" rtl="0">
              <a:lnSpc>
                <a:spcPct val="100000"/>
              </a:lnSpc>
              <a:spcBef>
                <a:spcPts val="500"/>
              </a:spcBef>
              <a:spcAft>
                <a:spcPts val="0"/>
              </a:spcAft>
              <a:buSzPts val="2400"/>
              <a:buChar char="•"/>
            </a:pPr>
            <a:r>
              <a:rPr lang="it-IT"/>
              <a:t>Numerical model oriented community - can broaden types of services</a:t>
            </a:r>
            <a:endParaRPr/>
          </a:p>
          <a:p>
            <a:pPr marL="1219200" lvl="1" indent="-457200" algn="l" rtl="0">
              <a:lnSpc>
                <a:spcPct val="100000"/>
              </a:lnSpc>
              <a:spcBef>
                <a:spcPts val="500"/>
              </a:spcBef>
              <a:spcAft>
                <a:spcPts val="0"/>
              </a:spcAft>
              <a:buSzPts val="2400"/>
              <a:buChar char="•"/>
            </a:pPr>
            <a:r>
              <a:rPr lang="it-IT"/>
              <a:t>Several products (e.g. hazard) tailored for end users</a:t>
            </a:r>
            <a:endParaRPr/>
          </a:p>
          <a:p>
            <a:pPr marL="1219200" lvl="1" indent="-457200" algn="l" rtl="0">
              <a:lnSpc>
                <a:spcPct val="100000"/>
              </a:lnSpc>
              <a:spcBef>
                <a:spcPts val="500"/>
              </a:spcBef>
              <a:spcAft>
                <a:spcPts val="0"/>
              </a:spcAft>
              <a:buSzPts val="2400"/>
              <a:buChar char="•"/>
            </a:pPr>
            <a:r>
              <a:rPr lang="it-IT"/>
              <a:t>Further development of the ‘societal dimension’, i.e., risk products  </a:t>
            </a:r>
            <a:endParaRPr/>
          </a:p>
          <a:p>
            <a:pPr marL="609600" lvl="0" indent="-304800" algn="l" rtl="0">
              <a:lnSpc>
                <a:spcPct val="100000"/>
              </a:lnSpc>
              <a:spcBef>
                <a:spcPts val="500"/>
              </a:spcBef>
              <a:spcAft>
                <a:spcPts val="0"/>
              </a:spcAft>
              <a:buClr>
                <a:schemeClr val="dk1"/>
              </a:buClr>
              <a:buSzPts val="24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33f92e090a2_1_192"/>
          <p:cNvSpPr txBox="1">
            <a:spLocks noGrp="1"/>
          </p:cNvSpPr>
          <p:nvPr>
            <p:ph type="subTitle" idx="4294967295"/>
          </p:nvPr>
        </p:nvSpPr>
        <p:spPr>
          <a:xfrm>
            <a:off x="2319450" y="2323892"/>
            <a:ext cx="8534400" cy="1752900"/>
          </a:xfrm>
          <a:prstGeom prst="rect">
            <a:avLst/>
          </a:prstGeom>
          <a:noFill/>
          <a:ln>
            <a:noFill/>
          </a:ln>
        </p:spPr>
        <p:txBody>
          <a:bodyPr spcFirstLastPara="1" wrap="square" lIns="121900" tIns="60925" rIns="121900" bIns="60925" anchor="t" anchorCtr="0">
            <a:normAutofit/>
          </a:bodyPr>
          <a:lstStyle/>
          <a:p>
            <a:pPr marL="228600" marR="0" lvl="0" indent="0" algn="ctr" rtl="0">
              <a:lnSpc>
                <a:spcPct val="100000"/>
              </a:lnSpc>
              <a:spcBef>
                <a:spcPts val="600"/>
              </a:spcBef>
              <a:spcAft>
                <a:spcPts val="0"/>
              </a:spcAft>
              <a:buNone/>
            </a:pPr>
            <a:r>
              <a:rPr lang="it-IT" sz="3600" b="1" i="0" u="none" strike="noStrike" cap="none">
                <a:solidFill>
                  <a:schemeClr val="dk1"/>
                </a:solidFill>
              </a:rPr>
              <a:t>Thank you for your attention!</a:t>
            </a:r>
            <a:endParaRPr sz="3600" b="1" i="0" u="none" strike="noStrike" cap="none">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p:nvPr/>
        </p:nvSpPr>
        <p:spPr>
          <a:xfrm>
            <a:off x="413525" y="1525950"/>
            <a:ext cx="795000" cy="264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98" name="Google Shape;98;p2"/>
          <p:cNvPicPr preferRelativeResize="0"/>
          <p:nvPr/>
        </p:nvPicPr>
        <p:blipFill>
          <a:blip r:embed="rId3">
            <a:alphaModFix/>
          </a:blip>
          <a:stretch>
            <a:fillRect/>
          </a:stretch>
        </p:blipFill>
        <p:spPr>
          <a:xfrm>
            <a:off x="4276513" y="1171825"/>
            <a:ext cx="4313013" cy="4326412"/>
          </a:xfrm>
          <a:prstGeom prst="rect">
            <a:avLst/>
          </a:prstGeom>
          <a:noFill/>
          <a:ln>
            <a:noFill/>
          </a:ln>
        </p:spPr>
      </p:pic>
      <p:pic>
        <p:nvPicPr>
          <p:cNvPr id="99" name="Google Shape;99;p2"/>
          <p:cNvPicPr preferRelativeResize="0"/>
          <p:nvPr/>
        </p:nvPicPr>
        <p:blipFill rotWithShape="1">
          <a:blip r:embed="rId4">
            <a:alphaModFix/>
          </a:blip>
          <a:srcRect l="15547" r="15104"/>
          <a:stretch/>
        </p:blipFill>
        <p:spPr>
          <a:xfrm>
            <a:off x="8280675" y="2425250"/>
            <a:ext cx="3833226" cy="3109250"/>
          </a:xfrm>
          <a:prstGeom prst="rect">
            <a:avLst/>
          </a:prstGeom>
          <a:noFill/>
          <a:ln>
            <a:noFill/>
          </a:ln>
        </p:spPr>
      </p:pic>
      <p:sp>
        <p:nvSpPr>
          <p:cNvPr id="100" name="Google Shape;100;p2"/>
          <p:cNvSpPr txBox="1"/>
          <p:nvPr/>
        </p:nvSpPr>
        <p:spPr>
          <a:xfrm>
            <a:off x="3550050" y="67950"/>
            <a:ext cx="5091900" cy="11268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it-IT" sz="3400" b="1" i="0" u="none" strike="noStrike" kern="0" cap="none" spc="0" normalizeH="0" baseline="0" noProof="0">
                <a:ln>
                  <a:noFill/>
                </a:ln>
                <a:solidFill>
                  <a:srgbClr val="275536"/>
                </a:solidFill>
                <a:effectLst/>
                <a:uLnTx/>
                <a:uFillTx/>
                <a:latin typeface="Lato"/>
                <a:ea typeface="Lato"/>
                <a:cs typeface="Lato"/>
                <a:sym typeface="Lato"/>
              </a:rPr>
              <a:t>Thematic Core Services TSUNAMI</a:t>
            </a:r>
            <a:endParaRPr kumimoji="0" sz="1200" b="0" i="0" u="none" strike="noStrike" kern="0" cap="none" spc="0" normalizeH="0" baseline="0" noProof="0">
              <a:ln>
                <a:noFill/>
              </a:ln>
              <a:solidFill>
                <a:srgbClr val="000000"/>
              </a:solidFill>
              <a:effectLst/>
              <a:uLnTx/>
              <a:uFillTx/>
              <a:latin typeface="Lato"/>
              <a:ea typeface="Lato"/>
              <a:cs typeface="Lato"/>
              <a:sym typeface="Lato"/>
            </a:endParaRPr>
          </a:p>
        </p:txBody>
      </p:sp>
      <p:grpSp>
        <p:nvGrpSpPr>
          <p:cNvPr id="101" name="Google Shape;101;p2"/>
          <p:cNvGrpSpPr/>
          <p:nvPr/>
        </p:nvGrpSpPr>
        <p:grpSpPr>
          <a:xfrm>
            <a:off x="8647225" y="5548925"/>
            <a:ext cx="3353050" cy="794675"/>
            <a:chOff x="8723425" y="5701325"/>
            <a:chExt cx="3353050" cy="794675"/>
          </a:xfrm>
        </p:grpSpPr>
        <p:sp>
          <p:nvSpPr>
            <p:cNvPr id="102" name="Google Shape;102;p2"/>
            <p:cNvSpPr txBox="1"/>
            <p:nvPr/>
          </p:nvSpPr>
          <p:spPr>
            <a:xfrm>
              <a:off x="9133775" y="5909250"/>
              <a:ext cx="29427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100" b="0" i="0" u="sng" strike="noStrike" kern="0" cap="none" spc="0" normalizeH="0" baseline="0" noProof="0">
                  <a:ln>
                    <a:noFill/>
                  </a:ln>
                  <a:solidFill>
                    <a:srgbClr val="0097A7"/>
                  </a:solidFill>
                  <a:effectLst/>
                  <a:uLnTx/>
                  <a:uFillTx/>
                  <a:latin typeface="Calibri"/>
                  <a:ea typeface="Calibri"/>
                  <a:cs typeface="Calibri"/>
                  <a:sym typeface="Calibri"/>
                  <a:hlinkClick r:id="rId5">
                    <a:extLst>
                      <a:ext uri="{A12FA001-AC4F-418D-AE19-62706E023703}">
                        <ahyp:hlinkClr xmlns:ahyp="http://schemas.microsoft.com/office/drawing/2018/hyperlinkcolor" val="tx"/>
                      </a:ext>
                    </a:extLst>
                  </a:hlinkClick>
                </a:rPr>
                <a:t>https://youtu.be/loFW0vkRwY8?feature=shared</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03" name="Google Shape;103;p2">
              <a:hlinkClick r:id="rId5"/>
            </p:cNvPr>
            <p:cNvPicPr preferRelativeResize="0"/>
            <p:nvPr/>
          </p:nvPicPr>
          <p:blipFill>
            <a:blip r:embed="rId6">
              <a:alphaModFix/>
            </a:blip>
            <a:stretch>
              <a:fillRect/>
            </a:stretch>
          </p:blipFill>
          <p:spPr>
            <a:xfrm>
              <a:off x="8723425" y="5897525"/>
              <a:ext cx="429350" cy="429350"/>
            </a:xfrm>
            <a:prstGeom prst="rect">
              <a:avLst/>
            </a:prstGeom>
            <a:noFill/>
            <a:ln>
              <a:noFill/>
            </a:ln>
          </p:spPr>
        </p:pic>
        <p:sp>
          <p:nvSpPr>
            <p:cNvPr id="104" name="Google Shape;104;p2"/>
            <p:cNvSpPr txBox="1"/>
            <p:nvPr/>
          </p:nvSpPr>
          <p:spPr>
            <a:xfrm>
              <a:off x="9743375" y="6126700"/>
              <a:ext cx="1730400" cy="369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0" i="0" u="sng" strike="noStrike" kern="0" cap="none" spc="0" normalizeH="0" baseline="0" noProof="0">
                  <a:ln>
                    <a:noFill/>
                  </a:ln>
                  <a:solidFill>
                    <a:srgbClr val="0097A7"/>
                  </a:solidFill>
                  <a:effectLst/>
                  <a:uLnTx/>
                  <a:uFillTx/>
                  <a:latin typeface="Calibri"/>
                  <a:ea typeface="Calibri"/>
                  <a:cs typeface="Calibri"/>
                  <a:sym typeface="Calibri"/>
                  <a:hlinkClick r:id="rId7">
                    <a:extLst>
                      <a:ext uri="{A12FA001-AC4F-418D-AE19-62706E023703}">
                        <ahyp:hlinkClr xmlns:ahyp="http://schemas.microsoft.com/office/drawing/2018/hyperlinkcolor" val="tx"/>
                      </a:ext>
                    </a:extLst>
                  </a:hlinkClick>
                </a:rPr>
                <a:t>https://tsunamidata.org</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105;p2"/>
            <p:cNvSpPr txBox="1"/>
            <p:nvPr/>
          </p:nvSpPr>
          <p:spPr>
            <a:xfrm>
              <a:off x="9386225" y="5701325"/>
              <a:ext cx="24447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100" b="0" i="0" u="sng" strike="noStrike" kern="0" cap="none" spc="0" normalizeH="0" baseline="0" noProof="0">
                  <a:ln>
                    <a:noFill/>
                  </a:ln>
                  <a:solidFill>
                    <a:srgbClr val="0097A7"/>
                  </a:solidFill>
                  <a:effectLst/>
                  <a:uLnTx/>
                  <a:uFillTx/>
                  <a:latin typeface="Calibri"/>
                  <a:ea typeface="Calibri"/>
                  <a:cs typeface="Calibri"/>
                  <a:sym typeface="Calibri"/>
                  <a:hlinkClick r:id="rId8">
                    <a:extLst>
                      <a:ext uri="{A12FA001-AC4F-418D-AE19-62706E023703}">
                        <ahyp:hlinkClr xmlns:ahyp="http://schemas.microsoft.com/office/drawing/2018/hyperlinkcolor" val="tx"/>
                      </a:ext>
                    </a:extLst>
                  </a:hlinkClick>
                </a:rPr>
                <a:t>https://www.epos-eu.org/tcs/tsunami</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106" name="Google Shape;106;p2"/>
          <p:cNvPicPr preferRelativeResize="0"/>
          <p:nvPr/>
        </p:nvPicPr>
        <p:blipFill>
          <a:blip r:embed="rId9">
            <a:alphaModFix/>
          </a:blip>
          <a:stretch>
            <a:fillRect/>
          </a:stretch>
        </p:blipFill>
        <p:spPr>
          <a:xfrm>
            <a:off x="280575" y="1489750"/>
            <a:ext cx="4145625" cy="2292050"/>
          </a:xfrm>
          <a:prstGeom prst="rect">
            <a:avLst/>
          </a:prstGeom>
          <a:noFill/>
          <a:ln>
            <a:noFill/>
          </a:ln>
        </p:spPr>
      </p:pic>
      <p:pic>
        <p:nvPicPr>
          <p:cNvPr id="107" name="Google Shape;107;p2"/>
          <p:cNvPicPr preferRelativeResize="0"/>
          <p:nvPr/>
        </p:nvPicPr>
        <p:blipFill>
          <a:blip r:embed="rId10">
            <a:alphaModFix/>
          </a:blip>
          <a:stretch>
            <a:fillRect/>
          </a:stretch>
        </p:blipFill>
        <p:spPr>
          <a:xfrm>
            <a:off x="718825" y="4247050"/>
            <a:ext cx="3527374" cy="1808725"/>
          </a:xfrm>
          <a:prstGeom prst="rect">
            <a:avLst/>
          </a:prstGeom>
          <a:noFill/>
          <a:ln>
            <a:noFill/>
          </a:ln>
        </p:spPr>
      </p:pic>
      <p:sp>
        <p:nvSpPr>
          <p:cNvPr id="108" name="Google Shape;108;p2"/>
          <p:cNvSpPr txBox="1"/>
          <p:nvPr/>
        </p:nvSpPr>
        <p:spPr>
          <a:xfrm>
            <a:off x="1231181" y="1338991"/>
            <a:ext cx="2177700" cy="369300"/>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1" u="none" strike="noStrike" kern="0" cap="none" spc="0" normalizeH="0" baseline="0" noProof="0">
                <a:ln>
                  <a:noFill/>
                </a:ln>
                <a:solidFill>
                  <a:srgbClr val="000000"/>
                </a:solidFill>
                <a:effectLst/>
                <a:uLnTx/>
                <a:uFillTx/>
                <a:latin typeface="Roboto"/>
                <a:ea typeface="Roboto"/>
                <a:cs typeface="Roboto"/>
                <a:sym typeface="Roboto"/>
              </a:rPr>
              <a:t>Governance</a:t>
            </a:r>
            <a:endParaRPr kumimoji="0" sz="1800" b="0" i="1"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9" name="Google Shape;109;p2"/>
          <p:cNvSpPr txBox="1"/>
          <p:nvPr/>
        </p:nvSpPr>
        <p:spPr>
          <a:xfrm>
            <a:off x="1071300" y="3982450"/>
            <a:ext cx="2981400" cy="286200"/>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it-IT" sz="1800" b="0" i="1" u="none" strike="noStrike" kern="0" cap="none" spc="0" normalizeH="0" baseline="0" noProof="0">
                <a:ln>
                  <a:noFill/>
                </a:ln>
                <a:solidFill>
                  <a:srgbClr val="000000"/>
                </a:solidFill>
                <a:effectLst/>
                <a:uLnTx/>
                <a:uFillTx/>
                <a:latin typeface="Roboto"/>
                <a:ea typeface="Roboto"/>
                <a:cs typeface="Roboto"/>
                <a:sym typeface="Roboto"/>
              </a:rPr>
              <a:t>Executive Board &amp; functions</a:t>
            </a:r>
            <a:endParaRPr kumimoji="0" sz="1800" b="0" i="1" u="none" strike="noStrike" kern="0" cap="none" spc="0" normalizeH="0" baseline="0" noProof="0">
              <a:ln>
                <a:noFill/>
              </a:ln>
              <a:solidFill>
                <a:srgbClr val="000000"/>
              </a:solidFill>
              <a:effectLst/>
              <a:uLnTx/>
              <a:uFillTx/>
              <a:latin typeface="Roboto"/>
              <a:ea typeface="Roboto"/>
              <a:cs typeface="Roboto"/>
              <a:sym typeface="Roboto"/>
            </a:endParaRPr>
          </a:p>
        </p:txBody>
      </p:sp>
      <p:pic>
        <p:nvPicPr>
          <p:cNvPr id="110" name="Google Shape;110;p2" title="OceanDecade_Logo_large_wtext.png"/>
          <p:cNvPicPr preferRelativeResize="0"/>
          <p:nvPr/>
        </p:nvPicPr>
        <p:blipFill>
          <a:blip r:embed="rId11">
            <a:alphaModFix/>
          </a:blip>
          <a:stretch>
            <a:fillRect/>
          </a:stretch>
        </p:blipFill>
        <p:spPr>
          <a:xfrm>
            <a:off x="9597325" y="107652"/>
            <a:ext cx="2298752" cy="1727474"/>
          </a:xfrm>
          <a:prstGeom prst="rect">
            <a:avLst/>
          </a:prstGeom>
          <a:noFill/>
          <a:ln>
            <a:noFill/>
          </a:ln>
        </p:spPr>
      </p:pic>
      <p:sp>
        <p:nvSpPr>
          <p:cNvPr id="111" name="Google Shape;111;p2"/>
          <p:cNvSpPr/>
          <p:nvPr/>
        </p:nvSpPr>
        <p:spPr>
          <a:xfrm>
            <a:off x="10959975" y="256750"/>
            <a:ext cx="1153800" cy="99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3"/>
          <p:cNvPicPr preferRelativeResize="0"/>
          <p:nvPr/>
        </p:nvPicPr>
        <p:blipFill>
          <a:blip r:embed="rId3">
            <a:alphaModFix/>
          </a:blip>
          <a:stretch>
            <a:fillRect/>
          </a:stretch>
        </p:blipFill>
        <p:spPr>
          <a:xfrm>
            <a:off x="1495712" y="801663"/>
            <a:ext cx="4667051" cy="2465024"/>
          </a:xfrm>
          <a:prstGeom prst="rect">
            <a:avLst/>
          </a:prstGeom>
          <a:noFill/>
          <a:ln>
            <a:noFill/>
          </a:ln>
        </p:spPr>
      </p:pic>
      <p:pic>
        <p:nvPicPr>
          <p:cNvPr id="117" name="Google Shape;117;p3"/>
          <p:cNvPicPr preferRelativeResize="0"/>
          <p:nvPr/>
        </p:nvPicPr>
        <p:blipFill>
          <a:blip r:embed="rId4">
            <a:alphaModFix/>
          </a:blip>
          <a:stretch>
            <a:fillRect/>
          </a:stretch>
        </p:blipFill>
        <p:spPr>
          <a:xfrm>
            <a:off x="7308678" y="725478"/>
            <a:ext cx="3730626" cy="3275975"/>
          </a:xfrm>
          <a:prstGeom prst="rect">
            <a:avLst/>
          </a:prstGeom>
          <a:noFill/>
          <a:ln>
            <a:noFill/>
          </a:ln>
        </p:spPr>
      </p:pic>
      <p:sp>
        <p:nvSpPr>
          <p:cNvPr id="118" name="Google Shape;118;p3"/>
          <p:cNvSpPr txBox="1"/>
          <p:nvPr/>
        </p:nvSpPr>
        <p:spPr>
          <a:xfrm>
            <a:off x="2744100" y="131675"/>
            <a:ext cx="6703800" cy="677100"/>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5300"/>
              <a:buFont typeface="Arial"/>
              <a:buNone/>
              <a:tabLst/>
              <a:defRPr/>
            </a:pPr>
            <a:r>
              <a:rPr kumimoji="0" lang="it-IT" sz="3200" b="1" i="0" u="none" strike="noStrike" kern="0" cap="none" spc="0" normalizeH="0" baseline="0" noProof="0">
                <a:ln>
                  <a:noFill/>
                </a:ln>
                <a:solidFill>
                  <a:srgbClr val="275536"/>
                </a:solidFill>
                <a:effectLst/>
                <a:uLnTx/>
                <a:uFillTx/>
                <a:latin typeface="Lato"/>
                <a:ea typeface="Lato"/>
                <a:cs typeface="Lato"/>
                <a:sym typeface="Lato"/>
              </a:rPr>
              <a:t>Services to the community</a:t>
            </a:r>
            <a:endParaRPr kumimoji="0" sz="3200" b="1" i="0" u="none" strike="noStrike" kern="0" cap="none" spc="0" normalizeH="0" baseline="0" noProof="0">
              <a:ln>
                <a:noFill/>
              </a:ln>
              <a:solidFill>
                <a:srgbClr val="275536"/>
              </a:solidFill>
              <a:effectLst/>
              <a:uLnTx/>
              <a:uFillTx/>
              <a:latin typeface="Lato"/>
              <a:ea typeface="Lato"/>
              <a:cs typeface="Lato"/>
              <a:sym typeface="Lato"/>
            </a:endParaRPr>
          </a:p>
        </p:txBody>
      </p:sp>
      <p:sp>
        <p:nvSpPr>
          <p:cNvPr id="119" name="Google Shape;119;p3"/>
          <p:cNvSpPr txBox="1"/>
          <p:nvPr/>
        </p:nvSpPr>
        <p:spPr>
          <a:xfrm>
            <a:off x="3638800" y="1312075"/>
            <a:ext cx="2559600" cy="415500"/>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100" b="1" i="1" u="none" strike="noStrike" kern="0" cap="none" spc="0" normalizeH="0" baseline="0" noProof="0">
                <a:ln>
                  <a:noFill/>
                </a:ln>
                <a:solidFill>
                  <a:srgbClr val="FFFFFF"/>
                </a:solidFill>
                <a:effectLst/>
                <a:uLnTx/>
                <a:uFillTx/>
                <a:latin typeface="Arial"/>
                <a:ea typeface="+mn-ea"/>
                <a:cs typeface="Arial"/>
                <a:sym typeface="Arial"/>
              </a:rPr>
              <a:t>ICS-C Data Portal</a:t>
            </a:r>
            <a:endParaRPr kumimoji="0" sz="2100" b="1" i="1"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0" name="Google Shape;120;p3"/>
          <p:cNvSpPr txBox="1"/>
          <p:nvPr/>
        </p:nvSpPr>
        <p:spPr>
          <a:xfrm>
            <a:off x="7702025" y="1346575"/>
            <a:ext cx="3145500" cy="415500"/>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100" b="1" i="1" u="none" strike="noStrike" kern="0" cap="none" spc="0" normalizeH="0" baseline="0" noProof="0">
                <a:ln>
                  <a:noFill/>
                </a:ln>
                <a:solidFill>
                  <a:srgbClr val="000000"/>
                </a:solidFill>
                <a:effectLst/>
                <a:uLnTx/>
                <a:uFillTx/>
                <a:latin typeface="Arial"/>
                <a:ea typeface="+mn-ea"/>
                <a:cs typeface="Arial"/>
                <a:sym typeface="Arial"/>
              </a:rPr>
              <a:t>Community web-portal</a:t>
            </a:r>
            <a:endParaRPr kumimoji="0" sz="2100" b="1" i="1"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21" name="Google Shape;121;p3"/>
          <p:cNvPicPr preferRelativeResize="0"/>
          <p:nvPr/>
        </p:nvPicPr>
        <p:blipFill>
          <a:blip r:embed="rId5">
            <a:alphaModFix/>
          </a:blip>
          <a:stretch>
            <a:fillRect/>
          </a:stretch>
        </p:blipFill>
        <p:spPr>
          <a:xfrm>
            <a:off x="6587350" y="4908352"/>
            <a:ext cx="1170950" cy="1139298"/>
          </a:xfrm>
          <a:prstGeom prst="rect">
            <a:avLst/>
          </a:prstGeom>
          <a:noFill/>
          <a:ln>
            <a:noFill/>
          </a:ln>
        </p:spPr>
      </p:pic>
      <p:pic>
        <p:nvPicPr>
          <p:cNvPr id="122" name="Google Shape;122;p3"/>
          <p:cNvPicPr preferRelativeResize="0"/>
          <p:nvPr/>
        </p:nvPicPr>
        <p:blipFill>
          <a:blip r:embed="rId6">
            <a:alphaModFix/>
          </a:blip>
          <a:stretch>
            <a:fillRect/>
          </a:stretch>
        </p:blipFill>
        <p:spPr>
          <a:xfrm>
            <a:off x="7758289" y="4380127"/>
            <a:ext cx="1378636" cy="1175375"/>
          </a:xfrm>
          <a:prstGeom prst="rect">
            <a:avLst/>
          </a:prstGeom>
          <a:noFill/>
          <a:ln>
            <a:noFill/>
          </a:ln>
        </p:spPr>
      </p:pic>
      <p:pic>
        <p:nvPicPr>
          <p:cNvPr id="123" name="Google Shape;123;p3"/>
          <p:cNvPicPr preferRelativeResize="0"/>
          <p:nvPr/>
        </p:nvPicPr>
        <p:blipFill>
          <a:blip r:embed="rId7">
            <a:alphaModFix/>
          </a:blip>
          <a:stretch>
            <a:fillRect/>
          </a:stretch>
        </p:blipFill>
        <p:spPr>
          <a:xfrm>
            <a:off x="9136863" y="4954738"/>
            <a:ext cx="1296825" cy="1175400"/>
          </a:xfrm>
          <a:prstGeom prst="rect">
            <a:avLst/>
          </a:prstGeom>
          <a:noFill/>
          <a:ln>
            <a:noFill/>
          </a:ln>
        </p:spPr>
      </p:pic>
      <p:pic>
        <p:nvPicPr>
          <p:cNvPr id="124" name="Google Shape;124;p3"/>
          <p:cNvPicPr preferRelativeResize="0"/>
          <p:nvPr/>
        </p:nvPicPr>
        <p:blipFill>
          <a:blip r:embed="rId8">
            <a:alphaModFix/>
          </a:blip>
          <a:stretch>
            <a:fillRect/>
          </a:stretch>
        </p:blipFill>
        <p:spPr>
          <a:xfrm>
            <a:off x="10433700" y="4442350"/>
            <a:ext cx="1170950" cy="1170950"/>
          </a:xfrm>
          <a:prstGeom prst="rect">
            <a:avLst/>
          </a:prstGeom>
          <a:noFill/>
          <a:ln>
            <a:noFill/>
          </a:ln>
        </p:spPr>
      </p:pic>
      <p:sp>
        <p:nvSpPr>
          <p:cNvPr id="125" name="Google Shape;125;p3"/>
          <p:cNvSpPr txBox="1"/>
          <p:nvPr/>
        </p:nvSpPr>
        <p:spPr>
          <a:xfrm>
            <a:off x="6587375" y="4380125"/>
            <a:ext cx="1170900" cy="512400"/>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it-IT" sz="1300" b="1" i="0" u="none" strike="noStrike" kern="0" cap="none" spc="0" normalizeH="0" baseline="0" noProof="0">
                <a:ln>
                  <a:noFill/>
                </a:ln>
                <a:solidFill>
                  <a:srgbClr val="000000"/>
                </a:solidFill>
                <a:effectLst/>
                <a:uLnTx/>
                <a:uFillTx/>
                <a:latin typeface="Nunito"/>
                <a:ea typeface="Nunito"/>
                <a:cs typeface="Nunito"/>
                <a:sym typeface="Nunito"/>
              </a:rPr>
              <a:t>Interoperable Tsunami Early Warning Tools</a:t>
            </a:r>
            <a:endParaRPr kumimoji="0" sz="13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126" name="Google Shape;126;p3"/>
          <p:cNvSpPr txBox="1"/>
          <p:nvPr/>
        </p:nvSpPr>
        <p:spPr>
          <a:xfrm>
            <a:off x="7758363" y="5617750"/>
            <a:ext cx="1378500" cy="512400"/>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it-IT" sz="1300" b="1" i="0" u="none" strike="noStrike" kern="0" cap="none" spc="0" normalizeH="0" baseline="0" noProof="0">
                <a:ln>
                  <a:noFill/>
                </a:ln>
                <a:solidFill>
                  <a:srgbClr val="000000"/>
                </a:solidFill>
                <a:effectLst/>
                <a:uLnTx/>
                <a:uFillTx/>
                <a:latin typeface="Nunito"/>
                <a:ea typeface="Nunito"/>
                <a:cs typeface="Nunito"/>
                <a:sym typeface="Nunito"/>
              </a:rPr>
              <a:t>Tsunami Data &amp; Experimental Facilities</a:t>
            </a:r>
            <a:endParaRPr kumimoji="0" sz="13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127" name="Google Shape;127;p3"/>
          <p:cNvSpPr txBox="1"/>
          <p:nvPr/>
        </p:nvSpPr>
        <p:spPr>
          <a:xfrm>
            <a:off x="9136838" y="4442350"/>
            <a:ext cx="1296900" cy="512400"/>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it-IT" sz="1300" b="1" i="0" u="none" strike="noStrike" kern="0" cap="none" spc="0" normalizeH="0" baseline="0" noProof="0">
                <a:ln>
                  <a:noFill/>
                </a:ln>
                <a:solidFill>
                  <a:srgbClr val="000000"/>
                </a:solidFill>
                <a:effectLst/>
                <a:uLnTx/>
                <a:uFillTx/>
                <a:latin typeface="Nunito"/>
                <a:ea typeface="Nunito"/>
                <a:cs typeface="Nunito"/>
                <a:sym typeface="Nunito"/>
              </a:rPr>
              <a:t>Tsunami Models &amp; Benchmarks</a:t>
            </a:r>
            <a:endParaRPr kumimoji="0" sz="13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128" name="Google Shape;128;p3"/>
          <p:cNvSpPr txBox="1"/>
          <p:nvPr/>
        </p:nvSpPr>
        <p:spPr>
          <a:xfrm>
            <a:off x="10392874" y="5617750"/>
            <a:ext cx="1296900" cy="512400"/>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it-IT" sz="1300" b="1" i="0" u="none" strike="noStrike" kern="0" cap="none" spc="0" normalizeH="0" baseline="0" noProof="0">
                <a:ln>
                  <a:noFill/>
                </a:ln>
                <a:solidFill>
                  <a:srgbClr val="000000"/>
                </a:solidFill>
                <a:effectLst/>
                <a:uLnTx/>
                <a:uFillTx/>
                <a:latin typeface="Nunito"/>
                <a:ea typeface="Nunito"/>
                <a:cs typeface="Nunito"/>
                <a:sym typeface="Nunito"/>
              </a:rPr>
              <a:t>Tsunami Hazard &amp; Risk Analysis</a:t>
            </a:r>
            <a:endParaRPr kumimoji="0" sz="1300" b="1" i="0" u="none" strike="noStrike" kern="0" cap="none" spc="0" normalizeH="0" baseline="0" noProof="0">
              <a:ln>
                <a:noFill/>
              </a:ln>
              <a:solidFill>
                <a:srgbClr val="000000"/>
              </a:solidFill>
              <a:effectLst/>
              <a:uLnTx/>
              <a:uFillTx/>
              <a:latin typeface="Nunito"/>
              <a:ea typeface="Nunito"/>
              <a:cs typeface="Nunito"/>
              <a:sym typeface="Nunito"/>
            </a:endParaRPr>
          </a:p>
        </p:txBody>
      </p:sp>
      <p:cxnSp>
        <p:nvCxnSpPr>
          <p:cNvPr id="129" name="Google Shape;129;p3"/>
          <p:cNvCxnSpPr/>
          <p:nvPr/>
        </p:nvCxnSpPr>
        <p:spPr>
          <a:xfrm rot="5400000">
            <a:off x="8337507" y="3958327"/>
            <a:ext cx="455700" cy="387900"/>
          </a:xfrm>
          <a:prstGeom prst="bentConnector3">
            <a:avLst>
              <a:gd name="adj1" fmla="val 50000"/>
            </a:avLst>
          </a:prstGeom>
          <a:noFill/>
          <a:ln w="19050" cap="flat" cmpd="sng">
            <a:solidFill>
              <a:schemeClr val="dk2"/>
            </a:solidFill>
            <a:prstDash val="solid"/>
            <a:round/>
            <a:headEnd type="none" w="med" len="med"/>
            <a:tailEnd type="none" w="med" len="med"/>
          </a:ln>
          <a:effectLst>
            <a:outerShdw blurRad="57150" dist="19050" dir="5400000" algn="bl" rotWithShape="0">
              <a:srgbClr val="000000">
                <a:alpha val="50000"/>
              </a:srgbClr>
            </a:outerShdw>
          </a:effectLst>
        </p:spPr>
      </p:cxnSp>
      <p:cxnSp>
        <p:nvCxnSpPr>
          <p:cNvPr id="130" name="Google Shape;130;p3"/>
          <p:cNvCxnSpPr/>
          <p:nvPr/>
        </p:nvCxnSpPr>
        <p:spPr>
          <a:xfrm rot="5400000">
            <a:off x="6863875" y="3915125"/>
            <a:ext cx="630300" cy="299700"/>
          </a:xfrm>
          <a:prstGeom prst="bentConnector3">
            <a:avLst>
              <a:gd name="adj1" fmla="val 1388"/>
            </a:avLst>
          </a:prstGeom>
          <a:noFill/>
          <a:ln w="19050" cap="flat" cmpd="sng">
            <a:solidFill>
              <a:schemeClr val="dk2"/>
            </a:solidFill>
            <a:prstDash val="solid"/>
            <a:round/>
            <a:headEnd type="none" w="med" len="med"/>
            <a:tailEnd type="none" w="med" len="med"/>
          </a:ln>
          <a:effectLst>
            <a:outerShdw blurRad="57150" dist="19050" dir="5400000" algn="bl" rotWithShape="0">
              <a:srgbClr val="000000">
                <a:alpha val="50000"/>
              </a:srgbClr>
            </a:outerShdw>
          </a:effectLst>
        </p:spPr>
      </p:cxnSp>
      <p:cxnSp>
        <p:nvCxnSpPr>
          <p:cNvPr id="131" name="Google Shape;131;p3"/>
          <p:cNvCxnSpPr/>
          <p:nvPr/>
        </p:nvCxnSpPr>
        <p:spPr>
          <a:xfrm rot="-5400000" flipH="1">
            <a:off x="9602457" y="3970152"/>
            <a:ext cx="455700" cy="387900"/>
          </a:xfrm>
          <a:prstGeom prst="bentConnector3">
            <a:avLst>
              <a:gd name="adj1" fmla="val 50000"/>
            </a:avLst>
          </a:prstGeom>
          <a:noFill/>
          <a:ln w="19050" cap="flat" cmpd="sng">
            <a:solidFill>
              <a:schemeClr val="dk2"/>
            </a:solidFill>
            <a:prstDash val="solid"/>
            <a:round/>
            <a:headEnd type="none" w="med" len="med"/>
            <a:tailEnd type="none" w="med" len="med"/>
          </a:ln>
          <a:effectLst>
            <a:outerShdw blurRad="57150" dist="19050" dir="5400000" algn="bl" rotWithShape="0">
              <a:srgbClr val="000000">
                <a:alpha val="50000"/>
              </a:srgbClr>
            </a:outerShdw>
          </a:effectLst>
        </p:spPr>
      </p:cxnSp>
      <p:cxnSp>
        <p:nvCxnSpPr>
          <p:cNvPr id="132" name="Google Shape;132;p3"/>
          <p:cNvCxnSpPr/>
          <p:nvPr/>
        </p:nvCxnSpPr>
        <p:spPr>
          <a:xfrm rot="-5400000" flipH="1">
            <a:off x="10834650" y="3915125"/>
            <a:ext cx="630300" cy="299700"/>
          </a:xfrm>
          <a:prstGeom prst="bentConnector3">
            <a:avLst>
              <a:gd name="adj1" fmla="val 1388"/>
            </a:avLst>
          </a:prstGeom>
          <a:noFill/>
          <a:ln w="19050" cap="flat" cmpd="sng">
            <a:solidFill>
              <a:schemeClr val="dk2"/>
            </a:solidFill>
            <a:prstDash val="solid"/>
            <a:round/>
            <a:headEnd type="none" w="med" len="med"/>
            <a:tailEnd type="none" w="med" len="med"/>
          </a:ln>
          <a:effectLst>
            <a:outerShdw blurRad="57150" dist="19050" dir="5400000" algn="bl" rotWithShape="0">
              <a:srgbClr val="000000">
                <a:alpha val="50000"/>
              </a:srgbClr>
            </a:outerShdw>
          </a:effectLst>
        </p:spPr>
      </p:cxnSp>
      <p:pic>
        <p:nvPicPr>
          <p:cNvPr id="133" name="Google Shape;133;p3"/>
          <p:cNvPicPr preferRelativeResize="0"/>
          <p:nvPr/>
        </p:nvPicPr>
        <p:blipFill>
          <a:blip r:embed="rId9">
            <a:alphaModFix/>
          </a:blip>
          <a:stretch>
            <a:fillRect/>
          </a:stretch>
        </p:blipFill>
        <p:spPr>
          <a:xfrm>
            <a:off x="388625" y="3051937"/>
            <a:ext cx="2226775" cy="1047075"/>
          </a:xfrm>
          <a:prstGeom prst="rect">
            <a:avLst/>
          </a:prstGeom>
          <a:noFill/>
          <a:ln>
            <a:noFill/>
          </a:ln>
        </p:spPr>
      </p:pic>
      <p:pic>
        <p:nvPicPr>
          <p:cNvPr id="134" name="Google Shape;134;p3"/>
          <p:cNvPicPr preferRelativeResize="0"/>
          <p:nvPr/>
        </p:nvPicPr>
        <p:blipFill>
          <a:blip r:embed="rId10">
            <a:alphaModFix/>
          </a:blip>
          <a:stretch>
            <a:fillRect/>
          </a:stretch>
        </p:blipFill>
        <p:spPr>
          <a:xfrm>
            <a:off x="2421325" y="3344472"/>
            <a:ext cx="1378500" cy="732739"/>
          </a:xfrm>
          <a:prstGeom prst="rect">
            <a:avLst/>
          </a:prstGeom>
          <a:noFill/>
          <a:ln>
            <a:noFill/>
          </a:ln>
        </p:spPr>
      </p:pic>
      <p:pic>
        <p:nvPicPr>
          <p:cNvPr id="135" name="Google Shape;135;p3"/>
          <p:cNvPicPr preferRelativeResize="0"/>
          <p:nvPr/>
        </p:nvPicPr>
        <p:blipFill>
          <a:blip r:embed="rId11">
            <a:alphaModFix/>
          </a:blip>
          <a:stretch>
            <a:fillRect/>
          </a:stretch>
        </p:blipFill>
        <p:spPr>
          <a:xfrm>
            <a:off x="4655963" y="3643515"/>
            <a:ext cx="1672513" cy="1783210"/>
          </a:xfrm>
          <a:prstGeom prst="rect">
            <a:avLst/>
          </a:prstGeom>
          <a:noFill/>
          <a:ln>
            <a:noFill/>
          </a:ln>
        </p:spPr>
      </p:pic>
      <p:pic>
        <p:nvPicPr>
          <p:cNvPr id="136" name="Google Shape;136;p3"/>
          <p:cNvPicPr preferRelativeResize="0"/>
          <p:nvPr/>
        </p:nvPicPr>
        <p:blipFill>
          <a:blip r:embed="rId12">
            <a:alphaModFix/>
          </a:blip>
          <a:stretch>
            <a:fillRect/>
          </a:stretch>
        </p:blipFill>
        <p:spPr>
          <a:xfrm>
            <a:off x="344784" y="4625066"/>
            <a:ext cx="1446449" cy="1072800"/>
          </a:xfrm>
          <a:prstGeom prst="rect">
            <a:avLst/>
          </a:prstGeom>
          <a:noFill/>
          <a:ln>
            <a:noFill/>
          </a:ln>
        </p:spPr>
      </p:pic>
      <p:pic>
        <p:nvPicPr>
          <p:cNvPr id="137" name="Google Shape;137;p3"/>
          <p:cNvPicPr preferRelativeResize="0"/>
          <p:nvPr/>
        </p:nvPicPr>
        <p:blipFill>
          <a:blip r:embed="rId13">
            <a:alphaModFix/>
          </a:blip>
          <a:stretch>
            <a:fillRect/>
          </a:stretch>
        </p:blipFill>
        <p:spPr>
          <a:xfrm>
            <a:off x="2608087" y="5004042"/>
            <a:ext cx="1805125" cy="1407409"/>
          </a:xfrm>
          <a:prstGeom prst="rect">
            <a:avLst/>
          </a:prstGeom>
          <a:noFill/>
          <a:ln>
            <a:noFill/>
          </a:ln>
        </p:spPr>
      </p:pic>
      <p:pic>
        <p:nvPicPr>
          <p:cNvPr id="138" name="Google Shape;138;p3"/>
          <p:cNvPicPr preferRelativeResize="0"/>
          <p:nvPr/>
        </p:nvPicPr>
        <p:blipFill>
          <a:blip r:embed="rId14">
            <a:alphaModFix/>
          </a:blip>
          <a:stretch>
            <a:fillRect/>
          </a:stretch>
        </p:blipFill>
        <p:spPr>
          <a:xfrm>
            <a:off x="6275671" y="2205225"/>
            <a:ext cx="920104" cy="732750"/>
          </a:xfrm>
          <a:prstGeom prst="rect">
            <a:avLst/>
          </a:prstGeom>
          <a:noFill/>
          <a:ln>
            <a:noFill/>
          </a:ln>
        </p:spPr>
      </p:pic>
      <p:sp>
        <p:nvSpPr>
          <p:cNvPr id="139" name="Google Shape;139;p3"/>
          <p:cNvSpPr txBox="1"/>
          <p:nvPr/>
        </p:nvSpPr>
        <p:spPr>
          <a:xfrm>
            <a:off x="4817088" y="5434775"/>
            <a:ext cx="1446300" cy="372600"/>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it-IT" sz="1300" b="1" i="0" u="none" strike="noStrike" kern="0" cap="none" spc="0" normalizeH="0" baseline="0" noProof="0">
                <a:ln>
                  <a:noFill/>
                </a:ln>
                <a:solidFill>
                  <a:srgbClr val="000000"/>
                </a:solidFill>
                <a:effectLst/>
                <a:uLnTx/>
                <a:uFillTx/>
                <a:latin typeface="Nunito"/>
                <a:ea typeface="Nunito"/>
                <a:cs typeface="Nunito"/>
                <a:sym typeface="Nunito"/>
              </a:rPr>
              <a:t>Probabilistic inundation hazard </a:t>
            </a:r>
            <a:endParaRPr kumimoji="0" sz="13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140" name="Google Shape;140;p3"/>
          <p:cNvSpPr txBox="1"/>
          <p:nvPr/>
        </p:nvSpPr>
        <p:spPr>
          <a:xfrm>
            <a:off x="2897150" y="4504575"/>
            <a:ext cx="1227000" cy="512400"/>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it-IT" sz="1300" b="1" i="0" u="none" strike="noStrike" kern="0" cap="none" spc="0" normalizeH="0" baseline="0" noProof="0">
                <a:ln>
                  <a:noFill/>
                </a:ln>
                <a:solidFill>
                  <a:srgbClr val="000000"/>
                </a:solidFill>
                <a:effectLst/>
                <a:uLnTx/>
                <a:uFillTx/>
                <a:latin typeface="Nunito"/>
                <a:ea typeface="Nunito"/>
                <a:cs typeface="Nunito"/>
                <a:sym typeface="Nunito"/>
              </a:rPr>
              <a:t>Inundation visualizations </a:t>
            </a:r>
            <a:endParaRPr kumimoji="0" sz="1300" b="1" i="0" u="none" strike="noStrike" kern="0" cap="none" spc="0" normalizeH="0" baseline="0" noProof="0">
              <a:ln>
                <a:noFill/>
              </a:ln>
              <a:solidFill>
                <a:srgbClr val="000000"/>
              </a:solidFill>
              <a:effectLst/>
              <a:uLnTx/>
              <a:uFillTx/>
              <a:latin typeface="Nunito"/>
              <a:ea typeface="Nunito"/>
              <a:cs typeface="Nunito"/>
              <a:sym typeface="Nunito"/>
            </a:endParaRPr>
          </a:p>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it-IT" sz="1300" b="1" i="0" u="none" strike="noStrike" kern="0" cap="none" spc="0" normalizeH="0" baseline="0" noProof="0">
                <a:ln>
                  <a:noFill/>
                </a:ln>
                <a:solidFill>
                  <a:srgbClr val="000000"/>
                </a:solidFill>
                <a:effectLst/>
                <a:uLnTx/>
                <a:uFillTx/>
                <a:latin typeface="Nunito"/>
                <a:ea typeface="Nunito"/>
                <a:cs typeface="Nunito"/>
                <a:sym typeface="Nunito"/>
              </a:rPr>
              <a:t>(HySEA)</a:t>
            </a:r>
            <a:endParaRPr kumimoji="0" sz="13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141" name="Google Shape;141;p3"/>
          <p:cNvSpPr txBox="1"/>
          <p:nvPr/>
        </p:nvSpPr>
        <p:spPr>
          <a:xfrm>
            <a:off x="1311163" y="5569225"/>
            <a:ext cx="1296900" cy="512400"/>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it-IT" sz="1300" b="1" i="0" u="none" strike="noStrike" kern="0" cap="none" spc="0" normalizeH="0" baseline="0" noProof="0">
                <a:ln>
                  <a:noFill/>
                </a:ln>
                <a:solidFill>
                  <a:srgbClr val="000000"/>
                </a:solidFill>
                <a:effectLst/>
                <a:uLnTx/>
                <a:uFillTx/>
                <a:latin typeface="Nunito"/>
                <a:ea typeface="Nunito"/>
                <a:cs typeface="Nunito"/>
                <a:sym typeface="Nunito"/>
              </a:rPr>
              <a:t>Slip distribution (ANTI-FASc)</a:t>
            </a:r>
            <a:endParaRPr kumimoji="0" sz="13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142" name="Google Shape;142;p3"/>
          <p:cNvSpPr txBox="1"/>
          <p:nvPr/>
        </p:nvSpPr>
        <p:spPr>
          <a:xfrm>
            <a:off x="40675" y="4132600"/>
            <a:ext cx="3922200" cy="232500"/>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it-IT" sz="1300" b="1" i="0" u="none" strike="noStrike" kern="0" cap="none" spc="0" normalizeH="0" baseline="0" noProof="0">
                <a:ln>
                  <a:noFill/>
                </a:ln>
                <a:solidFill>
                  <a:srgbClr val="000000"/>
                </a:solidFill>
                <a:effectLst/>
                <a:uLnTx/>
                <a:uFillTx/>
                <a:latin typeface="Nunito"/>
                <a:ea typeface="Nunito"/>
                <a:cs typeface="Nunito"/>
                <a:sym typeface="Nunito"/>
              </a:rPr>
              <a:t>Sea Level Station Monitoring Facility</a:t>
            </a:r>
            <a:endParaRPr kumimoji="0" sz="1300" b="1" i="0" u="none" strike="noStrike" kern="0" cap="none" spc="0" normalizeH="0" baseline="0" noProof="0">
              <a:ln>
                <a:noFill/>
              </a:ln>
              <a:solidFill>
                <a:srgbClr val="000000"/>
              </a:solidFill>
              <a:effectLst/>
              <a:uLnTx/>
              <a:uFillTx/>
              <a:latin typeface="Nunito"/>
              <a:ea typeface="Nunito"/>
              <a:cs typeface="Nunito"/>
              <a:sym typeface="Nunito"/>
            </a:endParaRPr>
          </a:p>
        </p:txBody>
      </p:sp>
      <p:pic>
        <p:nvPicPr>
          <p:cNvPr id="143" name="Google Shape;143;p3"/>
          <p:cNvPicPr preferRelativeResize="0"/>
          <p:nvPr/>
        </p:nvPicPr>
        <p:blipFill>
          <a:blip r:embed="rId15">
            <a:alphaModFix/>
          </a:blip>
          <a:stretch>
            <a:fillRect/>
          </a:stretch>
        </p:blipFill>
        <p:spPr>
          <a:xfrm>
            <a:off x="388625" y="3051926"/>
            <a:ext cx="387900" cy="257058"/>
          </a:xfrm>
          <a:prstGeom prst="rect">
            <a:avLst/>
          </a:prstGeom>
          <a:noFill/>
          <a:ln>
            <a:noFill/>
          </a:ln>
        </p:spPr>
      </p:pic>
      <p:sp>
        <p:nvSpPr>
          <p:cNvPr id="144" name="Google Shape;144;p3"/>
          <p:cNvSpPr txBox="1"/>
          <p:nvPr/>
        </p:nvSpPr>
        <p:spPr>
          <a:xfrm>
            <a:off x="4675750" y="5815425"/>
            <a:ext cx="1296900" cy="307800"/>
          </a:xfrm>
          <a:prstGeom prst="rect">
            <a:avLst/>
          </a:prstGeom>
          <a:noFill/>
          <a:ln>
            <a:noFill/>
          </a:ln>
        </p:spPr>
        <p:txBody>
          <a:bodyPr spcFirstLastPara="1" wrap="square" lIns="91400" tIns="45700" rIns="91400" bIns="45700" anchor="t" anchorCtr="0">
            <a:spAutoFit/>
          </a:bodyPr>
          <a:lstStyle/>
          <a:p>
            <a:pPr marL="0" marR="0" lvl="0" indent="0" algn="l" defTabSz="914400" rtl="0" eaLnBrk="1" fontAlgn="auto" latinLnBrk="0" hangingPunct="1">
              <a:lnSpc>
                <a:spcPct val="70000"/>
              </a:lnSpc>
              <a:spcBef>
                <a:spcPts val="0"/>
              </a:spcBef>
              <a:spcAft>
                <a:spcPts val="0"/>
              </a:spcAft>
              <a:buClr>
                <a:srgbClr val="000000"/>
              </a:buClr>
              <a:buSzTx/>
              <a:buFont typeface="Arial"/>
              <a:buNone/>
              <a:tabLst/>
              <a:defRPr/>
            </a:pPr>
            <a:r>
              <a:rPr kumimoji="0" lang="it-IT" sz="1000" b="0" i="1" u="none" strike="noStrike" kern="0" cap="none" spc="0" normalizeH="0" baseline="0" noProof="0">
                <a:ln>
                  <a:noFill/>
                </a:ln>
                <a:solidFill>
                  <a:srgbClr val="000000"/>
                </a:solidFill>
                <a:effectLst/>
                <a:uLnTx/>
                <a:uFillTx/>
                <a:latin typeface="Nunito"/>
                <a:ea typeface="Nunito"/>
                <a:cs typeface="Nunito"/>
                <a:sym typeface="Nunito"/>
              </a:rPr>
              <a:t>(Gibbons et al., 2020,</a:t>
            </a:r>
            <a:endParaRPr kumimoji="0" sz="1000" b="0" i="1" u="none" strike="noStrike" kern="0" cap="none" spc="0" normalizeH="0" baseline="0" noProof="0">
              <a:ln>
                <a:noFill/>
              </a:ln>
              <a:solidFill>
                <a:srgbClr val="000000"/>
              </a:solidFill>
              <a:effectLst/>
              <a:uLnTx/>
              <a:uFillTx/>
              <a:latin typeface="Nunito"/>
              <a:ea typeface="Nunito"/>
              <a:cs typeface="Nunito"/>
              <a:sym typeface="Nunito"/>
            </a:endParaRPr>
          </a:p>
          <a:p>
            <a:pPr marL="0" marR="0" lvl="0" indent="0" algn="l" defTabSz="914400" rtl="0" eaLnBrk="1" fontAlgn="auto" latinLnBrk="0" hangingPunct="1">
              <a:lnSpc>
                <a:spcPct val="70000"/>
              </a:lnSpc>
              <a:spcBef>
                <a:spcPts val="0"/>
              </a:spcBef>
              <a:spcAft>
                <a:spcPts val="0"/>
              </a:spcAft>
              <a:buClr>
                <a:srgbClr val="000000"/>
              </a:buClr>
              <a:buSzTx/>
              <a:buFont typeface="Arial"/>
              <a:buNone/>
              <a:tabLst/>
              <a:defRPr/>
            </a:pPr>
            <a:r>
              <a:rPr kumimoji="0" lang="it-IT" sz="1000" b="0" i="1" u="none" strike="noStrike" kern="0" cap="none" spc="0" normalizeH="0" baseline="0" noProof="0">
                <a:ln>
                  <a:noFill/>
                </a:ln>
                <a:solidFill>
                  <a:srgbClr val="000000"/>
                </a:solidFill>
                <a:effectLst/>
                <a:uLnTx/>
                <a:uFillTx/>
                <a:latin typeface="Nunito"/>
                <a:ea typeface="Nunito"/>
                <a:cs typeface="Nunito"/>
                <a:sym typeface="Nunito"/>
              </a:rPr>
              <a:t>Front. Earth Sci.al.)</a:t>
            </a:r>
            <a:endParaRPr kumimoji="0" sz="1000" b="0" i="1"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145" name="Google Shape;145;p3"/>
          <p:cNvSpPr/>
          <p:nvPr/>
        </p:nvSpPr>
        <p:spPr>
          <a:xfrm>
            <a:off x="11079500" y="180550"/>
            <a:ext cx="1034400" cy="1242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3"/>
          <p:cNvSpPr txBox="1"/>
          <p:nvPr/>
        </p:nvSpPr>
        <p:spPr>
          <a:xfrm>
            <a:off x="9362375" y="487900"/>
            <a:ext cx="1730400" cy="369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0" i="0" u="sng" strike="noStrike" kern="0" cap="none" spc="0" normalizeH="0" baseline="0" noProof="0">
                <a:ln>
                  <a:noFill/>
                </a:ln>
                <a:solidFill>
                  <a:srgbClr val="0097A7"/>
                </a:solidFill>
                <a:effectLst/>
                <a:uLnTx/>
                <a:uFillTx/>
                <a:latin typeface="Calibri"/>
                <a:ea typeface="Calibri"/>
                <a:cs typeface="Calibri"/>
                <a:sym typeface="Calibri"/>
                <a:hlinkClick r:id="rId16">
                  <a:extLst>
                    <a:ext uri="{A12FA001-AC4F-418D-AE19-62706E023703}">
                      <ahyp:hlinkClr xmlns:ahyp="http://schemas.microsoft.com/office/drawing/2018/hyperlinkcolor" val="tx"/>
                    </a:ext>
                  </a:extLst>
                </a:hlinkClick>
              </a:rPr>
              <a:t>https://tsunamidata.org</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33f92e090a2_1_83"/>
          <p:cNvSpPr/>
          <p:nvPr/>
        </p:nvSpPr>
        <p:spPr>
          <a:xfrm>
            <a:off x="-96750" y="-122100"/>
            <a:ext cx="12446100" cy="1325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52" name="Google Shape;152;g33f92e090a2_1_83" descr="Japan's tsunami debris: Five remarkable stories - BBC News"/>
          <p:cNvPicPr preferRelativeResize="0"/>
          <p:nvPr/>
        </p:nvPicPr>
        <p:blipFill rotWithShape="1">
          <a:blip r:embed="rId3">
            <a:alphaModFix/>
          </a:blip>
          <a:srcRect t="4786" b="19109"/>
          <a:stretch/>
        </p:blipFill>
        <p:spPr>
          <a:xfrm>
            <a:off x="0" y="1143000"/>
            <a:ext cx="12188637" cy="5702387"/>
          </a:xfrm>
          <a:prstGeom prst="rect">
            <a:avLst/>
          </a:prstGeom>
          <a:noFill/>
          <a:ln>
            <a:noFill/>
          </a:ln>
        </p:spPr>
      </p:pic>
      <p:sp>
        <p:nvSpPr>
          <p:cNvPr id="153" name="Google Shape;153;g33f92e090a2_1_83"/>
          <p:cNvSpPr txBox="1"/>
          <p:nvPr/>
        </p:nvSpPr>
        <p:spPr>
          <a:xfrm>
            <a:off x="6514424" y="6116547"/>
            <a:ext cx="2454000" cy="307800"/>
          </a:xfrm>
          <a:prstGeom prst="rect">
            <a:avLst/>
          </a:prstGeom>
          <a:noFill/>
          <a:ln>
            <a:noFill/>
          </a:ln>
        </p:spPr>
        <p:txBody>
          <a:bodyPr spcFirstLastPara="1" wrap="square" lIns="91400" tIns="45700" rIns="914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0" i="0" u="none" strike="noStrike" kern="0" cap="none" spc="0" normalizeH="0" baseline="0" noProof="0">
                <a:ln>
                  <a:noFill/>
                </a:ln>
                <a:solidFill>
                  <a:srgbClr val="FFFFFF"/>
                </a:solidFill>
                <a:effectLst/>
                <a:uLnTx/>
                <a:uFillTx/>
                <a:latin typeface="Open Sans"/>
                <a:ea typeface="Open Sans"/>
                <a:cs typeface="Open Sans"/>
                <a:sym typeface="Open Sans"/>
              </a:rPr>
              <a:t>KYODO / REUTERS</a:t>
            </a: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4" name="Google Shape;154;g33f92e090a2_1_83"/>
          <p:cNvSpPr txBox="1">
            <a:spLocks noGrp="1"/>
          </p:cNvSpPr>
          <p:nvPr>
            <p:ph type="title"/>
          </p:nvPr>
        </p:nvSpPr>
        <p:spPr>
          <a:xfrm>
            <a:off x="836500" y="-234375"/>
            <a:ext cx="10515600" cy="1325700"/>
          </a:xfrm>
          <a:prstGeom prst="rect">
            <a:avLst/>
          </a:prstGeom>
          <a:no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Clr>
                <a:schemeClr val="lt1"/>
              </a:buClr>
              <a:buSzPts val="2400"/>
              <a:buNone/>
            </a:pPr>
            <a:r>
              <a:rPr lang="it-IT" sz="3200" b="1">
                <a:solidFill>
                  <a:srgbClr val="275536"/>
                </a:solidFill>
                <a:latin typeface="Lato"/>
                <a:ea typeface="Lato"/>
                <a:cs typeface="Lato"/>
                <a:sym typeface="Lato"/>
              </a:rPr>
              <a:t>Global tsunami model – a global group of scientists working collectively on tsunami hazard and risk analysis</a:t>
            </a:r>
            <a:endParaRPr sz="3200"/>
          </a:p>
        </p:txBody>
      </p:sp>
      <p:sp>
        <p:nvSpPr>
          <p:cNvPr id="155" name="Google Shape;155;g33f92e090a2_1_83"/>
          <p:cNvSpPr txBox="1"/>
          <p:nvPr/>
        </p:nvSpPr>
        <p:spPr>
          <a:xfrm>
            <a:off x="316412" y="6489519"/>
            <a:ext cx="2538300" cy="292500"/>
          </a:xfrm>
          <a:prstGeom prst="rect">
            <a:avLst/>
          </a:prstGeom>
          <a:noFill/>
          <a:ln>
            <a:noFill/>
          </a:ln>
        </p:spPr>
        <p:txBody>
          <a:bodyPr spcFirstLastPara="1" wrap="square" lIns="91400" tIns="45700" rIns="914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300" b="0" i="0" u="none" strike="noStrike" kern="0" cap="none" spc="0" normalizeH="0" baseline="0" noProof="0">
                <a:ln>
                  <a:noFill/>
                </a:ln>
                <a:solidFill>
                  <a:srgbClr val="FFFFFF"/>
                </a:solidFill>
                <a:effectLst/>
                <a:uLnTx/>
                <a:uFillTx/>
                <a:latin typeface="Open Sans"/>
                <a:ea typeface="Open Sans"/>
                <a:cs typeface="Open Sans"/>
                <a:sym typeface="Open Sans"/>
              </a:rPr>
              <a:t>KYODO / REUTERS</a:t>
            </a:r>
            <a:endParaRPr kumimoji="0" sz="13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6" name="Google Shape;156;g33f92e090a2_1_83" descr="Pocket GAR 2015"/>
          <p:cNvPicPr preferRelativeResize="0"/>
          <p:nvPr/>
        </p:nvPicPr>
        <p:blipFill rotWithShape="1">
          <a:blip r:embed="rId4">
            <a:alphaModFix/>
          </a:blip>
          <a:srcRect l="4468" t="28507" r="3577" b="6274"/>
          <a:stretch/>
        </p:blipFill>
        <p:spPr>
          <a:xfrm>
            <a:off x="271325" y="1968660"/>
            <a:ext cx="4420731" cy="4332217"/>
          </a:xfrm>
          <a:prstGeom prst="rect">
            <a:avLst/>
          </a:prstGeom>
          <a:noFill/>
          <a:ln>
            <a:noFill/>
          </a:ln>
        </p:spPr>
      </p:pic>
      <p:sp>
        <p:nvSpPr>
          <p:cNvPr id="157" name="Google Shape;157;g33f92e090a2_1_83"/>
          <p:cNvSpPr/>
          <p:nvPr/>
        </p:nvSpPr>
        <p:spPr>
          <a:xfrm>
            <a:off x="316412" y="3401612"/>
            <a:ext cx="4330500" cy="2224500"/>
          </a:xfrm>
          <a:prstGeom prst="roundRect">
            <a:avLst>
              <a:gd name="adj" fmla="val 16667"/>
            </a:avLst>
          </a:prstGeom>
          <a:solidFill>
            <a:srgbClr val="FFFFFF"/>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00" tIns="45700" rIns="914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0" i="0" u="none" strike="noStrike" kern="0" cap="none" spc="0" normalizeH="0" baseline="0" noProof="0">
                <a:ln>
                  <a:noFill/>
                </a:ln>
                <a:solidFill>
                  <a:srgbClr val="262626"/>
                </a:solidFill>
                <a:effectLst/>
                <a:uLnTx/>
                <a:uFillTx/>
                <a:latin typeface="Calibri"/>
                <a:ea typeface="Calibri"/>
                <a:cs typeface="Calibri"/>
                <a:sym typeface="Calibri"/>
              </a:rPr>
              <a:t>Previous Multi-institutional work on hazard and risk for UNISDR/UNDRR</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0" i="0" u="none" strike="noStrike" kern="0" cap="none" spc="0" normalizeH="0" baseline="0" noProof="0">
                <a:ln>
                  <a:noFill/>
                </a:ln>
                <a:solidFill>
                  <a:srgbClr val="262626"/>
                </a:solidFill>
                <a:effectLst/>
                <a:uLnTx/>
                <a:uFillTx/>
                <a:latin typeface="Calibri"/>
                <a:ea typeface="Calibri"/>
                <a:cs typeface="Calibri"/>
                <a:sym typeface="Calibri"/>
              </a:rPr>
              <a:t>Need for a collective effort for improved understanding of </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0" i="0" u="none" strike="noStrike" kern="0" cap="none" spc="0" normalizeH="0" baseline="0" noProof="0">
                <a:ln>
                  <a:noFill/>
                </a:ln>
                <a:solidFill>
                  <a:srgbClr val="262626"/>
                </a:solidFill>
                <a:effectLst/>
                <a:uLnTx/>
                <a:uFillTx/>
                <a:latin typeface="Calibri"/>
                <a:ea typeface="Calibri"/>
                <a:cs typeface="Calibri"/>
                <a:sym typeface="Calibri"/>
              </a:rPr>
              <a:t>global tsunami hazard and risk</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0" i="0" u="none" strike="noStrike" kern="0" cap="none" spc="0" normalizeH="0" baseline="0" noProof="0">
                <a:ln>
                  <a:noFill/>
                </a:ln>
                <a:solidFill>
                  <a:srgbClr val="262626"/>
                </a:solidFill>
                <a:effectLst/>
                <a:uLnTx/>
                <a:uFillTx/>
                <a:latin typeface="Calibri"/>
                <a:ea typeface="Calibri"/>
                <a:cs typeface="Calibri"/>
                <a:sym typeface="Calibri"/>
              </a:rPr>
              <a:t>Need for a competence center for tsunami hazard and risk assessment </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 name="Google Shape;158;g33f92e090a2_1_83"/>
          <p:cNvSpPr txBox="1"/>
          <p:nvPr/>
        </p:nvSpPr>
        <p:spPr>
          <a:xfrm>
            <a:off x="1356064" y="1338451"/>
            <a:ext cx="2489100" cy="496500"/>
          </a:xfrm>
          <a:prstGeom prst="rect">
            <a:avLst/>
          </a:prstGeom>
          <a:noFill/>
          <a:ln>
            <a:noFill/>
          </a:ln>
        </p:spPr>
        <p:txBody>
          <a:bodyPr spcFirstLastPara="1" wrap="square" lIns="0" tIns="45700" rIns="91400" bIns="45700" anchor="b"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300"/>
              <a:buFont typeface="Calibri"/>
              <a:buNone/>
              <a:tabLst/>
              <a:defRPr/>
            </a:pPr>
            <a:r>
              <a:rPr kumimoji="0" lang="it-IT" sz="3200" b="1" i="0" u="none" strike="noStrike" kern="0" cap="none" spc="0" normalizeH="0" baseline="0" noProof="0">
                <a:ln>
                  <a:noFill/>
                </a:ln>
                <a:solidFill>
                  <a:srgbClr val="000000"/>
                </a:solidFill>
                <a:effectLst/>
                <a:uLnTx/>
                <a:uFillTx/>
                <a:latin typeface="Roboto"/>
                <a:ea typeface="Roboto"/>
                <a:cs typeface="Roboto"/>
                <a:sym typeface="Roboto"/>
              </a:rPr>
              <a:t>Background</a:t>
            </a:r>
            <a:endParaRPr kumimoji="0" sz="37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 name="Google Shape;159;g33f92e090a2_1_83"/>
          <p:cNvSpPr txBox="1"/>
          <p:nvPr/>
        </p:nvSpPr>
        <p:spPr>
          <a:xfrm>
            <a:off x="5174528" y="1231229"/>
            <a:ext cx="7014000" cy="2232000"/>
          </a:xfrm>
          <a:prstGeom prst="rect">
            <a:avLst/>
          </a:prstGeom>
          <a:solidFill>
            <a:schemeClr val="lt1">
              <a:alpha val="49800"/>
            </a:schemeClr>
          </a:solid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1"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1"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100" b="0" i="1" u="none" strike="noStrike" kern="0" cap="none" spc="0" normalizeH="0" baseline="0" noProof="0">
                <a:ln>
                  <a:noFill/>
                </a:ln>
                <a:solidFill>
                  <a:srgbClr val="000000"/>
                </a:solidFill>
                <a:effectLst/>
                <a:uLnTx/>
                <a:uFillTx/>
                <a:latin typeface="Arial"/>
                <a:ea typeface="Arial"/>
                <a:cs typeface="Arial"/>
                <a:sym typeface="Arial"/>
              </a:rPr>
              <a:t>Saving lives, reducing losses, and enhancing resilience</a:t>
            </a:r>
            <a:endParaRPr kumimoji="0" sz="2100" b="0" i="1"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1"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100" b="0" i="1" u="none" strike="noStrike" kern="0" cap="none" spc="0" normalizeH="0" baseline="0" noProof="0">
                <a:ln>
                  <a:noFill/>
                </a:ln>
                <a:solidFill>
                  <a:srgbClr val="000000"/>
                </a:solidFill>
                <a:effectLst/>
                <a:uLnTx/>
                <a:uFillTx/>
                <a:latin typeface="Arial"/>
                <a:ea typeface="Arial"/>
                <a:cs typeface="Arial"/>
                <a:sym typeface="Arial"/>
              </a:rPr>
              <a:t>Advancement of tsunami science, provision of expert information, promoting dialog about tsunami hazard and risk</a:t>
            </a:r>
            <a:endParaRPr kumimoji="0" sz="2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0" name="Google Shape;160;g33f92e090a2_1_83"/>
          <p:cNvSpPr txBox="1"/>
          <p:nvPr/>
        </p:nvSpPr>
        <p:spPr>
          <a:xfrm>
            <a:off x="5857485" y="1231229"/>
            <a:ext cx="5670900" cy="507900"/>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700" b="1" i="0" u="none" strike="noStrike" kern="0" cap="none" spc="0" normalizeH="0" baseline="0" noProof="0">
                <a:ln>
                  <a:noFill/>
                </a:ln>
                <a:solidFill>
                  <a:srgbClr val="000000"/>
                </a:solidFill>
                <a:effectLst/>
                <a:uLnTx/>
                <a:uFillTx/>
                <a:latin typeface="Arial"/>
                <a:ea typeface="Arial"/>
                <a:cs typeface="Arial"/>
                <a:sym typeface="Arial"/>
              </a:rPr>
              <a:t>Vision</a:t>
            </a:r>
            <a:endParaRPr kumimoji="0" sz="27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 name="Google Shape;161;g33f92e090a2_1_83"/>
          <p:cNvSpPr txBox="1"/>
          <p:nvPr/>
        </p:nvSpPr>
        <p:spPr>
          <a:xfrm>
            <a:off x="5174529" y="3603117"/>
            <a:ext cx="7014000" cy="2031900"/>
          </a:xfrm>
          <a:prstGeom prst="rect">
            <a:avLst/>
          </a:prstGeom>
          <a:solidFill>
            <a:schemeClr val="lt1">
              <a:alpha val="49800"/>
            </a:schemeClr>
          </a:solid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1"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1" u="none" strike="noStrike" kern="0" cap="none" spc="0" normalizeH="0" baseline="0" noProof="0">
              <a:ln>
                <a:noFill/>
              </a:ln>
              <a:solidFill>
                <a:srgbClr val="000000"/>
              </a:solidFill>
              <a:effectLst/>
              <a:uLnTx/>
              <a:uFillTx/>
              <a:latin typeface="Arial"/>
              <a:ea typeface="Arial"/>
              <a:cs typeface="Arial"/>
              <a:sym typeface="Arial"/>
            </a:endParaRPr>
          </a:p>
          <a:p>
            <a:pPr marL="152400" marR="0" lvl="0" indent="0" algn="ctr" defTabSz="914400" rtl="0" eaLnBrk="1" fontAlgn="auto" latinLnBrk="0" hangingPunct="1">
              <a:lnSpc>
                <a:spcPct val="100000"/>
              </a:lnSpc>
              <a:spcBef>
                <a:spcPts val="0"/>
              </a:spcBef>
              <a:spcAft>
                <a:spcPts val="0"/>
              </a:spcAft>
              <a:buClr>
                <a:srgbClr val="000000"/>
              </a:buClr>
              <a:buSzPts val="3700"/>
              <a:buFont typeface="Arial"/>
              <a:buNone/>
              <a:tabLst/>
              <a:defRPr/>
            </a:pPr>
            <a:r>
              <a:rPr kumimoji="0" lang="it-IT" sz="2100" b="0" i="1" u="none" strike="noStrike" kern="0" cap="none" spc="0" normalizeH="0" baseline="0" noProof="0">
                <a:ln>
                  <a:noFill/>
                </a:ln>
                <a:solidFill>
                  <a:srgbClr val="000000"/>
                </a:solidFill>
                <a:effectLst/>
                <a:uLnTx/>
                <a:uFillTx/>
                <a:latin typeface="Roboto"/>
                <a:ea typeface="Roboto"/>
                <a:cs typeface="Roboto"/>
                <a:sym typeface="Roboto"/>
              </a:rPr>
              <a:t>Community building</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a:p>
            <a:pPr marL="152400" marR="0" lvl="0" indent="0" algn="ctr" defTabSz="914400" rtl="0" eaLnBrk="1" fontAlgn="auto" latinLnBrk="0" hangingPunct="1">
              <a:lnSpc>
                <a:spcPct val="100000"/>
              </a:lnSpc>
              <a:spcBef>
                <a:spcPts val="0"/>
              </a:spcBef>
              <a:spcAft>
                <a:spcPts val="0"/>
              </a:spcAft>
              <a:buClr>
                <a:srgbClr val="000000"/>
              </a:buClr>
              <a:buSzPts val="3700"/>
              <a:buFont typeface="Arial"/>
              <a:buNone/>
              <a:tabLst/>
              <a:defRPr/>
            </a:pPr>
            <a:r>
              <a:rPr kumimoji="0" lang="it-IT" sz="2100" b="0" i="1" u="none" strike="noStrike" kern="0" cap="none" spc="0" normalizeH="0" baseline="0" noProof="0">
                <a:ln>
                  <a:noFill/>
                </a:ln>
                <a:solidFill>
                  <a:srgbClr val="000000"/>
                </a:solidFill>
                <a:effectLst/>
                <a:uLnTx/>
                <a:uFillTx/>
                <a:latin typeface="Roboto"/>
                <a:ea typeface="Roboto"/>
                <a:cs typeface="Roboto"/>
                <a:sym typeface="Roboto"/>
              </a:rPr>
              <a:t>Promoting scientific services, products, and standards</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a:p>
            <a:pPr marL="152400" marR="0" lvl="0" indent="0" algn="ctr" defTabSz="914400" rtl="0" eaLnBrk="1" fontAlgn="auto" latinLnBrk="0" hangingPunct="1">
              <a:lnSpc>
                <a:spcPct val="100000"/>
              </a:lnSpc>
              <a:spcBef>
                <a:spcPts val="0"/>
              </a:spcBef>
              <a:spcAft>
                <a:spcPts val="0"/>
              </a:spcAft>
              <a:buClr>
                <a:srgbClr val="000000"/>
              </a:buClr>
              <a:buSzPts val="3700"/>
              <a:buFont typeface="Arial"/>
              <a:buNone/>
              <a:tabLst/>
              <a:defRPr/>
            </a:pPr>
            <a:r>
              <a:rPr kumimoji="0" lang="it-IT" sz="2100" b="0" i="1" u="none" strike="noStrike" kern="0" cap="none" spc="0" normalizeH="0" baseline="0" noProof="0">
                <a:ln>
                  <a:noFill/>
                </a:ln>
                <a:solidFill>
                  <a:srgbClr val="000000"/>
                </a:solidFill>
                <a:effectLst/>
                <a:uLnTx/>
                <a:uFillTx/>
                <a:latin typeface="Roboto"/>
                <a:ea typeface="Roboto"/>
                <a:cs typeface="Roboto"/>
                <a:sym typeface="Roboto"/>
              </a:rPr>
              <a:t>Outreach, collaboration and communication</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a:p>
            <a:pPr marL="152400" marR="0" lvl="0" indent="0" algn="ctr" defTabSz="914400" rtl="0" eaLnBrk="1" fontAlgn="auto" latinLnBrk="0" hangingPunct="1">
              <a:lnSpc>
                <a:spcPct val="100000"/>
              </a:lnSpc>
              <a:spcBef>
                <a:spcPts val="0"/>
              </a:spcBef>
              <a:spcAft>
                <a:spcPts val="0"/>
              </a:spcAft>
              <a:buClr>
                <a:srgbClr val="000000"/>
              </a:buClr>
              <a:buSzPts val="3700"/>
              <a:buFont typeface="Arial"/>
              <a:buNone/>
              <a:tabLst/>
              <a:defRPr/>
            </a:pPr>
            <a:r>
              <a:rPr kumimoji="0" lang="it-IT" sz="2100" b="0" i="1" u="none" strike="noStrike" kern="0" cap="none" spc="0" normalizeH="0" baseline="0" noProof="0">
                <a:ln>
                  <a:noFill/>
                </a:ln>
                <a:solidFill>
                  <a:srgbClr val="000000"/>
                </a:solidFill>
                <a:effectLst/>
                <a:uLnTx/>
                <a:uFillTx/>
                <a:latin typeface="Roboto"/>
                <a:ea typeface="Roboto"/>
                <a:cs typeface="Roboto"/>
                <a:sym typeface="Roboto"/>
              </a:rPr>
              <a:t>Training</a:t>
            </a:r>
            <a:endParaRPr kumimoji="0" sz="2100" b="0" i="1"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62" name="Google Shape;162;g33f92e090a2_1_83"/>
          <p:cNvSpPr txBox="1"/>
          <p:nvPr/>
        </p:nvSpPr>
        <p:spPr>
          <a:xfrm>
            <a:off x="6133020" y="3620439"/>
            <a:ext cx="5670900" cy="507900"/>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700" b="1" i="0" u="none" strike="noStrike" kern="0" cap="none" spc="0" normalizeH="0" baseline="0" noProof="0">
                <a:ln>
                  <a:noFill/>
                </a:ln>
                <a:solidFill>
                  <a:srgbClr val="000000"/>
                </a:solidFill>
                <a:effectLst/>
                <a:uLnTx/>
                <a:uFillTx/>
                <a:latin typeface="Arial"/>
                <a:ea typeface="Arial"/>
                <a:cs typeface="Arial"/>
                <a:sym typeface="Arial"/>
              </a:rPr>
              <a:t>Overarching Missions Areas</a:t>
            </a:r>
            <a:endParaRPr kumimoji="0" sz="2700" b="1"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33f92e090a2_1_97"/>
          <p:cNvSpPr txBox="1">
            <a:spLocks noGrp="1"/>
          </p:cNvSpPr>
          <p:nvPr>
            <p:ph type="title"/>
          </p:nvPr>
        </p:nvSpPr>
        <p:spPr>
          <a:xfrm>
            <a:off x="702591" y="-123395"/>
            <a:ext cx="10515600" cy="1325700"/>
          </a:xfrm>
          <a:prstGeom prst="rect">
            <a:avLst/>
          </a:prstGeom>
          <a:noFill/>
          <a:ln>
            <a:noFill/>
          </a:ln>
        </p:spPr>
        <p:txBody>
          <a:bodyPr spcFirstLastPara="1" wrap="square" lIns="91400" tIns="45700" rIns="91400" bIns="45700" anchor="ctr" anchorCtr="0">
            <a:noAutofit/>
          </a:bodyPr>
          <a:lstStyle/>
          <a:p>
            <a:pPr marL="0" lvl="0" indent="0" algn="ctr" rtl="0">
              <a:lnSpc>
                <a:spcPct val="100000"/>
              </a:lnSpc>
              <a:spcBef>
                <a:spcPts val="0"/>
              </a:spcBef>
              <a:spcAft>
                <a:spcPts val="0"/>
              </a:spcAft>
              <a:buSzPts val="5300"/>
              <a:buNone/>
            </a:pPr>
            <a:r>
              <a:rPr lang="it-IT" sz="3200" b="1">
                <a:solidFill>
                  <a:srgbClr val="275536"/>
                </a:solidFill>
                <a:latin typeface="Lato"/>
                <a:ea typeface="Lato"/>
                <a:cs typeface="Lato"/>
                <a:sym typeface="Lato"/>
              </a:rPr>
              <a:t>GTM evolution</a:t>
            </a:r>
            <a:endParaRPr/>
          </a:p>
        </p:txBody>
      </p:sp>
      <p:sp>
        <p:nvSpPr>
          <p:cNvPr id="168" name="Google Shape;168;g33f92e090a2_1_97"/>
          <p:cNvSpPr/>
          <p:nvPr/>
        </p:nvSpPr>
        <p:spPr>
          <a:xfrm>
            <a:off x="0" y="2756925"/>
            <a:ext cx="12144900" cy="1152000"/>
          </a:xfrm>
          <a:prstGeom prst="rightArrow">
            <a:avLst>
              <a:gd name="adj1" fmla="val 50000"/>
              <a:gd name="adj2" fmla="val 50000"/>
            </a:avLst>
          </a:prstGeom>
          <a:gradFill>
            <a:gsLst>
              <a:gs pos="0">
                <a:schemeClr val="lt1"/>
              </a:gs>
              <a:gs pos="100000">
                <a:srgbClr val="538CD5"/>
              </a:gs>
            </a:gsLst>
            <a:lin ang="0" scaled="0"/>
          </a:gradFill>
          <a:ln w="9525" cap="flat" cmpd="sng">
            <a:solidFill>
              <a:srgbClr val="4A7DBA"/>
            </a:solidFill>
            <a:prstDash val="solid"/>
            <a:round/>
            <a:headEnd type="none" w="sm" len="sm"/>
            <a:tailEnd type="none" w="sm" len="sm"/>
          </a:ln>
          <a:effectLst>
            <a:outerShdw blurRad="40000" dist="23000" dir="5400000" rotWithShape="0">
              <a:srgbClr val="000000">
                <a:alpha val="33330"/>
              </a:srgbClr>
            </a:outerShdw>
          </a:effectLst>
        </p:spPr>
        <p:txBody>
          <a:bodyPr spcFirstLastPara="1" wrap="square" lIns="121900" tIns="60900" rIns="121900" bIns="60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9" name="Google Shape;169;g33f92e090a2_1_97"/>
          <p:cNvSpPr txBox="1"/>
          <p:nvPr/>
        </p:nvSpPr>
        <p:spPr>
          <a:xfrm>
            <a:off x="143339" y="3076841"/>
            <a:ext cx="870300" cy="492300"/>
          </a:xfrm>
          <a:prstGeom prst="rect">
            <a:avLst/>
          </a:prstGeom>
          <a:noFill/>
          <a:ln>
            <a:noFill/>
          </a:ln>
        </p:spPr>
        <p:txBody>
          <a:bodyPr spcFirstLastPara="1" wrap="square" lIns="121900" tIns="60900" rIns="121900" bIns="60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t-IT" sz="2400" b="0" i="0" u="none" strike="noStrike" kern="0" cap="none" spc="0" normalizeH="0" baseline="0" noProof="0">
                <a:ln>
                  <a:noFill/>
                </a:ln>
                <a:solidFill>
                  <a:srgbClr val="000000"/>
                </a:solidFill>
                <a:effectLst/>
                <a:uLnTx/>
                <a:uFillTx/>
                <a:latin typeface="Calibri"/>
                <a:ea typeface="Calibri"/>
                <a:cs typeface="Calibri"/>
                <a:sym typeface="Calibri"/>
              </a:rPr>
              <a:t>2015</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0" name="Google Shape;170;g33f92e090a2_1_97"/>
          <p:cNvSpPr txBox="1"/>
          <p:nvPr/>
        </p:nvSpPr>
        <p:spPr>
          <a:xfrm>
            <a:off x="5480089" y="3097120"/>
            <a:ext cx="870300" cy="492300"/>
          </a:xfrm>
          <a:prstGeom prst="rect">
            <a:avLst/>
          </a:prstGeom>
          <a:noFill/>
          <a:ln>
            <a:noFill/>
          </a:ln>
        </p:spPr>
        <p:txBody>
          <a:bodyPr spcFirstLastPara="1" wrap="square" lIns="121900" tIns="60900" rIns="121900" bIns="60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t-IT" sz="2400" b="0" i="0" u="none" strike="noStrike" kern="0" cap="none" spc="0" normalizeH="0" baseline="0" noProof="0">
                <a:ln>
                  <a:noFill/>
                </a:ln>
                <a:solidFill>
                  <a:srgbClr val="000000"/>
                </a:solidFill>
                <a:effectLst/>
                <a:uLnTx/>
                <a:uFillTx/>
                <a:latin typeface="Calibri"/>
                <a:ea typeface="Calibri"/>
                <a:cs typeface="Calibri"/>
                <a:sym typeface="Calibri"/>
              </a:rPr>
              <a:t>2020</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 name="Google Shape;171;g33f92e090a2_1_97"/>
          <p:cNvSpPr txBox="1"/>
          <p:nvPr/>
        </p:nvSpPr>
        <p:spPr>
          <a:xfrm>
            <a:off x="7679068" y="3097120"/>
            <a:ext cx="870300" cy="492300"/>
          </a:xfrm>
          <a:prstGeom prst="rect">
            <a:avLst/>
          </a:prstGeom>
          <a:noFill/>
          <a:ln>
            <a:noFill/>
          </a:ln>
        </p:spPr>
        <p:txBody>
          <a:bodyPr spcFirstLastPara="1" wrap="square" lIns="121900" tIns="60900" rIns="121900" bIns="60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t-IT" sz="2400" b="0" i="0" u="none" strike="noStrike" kern="0" cap="none" spc="0" normalizeH="0" baseline="0" noProof="0">
                <a:ln>
                  <a:noFill/>
                </a:ln>
                <a:solidFill>
                  <a:srgbClr val="000000"/>
                </a:solidFill>
                <a:effectLst/>
                <a:uLnTx/>
                <a:uFillTx/>
                <a:latin typeface="Calibri"/>
                <a:ea typeface="Calibri"/>
                <a:cs typeface="Calibri"/>
                <a:sym typeface="Calibri"/>
              </a:rPr>
              <a:t>2022</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172;g33f92e090a2_1_97"/>
          <p:cNvSpPr txBox="1"/>
          <p:nvPr/>
        </p:nvSpPr>
        <p:spPr>
          <a:xfrm>
            <a:off x="0" y="1942725"/>
            <a:ext cx="1319400" cy="861900"/>
          </a:xfrm>
          <a:prstGeom prst="rect">
            <a:avLst/>
          </a:prstGeom>
          <a:noFill/>
          <a:ln>
            <a:noFill/>
          </a:ln>
        </p:spPr>
        <p:txBody>
          <a:bodyPr spcFirstLastPara="1" wrap="square" lIns="121900" tIns="60900" rIns="121900" bIns="609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it-IT" sz="1600" b="0" i="0" u="none" strike="noStrike" kern="0" cap="none" spc="0" normalizeH="0" baseline="0" noProof="0">
                <a:ln>
                  <a:noFill/>
                </a:ln>
                <a:solidFill>
                  <a:srgbClr val="000000"/>
                </a:solidFill>
                <a:effectLst/>
                <a:uLnTx/>
                <a:uFillTx/>
                <a:latin typeface="Calibri"/>
                <a:ea typeface="Calibri"/>
                <a:cs typeface="Calibri"/>
                <a:sym typeface="Calibri"/>
              </a:rPr>
              <a:t>GAR15</a:t>
            </a: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it-IT" sz="1600" b="0" i="0" u="none" strike="noStrike" kern="0" cap="none" spc="0" normalizeH="0" baseline="0" noProof="0">
                <a:ln>
                  <a:noFill/>
                </a:ln>
                <a:solidFill>
                  <a:srgbClr val="000000"/>
                </a:solidFill>
                <a:effectLst/>
                <a:uLnTx/>
                <a:uFillTx/>
                <a:latin typeface="Calibri"/>
                <a:ea typeface="Calibri"/>
                <a:cs typeface="Calibri"/>
                <a:sym typeface="Calibri"/>
              </a:rPr>
              <a:t>Proposition of GTM </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73" name="Google Shape;173;g33f92e090a2_1_97"/>
          <p:cNvCxnSpPr/>
          <p:nvPr/>
        </p:nvCxnSpPr>
        <p:spPr>
          <a:xfrm>
            <a:off x="612475" y="2853325"/>
            <a:ext cx="11100" cy="4491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5690"/>
              </a:srgbClr>
            </a:outerShdw>
          </a:effectLst>
        </p:spPr>
      </p:cxnSp>
      <p:sp>
        <p:nvSpPr>
          <p:cNvPr id="174" name="Google Shape;174;g33f92e090a2_1_97"/>
          <p:cNvSpPr txBox="1"/>
          <p:nvPr/>
        </p:nvSpPr>
        <p:spPr>
          <a:xfrm>
            <a:off x="1013663" y="4332241"/>
            <a:ext cx="3586800" cy="708000"/>
          </a:xfrm>
          <a:prstGeom prst="rect">
            <a:avLst/>
          </a:prstGeom>
          <a:noFill/>
          <a:ln>
            <a:noFill/>
          </a:ln>
        </p:spPr>
        <p:txBody>
          <a:bodyPr spcFirstLastPara="1" wrap="square" lIns="121900" tIns="60900" rIns="121900" bIns="609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it-IT" sz="1900" b="0" i="0" u="none" strike="noStrike" kern="0" cap="none" spc="0" normalizeH="0" baseline="0" noProof="0">
                <a:ln>
                  <a:noFill/>
                </a:ln>
                <a:solidFill>
                  <a:srgbClr val="000000"/>
                </a:solidFill>
                <a:effectLst/>
                <a:uLnTx/>
                <a:uFillTx/>
                <a:latin typeface="Calibri"/>
                <a:ea typeface="Calibri"/>
                <a:cs typeface="Calibri"/>
                <a:sym typeface="Calibri"/>
              </a:rPr>
              <a:t>Many community meetings</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it-IT" sz="1900" b="0" i="0" u="none" strike="noStrike" kern="0" cap="none" spc="0" normalizeH="0" baseline="0" noProof="0">
                <a:ln>
                  <a:noFill/>
                </a:ln>
                <a:solidFill>
                  <a:srgbClr val="000000"/>
                </a:solidFill>
                <a:effectLst/>
                <a:uLnTx/>
                <a:uFillTx/>
                <a:latin typeface="Calibri"/>
                <a:ea typeface="Calibri"/>
                <a:cs typeface="Calibri"/>
                <a:sym typeface="Calibri"/>
              </a:rPr>
              <a:t>(EGU, AGU, WB, UNDRR…)</a:t>
            </a:r>
            <a:endParaRPr kumimoji="0" sz="1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 name="Google Shape;175;g33f92e090a2_1_97"/>
          <p:cNvSpPr txBox="1"/>
          <p:nvPr/>
        </p:nvSpPr>
        <p:spPr>
          <a:xfrm>
            <a:off x="4367808" y="3086769"/>
            <a:ext cx="870300" cy="492300"/>
          </a:xfrm>
          <a:prstGeom prst="rect">
            <a:avLst/>
          </a:prstGeom>
          <a:noFill/>
          <a:ln>
            <a:noFill/>
          </a:ln>
        </p:spPr>
        <p:txBody>
          <a:bodyPr spcFirstLastPara="1" wrap="square" lIns="121900" tIns="60900" rIns="121900" bIns="60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t-IT" sz="2400" b="0" i="0" u="none" strike="noStrike" kern="0" cap="none" spc="0" normalizeH="0" baseline="0" noProof="0">
                <a:ln>
                  <a:noFill/>
                </a:ln>
                <a:solidFill>
                  <a:srgbClr val="000000"/>
                </a:solidFill>
                <a:effectLst/>
                <a:uLnTx/>
                <a:uFillTx/>
                <a:latin typeface="Calibri"/>
                <a:ea typeface="Calibri"/>
                <a:cs typeface="Calibri"/>
                <a:sym typeface="Calibri"/>
              </a:rPr>
              <a:t>2019</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 name="Google Shape;176;g33f92e090a2_1_97"/>
          <p:cNvSpPr/>
          <p:nvPr/>
        </p:nvSpPr>
        <p:spPr>
          <a:xfrm>
            <a:off x="310934" y="3964921"/>
            <a:ext cx="4992300" cy="1496100"/>
          </a:xfrm>
          <a:prstGeom prst="leftRightArrow">
            <a:avLst>
              <a:gd name="adj1" fmla="val 50000"/>
              <a:gd name="adj2" fmla="val 50000"/>
            </a:avLst>
          </a:prstGeom>
          <a:noFill/>
          <a:ln w="9525" cap="flat" cmpd="sng">
            <a:solidFill>
              <a:srgbClr val="4A7DBA"/>
            </a:solidFill>
            <a:prstDash val="solid"/>
            <a:round/>
            <a:headEnd type="none" w="sm" len="sm"/>
            <a:tailEnd type="none" w="sm" len="sm"/>
          </a:ln>
          <a:effectLst>
            <a:outerShdw blurRad="40000" dist="23000" dir="5400000" rotWithShape="0">
              <a:srgbClr val="000000">
                <a:alpha val="33330"/>
              </a:srgbClr>
            </a:outerShdw>
          </a:effectLst>
        </p:spPr>
        <p:txBody>
          <a:bodyPr spcFirstLastPara="1" wrap="square" lIns="121900" tIns="60900" rIns="121900" bIns="60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7" name="Google Shape;177;g33f92e090a2_1_97"/>
          <p:cNvSpPr txBox="1"/>
          <p:nvPr/>
        </p:nvSpPr>
        <p:spPr>
          <a:xfrm>
            <a:off x="1106757" y="1101077"/>
            <a:ext cx="1455300" cy="708000"/>
          </a:xfrm>
          <a:prstGeom prst="rect">
            <a:avLst/>
          </a:prstGeom>
          <a:noFill/>
          <a:ln>
            <a:noFill/>
          </a:ln>
        </p:spPr>
        <p:txBody>
          <a:bodyPr spcFirstLastPara="1" wrap="square" lIns="121900" tIns="60900" rIns="121900" bIns="609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it-IT" sz="1900" b="0" i="0" u="none" strike="noStrike" kern="0" cap="none" spc="0" normalizeH="0" baseline="0" noProof="0">
                <a:ln>
                  <a:noFill/>
                </a:ln>
                <a:solidFill>
                  <a:srgbClr val="000000"/>
                </a:solidFill>
                <a:effectLst/>
                <a:uLnTx/>
                <a:uFillTx/>
                <a:latin typeface="Calibri"/>
                <a:ea typeface="Calibri"/>
                <a:cs typeface="Calibri"/>
                <a:sym typeface="Calibri"/>
              </a:rPr>
              <a:t>First vision statement</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33f92e090a2_1_97"/>
          <p:cNvSpPr txBox="1"/>
          <p:nvPr/>
        </p:nvSpPr>
        <p:spPr>
          <a:xfrm>
            <a:off x="1252900" y="3080268"/>
            <a:ext cx="870300" cy="492300"/>
          </a:xfrm>
          <a:prstGeom prst="rect">
            <a:avLst/>
          </a:prstGeom>
          <a:noFill/>
          <a:ln>
            <a:noFill/>
          </a:ln>
        </p:spPr>
        <p:txBody>
          <a:bodyPr spcFirstLastPara="1" wrap="square" lIns="121900" tIns="60900" rIns="121900" bIns="60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t-IT" sz="2400" b="0" i="0" u="none" strike="noStrike" kern="0" cap="none" spc="0" normalizeH="0" baseline="0" noProof="0">
                <a:ln>
                  <a:noFill/>
                </a:ln>
                <a:solidFill>
                  <a:srgbClr val="000000"/>
                </a:solidFill>
                <a:effectLst/>
                <a:uLnTx/>
                <a:uFillTx/>
                <a:latin typeface="Calibri"/>
                <a:ea typeface="Calibri"/>
                <a:cs typeface="Calibri"/>
                <a:sym typeface="Calibri"/>
              </a:rPr>
              <a:t>2016</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 name="Google Shape;179;g33f92e090a2_1_97"/>
          <p:cNvSpPr txBox="1"/>
          <p:nvPr/>
        </p:nvSpPr>
        <p:spPr>
          <a:xfrm>
            <a:off x="1381011" y="2001855"/>
            <a:ext cx="2001600" cy="1000500"/>
          </a:xfrm>
          <a:prstGeom prst="rect">
            <a:avLst/>
          </a:prstGeom>
          <a:noFill/>
          <a:ln>
            <a:noFill/>
          </a:ln>
        </p:spPr>
        <p:txBody>
          <a:bodyPr spcFirstLastPara="1" wrap="square" lIns="121900" tIns="60900" rIns="121900" bIns="609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it-IT" sz="1900" b="0" i="0" u="none" strike="noStrike" kern="0" cap="none" spc="0" normalizeH="0" baseline="0" noProof="0">
                <a:ln>
                  <a:noFill/>
                </a:ln>
                <a:solidFill>
                  <a:srgbClr val="000000"/>
                </a:solidFill>
                <a:effectLst/>
                <a:uLnTx/>
                <a:uFillTx/>
                <a:latin typeface="Calibri"/>
                <a:ea typeface="Calibri"/>
                <a:cs typeface="Calibri"/>
                <a:sym typeface="Calibri"/>
              </a:rPr>
              <a:t>LoI </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it-IT" sz="1900" b="0" i="0" u="none" strike="noStrike" kern="0" cap="none" spc="0" normalizeH="0" baseline="0" noProof="0">
                <a:ln>
                  <a:noFill/>
                </a:ln>
                <a:solidFill>
                  <a:srgbClr val="000000"/>
                </a:solidFill>
                <a:effectLst/>
                <a:uLnTx/>
                <a:uFillTx/>
                <a:latin typeface="Calibri"/>
                <a:ea typeface="Calibri"/>
                <a:cs typeface="Calibri"/>
                <a:sym typeface="Calibri"/>
              </a:rPr>
              <a:t>collection</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it-IT" sz="1900" b="0" i="0" u="none" strike="noStrike" kern="0" cap="none" spc="0" normalizeH="0" baseline="0" noProof="0">
                <a:ln>
                  <a:noFill/>
                </a:ln>
                <a:solidFill>
                  <a:srgbClr val="000000"/>
                </a:solidFill>
                <a:effectLst/>
                <a:uLnTx/>
                <a:uFillTx/>
                <a:latin typeface="Calibri"/>
                <a:ea typeface="Calibri"/>
                <a:cs typeface="Calibri"/>
                <a:sym typeface="Calibri"/>
              </a:rPr>
              <a:t>starts</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 name="Google Shape;180;g33f92e090a2_1_97"/>
          <p:cNvSpPr txBox="1"/>
          <p:nvPr/>
        </p:nvSpPr>
        <p:spPr>
          <a:xfrm>
            <a:off x="4650252" y="1582201"/>
            <a:ext cx="1455300" cy="708000"/>
          </a:xfrm>
          <a:prstGeom prst="rect">
            <a:avLst/>
          </a:prstGeom>
          <a:noFill/>
          <a:ln>
            <a:noFill/>
          </a:ln>
        </p:spPr>
        <p:txBody>
          <a:bodyPr spcFirstLastPara="1" wrap="square" lIns="121900" tIns="60900" rIns="121900" bIns="609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it-IT" sz="1900" b="0" i="0" u="none" strike="noStrike" kern="0" cap="none" spc="0" normalizeH="0" baseline="0" noProof="0">
                <a:ln>
                  <a:noFill/>
                </a:ln>
                <a:solidFill>
                  <a:srgbClr val="000000"/>
                </a:solidFill>
                <a:effectLst/>
                <a:uLnTx/>
                <a:uFillTx/>
                <a:latin typeface="Calibri"/>
                <a:ea typeface="Calibri"/>
                <a:cs typeface="Calibri"/>
                <a:sym typeface="Calibri"/>
              </a:rPr>
              <a:t>AGITHAR startup</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81" name="Google Shape;181;g33f92e090a2_1_97"/>
          <p:cNvCxnSpPr/>
          <p:nvPr/>
        </p:nvCxnSpPr>
        <p:spPr>
          <a:xfrm>
            <a:off x="5327917" y="2248708"/>
            <a:ext cx="0" cy="6855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5690"/>
              </a:srgbClr>
            </a:outerShdw>
          </a:effectLst>
        </p:spPr>
      </p:cxnSp>
      <p:sp>
        <p:nvSpPr>
          <p:cNvPr id="182" name="Google Shape;182;g33f92e090a2_1_97"/>
          <p:cNvSpPr txBox="1"/>
          <p:nvPr/>
        </p:nvSpPr>
        <p:spPr>
          <a:xfrm>
            <a:off x="6612249" y="1101056"/>
            <a:ext cx="1769100" cy="708000"/>
          </a:xfrm>
          <a:prstGeom prst="rect">
            <a:avLst/>
          </a:prstGeom>
          <a:noFill/>
          <a:ln>
            <a:noFill/>
          </a:ln>
        </p:spPr>
        <p:txBody>
          <a:bodyPr spcFirstLastPara="1" wrap="square" lIns="121900" tIns="60900" rIns="121900" bIns="609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it-IT" sz="1900" b="0" i="0" u="none" strike="noStrike" kern="0" cap="none" spc="0" normalizeH="0" baseline="0" noProof="0">
                <a:ln>
                  <a:noFill/>
                </a:ln>
                <a:solidFill>
                  <a:srgbClr val="000000"/>
                </a:solidFill>
                <a:effectLst/>
                <a:uLnTx/>
                <a:uFillTx/>
                <a:latin typeface="Calibri"/>
                <a:ea typeface="Calibri"/>
                <a:cs typeface="Calibri"/>
                <a:sym typeface="Calibri"/>
              </a:rPr>
              <a:t>GAP papers on tsunami risk</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83" name="Google Shape;183;g33f92e090a2_1_97"/>
          <p:cNvCxnSpPr/>
          <p:nvPr/>
        </p:nvCxnSpPr>
        <p:spPr>
          <a:xfrm>
            <a:off x="7536163" y="1828324"/>
            <a:ext cx="0" cy="10740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5690"/>
              </a:srgbClr>
            </a:outerShdw>
          </a:effectLst>
        </p:spPr>
      </p:cxnSp>
      <p:sp>
        <p:nvSpPr>
          <p:cNvPr id="184" name="Google Shape;184;g33f92e090a2_1_97"/>
          <p:cNvSpPr txBox="1"/>
          <p:nvPr/>
        </p:nvSpPr>
        <p:spPr>
          <a:xfrm>
            <a:off x="9940664" y="3097120"/>
            <a:ext cx="870300" cy="492300"/>
          </a:xfrm>
          <a:prstGeom prst="rect">
            <a:avLst/>
          </a:prstGeom>
          <a:noFill/>
          <a:ln>
            <a:noFill/>
          </a:ln>
        </p:spPr>
        <p:txBody>
          <a:bodyPr spcFirstLastPara="1" wrap="square" lIns="121900" tIns="60900" rIns="121900" bIns="60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t-IT" sz="2400" b="0" i="0" u="none" strike="noStrike" kern="0" cap="none" spc="0" normalizeH="0" baseline="0" noProof="0">
                <a:ln>
                  <a:noFill/>
                </a:ln>
                <a:solidFill>
                  <a:srgbClr val="000000"/>
                </a:solidFill>
                <a:effectLst/>
                <a:uLnTx/>
                <a:uFillTx/>
                <a:latin typeface="Calibri"/>
                <a:ea typeface="Calibri"/>
                <a:cs typeface="Calibri"/>
                <a:sym typeface="Calibri"/>
              </a:rPr>
              <a:t>2024</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g33f92e090a2_1_97"/>
          <p:cNvSpPr/>
          <p:nvPr/>
        </p:nvSpPr>
        <p:spPr>
          <a:xfrm>
            <a:off x="1343350" y="5463550"/>
            <a:ext cx="2708700" cy="1163100"/>
          </a:xfrm>
          <a:prstGeom prst="leftRightArrow">
            <a:avLst>
              <a:gd name="adj1" fmla="val 50000"/>
              <a:gd name="adj2" fmla="val 50000"/>
            </a:avLst>
          </a:prstGeom>
          <a:noFill/>
          <a:ln w="9525" cap="flat" cmpd="sng">
            <a:solidFill>
              <a:srgbClr val="4A7DBA"/>
            </a:solidFill>
            <a:prstDash val="solid"/>
            <a:round/>
            <a:headEnd type="none" w="sm" len="sm"/>
            <a:tailEnd type="none" w="sm" len="sm"/>
          </a:ln>
          <a:effectLst>
            <a:outerShdw blurRad="40000" dist="23000" dir="5400000" rotWithShape="0">
              <a:srgbClr val="000000">
                <a:alpha val="33330"/>
              </a:srgbClr>
            </a:outerShdw>
          </a:effectLst>
        </p:spPr>
        <p:txBody>
          <a:bodyPr spcFirstLastPara="1" wrap="square" lIns="121900" tIns="60900" rIns="121900" bIns="60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6" name="Google Shape;186;g33f92e090a2_1_97"/>
          <p:cNvSpPr txBox="1"/>
          <p:nvPr/>
        </p:nvSpPr>
        <p:spPr>
          <a:xfrm>
            <a:off x="3320093" y="3083301"/>
            <a:ext cx="870300" cy="492300"/>
          </a:xfrm>
          <a:prstGeom prst="rect">
            <a:avLst/>
          </a:prstGeom>
          <a:noFill/>
          <a:ln>
            <a:noFill/>
          </a:ln>
        </p:spPr>
        <p:txBody>
          <a:bodyPr spcFirstLastPara="1" wrap="square" lIns="121900" tIns="60900" rIns="121900" bIns="60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t-IT" sz="2400" b="0" i="0" u="none" strike="noStrike" kern="0" cap="none" spc="0" normalizeH="0" baseline="0" noProof="0">
                <a:ln>
                  <a:noFill/>
                </a:ln>
                <a:solidFill>
                  <a:srgbClr val="000000"/>
                </a:solidFill>
                <a:effectLst/>
                <a:uLnTx/>
                <a:uFillTx/>
                <a:latin typeface="Calibri"/>
                <a:ea typeface="Calibri"/>
                <a:cs typeface="Calibri"/>
                <a:sym typeface="Calibri"/>
              </a:rPr>
              <a:t>2018</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7" name="Google Shape;187;g33f92e090a2_1_97"/>
          <p:cNvSpPr txBox="1"/>
          <p:nvPr/>
        </p:nvSpPr>
        <p:spPr>
          <a:xfrm>
            <a:off x="1576911" y="5718251"/>
            <a:ext cx="2241600" cy="708000"/>
          </a:xfrm>
          <a:prstGeom prst="rect">
            <a:avLst/>
          </a:prstGeom>
          <a:noFill/>
          <a:ln>
            <a:noFill/>
          </a:ln>
        </p:spPr>
        <p:txBody>
          <a:bodyPr spcFirstLastPara="1" wrap="square" lIns="121900" tIns="60900" rIns="121900" bIns="609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it-IT" sz="1900" b="0" i="0" u="none" strike="noStrike" kern="0" cap="none" spc="0" normalizeH="0" baseline="0" noProof="0">
                <a:ln>
                  <a:noFill/>
                </a:ln>
                <a:solidFill>
                  <a:srgbClr val="000000"/>
                </a:solidFill>
                <a:effectLst/>
                <a:uLnTx/>
                <a:uFillTx/>
                <a:latin typeface="Calibri"/>
                <a:ea typeface="Calibri"/>
                <a:cs typeface="Calibri"/>
                <a:sym typeface="Calibri"/>
              </a:rPr>
              <a:t>Tsumaps, GTM Global hazard map</a:t>
            </a:r>
            <a:endParaRPr kumimoji="0" sz="19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188" name="Google Shape;188;g33f92e090a2_1_97"/>
          <p:cNvCxnSpPr/>
          <p:nvPr/>
        </p:nvCxnSpPr>
        <p:spPr>
          <a:xfrm>
            <a:off x="11107314" y="2381007"/>
            <a:ext cx="0" cy="5496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5690"/>
              </a:srgbClr>
            </a:outerShdw>
          </a:effectLst>
        </p:spPr>
      </p:cxnSp>
      <p:sp>
        <p:nvSpPr>
          <p:cNvPr id="189" name="Google Shape;189;g33f92e090a2_1_97"/>
          <p:cNvSpPr/>
          <p:nvPr/>
        </p:nvSpPr>
        <p:spPr>
          <a:xfrm>
            <a:off x="5809151" y="4109299"/>
            <a:ext cx="5904900" cy="1887300"/>
          </a:xfrm>
          <a:prstGeom prst="right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3330"/>
              </a:srgbClr>
            </a:outerShdw>
          </a:effectLst>
        </p:spPr>
        <p:txBody>
          <a:bodyPr spcFirstLastPara="1" wrap="square" lIns="121900" tIns="60900" rIns="121900" bIns="60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it-IT" sz="1900" b="0" i="0" u="none" strike="noStrike" kern="0" cap="none" spc="0" normalizeH="0" baseline="0" noProof="0">
                <a:ln>
                  <a:noFill/>
                </a:ln>
                <a:solidFill>
                  <a:srgbClr val="FFFFFF"/>
                </a:solidFill>
                <a:effectLst/>
                <a:uLnTx/>
                <a:uFillTx/>
                <a:latin typeface="Calibri"/>
                <a:ea typeface="Calibri"/>
                <a:cs typeface="Calibri"/>
                <a:sym typeface="Calibri"/>
              </a:rPr>
              <a:t>Interdisciplinary EU projects provides advanced hazard and risk products</a:t>
            </a:r>
            <a:endParaRPr kumimoji="0" sz="1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0" name="Google Shape;190;g33f92e090a2_1_97"/>
          <p:cNvSpPr txBox="1"/>
          <p:nvPr/>
        </p:nvSpPr>
        <p:spPr>
          <a:xfrm>
            <a:off x="3302521" y="1105005"/>
            <a:ext cx="1455300" cy="708000"/>
          </a:xfrm>
          <a:prstGeom prst="rect">
            <a:avLst/>
          </a:prstGeom>
          <a:noFill/>
          <a:ln>
            <a:noFill/>
          </a:ln>
        </p:spPr>
        <p:txBody>
          <a:bodyPr spcFirstLastPara="1" wrap="square" lIns="121900" tIns="60900" rIns="121900" bIns="609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it-IT" sz="1900" b="0" i="0" u="none" strike="noStrike" kern="0" cap="none" spc="0" normalizeH="0" baseline="0" noProof="0">
                <a:ln>
                  <a:noFill/>
                </a:ln>
                <a:solidFill>
                  <a:srgbClr val="000000"/>
                </a:solidFill>
                <a:effectLst/>
                <a:uLnTx/>
                <a:uFillTx/>
                <a:latin typeface="Calibri"/>
                <a:ea typeface="Calibri"/>
                <a:cs typeface="Calibri"/>
                <a:sym typeface="Calibri"/>
              </a:rPr>
              <a:t>EPOS TCS initiation</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91" name="Google Shape;191;g33f92e090a2_1_97"/>
          <p:cNvCxnSpPr/>
          <p:nvPr/>
        </p:nvCxnSpPr>
        <p:spPr>
          <a:xfrm>
            <a:off x="3948745" y="1849957"/>
            <a:ext cx="0" cy="11232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5690"/>
              </a:srgbClr>
            </a:outerShdw>
          </a:effectLst>
        </p:spPr>
      </p:cxnSp>
      <p:sp>
        <p:nvSpPr>
          <p:cNvPr id="192" name="Google Shape;192;g33f92e090a2_1_97"/>
          <p:cNvSpPr txBox="1"/>
          <p:nvPr/>
        </p:nvSpPr>
        <p:spPr>
          <a:xfrm>
            <a:off x="8749427" y="1087237"/>
            <a:ext cx="1455300" cy="1292700"/>
          </a:xfrm>
          <a:prstGeom prst="rect">
            <a:avLst/>
          </a:prstGeom>
          <a:noFill/>
          <a:ln>
            <a:noFill/>
          </a:ln>
        </p:spPr>
        <p:txBody>
          <a:bodyPr spcFirstLastPara="1" wrap="square" lIns="121900" tIns="60900" rIns="121900" bIns="609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it-IT" sz="1900" b="0" i="0" u="none" strike="noStrike" kern="0" cap="none" spc="0" normalizeH="0" baseline="0" noProof="0">
                <a:ln>
                  <a:noFill/>
                </a:ln>
                <a:solidFill>
                  <a:srgbClr val="000000"/>
                </a:solidFill>
                <a:effectLst/>
                <a:uLnTx/>
                <a:uFillTx/>
                <a:latin typeface="Calibri"/>
                <a:ea typeface="Calibri"/>
                <a:cs typeface="Calibri"/>
                <a:sym typeface="Calibri"/>
              </a:rPr>
              <a:t>EPOS TCS</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it-IT" sz="1900" b="0" i="0" u="none" strike="noStrike" kern="0" cap="none" spc="0" normalizeH="0" baseline="0" noProof="0">
                <a:ln>
                  <a:noFill/>
                </a:ln>
                <a:solidFill>
                  <a:srgbClr val="000000"/>
                </a:solidFill>
                <a:effectLst/>
                <a:uLnTx/>
                <a:uFillTx/>
                <a:latin typeface="Calibri"/>
                <a:ea typeface="Calibri"/>
                <a:cs typeface="Calibri"/>
                <a:sym typeface="Calibri"/>
              </a:rPr>
              <a:t>AGITHAR ends →</a:t>
            </a:r>
            <a:endParaRPr kumimoji="0" sz="19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it-IT" sz="1900" b="0" i="0" u="none" strike="noStrike" kern="0" cap="none" spc="0" normalizeH="0" baseline="0" noProof="0">
                <a:ln>
                  <a:noFill/>
                </a:ln>
                <a:solidFill>
                  <a:srgbClr val="000000"/>
                </a:solidFill>
                <a:effectLst/>
                <a:uLnTx/>
                <a:uFillTx/>
                <a:latin typeface="Calibri"/>
                <a:ea typeface="Calibri"/>
                <a:cs typeface="Calibri"/>
                <a:sym typeface="Calibri"/>
              </a:rPr>
              <a:t>CIG starts</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93" name="Google Shape;193;g33f92e090a2_1_97"/>
          <p:cNvCxnSpPr/>
          <p:nvPr/>
        </p:nvCxnSpPr>
        <p:spPr>
          <a:xfrm flipH="1">
            <a:off x="10032267" y="2332400"/>
            <a:ext cx="8400" cy="6468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5690"/>
              </a:srgbClr>
            </a:outerShdw>
          </a:effectLst>
        </p:spPr>
      </p:cxnSp>
      <p:sp>
        <p:nvSpPr>
          <p:cNvPr id="194" name="Google Shape;194;g33f92e090a2_1_97"/>
          <p:cNvSpPr txBox="1"/>
          <p:nvPr/>
        </p:nvSpPr>
        <p:spPr>
          <a:xfrm>
            <a:off x="2203833" y="1082140"/>
            <a:ext cx="1455300" cy="1000500"/>
          </a:xfrm>
          <a:prstGeom prst="rect">
            <a:avLst/>
          </a:prstGeom>
          <a:noFill/>
          <a:ln>
            <a:noFill/>
          </a:ln>
        </p:spPr>
        <p:txBody>
          <a:bodyPr spcFirstLastPara="1" wrap="square" lIns="121900" tIns="60900" rIns="121900" bIns="609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it-IT" sz="1900" b="0" i="0" u="none" strike="noStrike" kern="0" cap="none" spc="0" normalizeH="0" baseline="0" noProof="0">
                <a:ln>
                  <a:noFill/>
                </a:ln>
                <a:solidFill>
                  <a:srgbClr val="000000"/>
                </a:solidFill>
                <a:effectLst/>
                <a:uLnTx/>
                <a:uFillTx/>
                <a:latin typeface="Calibri"/>
                <a:ea typeface="Calibri"/>
                <a:cs typeface="Calibri"/>
                <a:sym typeface="Calibri"/>
              </a:rPr>
              <a:t>PTHA community paper</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95" name="Google Shape;195;g33f92e090a2_1_97"/>
          <p:cNvCxnSpPr/>
          <p:nvPr/>
        </p:nvCxnSpPr>
        <p:spPr>
          <a:xfrm>
            <a:off x="2908617" y="2011535"/>
            <a:ext cx="0" cy="9825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5690"/>
              </a:srgbClr>
            </a:outerShdw>
          </a:effectLst>
        </p:spPr>
      </p:cxnSp>
      <p:sp>
        <p:nvSpPr>
          <p:cNvPr id="196" name="Google Shape;196;g33f92e090a2_1_97"/>
          <p:cNvSpPr txBox="1"/>
          <p:nvPr/>
        </p:nvSpPr>
        <p:spPr>
          <a:xfrm>
            <a:off x="2249211" y="3083301"/>
            <a:ext cx="870300" cy="492300"/>
          </a:xfrm>
          <a:prstGeom prst="rect">
            <a:avLst/>
          </a:prstGeom>
          <a:noFill/>
          <a:ln>
            <a:noFill/>
          </a:ln>
        </p:spPr>
        <p:txBody>
          <a:bodyPr spcFirstLastPara="1" wrap="square" lIns="121900" tIns="60900" rIns="121900" bIns="60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t-IT" sz="2400" b="0" i="0" u="none" strike="noStrike" kern="0" cap="none" spc="0" normalizeH="0" baseline="0" noProof="0">
                <a:ln>
                  <a:noFill/>
                </a:ln>
                <a:solidFill>
                  <a:srgbClr val="000000"/>
                </a:solidFill>
                <a:effectLst/>
                <a:uLnTx/>
                <a:uFillTx/>
                <a:latin typeface="Calibri"/>
                <a:ea typeface="Calibri"/>
                <a:cs typeface="Calibri"/>
                <a:sym typeface="Calibri"/>
              </a:rPr>
              <a:t>2017</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g33f92e090a2_1_97"/>
          <p:cNvSpPr txBox="1"/>
          <p:nvPr/>
        </p:nvSpPr>
        <p:spPr>
          <a:xfrm>
            <a:off x="6548271" y="3092089"/>
            <a:ext cx="870300" cy="492300"/>
          </a:xfrm>
          <a:prstGeom prst="rect">
            <a:avLst/>
          </a:prstGeom>
          <a:noFill/>
          <a:ln>
            <a:noFill/>
          </a:ln>
        </p:spPr>
        <p:txBody>
          <a:bodyPr spcFirstLastPara="1" wrap="square" lIns="121900" tIns="60900" rIns="121900" bIns="60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t-IT" sz="2400" b="0" i="0" u="none" strike="noStrike" kern="0" cap="none" spc="0" normalizeH="0" baseline="0" noProof="0">
                <a:ln>
                  <a:noFill/>
                </a:ln>
                <a:solidFill>
                  <a:srgbClr val="000000"/>
                </a:solidFill>
                <a:effectLst/>
                <a:uLnTx/>
                <a:uFillTx/>
                <a:latin typeface="Calibri"/>
                <a:ea typeface="Calibri"/>
                <a:cs typeface="Calibri"/>
                <a:sym typeface="Calibri"/>
              </a:rPr>
              <a:t>2021</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g33f92e090a2_1_97"/>
          <p:cNvSpPr txBox="1"/>
          <p:nvPr/>
        </p:nvSpPr>
        <p:spPr>
          <a:xfrm>
            <a:off x="8834235" y="3085085"/>
            <a:ext cx="870300" cy="492300"/>
          </a:xfrm>
          <a:prstGeom prst="rect">
            <a:avLst/>
          </a:prstGeom>
          <a:noFill/>
          <a:ln>
            <a:noFill/>
          </a:ln>
        </p:spPr>
        <p:txBody>
          <a:bodyPr spcFirstLastPara="1" wrap="square" lIns="121900" tIns="60900" rIns="121900" bIns="60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t-IT" sz="2400" b="0" i="0" u="none" strike="noStrike" kern="0" cap="none" spc="0" normalizeH="0" baseline="0" noProof="0">
                <a:ln>
                  <a:noFill/>
                </a:ln>
                <a:solidFill>
                  <a:srgbClr val="000000"/>
                </a:solidFill>
                <a:effectLst/>
                <a:uLnTx/>
                <a:uFillTx/>
                <a:latin typeface="Calibri"/>
                <a:ea typeface="Calibri"/>
                <a:cs typeface="Calibri"/>
                <a:sym typeface="Calibri"/>
              </a:rPr>
              <a:t>2023</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199" name="Google Shape;199;g33f92e090a2_1_97"/>
          <p:cNvCxnSpPr/>
          <p:nvPr/>
        </p:nvCxnSpPr>
        <p:spPr>
          <a:xfrm>
            <a:off x="1818445" y="1837891"/>
            <a:ext cx="0" cy="11232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6080"/>
              </a:srgbClr>
            </a:outerShdw>
          </a:effectLst>
        </p:spPr>
      </p:cxnSp>
      <p:pic>
        <p:nvPicPr>
          <p:cNvPr id="200" name="Google Shape;200;g33f92e090a2_1_97"/>
          <p:cNvPicPr preferRelativeResize="0"/>
          <p:nvPr/>
        </p:nvPicPr>
        <p:blipFill rotWithShape="1">
          <a:blip r:embed="rId3">
            <a:alphaModFix/>
          </a:blip>
          <a:srcRect/>
          <a:stretch/>
        </p:blipFill>
        <p:spPr>
          <a:xfrm>
            <a:off x="8834236" y="5996599"/>
            <a:ext cx="1744380" cy="591955"/>
          </a:xfrm>
          <a:prstGeom prst="rect">
            <a:avLst/>
          </a:prstGeom>
          <a:noFill/>
          <a:ln>
            <a:noFill/>
          </a:ln>
        </p:spPr>
      </p:pic>
      <p:pic>
        <p:nvPicPr>
          <p:cNvPr id="201" name="Google Shape;201;g33f92e090a2_1_97"/>
          <p:cNvPicPr preferRelativeResize="0"/>
          <p:nvPr/>
        </p:nvPicPr>
        <p:blipFill rotWithShape="1">
          <a:blip r:embed="rId4">
            <a:alphaModFix/>
          </a:blip>
          <a:srcRect l="5706" t="23414" r="9755" b="19767"/>
          <a:stretch/>
        </p:blipFill>
        <p:spPr>
          <a:xfrm>
            <a:off x="7100422" y="5996739"/>
            <a:ext cx="1733797" cy="591658"/>
          </a:xfrm>
          <a:prstGeom prst="rect">
            <a:avLst/>
          </a:prstGeom>
          <a:noFill/>
          <a:ln>
            <a:noFill/>
          </a:ln>
        </p:spPr>
      </p:pic>
      <p:pic>
        <p:nvPicPr>
          <p:cNvPr id="202" name="Google Shape;202;g33f92e090a2_1_97" descr="A blue globe with a black background&#10;&#10;Description automatically generated"/>
          <p:cNvPicPr preferRelativeResize="0"/>
          <p:nvPr/>
        </p:nvPicPr>
        <p:blipFill rotWithShape="1">
          <a:blip r:embed="rId5">
            <a:alphaModFix/>
          </a:blip>
          <a:srcRect/>
          <a:stretch/>
        </p:blipFill>
        <p:spPr>
          <a:xfrm>
            <a:off x="10745229" y="6196979"/>
            <a:ext cx="1319244" cy="457544"/>
          </a:xfrm>
          <a:prstGeom prst="rect">
            <a:avLst/>
          </a:prstGeom>
          <a:noFill/>
          <a:ln>
            <a:noFill/>
          </a:ln>
        </p:spPr>
      </p:pic>
      <p:pic>
        <p:nvPicPr>
          <p:cNvPr id="203" name="Google Shape;203;g33f92e090a2_1_97" descr="Accelerating Global science In Tsunami HAzard and Risk analysis"/>
          <p:cNvPicPr preferRelativeResize="0"/>
          <p:nvPr/>
        </p:nvPicPr>
        <p:blipFill rotWithShape="1">
          <a:blip r:embed="rId6">
            <a:alphaModFix/>
          </a:blip>
          <a:srcRect/>
          <a:stretch/>
        </p:blipFill>
        <p:spPr>
          <a:xfrm>
            <a:off x="4629687" y="2286524"/>
            <a:ext cx="601671" cy="566791"/>
          </a:xfrm>
          <a:prstGeom prst="rect">
            <a:avLst/>
          </a:prstGeom>
          <a:noFill/>
          <a:ln>
            <a:noFill/>
          </a:ln>
        </p:spPr>
      </p:pic>
      <p:pic>
        <p:nvPicPr>
          <p:cNvPr id="204" name="Google Shape;204;g33f92e090a2_1_97" descr="Visual identity - COST"/>
          <p:cNvPicPr preferRelativeResize="0"/>
          <p:nvPr/>
        </p:nvPicPr>
        <p:blipFill rotWithShape="1">
          <a:blip r:embed="rId7">
            <a:alphaModFix/>
          </a:blip>
          <a:srcRect/>
          <a:stretch/>
        </p:blipFill>
        <p:spPr>
          <a:xfrm>
            <a:off x="5360987" y="2333563"/>
            <a:ext cx="1106758" cy="519754"/>
          </a:xfrm>
          <a:prstGeom prst="rect">
            <a:avLst/>
          </a:prstGeom>
          <a:noFill/>
          <a:ln>
            <a:noFill/>
          </a:ln>
        </p:spPr>
      </p:pic>
      <p:sp>
        <p:nvSpPr>
          <p:cNvPr id="205" name="Google Shape;205;g33f92e090a2_1_97"/>
          <p:cNvSpPr txBox="1"/>
          <p:nvPr/>
        </p:nvSpPr>
        <p:spPr>
          <a:xfrm>
            <a:off x="10969699" y="3097120"/>
            <a:ext cx="870300" cy="492300"/>
          </a:xfrm>
          <a:prstGeom prst="rect">
            <a:avLst/>
          </a:prstGeom>
          <a:noFill/>
          <a:ln>
            <a:noFill/>
          </a:ln>
        </p:spPr>
        <p:txBody>
          <a:bodyPr spcFirstLastPara="1" wrap="square" lIns="121900" tIns="60900" rIns="121900" bIns="60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t-IT" sz="2400" b="0" i="0" u="none" strike="noStrike" kern="0" cap="none" spc="0" normalizeH="0" baseline="0" noProof="0">
                <a:ln>
                  <a:noFill/>
                </a:ln>
                <a:solidFill>
                  <a:srgbClr val="000000"/>
                </a:solidFill>
                <a:effectLst/>
                <a:uLnTx/>
                <a:uFillTx/>
                <a:latin typeface="Calibri"/>
                <a:ea typeface="Calibri"/>
                <a:cs typeface="Calibri"/>
                <a:sym typeface="Calibri"/>
              </a:rPr>
              <a:t>2025</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 name="Google Shape;206;g33f92e090a2_1_97"/>
          <p:cNvSpPr txBox="1"/>
          <p:nvPr/>
        </p:nvSpPr>
        <p:spPr>
          <a:xfrm>
            <a:off x="10379677" y="1479358"/>
            <a:ext cx="1455300" cy="1000500"/>
          </a:xfrm>
          <a:prstGeom prst="rect">
            <a:avLst/>
          </a:prstGeom>
          <a:noFill/>
          <a:ln>
            <a:noFill/>
          </a:ln>
        </p:spPr>
        <p:txBody>
          <a:bodyPr spcFirstLastPara="1" wrap="square" lIns="121900" tIns="60900" rIns="121900" bIns="609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it-IT" sz="1900" b="0" i="0" u="none" strike="noStrike" kern="0" cap="none" spc="0" normalizeH="0" baseline="0" noProof="0">
                <a:ln>
                  <a:noFill/>
                </a:ln>
                <a:solidFill>
                  <a:srgbClr val="000000"/>
                </a:solidFill>
                <a:effectLst/>
                <a:uLnTx/>
                <a:uFillTx/>
                <a:latin typeface="Calibri"/>
                <a:ea typeface="Calibri"/>
                <a:cs typeface="Calibri"/>
                <a:sym typeface="Calibri"/>
              </a:rPr>
              <a:t>GTM eV as formal entity</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07" name="Google Shape;207;g33f92e090a2_1_97"/>
          <p:cNvPicPr preferRelativeResize="0"/>
          <p:nvPr/>
        </p:nvPicPr>
        <p:blipFill rotWithShape="1">
          <a:blip r:embed="rId8">
            <a:alphaModFix/>
          </a:blip>
          <a:srcRect/>
          <a:stretch/>
        </p:blipFill>
        <p:spPr>
          <a:xfrm>
            <a:off x="6230127" y="5718251"/>
            <a:ext cx="870300" cy="870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33f92e090a2_1_144"/>
          <p:cNvSpPr txBox="1">
            <a:spLocks noGrp="1"/>
          </p:cNvSpPr>
          <p:nvPr>
            <p:ph type="title"/>
          </p:nvPr>
        </p:nvSpPr>
        <p:spPr>
          <a:xfrm>
            <a:off x="1815671" y="520556"/>
            <a:ext cx="11190300" cy="538500"/>
          </a:xfrm>
          <a:prstGeom prst="rect">
            <a:avLst/>
          </a:prstGeom>
          <a:noFill/>
          <a:ln>
            <a:noFill/>
          </a:ln>
        </p:spPr>
        <p:txBody>
          <a:bodyPr spcFirstLastPara="1" wrap="square" lIns="121900" tIns="60925" rIns="121900" bIns="60925" anchor="ctr" anchorCtr="0">
            <a:noAutofit/>
          </a:bodyPr>
          <a:lstStyle/>
          <a:p>
            <a:pPr marL="0" lvl="0" indent="0" algn="l" rtl="0">
              <a:lnSpc>
                <a:spcPct val="100000"/>
              </a:lnSpc>
              <a:spcBef>
                <a:spcPts val="0"/>
              </a:spcBef>
              <a:spcAft>
                <a:spcPts val="0"/>
              </a:spcAft>
              <a:buClr>
                <a:schemeClr val="lt1"/>
              </a:buClr>
              <a:buSzPts val="2400"/>
              <a:buNone/>
            </a:pPr>
            <a:r>
              <a:rPr lang="it-IT" sz="3200" b="1">
                <a:solidFill>
                  <a:srgbClr val="275536"/>
                </a:solidFill>
                <a:latin typeface="Lato"/>
                <a:ea typeface="Lato"/>
                <a:cs typeface="Lato"/>
                <a:sym typeface="Lato"/>
              </a:rPr>
              <a:t>GTM’s new legal entity - </a:t>
            </a:r>
            <a:endParaRPr sz="3200" b="1">
              <a:solidFill>
                <a:srgbClr val="275536"/>
              </a:solidFill>
              <a:latin typeface="Lato"/>
              <a:ea typeface="Lato"/>
              <a:cs typeface="Lato"/>
              <a:sym typeface="Lato"/>
            </a:endParaRPr>
          </a:p>
          <a:p>
            <a:pPr marL="0" lvl="0" indent="0" algn="l" rtl="0">
              <a:lnSpc>
                <a:spcPct val="100000"/>
              </a:lnSpc>
              <a:spcBef>
                <a:spcPts val="0"/>
              </a:spcBef>
              <a:spcAft>
                <a:spcPts val="0"/>
              </a:spcAft>
              <a:buClr>
                <a:schemeClr val="lt1"/>
              </a:buClr>
              <a:buSzPts val="2400"/>
              <a:buNone/>
            </a:pPr>
            <a:r>
              <a:rPr lang="it-IT" sz="3200" b="1">
                <a:solidFill>
                  <a:srgbClr val="275536"/>
                </a:solidFill>
                <a:latin typeface="Lato"/>
                <a:ea typeface="Lato"/>
                <a:cs typeface="Lato"/>
                <a:sym typeface="Lato"/>
              </a:rPr>
              <a:t>GTM Association</a:t>
            </a:r>
            <a:endParaRPr sz="4300"/>
          </a:p>
        </p:txBody>
      </p:sp>
      <p:pic>
        <p:nvPicPr>
          <p:cNvPr id="213" name="Google Shape;213;g33f92e090a2_1_144" descr="A blue flag with yellow stars&#10;&#10;Description automatically generated with low confidence"/>
          <p:cNvPicPr preferRelativeResize="0"/>
          <p:nvPr/>
        </p:nvPicPr>
        <p:blipFill rotWithShape="1">
          <a:blip r:embed="rId3">
            <a:alphaModFix/>
          </a:blip>
          <a:srcRect/>
          <a:stretch/>
        </p:blipFill>
        <p:spPr>
          <a:xfrm>
            <a:off x="1639807" y="5875155"/>
            <a:ext cx="4537766" cy="900817"/>
          </a:xfrm>
          <a:prstGeom prst="rect">
            <a:avLst/>
          </a:prstGeom>
          <a:noFill/>
          <a:ln>
            <a:noFill/>
          </a:ln>
        </p:spPr>
      </p:pic>
      <p:sp>
        <p:nvSpPr>
          <p:cNvPr id="214" name="Google Shape;214;g33f92e090a2_1_144"/>
          <p:cNvSpPr txBox="1">
            <a:spLocks noGrp="1"/>
          </p:cNvSpPr>
          <p:nvPr>
            <p:ph type="body" idx="1"/>
          </p:nvPr>
        </p:nvSpPr>
        <p:spPr>
          <a:xfrm>
            <a:off x="114975" y="1774975"/>
            <a:ext cx="6390600" cy="4232700"/>
          </a:xfrm>
          <a:prstGeom prst="rect">
            <a:avLst/>
          </a:prstGeom>
          <a:noFill/>
          <a:ln>
            <a:noFill/>
          </a:ln>
        </p:spPr>
        <p:txBody>
          <a:bodyPr spcFirstLastPara="1" wrap="square" lIns="121900" tIns="60925" rIns="121900" bIns="60925" anchor="t" anchorCtr="0">
            <a:normAutofit/>
          </a:bodyPr>
          <a:lstStyle/>
          <a:p>
            <a:pPr marL="609600" lvl="0" indent="-469900" algn="l" rtl="0">
              <a:lnSpc>
                <a:spcPct val="80000"/>
              </a:lnSpc>
              <a:spcBef>
                <a:spcPts val="500"/>
              </a:spcBef>
              <a:spcAft>
                <a:spcPts val="0"/>
              </a:spcAft>
              <a:buClr>
                <a:schemeClr val="dk1"/>
              </a:buClr>
              <a:buSzPts val="2600"/>
              <a:buChar char="•"/>
            </a:pPr>
            <a:r>
              <a:rPr lang="it-IT" sz="2400" i="1">
                <a:latin typeface="Arial"/>
                <a:ea typeface="Arial"/>
                <a:cs typeface="Arial"/>
                <a:sym typeface="Arial"/>
              </a:rPr>
              <a:t>Global Tsunami Model Association </a:t>
            </a:r>
            <a:r>
              <a:rPr lang="it-IT" sz="2400">
                <a:latin typeface="Arial"/>
                <a:ea typeface="Arial"/>
                <a:cs typeface="Arial"/>
                <a:sym typeface="Arial"/>
              </a:rPr>
              <a:t>– </a:t>
            </a:r>
            <a:br>
              <a:rPr lang="it-IT" sz="2400">
                <a:latin typeface="Arial"/>
                <a:ea typeface="Arial"/>
                <a:cs typeface="Arial"/>
                <a:sym typeface="Arial"/>
              </a:rPr>
            </a:br>
            <a:r>
              <a:rPr lang="it-IT" sz="2400">
                <a:latin typeface="Arial"/>
                <a:ea typeface="Arial"/>
                <a:cs typeface="Arial"/>
                <a:sym typeface="Arial"/>
              </a:rPr>
              <a:t>first organization formally representing GTM - formally founded 29.9.2024 in Rome</a:t>
            </a:r>
            <a:endParaRPr/>
          </a:p>
          <a:p>
            <a:pPr marL="609600" lvl="0" indent="-469900" algn="l" rtl="0">
              <a:lnSpc>
                <a:spcPct val="80000"/>
              </a:lnSpc>
              <a:spcBef>
                <a:spcPts val="500"/>
              </a:spcBef>
              <a:spcAft>
                <a:spcPts val="0"/>
              </a:spcAft>
              <a:buClr>
                <a:schemeClr val="dk1"/>
              </a:buClr>
              <a:buSzPts val="2600"/>
              <a:buChar char="•"/>
            </a:pPr>
            <a:r>
              <a:rPr lang="it-IT" sz="2400">
                <a:latin typeface="Arial"/>
                <a:ea typeface="Arial"/>
                <a:cs typeface="Arial"/>
                <a:sym typeface="Arial"/>
              </a:rPr>
              <a:t>Further rounds of registration before the organization will be effective</a:t>
            </a:r>
            <a:endParaRPr/>
          </a:p>
          <a:p>
            <a:pPr marL="609600" lvl="0" indent="-469900" algn="l" rtl="0">
              <a:lnSpc>
                <a:spcPct val="80000"/>
              </a:lnSpc>
              <a:spcBef>
                <a:spcPts val="500"/>
              </a:spcBef>
              <a:spcAft>
                <a:spcPts val="0"/>
              </a:spcAft>
              <a:buClr>
                <a:schemeClr val="dk1"/>
              </a:buClr>
              <a:buSzPts val="2600"/>
              <a:buChar char="•"/>
            </a:pPr>
            <a:r>
              <a:rPr lang="it-IT" sz="2400">
                <a:latin typeface="Arial"/>
                <a:ea typeface="Arial"/>
                <a:cs typeface="Arial"/>
                <a:sym typeface="Arial"/>
              </a:rPr>
              <a:t>GTM will invite institutions and researchers working within tsunami hazard and risk analysis and related fields as members</a:t>
            </a:r>
            <a:endParaRPr/>
          </a:p>
          <a:p>
            <a:pPr marL="609600" lvl="0" indent="-450850" algn="l" rtl="0">
              <a:lnSpc>
                <a:spcPct val="80000"/>
              </a:lnSpc>
              <a:spcBef>
                <a:spcPts val="500"/>
              </a:spcBef>
              <a:spcAft>
                <a:spcPts val="0"/>
              </a:spcAft>
              <a:buClr>
                <a:schemeClr val="dk1"/>
              </a:buClr>
              <a:buSzPts val="2300"/>
              <a:buChar char="•"/>
            </a:pPr>
            <a:r>
              <a:rPr lang="it-IT" sz="2300">
                <a:latin typeface="Arial"/>
                <a:ea typeface="Arial"/>
                <a:cs typeface="Arial"/>
                <a:sym typeface="Arial"/>
              </a:rPr>
              <a:t>Our network AGITHAR endorsed by the UN Decade of Ocean Science through UNESCO IOC</a:t>
            </a:r>
            <a:endParaRPr sz="2300">
              <a:latin typeface="Arial"/>
              <a:ea typeface="Arial"/>
              <a:cs typeface="Arial"/>
              <a:sym typeface="Arial"/>
            </a:endParaRPr>
          </a:p>
        </p:txBody>
      </p:sp>
      <p:pic>
        <p:nvPicPr>
          <p:cNvPr id="215" name="Google Shape;215;g33f92e090a2_1_144" descr="GTM Inauguration Galery"/>
          <p:cNvPicPr preferRelativeResize="0"/>
          <p:nvPr/>
        </p:nvPicPr>
        <p:blipFill rotWithShape="1">
          <a:blip r:embed="rId4">
            <a:alphaModFix/>
          </a:blip>
          <a:srcRect/>
          <a:stretch/>
        </p:blipFill>
        <p:spPr>
          <a:xfrm>
            <a:off x="6772879" y="1259616"/>
            <a:ext cx="5277915" cy="2980978"/>
          </a:xfrm>
          <a:prstGeom prst="rect">
            <a:avLst/>
          </a:prstGeom>
          <a:noFill/>
          <a:ln>
            <a:noFill/>
          </a:ln>
        </p:spPr>
      </p:pic>
      <p:sp>
        <p:nvSpPr>
          <p:cNvPr id="216" name="Google Shape;216;g33f92e090a2_1_144"/>
          <p:cNvSpPr txBox="1"/>
          <p:nvPr/>
        </p:nvSpPr>
        <p:spPr>
          <a:xfrm>
            <a:off x="6799317" y="1259616"/>
            <a:ext cx="5225100" cy="335700"/>
          </a:xfrm>
          <a:prstGeom prst="rect">
            <a:avLst/>
          </a:prstGeom>
          <a:solidFill>
            <a:schemeClr val="lt1">
              <a:alpha val="69800"/>
            </a:schemeClr>
          </a:solidFill>
          <a:ln>
            <a:noFill/>
          </a:ln>
        </p:spPr>
        <p:txBody>
          <a:bodyPr spcFirstLastPara="1" wrap="square" lIns="119075" tIns="59475" rIns="119075" bIns="594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a:ln>
                  <a:noFill/>
                </a:ln>
                <a:solidFill>
                  <a:srgbClr val="000000"/>
                </a:solidFill>
                <a:effectLst/>
                <a:uLnTx/>
                <a:uFillTx/>
                <a:latin typeface="Calibri"/>
                <a:ea typeface="Calibri"/>
                <a:cs typeface="Calibri"/>
                <a:sym typeface="Calibri"/>
              </a:rPr>
              <a:t>GTM inauguration meeting at INGV in Rome September 2024</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 name="Google Shape;217;g33f92e090a2_1_144"/>
          <p:cNvSpPr txBox="1"/>
          <p:nvPr/>
        </p:nvSpPr>
        <p:spPr>
          <a:xfrm>
            <a:off x="6505575" y="4582150"/>
            <a:ext cx="5545200" cy="1616100"/>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100" b="0" i="0" u="none" strike="noStrike" kern="0" cap="none" spc="0" normalizeH="0" baseline="0" noProof="0">
                <a:ln>
                  <a:noFill/>
                </a:ln>
                <a:solidFill>
                  <a:srgbClr val="000000"/>
                </a:solidFill>
                <a:effectLst/>
                <a:uLnTx/>
                <a:uFillTx/>
                <a:latin typeface="Arial"/>
                <a:ea typeface="Arial"/>
                <a:cs typeface="Arial"/>
                <a:sym typeface="Arial"/>
              </a:rPr>
              <a:t>GTM will several meetings during EGU General Assembly in Vienna April 2025 30.4.2025</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450850" algn="l" defTabSz="914400" rtl="0" eaLnBrk="1" fontAlgn="auto" latinLnBrk="0" hangingPunct="1">
              <a:lnSpc>
                <a:spcPct val="100000"/>
              </a:lnSpc>
              <a:spcBef>
                <a:spcPts val="0"/>
              </a:spcBef>
              <a:spcAft>
                <a:spcPts val="0"/>
              </a:spcAft>
              <a:buClr>
                <a:srgbClr val="000000"/>
              </a:buClr>
              <a:buSzPts val="1700"/>
              <a:buFont typeface="Arial"/>
              <a:buChar char="•"/>
              <a:tabLst/>
              <a:defRPr/>
            </a:pPr>
            <a:r>
              <a:rPr kumimoji="0" lang="it-IT" sz="1700" b="0" i="0" u="none" strike="noStrike" kern="0" cap="none" spc="0" normalizeH="0" baseline="0" noProof="0">
                <a:ln>
                  <a:noFill/>
                </a:ln>
                <a:solidFill>
                  <a:srgbClr val="000000"/>
                </a:solidFill>
                <a:effectLst/>
                <a:uLnTx/>
                <a:uFillTx/>
                <a:latin typeface="Arial"/>
                <a:ea typeface="Arial"/>
                <a:cs typeface="Arial"/>
                <a:sym typeface="Arial"/>
              </a:rPr>
              <a:t>Work meetings (Splinter meeting)</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450850" algn="l" defTabSz="914400" rtl="0" eaLnBrk="1" fontAlgn="auto" latinLnBrk="0" hangingPunct="1">
              <a:lnSpc>
                <a:spcPct val="100000"/>
              </a:lnSpc>
              <a:spcBef>
                <a:spcPts val="0"/>
              </a:spcBef>
              <a:spcAft>
                <a:spcPts val="0"/>
              </a:spcAft>
              <a:buClr>
                <a:srgbClr val="000000"/>
              </a:buClr>
              <a:buSzPts val="1700"/>
              <a:buFont typeface="Arial"/>
              <a:buChar char="•"/>
              <a:tabLst/>
              <a:defRPr/>
            </a:pPr>
            <a:r>
              <a:rPr kumimoji="0" lang="it-IT" sz="1700" b="0" i="0" u="none" strike="noStrike" kern="0" cap="none" spc="0" normalizeH="0" baseline="0" noProof="0">
                <a:ln>
                  <a:noFill/>
                </a:ln>
                <a:solidFill>
                  <a:srgbClr val="000000"/>
                </a:solidFill>
                <a:effectLst/>
                <a:uLnTx/>
                <a:uFillTx/>
                <a:latin typeface="Arial"/>
                <a:ea typeface="Arial"/>
                <a:cs typeface="Arial"/>
                <a:sym typeface="Arial"/>
              </a:rPr>
              <a:t>Open Town Hall Meeting 30.4.2025 19.00-20.00</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18" name="Google Shape;218;g33f92e090a2_1_144" title="OceanDecade_Logo_large_wtext.png"/>
          <p:cNvPicPr preferRelativeResize="0"/>
          <p:nvPr/>
        </p:nvPicPr>
        <p:blipFill>
          <a:blip r:embed="rId5">
            <a:alphaModFix/>
          </a:blip>
          <a:stretch>
            <a:fillRect/>
          </a:stretch>
        </p:blipFill>
        <p:spPr>
          <a:xfrm>
            <a:off x="9501100" y="69101"/>
            <a:ext cx="1469292" cy="11041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g33f92e090a2_1_153" descr="A map of the world&#10;&#10;Description automatically generated"/>
          <p:cNvPicPr preferRelativeResize="0"/>
          <p:nvPr/>
        </p:nvPicPr>
        <p:blipFill rotWithShape="1">
          <a:blip r:embed="rId3">
            <a:alphaModFix/>
          </a:blip>
          <a:srcRect/>
          <a:stretch/>
        </p:blipFill>
        <p:spPr>
          <a:xfrm>
            <a:off x="3874989" y="1547545"/>
            <a:ext cx="8225809" cy="4362635"/>
          </a:xfrm>
          <a:prstGeom prst="rect">
            <a:avLst/>
          </a:prstGeom>
          <a:noFill/>
          <a:ln>
            <a:noFill/>
          </a:ln>
        </p:spPr>
      </p:pic>
      <p:sp>
        <p:nvSpPr>
          <p:cNvPr id="225" name="Google Shape;225;g33f92e090a2_1_153"/>
          <p:cNvSpPr txBox="1">
            <a:spLocks noGrp="1"/>
          </p:cNvSpPr>
          <p:nvPr>
            <p:ph type="title"/>
          </p:nvPr>
        </p:nvSpPr>
        <p:spPr>
          <a:xfrm>
            <a:off x="838200" y="365125"/>
            <a:ext cx="10515600" cy="1325700"/>
          </a:xfrm>
          <a:prstGeom prst="rect">
            <a:avLst/>
          </a:prstGeom>
          <a:noFill/>
          <a:ln>
            <a:noFill/>
          </a:ln>
        </p:spPr>
        <p:txBody>
          <a:bodyPr spcFirstLastPara="1" wrap="square" lIns="0" tIns="60925" rIns="121900" bIns="60925" anchor="ctr" anchorCtr="0">
            <a:noAutofit/>
          </a:bodyPr>
          <a:lstStyle/>
          <a:p>
            <a:pPr marL="0" lvl="0" indent="0" algn="ctr" rtl="0">
              <a:lnSpc>
                <a:spcPct val="100000"/>
              </a:lnSpc>
              <a:spcBef>
                <a:spcPts val="0"/>
              </a:spcBef>
              <a:spcAft>
                <a:spcPts val="0"/>
              </a:spcAft>
              <a:buSzPts val="2400"/>
              <a:buNone/>
            </a:pPr>
            <a:r>
              <a:rPr lang="it-IT" sz="3200" b="1">
                <a:solidFill>
                  <a:srgbClr val="275536"/>
                </a:solidFill>
                <a:latin typeface="Lato"/>
                <a:ea typeface="Lato"/>
                <a:cs typeface="Lato"/>
                <a:sym typeface="Lato"/>
              </a:rPr>
              <a:t>The GTM – a global network</a:t>
            </a:r>
            <a:endParaRPr/>
          </a:p>
        </p:txBody>
      </p:sp>
      <p:pic>
        <p:nvPicPr>
          <p:cNvPr id="226" name="Google Shape;226;g33f92e090a2_1_153" descr="A map of europe with red and yellow countries/regions&#10;&#10;Description automatically generated"/>
          <p:cNvPicPr preferRelativeResize="0"/>
          <p:nvPr/>
        </p:nvPicPr>
        <p:blipFill rotWithShape="1">
          <a:blip r:embed="rId4">
            <a:alphaModFix/>
          </a:blip>
          <a:srcRect/>
          <a:stretch/>
        </p:blipFill>
        <p:spPr>
          <a:xfrm>
            <a:off x="465504" y="1380532"/>
            <a:ext cx="3146733" cy="4217836"/>
          </a:xfrm>
          <a:prstGeom prst="rect">
            <a:avLst/>
          </a:prstGeom>
          <a:noFill/>
          <a:ln>
            <a:noFill/>
          </a:ln>
        </p:spPr>
      </p:pic>
      <p:sp>
        <p:nvSpPr>
          <p:cNvPr id="227" name="Google Shape;227;g33f92e090a2_1_153"/>
          <p:cNvSpPr txBox="1"/>
          <p:nvPr/>
        </p:nvSpPr>
        <p:spPr>
          <a:xfrm>
            <a:off x="1218749" y="5838133"/>
            <a:ext cx="3712800" cy="338700"/>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0" i="0" u="none" strike="noStrike" kern="0" cap="none" spc="0" normalizeH="0" baseline="0" noProof="0">
                <a:ln>
                  <a:noFill/>
                </a:ln>
                <a:solidFill>
                  <a:srgbClr val="000000"/>
                </a:solidFill>
                <a:effectLst/>
                <a:uLnTx/>
                <a:uFillTx/>
                <a:latin typeface="Arial"/>
                <a:ea typeface="Arial"/>
                <a:cs typeface="Arial"/>
                <a:sym typeface="Arial"/>
              </a:rPr>
              <a:t>Countries with Letter of Interest subscribers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 name="Google Shape;228;g33f92e090a2_1_153"/>
          <p:cNvSpPr/>
          <p:nvPr/>
        </p:nvSpPr>
        <p:spPr>
          <a:xfrm>
            <a:off x="7599124" y="1710329"/>
            <a:ext cx="1536300" cy="1819200"/>
          </a:xfrm>
          <a:prstGeom prst="rect">
            <a:avLst/>
          </a:prstGeom>
          <a:noFill/>
          <a:ln w="25400" cap="flat" cmpd="sng">
            <a:solidFill>
              <a:srgbClr val="21364F"/>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229" name="Google Shape;229;g33f92e090a2_1_153"/>
          <p:cNvCxnSpPr/>
          <p:nvPr/>
        </p:nvCxnSpPr>
        <p:spPr>
          <a:xfrm flipH="1">
            <a:off x="465629" y="1704897"/>
            <a:ext cx="7117200" cy="15300"/>
          </a:xfrm>
          <a:prstGeom prst="straightConnector1">
            <a:avLst/>
          </a:prstGeom>
          <a:noFill/>
          <a:ln w="22225" cap="flat" cmpd="sng">
            <a:solidFill>
              <a:schemeClr val="dk1"/>
            </a:solidFill>
            <a:prstDash val="solid"/>
            <a:round/>
            <a:headEnd type="none" w="sm" len="sm"/>
            <a:tailEnd type="none" w="sm" len="sm"/>
          </a:ln>
        </p:spPr>
      </p:cxnSp>
      <p:cxnSp>
        <p:nvCxnSpPr>
          <p:cNvPr id="230" name="Google Shape;230;g33f92e090a2_1_153"/>
          <p:cNvCxnSpPr/>
          <p:nvPr/>
        </p:nvCxnSpPr>
        <p:spPr>
          <a:xfrm flipH="1">
            <a:off x="3612049" y="3539555"/>
            <a:ext cx="5523600" cy="2058900"/>
          </a:xfrm>
          <a:prstGeom prst="straightConnector1">
            <a:avLst/>
          </a:prstGeom>
          <a:noFill/>
          <a:ln w="19050" cap="flat" cmpd="sng">
            <a:solidFill>
              <a:schemeClr val="dk1"/>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33f92e090a2_1_164"/>
          <p:cNvSpPr txBox="1">
            <a:spLocks noGrp="1"/>
          </p:cNvSpPr>
          <p:nvPr>
            <p:ph type="title"/>
          </p:nvPr>
        </p:nvSpPr>
        <p:spPr>
          <a:xfrm>
            <a:off x="838200" y="216975"/>
            <a:ext cx="10515600" cy="1325700"/>
          </a:xfrm>
          <a:prstGeom prst="rect">
            <a:avLst/>
          </a:prstGeom>
          <a:noFill/>
          <a:ln>
            <a:noFill/>
          </a:ln>
        </p:spPr>
        <p:txBody>
          <a:bodyPr spcFirstLastPara="1" wrap="square" lIns="0" tIns="60925" rIns="121900" bIns="60925" anchor="ctr" anchorCtr="0">
            <a:noAutofit/>
          </a:bodyPr>
          <a:lstStyle/>
          <a:p>
            <a:pPr marL="0" lvl="0" indent="0" algn="ctr" rtl="0">
              <a:lnSpc>
                <a:spcPct val="100000"/>
              </a:lnSpc>
              <a:spcBef>
                <a:spcPts val="0"/>
              </a:spcBef>
              <a:spcAft>
                <a:spcPts val="0"/>
              </a:spcAft>
              <a:buSzPts val="2400"/>
              <a:buNone/>
            </a:pPr>
            <a:r>
              <a:rPr lang="it-IT" sz="3200" b="1">
                <a:solidFill>
                  <a:srgbClr val="275536"/>
                </a:solidFill>
                <a:latin typeface="Lato"/>
                <a:ea typeface="Lato"/>
                <a:cs typeface="Lato"/>
                <a:sym typeface="Lato"/>
              </a:rPr>
              <a:t>GTM Products</a:t>
            </a:r>
            <a:endParaRPr/>
          </a:p>
        </p:txBody>
      </p:sp>
      <p:sp>
        <p:nvSpPr>
          <p:cNvPr id="237" name="Google Shape;237;g33f92e090a2_1_164"/>
          <p:cNvSpPr txBox="1"/>
          <p:nvPr/>
        </p:nvSpPr>
        <p:spPr>
          <a:xfrm>
            <a:off x="1660075" y="1129600"/>
            <a:ext cx="9080400" cy="978900"/>
          </a:xfrm>
          <a:prstGeom prst="rect">
            <a:avLst/>
          </a:prstGeom>
          <a:noFill/>
          <a:ln>
            <a:noFill/>
          </a:ln>
        </p:spPr>
        <p:txBody>
          <a:bodyPr spcFirstLastPara="1" wrap="square" lIns="91400" tIns="45700" rIns="91400" bIns="45700" anchor="t" anchorCtr="0">
            <a:normAutofit lnSpcReduction="10000"/>
          </a:bodyPr>
          <a:lstStyle/>
          <a:p>
            <a:pPr marL="63500" marR="0" lvl="0" indent="12700" algn="l" defTabSz="914400" rtl="0" eaLnBrk="1" fontAlgn="auto" latinLnBrk="0" hangingPunct="1">
              <a:lnSpc>
                <a:spcPct val="100000"/>
              </a:lnSpc>
              <a:spcBef>
                <a:spcPts val="500"/>
              </a:spcBef>
              <a:spcAft>
                <a:spcPts val="0"/>
              </a:spcAft>
              <a:buClr>
                <a:srgbClr val="888888"/>
              </a:buClr>
              <a:buSzPts val="3800"/>
              <a:buFont typeface="Arial"/>
              <a:buNone/>
              <a:tabLst/>
              <a:defRPr/>
            </a:pPr>
            <a:r>
              <a:rPr kumimoji="0" lang="it-IT" sz="2800" b="0" i="0" u="none" strike="noStrike" kern="0" cap="none" spc="0" normalizeH="0" baseline="0" noProof="0">
                <a:ln>
                  <a:noFill/>
                </a:ln>
                <a:solidFill>
                  <a:srgbClr val="000000"/>
                </a:solidFill>
                <a:effectLst/>
                <a:uLnTx/>
                <a:uFillTx/>
                <a:latin typeface="Calibri"/>
                <a:ea typeface="Calibri"/>
                <a:cs typeface="Calibri"/>
                <a:sym typeface="Calibri"/>
              </a:rPr>
              <a:t>Providing the highest quality and most cost-effective tailored tsunami hazard analyses from global to local scale </a:t>
            </a: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38" name="Google Shape;238;g33f92e090a2_1_164" descr="A map of a city&#10;&#10;Description automatically generated"/>
          <p:cNvPicPr preferRelativeResize="0"/>
          <p:nvPr/>
        </p:nvPicPr>
        <p:blipFill rotWithShape="1">
          <a:blip r:embed="rId3">
            <a:alphaModFix/>
          </a:blip>
          <a:srcRect l="40248"/>
          <a:stretch/>
        </p:blipFill>
        <p:spPr>
          <a:xfrm>
            <a:off x="8442013" y="2108500"/>
            <a:ext cx="3285224" cy="4295401"/>
          </a:xfrm>
          <a:prstGeom prst="rect">
            <a:avLst/>
          </a:prstGeom>
          <a:noFill/>
          <a:ln>
            <a:noFill/>
          </a:ln>
        </p:spPr>
      </p:pic>
      <p:pic>
        <p:nvPicPr>
          <p:cNvPr id="239" name="Google Shape;239;g33f92e090a2_1_164" descr="A map of the world&#10;&#10;Description automatically generated"/>
          <p:cNvPicPr preferRelativeResize="0"/>
          <p:nvPr/>
        </p:nvPicPr>
        <p:blipFill rotWithShape="1">
          <a:blip r:embed="rId4">
            <a:alphaModFix/>
          </a:blip>
          <a:srcRect/>
          <a:stretch/>
        </p:blipFill>
        <p:spPr>
          <a:xfrm>
            <a:off x="838199" y="2213574"/>
            <a:ext cx="6586271" cy="3638749"/>
          </a:xfrm>
          <a:prstGeom prst="rect">
            <a:avLst/>
          </a:prstGeom>
          <a:noFill/>
          <a:ln>
            <a:noFill/>
          </a:ln>
        </p:spPr>
      </p:pic>
      <p:sp>
        <p:nvSpPr>
          <p:cNvPr id="240" name="Google Shape;240;g33f92e090a2_1_164"/>
          <p:cNvSpPr txBox="1"/>
          <p:nvPr/>
        </p:nvSpPr>
        <p:spPr>
          <a:xfrm>
            <a:off x="2687625" y="4502238"/>
            <a:ext cx="3656700" cy="978900"/>
          </a:xfrm>
          <a:prstGeom prst="rect">
            <a:avLst/>
          </a:prstGeom>
          <a:noFill/>
          <a:ln>
            <a:noFill/>
          </a:ln>
        </p:spPr>
        <p:txBody>
          <a:bodyPr spcFirstLastPara="1" wrap="square" lIns="91400" tIns="45700" rIns="91400" bIns="45700" anchor="t" anchorCtr="0">
            <a:normAutofit/>
          </a:bodyPr>
          <a:lstStyle/>
          <a:p>
            <a:pPr marL="63500" marR="0" lvl="0" indent="12700" algn="l" defTabSz="914400" rtl="0" eaLnBrk="1" fontAlgn="auto" latinLnBrk="0" hangingPunct="1">
              <a:lnSpc>
                <a:spcPct val="100000"/>
              </a:lnSpc>
              <a:spcBef>
                <a:spcPts val="500"/>
              </a:spcBef>
              <a:spcAft>
                <a:spcPts val="0"/>
              </a:spcAft>
              <a:buClr>
                <a:srgbClr val="888888"/>
              </a:buClr>
              <a:buSzPts val="3800"/>
              <a:buFont typeface="Arial"/>
              <a:buNone/>
              <a:tabLst/>
              <a:defRPr/>
            </a:pPr>
            <a:r>
              <a:rPr kumimoji="0" lang="it-IT" sz="2800" b="0" i="0" u="none" strike="noStrike" kern="0" cap="none" spc="0" normalizeH="0" baseline="0" noProof="0">
                <a:ln>
                  <a:noFill/>
                </a:ln>
                <a:solidFill>
                  <a:srgbClr val="000000"/>
                </a:solidFill>
                <a:effectLst/>
                <a:uLnTx/>
                <a:uFillTx/>
                <a:latin typeface="Calibri"/>
                <a:ea typeface="Calibri"/>
                <a:cs typeface="Calibri"/>
                <a:sym typeface="Calibri"/>
              </a:rPr>
              <a:t>Global Hazard map</a:t>
            </a: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 name="Google Shape;241;g33f92e090a2_1_164"/>
          <p:cNvSpPr txBox="1"/>
          <p:nvPr/>
        </p:nvSpPr>
        <p:spPr>
          <a:xfrm>
            <a:off x="8535285" y="2213571"/>
            <a:ext cx="3098700" cy="978900"/>
          </a:xfrm>
          <a:prstGeom prst="rect">
            <a:avLst/>
          </a:prstGeom>
          <a:noFill/>
          <a:ln>
            <a:noFill/>
          </a:ln>
        </p:spPr>
        <p:txBody>
          <a:bodyPr spcFirstLastPara="1" wrap="square" lIns="91400" tIns="45700" rIns="91400" bIns="45700" anchor="t" anchorCtr="0">
            <a:normAutofit fontScale="92500" lnSpcReduction="10000"/>
          </a:bodyPr>
          <a:lstStyle/>
          <a:p>
            <a:pPr marL="63500" marR="0" lvl="0" indent="12700" algn="l" defTabSz="914400" rtl="0" eaLnBrk="1" fontAlgn="auto" latinLnBrk="0" hangingPunct="1">
              <a:lnSpc>
                <a:spcPct val="100000"/>
              </a:lnSpc>
              <a:spcBef>
                <a:spcPts val="500"/>
              </a:spcBef>
              <a:spcAft>
                <a:spcPts val="0"/>
              </a:spcAft>
              <a:buClr>
                <a:srgbClr val="888888"/>
              </a:buClr>
              <a:buSzPts val="4100"/>
              <a:buFont typeface="Arial"/>
              <a:buNone/>
              <a:tabLst/>
              <a:defRPr/>
            </a:pPr>
            <a:r>
              <a:rPr kumimoji="0" lang="it-IT" sz="2800" b="0" i="0" u="none" strike="noStrike" kern="0" cap="none" spc="0" normalizeH="0" baseline="0" noProof="0">
                <a:ln>
                  <a:noFill/>
                </a:ln>
                <a:solidFill>
                  <a:srgbClr val="FFFFFF"/>
                </a:solidFill>
                <a:effectLst/>
                <a:uLnTx/>
                <a:uFillTx/>
                <a:latin typeface="Calibri"/>
                <a:ea typeface="Calibri"/>
                <a:cs typeface="Calibri"/>
                <a:sym typeface="Calibri"/>
              </a:rPr>
              <a:t>Local inundation </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a:p>
            <a:pPr marL="63500" marR="0" lvl="0" indent="12700" algn="l" defTabSz="914400" rtl="0" eaLnBrk="1" fontAlgn="auto" latinLnBrk="0" hangingPunct="1">
              <a:lnSpc>
                <a:spcPct val="100000"/>
              </a:lnSpc>
              <a:spcBef>
                <a:spcPts val="500"/>
              </a:spcBef>
              <a:spcAft>
                <a:spcPts val="0"/>
              </a:spcAft>
              <a:buClr>
                <a:srgbClr val="888888"/>
              </a:buClr>
              <a:buSzPts val="4100"/>
              <a:buFont typeface="Arial"/>
              <a:buNone/>
              <a:tabLst/>
              <a:defRPr/>
            </a:pPr>
            <a:r>
              <a:rPr kumimoji="0" lang="it-IT" sz="2800" b="0" i="0" u="none" strike="noStrike" kern="0" cap="none" spc="0" normalizeH="0" baseline="0" noProof="0">
                <a:ln>
                  <a:noFill/>
                </a:ln>
                <a:solidFill>
                  <a:srgbClr val="FFFFFF"/>
                </a:solidFill>
                <a:effectLst/>
                <a:uLnTx/>
                <a:uFillTx/>
                <a:latin typeface="Calibri"/>
                <a:ea typeface="Calibri"/>
                <a:cs typeface="Calibri"/>
                <a:sym typeface="Calibri"/>
              </a:rPr>
              <a:t>map</a:t>
            </a:r>
            <a:endParaRPr kumimoji="0" sz="2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2" name="Google Shape;242;g33f92e090a2_1_164"/>
          <p:cNvPicPr preferRelativeResize="0"/>
          <p:nvPr/>
        </p:nvPicPr>
        <p:blipFill rotWithShape="1">
          <a:blip r:embed="rId5">
            <a:alphaModFix/>
          </a:blip>
          <a:srcRect/>
          <a:stretch/>
        </p:blipFill>
        <p:spPr>
          <a:xfrm>
            <a:off x="1405036" y="5663782"/>
            <a:ext cx="952500" cy="952500"/>
          </a:xfrm>
          <a:prstGeom prst="rect">
            <a:avLst/>
          </a:prstGeom>
          <a:noFill/>
          <a:ln>
            <a:noFill/>
          </a:ln>
        </p:spPr>
      </p:pic>
      <p:pic>
        <p:nvPicPr>
          <p:cNvPr id="243" name="Google Shape;243;g33f92e090a2_1_164" descr="Image"/>
          <p:cNvPicPr preferRelativeResize="0"/>
          <p:nvPr/>
        </p:nvPicPr>
        <p:blipFill rotWithShape="1">
          <a:blip r:embed="rId6">
            <a:alphaModFix/>
          </a:blip>
          <a:srcRect/>
          <a:stretch/>
        </p:blipFill>
        <p:spPr>
          <a:xfrm>
            <a:off x="2717370" y="6105582"/>
            <a:ext cx="618827" cy="4076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33f92e090a2_1_176"/>
          <p:cNvSpPr txBox="1">
            <a:spLocks noGrp="1"/>
          </p:cNvSpPr>
          <p:nvPr>
            <p:ph type="body" idx="1"/>
          </p:nvPr>
        </p:nvSpPr>
        <p:spPr>
          <a:xfrm>
            <a:off x="1923650" y="5628325"/>
            <a:ext cx="7695000" cy="946200"/>
          </a:xfrm>
          <a:prstGeom prst="rect">
            <a:avLst/>
          </a:prstGeom>
          <a:noFill/>
          <a:ln>
            <a:noFill/>
          </a:ln>
        </p:spPr>
        <p:txBody>
          <a:bodyPr spcFirstLastPara="1" wrap="square" lIns="121900" tIns="60925" rIns="121900" bIns="60925" anchor="t" anchorCtr="0">
            <a:normAutofit fontScale="70000" lnSpcReduction="20000"/>
          </a:bodyPr>
          <a:lstStyle/>
          <a:p>
            <a:pPr marL="114300" lvl="0" indent="-12700" algn="l" rtl="0">
              <a:lnSpc>
                <a:spcPct val="100000"/>
              </a:lnSpc>
              <a:spcBef>
                <a:spcPts val="600"/>
              </a:spcBef>
              <a:spcAft>
                <a:spcPts val="0"/>
              </a:spcAft>
              <a:buSzPct val="135714"/>
              <a:buNone/>
            </a:pPr>
            <a:r>
              <a:rPr lang="it-IT">
                <a:solidFill>
                  <a:srgbClr val="00B050"/>
                </a:solidFill>
              </a:rPr>
              <a:t>Science informed decision making, planning, and capacity building</a:t>
            </a:r>
            <a:r>
              <a:rPr lang="it-IT"/>
              <a:t> </a:t>
            </a:r>
            <a:endParaRPr/>
          </a:p>
          <a:p>
            <a:pPr marL="114300" lvl="0" indent="-12700" algn="l" rtl="0">
              <a:lnSpc>
                <a:spcPct val="100000"/>
              </a:lnSpc>
              <a:spcBef>
                <a:spcPts val="600"/>
              </a:spcBef>
              <a:spcAft>
                <a:spcPts val="0"/>
              </a:spcAft>
              <a:buSzPct val="135714"/>
              <a:buNone/>
            </a:pPr>
            <a:r>
              <a:rPr lang="it-IT"/>
              <a:t>Our models are adaptable for local tsunami risk reduction</a:t>
            </a:r>
            <a:endParaRPr/>
          </a:p>
        </p:txBody>
      </p:sp>
      <p:pic>
        <p:nvPicPr>
          <p:cNvPr id="249" name="Google Shape;249;g33f92e090a2_1_176"/>
          <p:cNvPicPr preferRelativeResize="0"/>
          <p:nvPr/>
        </p:nvPicPr>
        <p:blipFill rotWithShape="1">
          <a:blip r:embed="rId3">
            <a:alphaModFix/>
          </a:blip>
          <a:srcRect/>
          <a:stretch/>
        </p:blipFill>
        <p:spPr>
          <a:xfrm>
            <a:off x="1494150" y="1453137"/>
            <a:ext cx="3519825" cy="3951725"/>
          </a:xfrm>
          <a:prstGeom prst="rect">
            <a:avLst/>
          </a:prstGeom>
          <a:noFill/>
          <a:ln>
            <a:noFill/>
          </a:ln>
        </p:spPr>
      </p:pic>
      <p:sp>
        <p:nvSpPr>
          <p:cNvPr id="250" name="Google Shape;250;g33f92e090a2_1_176"/>
          <p:cNvSpPr txBox="1"/>
          <p:nvPr/>
        </p:nvSpPr>
        <p:spPr>
          <a:xfrm>
            <a:off x="8668261" y="4590860"/>
            <a:ext cx="1684800" cy="461700"/>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100" b="0" i="0" u="none" strike="noStrike" kern="0" cap="none" spc="0" normalizeH="0" baseline="0" noProof="0">
                <a:ln>
                  <a:noFill/>
                </a:ln>
                <a:solidFill>
                  <a:srgbClr val="FFFFFF"/>
                </a:solidFill>
                <a:effectLst/>
                <a:uLnTx/>
                <a:uFillTx/>
                <a:latin typeface="Arial"/>
                <a:ea typeface="Arial"/>
                <a:cs typeface="Arial"/>
                <a:sym typeface="Arial"/>
              </a:rPr>
              <a:t>Gibbons et al. (2020)</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100" b="0" i="0" u="none" strike="noStrike" kern="0" cap="none" spc="0" normalizeH="0" baseline="0" noProof="0">
                <a:ln>
                  <a:noFill/>
                </a:ln>
                <a:solidFill>
                  <a:srgbClr val="FFFFFF"/>
                </a:solidFill>
                <a:effectLst/>
                <a:uLnTx/>
                <a:uFillTx/>
                <a:latin typeface="Arial"/>
                <a:ea typeface="Arial"/>
                <a:cs typeface="Arial"/>
                <a:sym typeface="Arial"/>
              </a:rPr>
              <a:t>Frontiers earth science</a:t>
            </a:r>
            <a:endParaRPr kumimoji="0" sz="11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251" name="Google Shape;251;g33f92e090a2_1_176"/>
          <p:cNvPicPr preferRelativeResize="0"/>
          <p:nvPr/>
        </p:nvPicPr>
        <p:blipFill rotWithShape="1">
          <a:blip r:embed="rId4">
            <a:alphaModFix/>
          </a:blip>
          <a:srcRect r="19633"/>
          <a:stretch/>
        </p:blipFill>
        <p:spPr>
          <a:xfrm>
            <a:off x="6620704" y="1250563"/>
            <a:ext cx="5354559" cy="4356870"/>
          </a:xfrm>
          <a:prstGeom prst="rect">
            <a:avLst/>
          </a:prstGeom>
          <a:noFill/>
          <a:ln>
            <a:noFill/>
          </a:ln>
        </p:spPr>
      </p:pic>
      <p:pic>
        <p:nvPicPr>
          <p:cNvPr id="252" name="Google Shape;252;g33f92e090a2_1_176" descr="A map of a city&#10;&#10;Description automatically generated"/>
          <p:cNvPicPr preferRelativeResize="0"/>
          <p:nvPr/>
        </p:nvPicPr>
        <p:blipFill rotWithShape="1">
          <a:blip r:embed="rId5">
            <a:alphaModFix/>
          </a:blip>
          <a:srcRect r="59400"/>
          <a:stretch/>
        </p:blipFill>
        <p:spPr>
          <a:xfrm>
            <a:off x="4835950" y="1819067"/>
            <a:ext cx="1539413" cy="2962315"/>
          </a:xfrm>
          <a:prstGeom prst="rect">
            <a:avLst/>
          </a:prstGeom>
          <a:noFill/>
          <a:ln>
            <a:noFill/>
          </a:ln>
        </p:spPr>
      </p:pic>
      <p:pic>
        <p:nvPicPr>
          <p:cNvPr id="253" name="Google Shape;253;g33f92e090a2_1_176" descr="UNESCO IOC TR"/>
          <p:cNvPicPr preferRelativeResize="0"/>
          <p:nvPr/>
        </p:nvPicPr>
        <p:blipFill rotWithShape="1">
          <a:blip r:embed="rId6">
            <a:alphaModFix/>
          </a:blip>
          <a:srcRect/>
          <a:stretch/>
        </p:blipFill>
        <p:spPr>
          <a:xfrm>
            <a:off x="10552251" y="5811758"/>
            <a:ext cx="1423029" cy="579339"/>
          </a:xfrm>
          <a:prstGeom prst="rect">
            <a:avLst/>
          </a:prstGeom>
          <a:noFill/>
          <a:ln>
            <a:noFill/>
          </a:ln>
        </p:spPr>
      </p:pic>
      <p:sp>
        <p:nvSpPr>
          <p:cNvPr id="254" name="Google Shape;254;g33f92e090a2_1_176"/>
          <p:cNvSpPr txBox="1">
            <a:spLocks noGrp="1"/>
          </p:cNvSpPr>
          <p:nvPr>
            <p:ph type="title"/>
          </p:nvPr>
        </p:nvSpPr>
        <p:spPr>
          <a:xfrm>
            <a:off x="1803950" y="-96025"/>
            <a:ext cx="8178600" cy="1325700"/>
          </a:xfrm>
          <a:prstGeom prst="rect">
            <a:avLst/>
          </a:prstGeom>
          <a:noFill/>
          <a:ln>
            <a:noFill/>
          </a:ln>
        </p:spPr>
        <p:txBody>
          <a:bodyPr spcFirstLastPara="1" wrap="square" lIns="0" tIns="60925" rIns="121900" bIns="60925" anchor="ctr" anchorCtr="0">
            <a:noAutofit/>
          </a:bodyPr>
          <a:lstStyle/>
          <a:p>
            <a:pPr marL="0" lvl="0" indent="0" algn="r" rtl="0">
              <a:lnSpc>
                <a:spcPct val="100000"/>
              </a:lnSpc>
              <a:spcBef>
                <a:spcPts val="0"/>
              </a:spcBef>
              <a:spcAft>
                <a:spcPts val="0"/>
              </a:spcAft>
              <a:buSzPts val="2400"/>
              <a:buNone/>
            </a:pPr>
            <a:r>
              <a:rPr lang="it-IT" sz="3200" b="1">
                <a:solidFill>
                  <a:srgbClr val="275536"/>
                </a:solidFill>
                <a:latin typeface="Lato"/>
                <a:ea typeface="Lato"/>
                <a:cs typeface="Lato"/>
                <a:sym typeface="Lato"/>
              </a:rPr>
              <a:t>GTM supporting local decision making</a:t>
            </a:r>
            <a:endParaRPr sz="4000">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8_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742</Words>
  <Application>Microsoft Macintosh PowerPoint</Application>
  <PresentationFormat>Widescreen</PresentationFormat>
  <Paragraphs>115</Paragraphs>
  <Slides>11</Slides>
  <Notes>11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11</vt:i4>
      </vt:variant>
    </vt:vector>
  </HeadingPairs>
  <TitlesOfParts>
    <vt:vector size="18" baseType="lpstr">
      <vt:lpstr>Arial</vt:lpstr>
      <vt:lpstr>Calibri</vt:lpstr>
      <vt:lpstr>Lato</vt:lpstr>
      <vt:lpstr>Nunito</vt:lpstr>
      <vt:lpstr>Open Sans</vt:lpstr>
      <vt:lpstr>Roboto</vt:lpstr>
      <vt:lpstr>8_Tema di Office</vt:lpstr>
      <vt:lpstr>TCS Tsunami and  The Global Tsunami Model (GTM) –  outlook for enhanced global collaboration  M. Charalampakis (NOA, Greece) &amp; S. Lorito (INGV,Italy)  for TCS Tsunami Consortium and  the GTM Team  </vt:lpstr>
      <vt:lpstr>Presentazione standard di PowerPoint</vt:lpstr>
      <vt:lpstr>Presentazione standard di PowerPoint</vt:lpstr>
      <vt:lpstr>Global tsunami model – a global group of scientists working collectively on tsunami hazard and risk analysis</vt:lpstr>
      <vt:lpstr>GTM evolution</vt:lpstr>
      <vt:lpstr>GTM’s new legal entity -  GTM Association</vt:lpstr>
      <vt:lpstr>The GTM – a global network</vt:lpstr>
      <vt:lpstr>GTM Products</vt:lpstr>
      <vt:lpstr>GTM supporting local decision making</vt:lpstr>
      <vt:lpstr>GTM interface with EPOS and potential benefits</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Karl_EPOS ERIC </dc:creator>
  <cp:lastModifiedBy>Karl_EPOS ERIC </cp:lastModifiedBy>
  <cp:revision>1</cp:revision>
  <dcterms:created xsi:type="dcterms:W3CDTF">2025-03-27T13:56:58Z</dcterms:created>
  <dcterms:modified xsi:type="dcterms:W3CDTF">2025-03-27T13:57:17Z</dcterms:modified>
</cp:coreProperties>
</file>