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721" r:id="rId2"/>
    <p:sldId id="722" r:id="rId3"/>
    <p:sldId id="723" r:id="rId4"/>
    <p:sldId id="724" r:id="rId5"/>
    <p:sldId id="725" r:id="rId6"/>
    <p:sldId id="72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54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650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78235" y="1586965"/>
            <a:ext cx="3885565" cy="4472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199253" y="1611348"/>
            <a:ext cx="3461384" cy="457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36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4300"/>
            <a:ext cx="12192000" cy="67208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73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58140"/>
            <a:ext cx="12192000" cy="6477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24935" y="1258857"/>
            <a:ext cx="2879090" cy="4648835"/>
          </a:xfrm>
          <a:custGeom>
            <a:avLst/>
            <a:gdLst/>
            <a:ahLst/>
            <a:cxnLst/>
            <a:rect l="l" t="t" r="r" b="b"/>
            <a:pathLst>
              <a:path w="2879090" h="4648835">
                <a:moveTo>
                  <a:pt x="2878799" y="4648499"/>
                </a:moveTo>
                <a:lnTo>
                  <a:pt x="0" y="4648499"/>
                </a:lnTo>
                <a:lnTo>
                  <a:pt x="0" y="0"/>
                </a:lnTo>
                <a:lnTo>
                  <a:pt x="2878799" y="0"/>
                </a:lnTo>
                <a:lnTo>
                  <a:pt x="2878799" y="4648499"/>
                </a:lnTo>
                <a:close/>
              </a:path>
            </a:pathLst>
          </a:custGeom>
          <a:solidFill>
            <a:srgbClr val="7030A0">
              <a:alpha val="4941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411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58140"/>
            <a:ext cx="12192000" cy="647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2425" y="551176"/>
            <a:ext cx="4243070" cy="749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074" y="2225000"/>
            <a:ext cx="5077460" cy="284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07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feus-eu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orfeus.readthedocs.i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sc-csem.or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hyperlink" Target="https://www.emidius.eu/AHEAD/" TargetMode="External"/><Relationship Id="rId4" Type="http://schemas.openxmlformats.org/officeDocument/2006/relationships/hyperlink" Target="http://www.seismicportal.e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://www.efehr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1672" y="2368865"/>
            <a:ext cx="6604000" cy="229171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065" marR="5080" algn="ctr">
              <a:lnSpc>
                <a:spcPts val="5730"/>
              </a:lnSpc>
              <a:spcBef>
                <a:spcPts val="825"/>
              </a:spcBef>
            </a:pPr>
            <a:r>
              <a:rPr sz="5300" spc="-225" dirty="0">
                <a:solidFill>
                  <a:srgbClr val="1A3E28"/>
                </a:solidFill>
                <a:latin typeface="Tahoma"/>
                <a:cs typeface="Tahoma"/>
              </a:rPr>
              <a:t>EPOS</a:t>
            </a:r>
            <a:r>
              <a:rPr sz="5300" spc="-520" dirty="0">
                <a:solidFill>
                  <a:srgbClr val="1A3E28"/>
                </a:solidFill>
                <a:latin typeface="Tahoma"/>
                <a:cs typeface="Tahoma"/>
              </a:rPr>
              <a:t> </a:t>
            </a:r>
            <a:r>
              <a:rPr sz="5300" spc="-285" dirty="0">
                <a:solidFill>
                  <a:srgbClr val="1A3E28"/>
                </a:solidFill>
                <a:latin typeface="Tahoma"/>
                <a:cs typeface="Tahoma"/>
              </a:rPr>
              <a:t>TCS</a:t>
            </a:r>
            <a:r>
              <a:rPr sz="5300" spc="-515" dirty="0">
                <a:solidFill>
                  <a:srgbClr val="1A3E28"/>
                </a:solidFill>
                <a:latin typeface="Tahoma"/>
                <a:cs typeface="Tahoma"/>
              </a:rPr>
              <a:t> </a:t>
            </a:r>
            <a:r>
              <a:rPr sz="5300" spc="-385" dirty="0">
                <a:solidFill>
                  <a:srgbClr val="1A3E28"/>
                </a:solidFill>
                <a:latin typeface="Tahoma"/>
                <a:cs typeface="Tahoma"/>
              </a:rPr>
              <a:t>Seismology </a:t>
            </a:r>
            <a:r>
              <a:rPr sz="5300" spc="-300" dirty="0">
                <a:solidFill>
                  <a:srgbClr val="1A3E28"/>
                </a:solidFill>
                <a:latin typeface="Tahoma"/>
                <a:cs typeface="Tahoma"/>
              </a:rPr>
              <a:t>at</a:t>
            </a:r>
            <a:r>
              <a:rPr sz="5300" spc="-525" dirty="0">
                <a:solidFill>
                  <a:srgbClr val="1A3E28"/>
                </a:solidFill>
                <a:latin typeface="Tahoma"/>
                <a:cs typeface="Tahoma"/>
              </a:rPr>
              <a:t> </a:t>
            </a:r>
            <a:r>
              <a:rPr sz="5300" spc="-415" dirty="0">
                <a:solidFill>
                  <a:srgbClr val="1A3E28"/>
                </a:solidFill>
                <a:latin typeface="Tahoma"/>
                <a:cs typeface="Tahoma"/>
              </a:rPr>
              <a:t>a</a:t>
            </a:r>
            <a:r>
              <a:rPr sz="5300" spc="-530" dirty="0">
                <a:solidFill>
                  <a:srgbClr val="1A3E28"/>
                </a:solidFill>
                <a:latin typeface="Tahoma"/>
                <a:cs typeface="Tahoma"/>
              </a:rPr>
              <a:t> </a:t>
            </a:r>
            <a:r>
              <a:rPr sz="5300" spc="-365" dirty="0">
                <a:solidFill>
                  <a:srgbClr val="1A3E28"/>
                </a:solidFill>
                <a:latin typeface="Tahoma"/>
                <a:cs typeface="Tahoma"/>
              </a:rPr>
              <a:t>glance</a:t>
            </a:r>
            <a:endParaRPr sz="5300" dirty="0">
              <a:latin typeface="Tahoma"/>
              <a:cs typeface="Tahoma"/>
            </a:endParaRPr>
          </a:p>
          <a:p>
            <a:pPr marL="3175" algn="ctr">
              <a:lnSpc>
                <a:spcPts val="5655"/>
              </a:lnSpc>
            </a:pPr>
            <a:r>
              <a:rPr sz="5300" spc="-540" dirty="0">
                <a:solidFill>
                  <a:srgbClr val="1A3E28"/>
                </a:solidFill>
                <a:latin typeface="Tahoma"/>
                <a:cs typeface="Tahoma"/>
              </a:rPr>
              <a:t>@</a:t>
            </a:r>
            <a:r>
              <a:rPr sz="5300" spc="-525" dirty="0">
                <a:solidFill>
                  <a:srgbClr val="1A3E28"/>
                </a:solidFill>
                <a:latin typeface="Tahoma"/>
                <a:cs typeface="Tahoma"/>
              </a:rPr>
              <a:t> </a:t>
            </a:r>
            <a:r>
              <a:rPr sz="5300" spc="-225" dirty="0">
                <a:solidFill>
                  <a:srgbClr val="1A3E28"/>
                </a:solidFill>
                <a:latin typeface="Tahoma"/>
                <a:cs typeface="Tahoma"/>
              </a:rPr>
              <a:t>EPOS</a:t>
            </a:r>
            <a:r>
              <a:rPr sz="5300" spc="-520" dirty="0">
                <a:solidFill>
                  <a:srgbClr val="1A3E28"/>
                </a:solidFill>
                <a:latin typeface="Tahoma"/>
                <a:cs typeface="Tahoma"/>
              </a:rPr>
              <a:t> </a:t>
            </a:r>
            <a:r>
              <a:rPr sz="5300" spc="-310" dirty="0">
                <a:solidFill>
                  <a:srgbClr val="1A3E28"/>
                </a:solidFill>
                <a:latin typeface="Tahoma"/>
                <a:cs typeface="Tahoma"/>
              </a:rPr>
              <a:t>Days</a:t>
            </a:r>
            <a:r>
              <a:rPr sz="5300" spc="-520" dirty="0">
                <a:solidFill>
                  <a:srgbClr val="1A3E28"/>
                </a:solidFill>
                <a:latin typeface="Tahoma"/>
                <a:cs typeface="Tahoma"/>
              </a:rPr>
              <a:t> </a:t>
            </a:r>
            <a:r>
              <a:rPr sz="5300" spc="-325" dirty="0">
                <a:solidFill>
                  <a:srgbClr val="1A3E28"/>
                </a:solidFill>
                <a:latin typeface="Tahoma"/>
                <a:cs typeface="Tahoma"/>
              </a:rPr>
              <a:t>2025</a:t>
            </a:r>
            <a:endParaRPr sz="5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3269" y="203200"/>
            <a:ext cx="10413999" cy="62102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2391" y="316767"/>
            <a:ext cx="10215880" cy="1131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195" rIns="0" bIns="0" rtlCol="0">
            <a:spAutoFit/>
          </a:bodyPr>
          <a:lstStyle/>
          <a:p>
            <a:pPr marL="95250" marR="96520" algn="just">
              <a:lnSpc>
                <a:spcPct val="100000"/>
              </a:lnSpc>
              <a:spcBef>
                <a:spcPts val="285"/>
              </a:spcBef>
            </a:pPr>
            <a:r>
              <a:rPr sz="2200" b="0" dirty="0">
                <a:latin typeface="Arial MT"/>
                <a:cs typeface="Arial MT"/>
              </a:rPr>
              <a:t>EPOS</a:t>
            </a:r>
            <a:r>
              <a:rPr sz="2200" b="0" spc="-60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TCS</a:t>
            </a:r>
            <a:r>
              <a:rPr sz="2200" b="0" spc="-20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Seismology</a:t>
            </a:r>
            <a:r>
              <a:rPr sz="2200" b="0" spc="-20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facilitates</a:t>
            </a:r>
            <a:r>
              <a:rPr sz="2200" b="0" spc="-25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and</a:t>
            </a:r>
            <a:r>
              <a:rPr sz="2200" b="0" spc="-20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enhances</a:t>
            </a:r>
            <a:r>
              <a:rPr sz="2200" b="0" spc="-20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seismological</a:t>
            </a:r>
            <a:r>
              <a:rPr sz="2200" b="0" spc="-20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research</a:t>
            </a:r>
            <a:r>
              <a:rPr sz="2200" b="0" spc="-25" dirty="0">
                <a:latin typeface="Arial MT"/>
                <a:cs typeface="Arial MT"/>
              </a:rPr>
              <a:t> </a:t>
            </a:r>
            <a:r>
              <a:rPr sz="2200" b="0" spc="-10" dirty="0">
                <a:latin typeface="Arial MT"/>
                <a:cs typeface="Arial MT"/>
              </a:rPr>
              <a:t>through </a:t>
            </a:r>
            <a:r>
              <a:rPr sz="2200" b="0" dirty="0">
                <a:latin typeface="Arial MT"/>
                <a:cs typeface="Arial MT"/>
              </a:rPr>
              <a:t>the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dirty="0">
                <a:latin typeface="Arial MT"/>
                <a:cs typeface="Arial MT"/>
              </a:rPr>
              <a:t>development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dirty="0">
                <a:latin typeface="Arial MT"/>
                <a:cs typeface="Arial MT"/>
              </a:rPr>
              <a:t>and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dirty="0">
                <a:latin typeface="Arial MT"/>
                <a:cs typeface="Arial MT"/>
              </a:rPr>
              <a:t>maintenance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dirty="0">
                <a:latin typeface="Arial MT"/>
                <a:cs typeface="Arial MT"/>
              </a:rPr>
              <a:t>of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dirty="0">
                <a:latin typeface="Arial MT"/>
                <a:cs typeface="Arial MT"/>
              </a:rPr>
              <a:t>infrastructure,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dirty="0">
                <a:latin typeface="Arial MT"/>
                <a:cs typeface="Arial MT"/>
              </a:rPr>
              <a:t>data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dirty="0">
                <a:latin typeface="Arial MT"/>
                <a:cs typeface="Arial MT"/>
              </a:rPr>
              <a:t>services,</a:t>
            </a:r>
            <a:r>
              <a:rPr sz="2200" b="0" spc="240" dirty="0">
                <a:latin typeface="Arial MT"/>
                <a:cs typeface="Arial MT"/>
              </a:rPr>
              <a:t>  </a:t>
            </a:r>
            <a:r>
              <a:rPr sz="2200" b="0" spc="-20" dirty="0">
                <a:latin typeface="Arial MT"/>
                <a:cs typeface="Arial MT"/>
              </a:rPr>
              <a:t>data </a:t>
            </a:r>
            <a:r>
              <a:rPr sz="2200" b="0" dirty="0">
                <a:latin typeface="Arial MT"/>
                <a:cs typeface="Arial MT"/>
              </a:rPr>
              <a:t>products,</a:t>
            </a:r>
            <a:r>
              <a:rPr sz="2200" b="0" spc="-85" dirty="0">
                <a:latin typeface="Arial MT"/>
                <a:cs typeface="Arial MT"/>
              </a:rPr>
              <a:t> </a:t>
            </a:r>
            <a:r>
              <a:rPr sz="2200" b="0" dirty="0">
                <a:latin typeface="Arial MT"/>
                <a:cs typeface="Arial MT"/>
              </a:rPr>
              <a:t>and</a:t>
            </a:r>
            <a:r>
              <a:rPr sz="2200" b="0" spc="-80" dirty="0">
                <a:latin typeface="Arial MT"/>
                <a:cs typeface="Arial MT"/>
              </a:rPr>
              <a:t> </a:t>
            </a:r>
            <a:r>
              <a:rPr sz="2200" b="0" spc="-10" dirty="0">
                <a:latin typeface="Arial MT"/>
                <a:cs typeface="Arial MT"/>
              </a:rPr>
              <a:t>collaborative</a:t>
            </a:r>
            <a:r>
              <a:rPr sz="2200" b="0" spc="-85" dirty="0">
                <a:latin typeface="Arial MT"/>
                <a:cs typeface="Arial MT"/>
              </a:rPr>
              <a:t> </a:t>
            </a:r>
            <a:r>
              <a:rPr sz="2200" b="0" spc="-10" dirty="0">
                <a:latin typeface="Arial MT"/>
                <a:cs typeface="Arial MT"/>
              </a:rPr>
              <a:t>initiatives.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2389" y="5524500"/>
            <a:ext cx="10215880" cy="7696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85725" marR="285115" lvl="0" indent="0" algn="l" defTabSz="9144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From</a:t>
            </a:r>
            <a:r>
              <a:rPr kumimoji="0" sz="2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seismic</a:t>
            </a:r>
            <a:r>
              <a:rPr kumimoji="0" sz="2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waveform</a:t>
            </a:r>
            <a:r>
              <a:rPr kumimoji="0" sz="2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2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collection,</a:t>
            </a:r>
            <a:r>
              <a:rPr kumimoji="0" sz="2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</a:t>
            </a:r>
            <a:r>
              <a:rPr kumimoji="0" sz="2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earthquake</a:t>
            </a:r>
            <a:r>
              <a:rPr kumimoji="0" sz="2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catalogue</a:t>
            </a:r>
            <a:r>
              <a:rPr kumimoji="0" sz="22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compilation,</a:t>
            </a:r>
            <a:r>
              <a:rPr kumimoji="0" sz="22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earthquake</a:t>
            </a:r>
            <a:r>
              <a:rPr kumimoji="0" sz="2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hazard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risk</a:t>
            </a:r>
            <a:r>
              <a:rPr kumimoji="0" sz="2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assessment,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back.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92389" y="1668022"/>
            <a:ext cx="2178050" cy="3457575"/>
            <a:chOff x="1692389" y="1668022"/>
            <a:chExt cx="2178050" cy="34575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2389" y="3104610"/>
              <a:ext cx="1198074" cy="609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2389" y="1668022"/>
              <a:ext cx="1886417" cy="4204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2389" y="4413977"/>
              <a:ext cx="1587499" cy="7111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33800" y="2224840"/>
              <a:ext cx="0" cy="2278380"/>
            </a:xfrm>
            <a:custGeom>
              <a:avLst/>
              <a:gdLst/>
              <a:ahLst/>
              <a:cxnLst/>
              <a:rect l="l" t="t" r="r" b="b"/>
              <a:pathLst>
                <a:path h="2278379">
                  <a:moveTo>
                    <a:pt x="0" y="0"/>
                  </a:moveTo>
                  <a:lnTo>
                    <a:pt x="0" y="2278034"/>
                  </a:lnTo>
                </a:path>
              </a:pathLst>
            </a:custGeom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628914" y="1936670"/>
              <a:ext cx="210185" cy="288290"/>
            </a:xfrm>
            <a:custGeom>
              <a:avLst/>
              <a:gdLst/>
              <a:ahLst/>
              <a:cxnLst/>
              <a:rect l="l" t="t" r="r" b="b"/>
              <a:pathLst>
                <a:path w="210185" h="288289">
                  <a:moveTo>
                    <a:pt x="209769" y="288169"/>
                  </a:moveTo>
                  <a:lnTo>
                    <a:pt x="0" y="288169"/>
                  </a:lnTo>
                  <a:lnTo>
                    <a:pt x="104884" y="0"/>
                  </a:lnTo>
                  <a:lnTo>
                    <a:pt x="209769" y="288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628914" y="1936670"/>
              <a:ext cx="210185" cy="288290"/>
            </a:xfrm>
            <a:custGeom>
              <a:avLst/>
              <a:gdLst/>
              <a:ahLst/>
              <a:cxnLst/>
              <a:rect l="l" t="t" r="r" b="b"/>
              <a:pathLst>
                <a:path w="210185" h="288289">
                  <a:moveTo>
                    <a:pt x="209769" y="288169"/>
                  </a:moveTo>
                  <a:lnTo>
                    <a:pt x="104884" y="0"/>
                  </a:lnTo>
                  <a:lnTo>
                    <a:pt x="0" y="288169"/>
                  </a:lnTo>
                  <a:lnTo>
                    <a:pt x="209769" y="288169"/>
                  </a:lnTo>
                  <a:close/>
                </a:path>
              </a:pathLst>
            </a:custGeom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628914" y="4502874"/>
              <a:ext cx="210185" cy="288290"/>
            </a:xfrm>
            <a:custGeom>
              <a:avLst/>
              <a:gdLst/>
              <a:ahLst/>
              <a:cxnLst/>
              <a:rect l="l" t="t" r="r" b="b"/>
              <a:pathLst>
                <a:path w="210185" h="288289">
                  <a:moveTo>
                    <a:pt x="104884" y="288169"/>
                  </a:moveTo>
                  <a:lnTo>
                    <a:pt x="0" y="0"/>
                  </a:lnTo>
                  <a:lnTo>
                    <a:pt x="209769" y="0"/>
                  </a:lnTo>
                  <a:lnTo>
                    <a:pt x="104884" y="2881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628914" y="4502874"/>
              <a:ext cx="210185" cy="288290"/>
            </a:xfrm>
            <a:custGeom>
              <a:avLst/>
              <a:gdLst/>
              <a:ahLst/>
              <a:cxnLst/>
              <a:rect l="l" t="t" r="r" b="b"/>
              <a:pathLst>
                <a:path w="210185" h="288289">
                  <a:moveTo>
                    <a:pt x="0" y="0"/>
                  </a:moveTo>
                  <a:lnTo>
                    <a:pt x="104884" y="288169"/>
                  </a:lnTo>
                  <a:lnTo>
                    <a:pt x="209769" y="0"/>
                  </a:lnTo>
                  <a:lnTo>
                    <a:pt x="0" y="0"/>
                  </a:lnTo>
                  <a:close/>
                </a:path>
              </a:pathLst>
            </a:custGeom>
            <a:ln w="634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01095" y="3105854"/>
            <a:ext cx="7807325" cy="646430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2657475" marR="1686560" lvl="0" indent="-96774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European-Mediterranean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Seismological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Centre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Since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1975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70+</a:t>
            </a:r>
            <a:r>
              <a:rPr kumimoji="0" sz="1800" b="1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1095" y="4450972"/>
            <a:ext cx="7807325" cy="646430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2635250" marR="1506220" lvl="0" indent="-112903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European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Facilities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Earthquake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Hazard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800" b="1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Risk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Since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2018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40+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1105" y="1626778"/>
            <a:ext cx="7807325" cy="646430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2527300" marR="1040130" lvl="0" indent="-148717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Observatories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Research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Facilities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European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Seismology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Since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1986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60+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Participants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13860"/>
            <a:ext cx="9669641" cy="684413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1389" y="379726"/>
            <a:ext cx="3482975" cy="109220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9"/>
              </a:spcBef>
            </a:pPr>
            <a:r>
              <a:rPr dirty="0"/>
              <a:t>Portfolio</a:t>
            </a:r>
            <a:r>
              <a:rPr spc="-9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10" dirty="0"/>
              <a:t>ORFEUS </a:t>
            </a:r>
            <a:r>
              <a:rPr dirty="0"/>
              <a:t>data</a:t>
            </a:r>
            <a:r>
              <a:rPr spc="-20" dirty="0"/>
              <a:t> </a:t>
            </a:r>
            <a:r>
              <a:rPr spc="-10" dirty="0"/>
              <a:t>services/products </a:t>
            </a:r>
            <a:r>
              <a:rPr dirty="0"/>
              <a:t>&amp;</a:t>
            </a:r>
            <a:r>
              <a:rPr spc="-5" dirty="0"/>
              <a:t> </a:t>
            </a:r>
            <a:r>
              <a:rPr spc="-10" dirty="0"/>
              <a:t>activites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6649" y="1562330"/>
            <a:ext cx="313817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ts val="216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25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European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Integrated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 	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Archive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6649" y="2434058"/>
            <a:ext cx="3025140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ts val="216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25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European</a:t>
            </a:r>
            <a:r>
              <a:rPr kumimoji="0" sz="20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Coordinated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“Strong-Motion”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Services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6649" y="3381985"/>
            <a:ext cx="3404235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ts val="216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25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European</a:t>
            </a:r>
            <a:r>
              <a:rPr kumimoji="0" sz="20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Mobile</a:t>
            </a:r>
            <a:r>
              <a:rPr kumimoji="0" sz="20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Instrument 	Pools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36649" y="4329913"/>
            <a:ext cx="3095625" cy="6045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ts val="216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25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Focus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groups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trending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topics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(DAS,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ML,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etc.)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36649" y="5277841"/>
            <a:ext cx="3105150" cy="15525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01295" marR="5080" lvl="0" indent="-189230" algn="l" defTabSz="914400" rtl="0" eaLnBrk="1" fontAlgn="auto" latinLnBrk="0" hangingPunct="1">
              <a:lnSpc>
                <a:spcPts val="2160"/>
              </a:lnSpc>
              <a:spcBef>
                <a:spcPts val="37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25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Community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actions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(conferences,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workshops,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temp.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deployments,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etc.)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 typeface="Arial MT"/>
              <a:buChar char="•"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01930" marR="0" lvl="0" indent="-18923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0193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Global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collaborations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074" y="2225000"/>
            <a:ext cx="5077460" cy="2847975"/>
          </a:xfrm>
          <a:prstGeom prst="rect">
            <a:avLst/>
          </a:prstGeom>
          <a:solidFill>
            <a:srgbClr val="FFFFFF">
              <a:alpha val="59999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 marL="427990" marR="0" lvl="0" indent="-247015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799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FDSN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domain-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specific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web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services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27990" marR="0" lvl="0" indent="-24701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799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31000+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stations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27990" marR="0" lvl="0" indent="-24701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42799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&gt;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73000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unique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users/year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000125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(only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dataselect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EIDA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2024)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142875" marR="1722120" lvl="0" indent="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EPOS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Portal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 </a:t>
            </a:r>
            <a:r>
              <a:rPr kumimoji="0" sz="2000" b="0" i="0" u="heavy" strike="noStrike" kern="0" cap="none" spc="-2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Arial MT"/>
                <a:ea typeface="+mn-ea"/>
                <a:cs typeface="Arial MT"/>
                <a:hlinkClick r:id="rId3"/>
              </a:rPr>
              <a:t>https://www.orfeus-</a:t>
            </a:r>
            <a:r>
              <a:rPr kumimoji="0" sz="2000" b="0" i="0" u="heavy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Arial MT"/>
                <a:ea typeface="+mn-ea"/>
                <a:cs typeface="Arial MT"/>
                <a:hlinkClick r:id="rId3"/>
              </a:rPr>
              <a:t>eu.org/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heavy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Arial MT"/>
                <a:ea typeface="+mn-ea"/>
                <a:cs typeface="Arial MT"/>
                <a:hlinkClick r:id="rId4"/>
              </a:rPr>
              <a:t>https://orfeus.readthedocs.io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09581" y="182121"/>
            <a:ext cx="1886417" cy="420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2355" y="9"/>
            <a:ext cx="9669640" cy="68579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9"/>
              </a:spcBef>
            </a:pPr>
            <a:r>
              <a:rPr dirty="0"/>
              <a:t>Portfolio</a:t>
            </a:r>
            <a:r>
              <a:rPr spc="-5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dirty="0"/>
              <a:t>EMSC</a:t>
            </a:r>
            <a:r>
              <a:rPr spc="-55" dirty="0"/>
              <a:t> </a:t>
            </a:r>
            <a:r>
              <a:rPr dirty="0"/>
              <a:t>&amp;</a:t>
            </a:r>
            <a:r>
              <a:rPr spc="-135" dirty="0"/>
              <a:t> </a:t>
            </a:r>
            <a:r>
              <a:rPr spc="-10" dirty="0"/>
              <a:t>AHEAD </a:t>
            </a:r>
            <a:r>
              <a:rPr dirty="0"/>
              <a:t>data</a:t>
            </a:r>
            <a:r>
              <a:rPr spc="-25" dirty="0"/>
              <a:t> </a:t>
            </a:r>
            <a:r>
              <a:rPr dirty="0"/>
              <a:t>services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products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27210" y="1422305"/>
            <a:ext cx="5072380" cy="525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Real-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 event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catalogues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Moment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tensors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Felt</a:t>
            </a:r>
            <a:r>
              <a:rPr kumimoji="0" sz="2000" b="1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reports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EventID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Historical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event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catalogues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Rupture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models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Flinn-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Engdahl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Lookup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Near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Real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Time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notifications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(websockets)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19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168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Android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iOS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app,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social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media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67000" y="618649"/>
            <a:ext cx="4381500" cy="3555365"/>
            <a:chOff x="7667000" y="618649"/>
            <a:chExt cx="4381500" cy="3555365"/>
          </a:xfrm>
        </p:grpSpPr>
        <p:sp>
          <p:nvSpPr>
            <p:cNvPr id="6" name="object 6"/>
            <p:cNvSpPr/>
            <p:nvPr/>
          </p:nvSpPr>
          <p:spPr>
            <a:xfrm>
              <a:off x="7667000" y="618649"/>
              <a:ext cx="4381500" cy="3555365"/>
            </a:xfrm>
            <a:custGeom>
              <a:avLst/>
              <a:gdLst/>
              <a:ahLst/>
              <a:cxnLst/>
              <a:rect l="l" t="t" r="r" b="b"/>
              <a:pathLst>
                <a:path w="4381500" h="3555365">
                  <a:moveTo>
                    <a:pt x="4381499" y="3554819"/>
                  </a:moveTo>
                  <a:lnTo>
                    <a:pt x="0" y="3554819"/>
                  </a:lnTo>
                  <a:lnTo>
                    <a:pt x="0" y="0"/>
                  </a:lnTo>
                  <a:lnTo>
                    <a:pt x="4381499" y="0"/>
                  </a:lnTo>
                  <a:lnTo>
                    <a:pt x="4381499" y="3554819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209915" y="2645320"/>
              <a:ext cx="3612515" cy="723900"/>
            </a:xfrm>
            <a:custGeom>
              <a:avLst/>
              <a:gdLst/>
              <a:ahLst/>
              <a:cxnLst/>
              <a:rect l="l" t="t" r="r" b="b"/>
              <a:pathLst>
                <a:path w="3612515" h="723900">
                  <a:moveTo>
                    <a:pt x="2441067" y="350520"/>
                  </a:moveTo>
                  <a:lnTo>
                    <a:pt x="0" y="350520"/>
                  </a:lnTo>
                  <a:lnTo>
                    <a:pt x="0" y="373380"/>
                  </a:lnTo>
                  <a:lnTo>
                    <a:pt x="2441067" y="373380"/>
                  </a:lnTo>
                  <a:lnTo>
                    <a:pt x="2441067" y="350520"/>
                  </a:lnTo>
                  <a:close/>
                </a:path>
                <a:path w="3612515" h="723900">
                  <a:moveTo>
                    <a:pt x="2567902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2567902" y="22860"/>
                  </a:lnTo>
                  <a:lnTo>
                    <a:pt x="2567902" y="0"/>
                  </a:lnTo>
                  <a:close/>
                </a:path>
                <a:path w="3612515" h="723900">
                  <a:moveTo>
                    <a:pt x="3612388" y="701040"/>
                  </a:moveTo>
                  <a:lnTo>
                    <a:pt x="0" y="701040"/>
                  </a:lnTo>
                  <a:lnTo>
                    <a:pt x="0" y="723900"/>
                  </a:lnTo>
                  <a:lnTo>
                    <a:pt x="3612388" y="723900"/>
                  </a:lnTo>
                  <a:lnTo>
                    <a:pt x="3612388" y="701040"/>
                  </a:lnTo>
                  <a:close/>
                </a:path>
              </a:pathLst>
            </a:custGeom>
            <a:solidFill>
              <a:srgbClr val="0563C1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667000" y="618649"/>
            <a:ext cx="4381500" cy="35553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702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020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Webservices: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1.5M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daily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requests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702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020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4M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unique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users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2024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70205" marR="0" lvl="0" indent="-17970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7020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Public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visibility: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9.7M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542925" marR="220979" lvl="0" indent="-457200" algn="l" defTabSz="914400" rtl="0" eaLnBrk="1" fontAlgn="auto" latinLnBrk="0" hangingPunct="1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EPOS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Portal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MT"/>
                <a:ea typeface="+mn-ea"/>
                <a:cs typeface="Arial MT"/>
                <a:hlinkClick r:id="rId3"/>
              </a:rPr>
              <a:t>https://emsc-csem.org/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MT"/>
                <a:ea typeface="+mn-ea"/>
                <a:cs typeface="Arial MT"/>
                <a:hlinkClick r:id="rId4"/>
              </a:rPr>
              <a:t>www.seismicportal.eu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MT"/>
                <a:ea typeface="+mn-ea"/>
                <a:cs typeface="Arial MT"/>
                <a:hlinkClick r:id="rId5"/>
              </a:rPr>
              <a:t>https://www.emidius.eu/AHEAD/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@LastQuake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1316" y="1899912"/>
            <a:ext cx="1198074" cy="6095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25939" y="568930"/>
            <a:ext cx="3131820" cy="5720715"/>
            <a:chOff x="5225939" y="568930"/>
            <a:chExt cx="3131820" cy="5720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5939" y="568930"/>
              <a:ext cx="3131321" cy="3781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2715" y="4312698"/>
              <a:ext cx="1957770" cy="197637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01295" marR="61594" indent="-189230">
              <a:lnSpc>
                <a:spcPts val="2160"/>
              </a:lnSpc>
              <a:spcBef>
                <a:spcPts val="370"/>
              </a:spcBef>
              <a:buChar char="•"/>
              <a:tabLst>
                <a:tab pos="202565" algn="l"/>
              </a:tabLst>
            </a:pPr>
            <a:r>
              <a:rPr dirty="0"/>
              <a:t>Seismic</a:t>
            </a:r>
            <a:r>
              <a:rPr spc="-65" dirty="0"/>
              <a:t> </a:t>
            </a:r>
            <a:r>
              <a:rPr dirty="0"/>
              <a:t>Hazard</a:t>
            </a:r>
            <a:r>
              <a:rPr spc="-60" dirty="0"/>
              <a:t> </a:t>
            </a:r>
            <a:r>
              <a:rPr dirty="0"/>
              <a:t>Portal</a:t>
            </a:r>
            <a:r>
              <a:rPr spc="-65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20" dirty="0"/>
              <a:t>Data 	</a:t>
            </a:r>
            <a:r>
              <a:rPr spc="-10" dirty="0"/>
              <a:t>Access</a:t>
            </a:r>
          </a:p>
          <a:p>
            <a:pPr marL="201930" indent="-189230">
              <a:lnSpc>
                <a:spcPct val="100000"/>
              </a:lnSpc>
              <a:spcBef>
                <a:spcPts val="2270"/>
              </a:spcBef>
              <a:buChar char="•"/>
              <a:tabLst>
                <a:tab pos="201930" algn="l"/>
              </a:tabLst>
            </a:pPr>
            <a:r>
              <a:rPr dirty="0"/>
              <a:t>European</a:t>
            </a:r>
            <a:r>
              <a:rPr spc="-85" dirty="0"/>
              <a:t> </a:t>
            </a:r>
            <a:r>
              <a:rPr dirty="0"/>
              <a:t>Seismic</a:t>
            </a:r>
            <a:r>
              <a:rPr spc="-80" dirty="0"/>
              <a:t> </a:t>
            </a:r>
            <a:r>
              <a:rPr dirty="0"/>
              <a:t>Risk</a:t>
            </a:r>
            <a:r>
              <a:rPr spc="-85" dirty="0"/>
              <a:t> </a:t>
            </a:r>
            <a:r>
              <a:rPr spc="-10" dirty="0"/>
              <a:t>Services</a:t>
            </a:r>
          </a:p>
          <a:p>
            <a:pPr>
              <a:lnSpc>
                <a:spcPct val="100000"/>
              </a:lnSpc>
              <a:spcBef>
                <a:spcPts val="819"/>
              </a:spcBef>
              <a:buFont typeface="Arial MT"/>
              <a:buChar char="•"/>
            </a:pPr>
            <a:endParaRPr spc="-10" dirty="0"/>
          </a:p>
          <a:p>
            <a:pPr marL="201930" indent="-189230">
              <a:lnSpc>
                <a:spcPct val="100000"/>
              </a:lnSpc>
              <a:spcBef>
                <a:spcPts val="5"/>
              </a:spcBef>
              <a:buChar char="•"/>
              <a:tabLst>
                <a:tab pos="201930" algn="l"/>
              </a:tabLst>
            </a:pPr>
            <a:r>
              <a:rPr dirty="0"/>
              <a:t>Historical</a:t>
            </a:r>
            <a:r>
              <a:rPr spc="-95" dirty="0"/>
              <a:t> </a:t>
            </a:r>
            <a:r>
              <a:rPr dirty="0"/>
              <a:t>Earthquake</a:t>
            </a:r>
            <a:r>
              <a:rPr spc="-90" dirty="0"/>
              <a:t> </a:t>
            </a:r>
            <a:r>
              <a:rPr spc="-10" dirty="0"/>
              <a:t>Catalogue</a:t>
            </a:r>
          </a:p>
          <a:p>
            <a:pPr>
              <a:lnSpc>
                <a:spcPct val="100000"/>
              </a:lnSpc>
              <a:spcBef>
                <a:spcPts val="875"/>
              </a:spcBef>
              <a:buFont typeface="Arial MT"/>
              <a:buChar char="•"/>
            </a:pPr>
            <a:endParaRPr spc="-10" dirty="0"/>
          </a:p>
          <a:p>
            <a:pPr marL="201295" marR="908050" indent="-189230">
              <a:lnSpc>
                <a:spcPts val="2160"/>
              </a:lnSpc>
              <a:buChar char="•"/>
              <a:tabLst>
                <a:tab pos="202565" algn="l"/>
              </a:tabLst>
            </a:pPr>
            <a:r>
              <a:rPr dirty="0"/>
              <a:t>Instrumental</a:t>
            </a:r>
            <a:r>
              <a:rPr spc="-60" dirty="0"/>
              <a:t> </a:t>
            </a:r>
            <a:r>
              <a:rPr spc="-10" dirty="0"/>
              <a:t>Earthquake 	Catalogue</a:t>
            </a:r>
          </a:p>
          <a:p>
            <a:pPr>
              <a:lnSpc>
                <a:spcPct val="100000"/>
              </a:lnSpc>
              <a:spcBef>
                <a:spcPts val="840"/>
              </a:spcBef>
              <a:buFont typeface="Arial MT"/>
              <a:buChar char="•"/>
            </a:pPr>
            <a:endParaRPr spc="-10" dirty="0"/>
          </a:p>
          <a:p>
            <a:pPr marL="201295" marR="1006475" indent="-189230">
              <a:lnSpc>
                <a:spcPts val="2160"/>
              </a:lnSpc>
              <a:spcBef>
                <a:spcPts val="5"/>
              </a:spcBef>
              <a:buChar char="•"/>
              <a:tabLst>
                <a:tab pos="202565" algn="l"/>
              </a:tabLst>
            </a:pPr>
            <a:r>
              <a:rPr dirty="0"/>
              <a:t>European</a:t>
            </a:r>
            <a:r>
              <a:rPr spc="-114" dirty="0"/>
              <a:t> </a:t>
            </a:r>
            <a:r>
              <a:rPr dirty="0"/>
              <a:t>Databases</a:t>
            </a:r>
            <a:r>
              <a:rPr spc="-114" dirty="0"/>
              <a:t> </a:t>
            </a:r>
            <a:r>
              <a:rPr spc="-25" dirty="0"/>
              <a:t>of 	</a:t>
            </a:r>
            <a:r>
              <a:rPr dirty="0"/>
              <a:t>Seismogenic</a:t>
            </a:r>
            <a:r>
              <a:rPr spc="-120" dirty="0"/>
              <a:t> </a:t>
            </a:r>
            <a:r>
              <a:rPr spc="-10" dirty="0"/>
              <a:t>Faults</a:t>
            </a:r>
          </a:p>
          <a:p>
            <a:pPr>
              <a:lnSpc>
                <a:spcPct val="100000"/>
              </a:lnSpc>
              <a:spcBef>
                <a:spcPts val="570"/>
              </a:spcBef>
              <a:buFont typeface="Arial MT"/>
              <a:buChar char="•"/>
            </a:pPr>
            <a:endParaRPr spc="-10" dirty="0"/>
          </a:p>
          <a:p>
            <a:pPr marL="201930" indent="-189230">
              <a:lnSpc>
                <a:spcPct val="100000"/>
              </a:lnSpc>
              <a:buChar char="•"/>
              <a:tabLst>
                <a:tab pos="201930" algn="l"/>
              </a:tabLst>
            </a:pPr>
            <a:r>
              <a:rPr dirty="0"/>
              <a:t>Ground</a:t>
            </a:r>
            <a:r>
              <a:rPr spc="-60" dirty="0"/>
              <a:t> </a:t>
            </a:r>
            <a:r>
              <a:rPr dirty="0"/>
              <a:t>Motion</a:t>
            </a:r>
            <a:r>
              <a:rPr spc="-55" dirty="0"/>
              <a:t> </a:t>
            </a:r>
            <a:r>
              <a:rPr dirty="0"/>
              <a:t>Shaking</a:t>
            </a:r>
            <a:r>
              <a:rPr spc="-55" dirty="0"/>
              <a:t> </a:t>
            </a:r>
            <a:r>
              <a:rPr spc="-10" dirty="0"/>
              <a:t>Models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2975" y="387191"/>
            <a:ext cx="3620135" cy="10160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680"/>
              </a:spcBef>
            </a:pPr>
            <a:r>
              <a:rPr dirty="0"/>
              <a:t>Portfolio</a:t>
            </a:r>
            <a:r>
              <a:rPr spc="-7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EFEHR</a:t>
            </a:r>
            <a:r>
              <a:rPr spc="-70" dirty="0"/>
              <a:t> </a:t>
            </a:r>
            <a:r>
              <a:rPr spc="-20" dirty="0"/>
              <a:t>data </a:t>
            </a:r>
            <a:r>
              <a:rPr dirty="0"/>
              <a:t>services/products</a:t>
            </a:r>
            <a:r>
              <a:rPr spc="-85" dirty="0"/>
              <a:t> </a:t>
            </a:r>
            <a:r>
              <a:rPr spc="-25" dirty="0"/>
              <a:t>and </a:t>
            </a:r>
            <a:r>
              <a:rPr spc="-10" dirty="0"/>
              <a:t>activities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311785">
              <a:lnSpc>
                <a:spcPct val="100000"/>
              </a:lnSpc>
              <a:spcBef>
                <a:spcPts val="100"/>
              </a:spcBef>
              <a:buSzPct val="80000"/>
              <a:buChar char="•"/>
              <a:tabLst>
                <a:tab pos="324485" algn="l"/>
              </a:tabLst>
            </a:pPr>
            <a:r>
              <a:rPr dirty="0"/>
              <a:t>Community</a:t>
            </a:r>
            <a:r>
              <a:rPr spc="-5" dirty="0"/>
              <a:t> </a:t>
            </a:r>
            <a:r>
              <a:rPr spc="-10" dirty="0"/>
              <a:t>engagement:</a:t>
            </a:r>
          </a:p>
          <a:p>
            <a:pPr>
              <a:lnSpc>
                <a:spcPct val="100000"/>
              </a:lnSpc>
              <a:spcBef>
                <a:spcPts val="459"/>
              </a:spcBef>
              <a:buFont typeface="Arial MT"/>
              <a:buChar char="•"/>
            </a:pPr>
            <a:endParaRPr spc="-10" dirty="0"/>
          </a:p>
          <a:p>
            <a:pPr marL="782320" marR="5080" lvl="1" indent="-312420">
              <a:lnSpc>
                <a:spcPct val="114999"/>
              </a:lnSpc>
              <a:buSzPct val="80000"/>
              <a:buChar char="•"/>
              <a:tabLst>
                <a:tab pos="782320" algn="l"/>
              </a:tabLst>
            </a:pPr>
            <a:r>
              <a:rPr sz="2000" dirty="0">
                <a:latin typeface="Arial MT"/>
                <a:cs typeface="Arial MT"/>
              </a:rPr>
              <a:t>Fast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growing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(42 </a:t>
            </a:r>
            <a:r>
              <a:rPr sz="2000" dirty="0">
                <a:latin typeface="Arial MT"/>
                <a:cs typeface="Arial MT"/>
              </a:rPr>
              <a:t>members,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26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countries)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59"/>
              </a:spcBef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marL="782320" marR="287020" lvl="1" indent="-312420">
              <a:lnSpc>
                <a:spcPct val="114999"/>
              </a:lnSpc>
              <a:buSzPct val="80000"/>
              <a:buChar char="•"/>
              <a:tabLst>
                <a:tab pos="782320" algn="l"/>
              </a:tabLst>
            </a:pPr>
            <a:r>
              <a:rPr sz="2000" dirty="0">
                <a:latin typeface="Arial MT"/>
                <a:cs typeface="Arial MT"/>
              </a:rPr>
              <a:t>Scientific</a:t>
            </a:r>
            <a:r>
              <a:rPr sz="2000" spc="-9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and </a:t>
            </a:r>
            <a:r>
              <a:rPr sz="2000" spc="-10" dirty="0">
                <a:latin typeface="Arial MT"/>
                <a:cs typeface="Arial MT"/>
              </a:rPr>
              <a:t>networking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activities: </a:t>
            </a:r>
            <a:r>
              <a:rPr sz="2000" dirty="0">
                <a:latin typeface="Arial MT"/>
                <a:cs typeface="Arial MT"/>
              </a:rPr>
              <a:t>conference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sessions, </a:t>
            </a:r>
            <a:r>
              <a:rPr sz="2000" dirty="0">
                <a:latin typeface="Arial MT"/>
                <a:cs typeface="Arial MT"/>
              </a:rPr>
              <a:t>project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workshops, </a:t>
            </a:r>
            <a:r>
              <a:rPr sz="2000" dirty="0">
                <a:latin typeface="Arial MT"/>
                <a:cs typeface="Arial MT"/>
              </a:rPr>
              <a:t>domain</a:t>
            </a:r>
            <a:r>
              <a:rPr sz="2000" spc="-10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workshops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2000">
              <a:latin typeface="Arial MT"/>
              <a:cs typeface="Arial MT"/>
            </a:endParaRPr>
          </a:p>
          <a:p>
            <a:pPr marL="243204" marR="625475" indent="57150">
              <a:lnSpc>
                <a:spcPct val="117800"/>
              </a:lnSpc>
              <a:spcBef>
                <a:spcPts val="5"/>
              </a:spcBef>
            </a:pPr>
            <a:r>
              <a:rPr sz="1800" dirty="0"/>
              <a:t>See</a:t>
            </a:r>
            <a:r>
              <a:rPr sz="1800" spc="-35" dirty="0"/>
              <a:t> </a:t>
            </a:r>
            <a:r>
              <a:rPr sz="1800" dirty="0"/>
              <a:t>EPOS</a:t>
            </a:r>
            <a:r>
              <a:rPr sz="1800" spc="-20" dirty="0"/>
              <a:t> </a:t>
            </a:r>
            <a:r>
              <a:rPr sz="1800" dirty="0"/>
              <a:t>Data</a:t>
            </a:r>
            <a:r>
              <a:rPr sz="1800" spc="-20" dirty="0"/>
              <a:t> </a:t>
            </a:r>
            <a:r>
              <a:rPr sz="1800" dirty="0"/>
              <a:t>Portal</a:t>
            </a:r>
            <a:r>
              <a:rPr sz="1800" spc="-20" dirty="0"/>
              <a:t> </a:t>
            </a:r>
            <a:r>
              <a:rPr sz="1800" spc="-50" dirty="0"/>
              <a:t>&amp; </a:t>
            </a:r>
            <a:r>
              <a:rPr sz="18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http://www.efehr.org</a:t>
            </a:r>
            <a:endParaRPr sz="1800"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03550" y="274471"/>
            <a:ext cx="1587499" cy="711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7961" y="1275114"/>
            <a:ext cx="1473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1800" b="1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0499" y="1835946"/>
            <a:ext cx="2623185" cy="397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0" lvl="0" indent="-2997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3124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quality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3055" marR="180975" lvl="0" indent="-300355" algn="l" defTabSz="914400" rtl="0" eaLnBrk="1" fontAlgn="auto" latinLnBrk="0" hangingPunct="1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31305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Massive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access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processing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3055" marR="295910" lvl="0" indent="-300355" algn="l" defTabSz="914400" rtl="0" eaLnBrk="1" fontAlgn="auto" latinLnBrk="0" hangingPunct="1">
              <a:lnSpc>
                <a:spcPct val="100600"/>
              </a:lnSpc>
              <a:spcBef>
                <a:spcPts val="8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31305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New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DAS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metadata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formats/services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2420" marR="0" lvl="0" indent="-299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312420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FAIR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assessment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2420" marR="92075" lvl="0" indent="-299720" algn="l" defTabSz="914400" rtl="0" eaLnBrk="1" fontAlgn="auto" latinLnBrk="0" hangingPunct="1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42735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Logging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services</a:t>
            </a:r>
            <a:r>
              <a:rPr kumimoji="0" sz="18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	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(KPI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measurements)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2420" marR="0" lvl="0" indent="-299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31242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New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advanced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3055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flatfiles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12420" marR="0" lvl="0" indent="-29972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312420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EU-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OEF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3055" marR="554990" lvl="0" indent="-300355" algn="l" defTabSz="914400" rtl="0" eaLnBrk="1" fontAlgn="auto" latinLnBrk="0" hangingPunct="1">
              <a:lnSpc>
                <a:spcPct val="101099"/>
              </a:lnSpc>
              <a:spcBef>
                <a:spcPts val="9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31305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CESP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testing services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03724" y="1089649"/>
            <a:ext cx="3097530" cy="4817745"/>
          </a:xfrm>
          <a:custGeom>
            <a:avLst/>
            <a:gdLst/>
            <a:ahLst/>
            <a:cxnLst/>
            <a:rect l="l" t="t" r="r" b="b"/>
            <a:pathLst>
              <a:path w="3097529" h="4817745">
                <a:moveTo>
                  <a:pt x="3097499" y="4817699"/>
                </a:moveTo>
                <a:lnTo>
                  <a:pt x="0" y="4817699"/>
                </a:lnTo>
                <a:lnTo>
                  <a:pt x="0" y="0"/>
                </a:lnTo>
                <a:lnTo>
                  <a:pt x="3097499" y="0"/>
                </a:lnTo>
                <a:lnTo>
                  <a:pt x="3097499" y="4817699"/>
                </a:lnTo>
                <a:close/>
              </a:path>
            </a:pathLst>
          </a:custGeom>
          <a:solidFill>
            <a:srgbClr val="375523">
              <a:alpha val="4941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76750" y="1105906"/>
            <a:ext cx="1587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International collaborations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289" y="1941057"/>
            <a:ext cx="2835275" cy="38690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5904" marR="5080" lvl="0" indent="-243204" algn="l" defTabSz="914400" rtl="0" eaLnBrk="1" fontAlgn="auto" latinLnBrk="0" hangingPunct="1">
              <a:lnSpc>
                <a:spcPct val="100299"/>
              </a:lnSpc>
              <a:spcBef>
                <a:spcPts val="90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255904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Best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practices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community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standards (e.g. EarthScope/FDSN/NEIC)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on: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27355" marR="243204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2735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Infrasound/OBS/DAS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26720" marR="0" lvl="1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26720" algn="l"/>
              </a:tabLst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AAI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26720" marR="0" lvl="1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26720" algn="l"/>
              </a:tabLst>
              <a:defRPr/>
            </a:pP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QA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27355" marR="25400" lvl="1" indent="-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2735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Massive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access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processing,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eg.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testing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provision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via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S3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(Object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Storage)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426720" marR="0" lvl="1" indent="-30416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26720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FAIRification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5224" y="2028646"/>
            <a:ext cx="2759710" cy="3879215"/>
          </a:xfrm>
          <a:custGeom>
            <a:avLst/>
            <a:gdLst/>
            <a:ahLst/>
            <a:cxnLst/>
            <a:rect l="l" t="t" r="r" b="b"/>
            <a:pathLst>
              <a:path w="2759710" h="3879215">
                <a:moveTo>
                  <a:pt x="2759699" y="3878699"/>
                </a:moveTo>
                <a:lnTo>
                  <a:pt x="0" y="3878699"/>
                </a:lnTo>
                <a:lnTo>
                  <a:pt x="0" y="0"/>
                </a:lnTo>
                <a:lnTo>
                  <a:pt x="2759699" y="0"/>
                </a:lnTo>
                <a:lnTo>
                  <a:pt x="2759699" y="3878699"/>
                </a:lnTo>
                <a:close/>
              </a:path>
            </a:pathLst>
          </a:custGeom>
          <a:solidFill>
            <a:srgbClr val="833C0B">
              <a:alpha val="49409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8250" y="2044902"/>
            <a:ext cx="1587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Within-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TCS</a:t>
            </a:r>
            <a:r>
              <a:rPr kumimoji="0" sz="18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cross-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TCS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collaborations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6359" y="3166566"/>
            <a:ext cx="2438400" cy="265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11111"/>
              <a:buFontTx/>
              <a:buChar char="•"/>
              <a:tabLst>
                <a:tab pos="3168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ShakeMap-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EU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Pct val="111111"/>
              <a:buFontTx/>
              <a:buChar char="•"/>
              <a:tabLst>
                <a:tab pos="31686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ML-ready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datasets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Pct val="111111"/>
              <a:buFontTx/>
              <a:buChar char="•"/>
              <a:tabLst>
                <a:tab pos="3168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ML-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driven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products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257810" lvl="0" indent="-304800" algn="l" defTabSz="914400" rtl="0" eaLnBrk="1" fontAlgn="auto" latinLnBrk="0" hangingPunct="1">
              <a:lnSpc>
                <a:spcPct val="102200"/>
              </a:lnSpc>
              <a:spcBef>
                <a:spcPts val="190"/>
              </a:spcBef>
              <a:spcAft>
                <a:spcPts val="0"/>
              </a:spcAft>
              <a:buClrTx/>
              <a:buSzPct val="111111"/>
              <a:buFontTx/>
              <a:buChar char="•"/>
              <a:tabLst>
                <a:tab pos="3168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Multi-hazard, multi-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risk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products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0" lvl="0" indent="-304165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Pct val="111111"/>
              <a:buFontTx/>
              <a:buChar char="•"/>
              <a:tabLst>
                <a:tab pos="31686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Joint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science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actions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316865" marR="5080" lvl="0" indent="-304800" algn="l" defTabSz="914400" rtl="0" eaLnBrk="1" fontAlgn="auto" latinLnBrk="0" hangingPunct="1">
              <a:lnSpc>
                <a:spcPct val="101099"/>
              </a:lnSpc>
              <a:spcBef>
                <a:spcPts val="215"/>
              </a:spcBef>
              <a:spcAft>
                <a:spcPts val="0"/>
              </a:spcAft>
              <a:buClrTx/>
              <a:buSzPct val="111111"/>
              <a:buFontTx/>
              <a:buChar char="•"/>
              <a:tabLst>
                <a:tab pos="316865" algn="l"/>
              </a:tabLst>
              <a:defRPr/>
            </a:pP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Towards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societal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impact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–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stakeholder engagement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01224" y="1597544"/>
            <a:ext cx="2886075" cy="4310380"/>
          </a:xfrm>
          <a:custGeom>
            <a:avLst/>
            <a:gdLst/>
            <a:ahLst/>
            <a:cxnLst/>
            <a:rect l="l" t="t" r="r" b="b"/>
            <a:pathLst>
              <a:path w="2886075" h="4310380">
                <a:moveTo>
                  <a:pt x="2885999" y="4309799"/>
                </a:moveTo>
                <a:lnTo>
                  <a:pt x="0" y="4309799"/>
                </a:lnTo>
                <a:lnTo>
                  <a:pt x="0" y="0"/>
                </a:lnTo>
                <a:lnTo>
                  <a:pt x="2885999" y="0"/>
                </a:lnTo>
                <a:lnTo>
                  <a:pt x="2885999" y="4309799"/>
                </a:lnTo>
                <a:close/>
              </a:path>
            </a:pathLst>
          </a:custGeom>
          <a:solidFill>
            <a:srgbClr val="C00000">
              <a:alpha val="49411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4249" y="1613800"/>
            <a:ext cx="214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</a:t>
            </a:r>
            <a:r>
              <a:rPr kumimoji="0" sz="1800" b="1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actions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16789" y="2174632"/>
            <a:ext cx="2365375" cy="14300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5904" marR="5080" lvl="0" indent="-243204" algn="l" defTabSz="914400" rtl="0" eaLnBrk="1" fontAlgn="auto" latinLnBrk="0" hangingPunct="1">
              <a:lnSpc>
                <a:spcPct val="101099"/>
              </a:lnSpc>
              <a:spcBef>
                <a:spcPts val="7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255904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Domain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conferences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and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webinars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55904" marR="234950" lvl="0" indent="-243204" algn="l" defTabSz="914400" rtl="0" eaLnBrk="1" fontAlgn="auto" latinLnBrk="0" hangingPunct="1">
              <a:lnSpc>
                <a:spcPct val="101099"/>
              </a:lnSpc>
              <a:spcBef>
                <a:spcPts val="70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255904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Grant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&amp;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mentoring schemes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  <a:p>
            <a:pPr marL="255270" marR="0" lvl="0" indent="-24257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25527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Editorial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initiatives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9489" y="3875923"/>
            <a:ext cx="245364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" rIns="0" bIns="0" rtlCol="0">
            <a:spAutoFit/>
          </a:bodyPr>
          <a:lstStyle/>
          <a:p>
            <a:pPr marL="242570" marR="0" lvl="0" indent="-24257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Pct val="105555"/>
              <a:buFontTx/>
              <a:buChar char="•"/>
              <a:tabLst>
                <a:tab pos="242570" algn="l"/>
              </a:tabLst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EPOS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Seismology</a:t>
            </a:r>
            <a:r>
              <a:rPr kumimoji="0" sz="1800" b="1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&amp;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72699" y="4165484"/>
            <a:ext cx="1473835" cy="27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Geo-INQUIRE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72699" y="4439804"/>
            <a:ext cx="2409825" cy="27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Workshop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2025:</a:t>
            </a:r>
            <a:r>
              <a:rPr kumimoji="0" sz="1800" b="1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24-</a:t>
            </a: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72699" y="4714124"/>
            <a:ext cx="2062480" cy="27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November,</a:t>
            </a:r>
            <a:r>
              <a:rPr kumimoji="0" sz="1800" b="1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Athens,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72699" y="4988444"/>
            <a:ext cx="838835" cy="274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Greece.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Macintosh PowerPoint</Application>
  <PresentationFormat>Widescreen</PresentationFormat>
  <Paragraphs>92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Arial MT</vt:lpstr>
      <vt:lpstr>Calibri</vt:lpstr>
      <vt:lpstr>Tahoma</vt:lpstr>
      <vt:lpstr>1_Office Theme</vt:lpstr>
      <vt:lpstr>EPOS TCS Seismology at a glance @ EPOS Days 2025</vt:lpstr>
      <vt:lpstr>EPOS TCS Seismology facilitates and enhances seismological research through the  development  and  maintenance  of  infrastructure,  data  services,  data products, and collaborative initiatives.</vt:lpstr>
      <vt:lpstr>Portfolio of ORFEUS data services/products &amp; activites</vt:lpstr>
      <vt:lpstr>Portfolio of EMSC &amp; AHEAD data services and products</vt:lpstr>
      <vt:lpstr>Portfolio of EFEHR data services/products and activities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Karl_EPOS ERIC </dc:creator>
  <cp:lastModifiedBy>Karl_EPOS ERIC </cp:lastModifiedBy>
  <cp:revision>1</cp:revision>
  <dcterms:created xsi:type="dcterms:W3CDTF">2025-03-27T13:56:22Z</dcterms:created>
  <dcterms:modified xsi:type="dcterms:W3CDTF">2025-03-27T13:56:40Z</dcterms:modified>
</cp:coreProperties>
</file>