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715" r:id="rId2"/>
    <p:sldId id="716" r:id="rId3"/>
    <p:sldId id="717" r:id="rId4"/>
    <p:sldId id="474" r:id="rId5"/>
    <p:sldId id="718" r:id="rId6"/>
    <p:sldId id="719" r:id="rId7"/>
    <p:sldId id="475" r:id="rId8"/>
    <p:sldId id="720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6"/>
  </p:normalViewPr>
  <p:slideViewPr>
    <p:cSldViewPr snapToGrid="0">
      <p:cViewPr varScale="1">
        <p:scale>
          <a:sx n="105" d="100"/>
          <a:sy n="105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438FBB-86B9-9943-91D9-73AC46E89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9932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235733D-4B6C-A74C-B29A-58C3005DB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7899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E8E038-94F8-874B-A98E-0311E3F31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FDE6C-5370-3741-837F-9ED1028CF52F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D9C158-228A-DB40-8E66-B018D2B55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C09264-41CF-3445-8DAF-9F4FAB540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4248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D25002-995B-F049-90D9-092386008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7DDAB69-9583-884D-BB72-E226027B83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1D61E9-5729-0343-BED1-AA440825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F1425-4DFA-2346-95B2-4C49152A7184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AE50F2-7B75-4A4F-BCB0-D6111E21F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B88B43-476A-1B4B-AF4A-E98C7E261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427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1D4C1FB-0F7B-C04A-8B77-1A97D01BA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554A2BE-4E76-C54A-9E02-ACF3DB36B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BE7265-6D66-0A48-8853-7B820813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1B1DD-0CEC-724B-AF43-DAAB40D97626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71A801-D62D-C547-A22B-F3CFEB2F6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9ABFA3-EBEE-0A42-9B9D-D28FA37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6864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160F70-1F00-D643-94A3-303D1D305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6C0D70-2889-BD49-B4CC-777BA5151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CF7FBD-075C-7C4A-85DF-D0BFF223F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6C8C-E6F8-3243-8BAD-29F9FF9B4D14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5A98F7D-78CC-9546-B1F8-0DEB594B8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A14941-1C0E-F049-9242-33976AC86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9425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12B9FB-8446-214B-B0C0-579D0FA1A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6592B07-A025-524D-BF64-8C572D2CD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2C8270C-F743-B542-B016-0C049B14C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B707-4A48-804D-9C2A-4DDFC4E54C3A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4AA72D-EDA9-7F4D-BDFA-099ED0640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8E7436-599A-5448-806D-9EF7E086C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3024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C50C14-30D2-6440-BB9D-56BD7B7C2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16F1A0-947B-E748-B56D-FA32B97CFA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74BA94D-E621-7D42-B8A1-4934FBE3B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203B0BD-61F6-D143-BAEA-11DE2B5E7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4CE3-5130-CE44-A63B-445237BE6AD7}" type="datetime1">
              <a:rPr lang="it-IT" smtClean="0"/>
              <a:t>27/03/25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4624939-23EA-694F-B26C-95656C211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9404F88-C4D4-6E43-BABD-0279DEAEF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4049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0C76C0-C991-C748-93FB-A9A01031F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40349B1-7F61-9D4E-B220-0049C8609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B093F6C-B8E8-0342-AEED-97A3F8526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90762C7-84B8-2C4B-9387-F9F50D66C4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FFD2827-B82F-8F44-B6AF-942F810ABE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9E93F5F-8493-B74C-9517-EEC2D55AD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E2E4-5F79-7C45-BB57-48F92BED5E88}" type="datetime1">
              <a:rPr lang="it-IT" smtClean="0"/>
              <a:t>27/03/25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388C6F0-63CF-B94E-9148-BFFE830FB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B8CC07B-3409-9C4A-8E6F-A9F80C654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930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F8D559-01B3-EA40-BE88-7F8565E45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6A00E70-7DBF-B143-94A2-A626858AF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BCB67-2890-E949-AEDF-7C3C5B263041}" type="datetime1">
              <a:rPr lang="it-IT" smtClean="0"/>
              <a:t>27/03/25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3E8FD8D-DFE1-A44B-B59B-A3CA7AE8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E7E340C-FC76-5B41-9F47-A176CE5F6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227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3095382-22A7-8746-A7D9-F44E3BC90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801A9-A493-BD4A-B120-F5381E0299B1}" type="datetime1">
              <a:rPr lang="it-IT" smtClean="0"/>
              <a:t>27/03/25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AA1060E-6D86-944A-B245-4785AC8AB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37CC35C-418F-9D40-94C9-0A18EAD0C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2060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E247EE-4C2B-F24D-974A-00018E3A8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C7DE57-D27E-BA42-A583-3942682F6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41A9DD4-D7F7-5F43-BC8F-984210F04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7A2A710-8A5E-0744-BBF1-7C26F12B6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393B2-E4C3-E542-B03F-B649DA568A26}" type="datetime1">
              <a:rPr lang="it-IT" smtClean="0"/>
              <a:t>27/03/25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81496CD-F163-0242-9857-A0E5F2CB8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0844987-5EDA-A946-AC74-C6BD8B32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4055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AB1C2A-0D79-CC42-8170-BE118021A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99473AE-321F-0C41-903E-2B5278012E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6BAC4C7-8A1C-F646-8E1B-3E99256DF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723EF0-D794-B04B-A2F6-2AFFC3FE0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E136-552E-E843-90C3-8C98EC00F52C}" type="datetime1">
              <a:rPr lang="it-IT" smtClean="0"/>
              <a:t>27/03/25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9B69F02-45C9-E444-AA07-5CFABE1F8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2491159-3D90-3B45-A795-C5F47C09C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5205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B8B3620-A003-F34C-A2E3-BC2793D6B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6851603-7208-0C4E-A901-8F7F5A3DE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9B1F6AB-3784-6949-AAF0-578C003F5C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58C37-A975-9B47-8DC9-99DA81560F28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06D1CC-BBC6-D749-A2D4-CC8EB00097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FE3AEE-20CE-C242-AC3C-A7FB4AD28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2442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gif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12" Type="http://schemas.openxmlformats.org/officeDocument/2006/relationships/image" Target="../media/image29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11" Type="http://schemas.openxmlformats.org/officeDocument/2006/relationships/image" Target="../media/image28.png"/><Relationship Id="rId5" Type="http://schemas.openxmlformats.org/officeDocument/2006/relationships/image" Target="../media/image23.emf"/><Relationship Id="rId10" Type="http://schemas.openxmlformats.org/officeDocument/2006/relationships/image" Target="../media/image12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jpe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7.gif"/><Relationship Id="rId7" Type="http://schemas.openxmlformats.org/officeDocument/2006/relationships/image" Target="../media/image39.em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7.png"/><Relationship Id="rId4" Type="http://schemas.openxmlformats.org/officeDocument/2006/relationships/image" Target="../media/image38.jpe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2A7FC2-F42C-224C-9DE5-3E6C336658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81613"/>
            <a:ext cx="9144000" cy="2387600"/>
          </a:xfrm>
        </p:spPr>
        <p:txBody>
          <a:bodyPr>
            <a:normAutofit/>
          </a:bodyPr>
          <a:lstStyle/>
          <a:p>
            <a:r>
              <a:rPr lang="en-GB" sz="5000" noProof="0" dirty="0">
                <a:solidFill>
                  <a:srgbClr val="275536"/>
                </a:solidFill>
                <a:latin typeface="+mn-lt"/>
                <a:ea typeface="+mn-ea"/>
                <a:cs typeface="+mn-cs"/>
              </a:rPr>
              <a:t>TCS Satellite Data:</a:t>
            </a:r>
            <a:br>
              <a:rPr lang="en-GB" sz="5000" noProof="0" dirty="0">
                <a:solidFill>
                  <a:srgbClr val="275536"/>
                </a:solidFill>
                <a:latin typeface="+mn-lt"/>
                <a:ea typeface="+mn-ea"/>
                <a:cs typeface="+mn-cs"/>
              </a:rPr>
            </a:br>
            <a:r>
              <a:rPr lang="en-GB" sz="5000" noProof="0" dirty="0">
                <a:solidFill>
                  <a:srgbClr val="275536"/>
                </a:solidFill>
                <a:latin typeface="+mn-lt"/>
                <a:ea typeface="+mn-ea"/>
                <a:cs typeface="+mn-cs"/>
              </a:rPr>
              <a:t>Mission and Perspectives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DA0E8B4-5947-172B-3127-D9167E3A75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b">
            <a:normAutofit fontScale="25000" lnSpcReduction="20000"/>
          </a:bodyPr>
          <a:lstStyle/>
          <a:p>
            <a:pPr>
              <a:spcBef>
                <a:spcPct val="0"/>
              </a:spcBef>
            </a:pPr>
            <a:endParaRPr lang="it-IT" sz="2200" b="1" dirty="0">
              <a:solidFill>
                <a:srgbClr val="275536"/>
              </a:solidFill>
            </a:endParaRPr>
          </a:p>
          <a:p>
            <a:pPr>
              <a:spcBef>
                <a:spcPct val="0"/>
              </a:spcBef>
            </a:pPr>
            <a:endParaRPr lang="it-IT" sz="2200" b="1" dirty="0">
              <a:solidFill>
                <a:srgbClr val="275536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it-IT" sz="8000" b="1" dirty="0">
                <a:solidFill>
                  <a:srgbClr val="275536"/>
                </a:solidFill>
              </a:rPr>
              <a:t>Michele Manunta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it-IT" sz="8000" b="1" dirty="0">
                <a:solidFill>
                  <a:srgbClr val="275536"/>
                </a:solidFill>
              </a:rPr>
              <a:t>CNR-IREA - </a:t>
            </a:r>
            <a:r>
              <a:rPr lang="it-IT" sz="8000" b="1" dirty="0" err="1">
                <a:solidFill>
                  <a:srgbClr val="275536"/>
                </a:solidFill>
              </a:rPr>
              <a:t>Italy</a:t>
            </a:r>
            <a:endParaRPr lang="it-IT" sz="8000" b="1" dirty="0">
              <a:solidFill>
                <a:srgbClr val="275536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it-IT" sz="8000" dirty="0">
                <a:solidFill>
                  <a:srgbClr val="275536"/>
                </a:solidFill>
              </a:rPr>
              <a:t>(</a:t>
            </a:r>
            <a:r>
              <a:rPr lang="it-IT" sz="8000" dirty="0" err="1">
                <a:solidFill>
                  <a:srgbClr val="275536"/>
                </a:solidFill>
              </a:rPr>
              <a:t>manunta.m@irea.cnr.it</a:t>
            </a:r>
            <a:r>
              <a:rPr lang="it-IT" sz="8000" dirty="0">
                <a:solidFill>
                  <a:srgbClr val="275536"/>
                </a:solidFill>
              </a:rPr>
              <a:t>)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it-IT" sz="8000" dirty="0">
              <a:solidFill>
                <a:srgbClr val="275536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it-IT" sz="8000" b="1" dirty="0">
                <a:solidFill>
                  <a:srgbClr val="275536"/>
                </a:solidFill>
              </a:rPr>
              <a:t>TCS Satellite Data Director</a:t>
            </a:r>
          </a:p>
          <a:p>
            <a:pPr>
              <a:spcBef>
                <a:spcPct val="0"/>
              </a:spcBef>
            </a:pPr>
            <a:endParaRPr lang="it-IT" sz="5000" b="1" dirty="0">
              <a:solidFill>
                <a:srgbClr val="275536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09EF9D9-0F94-3542-AF29-EFD3585089D8}"/>
              </a:ext>
            </a:extLst>
          </p:cNvPr>
          <p:cNvSpPr txBox="1"/>
          <p:nvPr/>
        </p:nvSpPr>
        <p:spPr>
          <a:xfrm>
            <a:off x="12723223" y="50553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73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3A66527B-19BF-9DD0-CEF1-4E1F7C377B71}"/>
              </a:ext>
            </a:extLst>
          </p:cNvPr>
          <p:cNvSpPr txBox="1"/>
          <p:nvPr/>
        </p:nvSpPr>
        <p:spPr>
          <a:xfrm>
            <a:off x="1513011" y="686110"/>
            <a:ext cx="10232643" cy="1472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TCS Satellite Data aims to foster the use and re-use of satellite data and products to establish multidisciplinary research in Earth sciences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TCS SATD widely benefits from the </a:t>
            </a: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Copernicus Programme 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 deploy advanced satellite services with a </a:t>
            </a: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free and open data access 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policy.</a:t>
            </a: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13D6CB1F-75AA-A045-2032-06A3371CA25C}"/>
              </a:ext>
            </a:extLst>
          </p:cNvPr>
          <p:cNvGrpSpPr>
            <a:grpSpLocks noChangeAspect="1"/>
          </p:cNvGrpSpPr>
          <p:nvPr/>
        </p:nvGrpSpPr>
        <p:grpSpPr>
          <a:xfrm>
            <a:off x="1132147" y="1959058"/>
            <a:ext cx="3600000" cy="1536029"/>
            <a:chOff x="284970" y="2177929"/>
            <a:chExt cx="2875846" cy="1227051"/>
          </a:xfrm>
        </p:grpSpPr>
        <p:pic>
          <p:nvPicPr>
            <p:cNvPr id="7" name="Picture 49">
              <a:extLst>
                <a:ext uri="{FF2B5EF4-FFF2-40B4-BE49-F238E27FC236}">
                  <a16:creationId xmlns:a16="http://schemas.microsoft.com/office/drawing/2014/main" id="{B746D97C-92A2-E0BA-CDB2-001C6A33A5E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6891" y="2177929"/>
              <a:ext cx="1057213" cy="11963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50">
              <a:extLst>
                <a:ext uri="{FF2B5EF4-FFF2-40B4-BE49-F238E27FC236}">
                  <a16:creationId xmlns:a16="http://schemas.microsoft.com/office/drawing/2014/main" id="{CA69B239-B5E3-B9A8-9EA1-0C0D67446DE8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18895" y="2177929"/>
              <a:ext cx="941921" cy="122705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51">
              <a:extLst>
                <a:ext uri="{FF2B5EF4-FFF2-40B4-BE49-F238E27FC236}">
                  <a16:creationId xmlns:a16="http://schemas.microsoft.com/office/drawing/2014/main" id="{50D90A64-9702-C760-47E0-A89D5F6B0F53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4970" y="2178177"/>
              <a:ext cx="941921" cy="119630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93B3C205-E403-5F26-E8DA-65953609A157}"/>
              </a:ext>
            </a:extLst>
          </p:cNvPr>
          <p:cNvGrpSpPr>
            <a:grpSpLocks noChangeAspect="1"/>
          </p:cNvGrpSpPr>
          <p:nvPr/>
        </p:nvGrpSpPr>
        <p:grpSpPr>
          <a:xfrm>
            <a:off x="876953" y="3523098"/>
            <a:ext cx="4163665" cy="2880000"/>
            <a:chOff x="1498168" y="590694"/>
            <a:chExt cx="8906354" cy="6160510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99EF495D-62DD-7ED2-8FC7-D536FD4B8A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86607" y="971351"/>
              <a:ext cx="6269037" cy="5031083"/>
            </a:xfrm>
            <a:prstGeom prst="rect">
              <a:avLst/>
            </a:prstGeom>
          </p:spPr>
        </p:pic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214A94B9-9369-58E4-1B24-434D77740A3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473722" y="590694"/>
              <a:ext cx="7930800" cy="6160510"/>
              <a:chOff x="1148272" y="617828"/>
              <a:chExt cx="7929722" cy="6159673"/>
            </a:xfrm>
          </p:grpSpPr>
          <p:grpSp>
            <p:nvGrpSpPr>
              <p:cNvPr id="20" name="Gruppo 19">
                <a:extLst>
                  <a:ext uri="{FF2B5EF4-FFF2-40B4-BE49-F238E27FC236}">
                    <a16:creationId xmlns:a16="http://schemas.microsoft.com/office/drawing/2014/main" id="{4E442C61-C3C6-2F3D-D93D-928488E5983F}"/>
                  </a:ext>
                </a:extLst>
              </p:cNvPr>
              <p:cNvGrpSpPr/>
              <p:nvPr/>
            </p:nvGrpSpPr>
            <p:grpSpPr>
              <a:xfrm>
                <a:off x="1815929" y="2830380"/>
                <a:ext cx="4033026" cy="3056543"/>
                <a:chOff x="3008087" y="2781367"/>
                <a:chExt cx="5041283" cy="3820679"/>
              </a:xfrm>
            </p:grpSpPr>
            <p:sp>
              <p:nvSpPr>
                <p:cNvPr id="31" name="Ovale 30">
                  <a:extLst>
                    <a:ext uri="{FF2B5EF4-FFF2-40B4-BE49-F238E27FC236}">
                      <a16:creationId xmlns:a16="http://schemas.microsoft.com/office/drawing/2014/main" id="{7B7502B1-6521-ADF9-BEEF-EC91A003704D}"/>
                    </a:ext>
                  </a:extLst>
                </p:cNvPr>
                <p:cNvSpPr/>
                <p:nvPr/>
              </p:nvSpPr>
              <p:spPr>
                <a:xfrm>
                  <a:off x="3008087" y="6279104"/>
                  <a:ext cx="322942" cy="322942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Ovale 31">
                  <a:extLst>
                    <a:ext uri="{FF2B5EF4-FFF2-40B4-BE49-F238E27FC236}">
                      <a16:creationId xmlns:a16="http://schemas.microsoft.com/office/drawing/2014/main" id="{AE6238DF-E127-E9CF-D1C3-832CD9C7DA47}"/>
                    </a:ext>
                  </a:extLst>
                </p:cNvPr>
                <p:cNvSpPr/>
                <p:nvPr/>
              </p:nvSpPr>
              <p:spPr>
                <a:xfrm>
                  <a:off x="7767567" y="5996945"/>
                  <a:ext cx="281803" cy="281803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Ovale 32">
                  <a:extLst>
                    <a:ext uri="{FF2B5EF4-FFF2-40B4-BE49-F238E27FC236}">
                      <a16:creationId xmlns:a16="http://schemas.microsoft.com/office/drawing/2014/main" id="{5BE9C334-243D-C563-D5C8-475F87DFDA56}"/>
                    </a:ext>
                  </a:extLst>
                </p:cNvPr>
                <p:cNvSpPr/>
                <p:nvPr/>
              </p:nvSpPr>
              <p:spPr>
                <a:xfrm>
                  <a:off x="5322930" y="2946023"/>
                  <a:ext cx="302700" cy="292873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Ovale 33">
                  <a:extLst>
                    <a:ext uri="{FF2B5EF4-FFF2-40B4-BE49-F238E27FC236}">
                      <a16:creationId xmlns:a16="http://schemas.microsoft.com/office/drawing/2014/main" id="{75D9FF3C-2B96-F650-D5F7-31ED7EB3135B}"/>
                    </a:ext>
                  </a:extLst>
                </p:cNvPr>
                <p:cNvSpPr/>
                <p:nvPr/>
              </p:nvSpPr>
              <p:spPr>
                <a:xfrm>
                  <a:off x="7462071" y="3136127"/>
                  <a:ext cx="302700" cy="292873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Ovale 34">
                  <a:extLst>
                    <a:ext uri="{FF2B5EF4-FFF2-40B4-BE49-F238E27FC236}">
                      <a16:creationId xmlns:a16="http://schemas.microsoft.com/office/drawing/2014/main" id="{563F1495-C2E7-77F9-DF6D-C0BFD9DCE4A4}"/>
                    </a:ext>
                  </a:extLst>
                </p:cNvPr>
                <p:cNvSpPr/>
                <p:nvPr/>
              </p:nvSpPr>
              <p:spPr>
                <a:xfrm>
                  <a:off x="4386436" y="2781367"/>
                  <a:ext cx="302700" cy="292873"/>
                </a:xfrm>
                <a:prstGeom prst="ellipse">
                  <a:avLst/>
                </a:prstGeom>
                <a:noFill/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1" name="Immagine 20" descr="chart.php-4.png">
                <a:extLst>
                  <a:ext uri="{FF2B5EF4-FFF2-40B4-BE49-F238E27FC236}">
                    <a16:creationId xmlns:a16="http://schemas.microsoft.com/office/drawing/2014/main" id="{F08304F0-BBA8-49C5-9B7D-607A9FB3C1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48272" y="617828"/>
                <a:ext cx="2465820" cy="965485"/>
              </a:xfrm>
              <a:prstGeom prst="rect">
                <a:avLst/>
              </a:prstGeom>
              <a:effectLst>
                <a:outerShdw blurRad="50800" dist="114300" dir="84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22" name="Immagine 21" descr="chart.php-2.png">
                <a:extLst>
                  <a:ext uri="{FF2B5EF4-FFF2-40B4-BE49-F238E27FC236}">
                    <a16:creationId xmlns:a16="http://schemas.microsoft.com/office/drawing/2014/main" id="{F189FB29-7238-C234-D202-EC430197B1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16386" y="908153"/>
                <a:ext cx="2471349" cy="971067"/>
              </a:xfrm>
              <a:prstGeom prst="rect">
                <a:avLst/>
              </a:prstGeom>
              <a:effectLst>
                <a:outerShdw blurRad="50800" dist="127000" dir="84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23" name="Immagine 22" descr="chart.php-3.png">
                <a:extLst>
                  <a:ext uri="{FF2B5EF4-FFF2-40B4-BE49-F238E27FC236}">
                    <a16:creationId xmlns:a16="http://schemas.microsoft.com/office/drawing/2014/main" id="{9B277A96-A0FE-75EA-0EFA-DFACAB7340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76152" y="5812016"/>
                <a:ext cx="2465820" cy="965485"/>
              </a:xfrm>
              <a:prstGeom prst="rect">
                <a:avLst/>
              </a:prstGeom>
              <a:effectLst>
                <a:outerShdw blurRad="50800" dist="127000" dir="84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24" name="Immagine 23">
                <a:extLst>
                  <a:ext uri="{FF2B5EF4-FFF2-40B4-BE49-F238E27FC236}">
                    <a16:creationId xmlns:a16="http://schemas.microsoft.com/office/drawing/2014/main" id="{30E0E961-5F40-C541-4577-DE832C148F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26275" y="2226770"/>
                <a:ext cx="2352177" cy="983931"/>
              </a:xfrm>
              <a:prstGeom prst="rect">
                <a:avLst/>
              </a:prstGeom>
            </p:spPr>
          </p:pic>
          <p:pic>
            <p:nvPicPr>
              <p:cNvPr id="25" name="Immagine 24">
                <a:extLst>
                  <a:ext uri="{FF2B5EF4-FFF2-40B4-BE49-F238E27FC236}">
                    <a16:creationId xmlns:a16="http://schemas.microsoft.com/office/drawing/2014/main" id="{1632B45D-1C93-58E8-6296-816E5CEFC5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12293" y="4208832"/>
                <a:ext cx="2465701" cy="1046095"/>
              </a:xfrm>
              <a:prstGeom prst="rect">
                <a:avLst/>
              </a:prstGeom>
            </p:spPr>
          </p:pic>
          <p:cxnSp>
            <p:nvCxnSpPr>
              <p:cNvPr id="26" name="Connettore 2 25">
                <a:extLst>
                  <a:ext uri="{FF2B5EF4-FFF2-40B4-BE49-F238E27FC236}">
                    <a16:creationId xmlns:a16="http://schemas.microsoft.com/office/drawing/2014/main" id="{1D430CDA-23B5-865B-E1DC-6D280D2EF026}"/>
                  </a:ext>
                </a:extLst>
              </p:cNvPr>
              <p:cNvCxnSpPr/>
              <p:nvPr/>
            </p:nvCxnSpPr>
            <p:spPr bwMode="auto">
              <a:xfrm>
                <a:off x="2528454" y="1679803"/>
                <a:ext cx="390154" cy="1068015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Connettore 2 26">
                <a:extLst>
                  <a:ext uri="{FF2B5EF4-FFF2-40B4-BE49-F238E27FC236}">
                    <a16:creationId xmlns:a16="http://schemas.microsoft.com/office/drawing/2014/main" id="{827D0EC7-4C93-B9AF-E4A8-4E5006F3F719}"/>
                  </a:ext>
                </a:extLst>
              </p:cNvPr>
              <p:cNvCxnSpPr/>
              <p:nvPr/>
            </p:nvCxnSpPr>
            <p:spPr bwMode="auto">
              <a:xfrm flipH="1">
                <a:off x="3898418" y="1962728"/>
                <a:ext cx="500402" cy="925377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Connettore 2 27">
                <a:extLst>
                  <a:ext uri="{FF2B5EF4-FFF2-40B4-BE49-F238E27FC236}">
                    <a16:creationId xmlns:a16="http://schemas.microsoft.com/office/drawing/2014/main" id="{0DB57DF8-2226-DA23-01CC-62CC8E17B404}"/>
                  </a:ext>
                </a:extLst>
              </p:cNvPr>
              <p:cNvCxnSpPr/>
              <p:nvPr/>
            </p:nvCxnSpPr>
            <p:spPr bwMode="auto">
              <a:xfrm flipH="1">
                <a:off x="5726545" y="2667000"/>
                <a:ext cx="753550" cy="447188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Connettore 2 28">
                <a:extLst>
                  <a:ext uri="{FF2B5EF4-FFF2-40B4-BE49-F238E27FC236}">
                    <a16:creationId xmlns:a16="http://schemas.microsoft.com/office/drawing/2014/main" id="{2211FA33-0B85-A14F-AFD3-ED9A79A4AEFF}"/>
                  </a:ext>
                </a:extLst>
              </p:cNvPr>
              <p:cNvCxnSpPr/>
              <p:nvPr/>
            </p:nvCxnSpPr>
            <p:spPr bwMode="auto">
              <a:xfrm flipH="1">
                <a:off x="5870288" y="5056909"/>
                <a:ext cx="667532" cy="345933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Connettore 2 29">
                <a:extLst>
                  <a:ext uri="{FF2B5EF4-FFF2-40B4-BE49-F238E27FC236}">
                    <a16:creationId xmlns:a16="http://schemas.microsoft.com/office/drawing/2014/main" id="{96AFE5CE-90A1-BBF5-4336-FC8BF4C07D04}"/>
                  </a:ext>
                </a:extLst>
              </p:cNvPr>
              <p:cNvCxnSpPr/>
              <p:nvPr/>
            </p:nvCxnSpPr>
            <p:spPr bwMode="auto">
              <a:xfrm flipH="1" flipV="1">
                <a:off x="2124366" y="5812016"/>
                <a:ext cx="782516" cy="113455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96C8FE1A-115B-4A48-D416-E4867A84ACFF}"/>
                </a:ext>
              </a:extLst>
            </p:cNvPr>
            <p:cNvGrpSpPr/>
            <p:nvPr/>
          </p:nvGrpSpPr>
          <p:grpSpPr>
            <a:xfrm>
              <a:off x="1498168" y="1263761"/>
              <a:ext cx="1316708" cy="5011723"/>
              <a:chOff x="567556" y="771572"/>
              <a:chExt cx="1316708" cy="5011723"/>
            </a:xfrm>
          </p:grpSpPr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E0A1F420-7EAF-3E3C-B8E4-4D974897E331}"/>
                  </a:ext>
                </a:extLst>
              </p:cNvPr>
              <p:cNvSpPr/>
              <p:nvPr/>
            </p:nvSpPr>
            <p:spPr>
              <a:xfrm rot="16200000">
                <a:off x="-1279952" y="2619080"/>
                <a:ext cx="5011723" cy="13167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62699"/>
                    </a:solidFill>
                    <a:effectLst/>
                    <a:uLnTx/>
                    <a:uFillTx/>
                    <a:latin typeface="Calibri" panose="020F0502020204030204"/>
                    <a:ea typeface="MS PGothic" charset="0"/>
                    <a:cs typeface="+mn-cs"/>
                  </a:rPr>
                  <a:t>Mean</a:t>
                </a:r>
                <a:r>
                  <a:rPr kumimoji="0" lang="it-IT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99"/>
                    </a:solidFill>
                    <a:effectLst/>
                    <a:uLnTx/>
                    <a:uFillTx/>
                    <a:latin typeface="Calibri" panose="020F0502020204030204"/>
                    <a:ea typeface="MS PGothic" charset="0"/>
                    <a:cs typeface="+mn-cs"/>
                  </a:rPr>
                  <a:t> </a:t>
                </a:r>
                <a:r>
                  <a:rPr kumimoji="0" lang="it-IT" sz="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62699"/>
                    </a:solidFill>
                    <a:effectLst/>
                    <a:uLnTx/>
                    <a:uFillTx/>
                    <a:latin typeface="Calibri" panose="020F0502020204030204"/>
                    <a:ea typeface="MS PGothic" charset="0"/>
                    <a:cs typeface="+mn-cs"/>
                  </a:rPr>
                  <a:t>deformation</a:t>
                </a:r>
                <a:r>
                  <a:rPr kumimoji="0" lang="it-IT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99"/>
                    </a:solidFill>
                    <a:effectLst/>
                    <a:uLnTx/>
                    <a:uFillTx/>
                    <a:latin typeface="Calibri" panose="020F0502020204030204"/>
                    <a:ea typeface="MS PGothic" charset="0"/>
                    <a:cs typeface="+mn-cs"/>
                  </a:rPr>
                  <a:t> </a:t>
                </a:r>
                <a:r>
                  <a:rPr kumimoji="0" lang="it-IT" sz="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62699"/>
                    </a:solidFill>
                    <a:effectLst/>
                    <a:uLnTx/>
                    <a:uFillTx/>
                    <a:latin typeface="Calibri" panose="020F0502020204030204"/>
                    <a:ea typeface="MS PGothic" charset="0"/>
                    <a:cs typeface="+mn-cs"/>
                  </a:rPr>
                  <a:t>velocity</a:t>
                </a:r>
                <a:r>
                  <a:rPr kumimoji="0" lang="it-IT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99"/>
                    </a:solidFill>
                    <a:effectLst/>
                    <a:uLnTx/>
                    <a:uFillTx/>
                    <a:latin typeface="Calibri" panose="020F0502020204030204"/>
                    <a:ea typeface="MS PGothic" charset="0"/>
                    <a:cs typeface="+mn-cs"/>
                  </a:rPr>
                  <a:t> [cm/</a:t>
                </a:r>
                <a:r>
                  <a:rPr kumimoji="0" lang="it-IT" sz="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62699"/>
                    </a:solidFill>
                    <a:effectLst/>
                    <a:uLnTx/>
                    <a:uFillTx/>
                    <a:latin typeface="Calibri" panose="020F0502020204030204"/>
                    <a:ea typeface="MS PGothic" charset="0"/>
                    <a:cs typeface="+mn-cs"/>
                  </a:rPr>
                  <a:t>year</a:t>
                </a:r>
                <a:r>
                  <a:rPr kumimoji="0" lang="it-IT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99"/>
                    </a:solidFill>
                    <a:effectLst/>
                    <a:uLnTx/>
                    <a:uFillTx/>
                    <a:latin typeface="Calibri" panose="020F0502020204030204"/>
                    <a:ea typeface="MS PGothic" charset="0"/>
                    <a:cs typeface="+mn-cs"/>
                  </a:rPr>
                  <a:t>]</a:t>
                </a:r>
                <a:endPara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99"/>
                  </a:solidFill>
                  <a:effectLst/>
                  <a:uLnTx/>
                  <a:uFillTx/>
                  <a:latin typeface="Calibri" panose="020F0502020204030204"/>
                  <a:ea typeface="MS PGothic" charset="0"/>
                  <a:cs typeface="MS PGothic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99"/>
                  </a:solidFill>
                  <a:effectLst/>
                  <a:uLnTx/>
                  <a:uFillTx/>
                  <a:latin typeface="Calibri" panose="020F0502020204030204"/>
                  <a:ea typeface="MS PGothic" charset="0"/>
                  <a:cs typeface="MS PGothic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99"/>
                  </a:solidFill>
                  <a:effectLst/>
                  <a:uLnTx/>
                  <a:uFillTx/>
                  <a:latin typeface="Calibri" panose="020F0502020204030204"/>
                  <a:ea typeface="MS PGothic" charset="0"/>
                  <a:cs typeface="MS PGothic" charset="0"/>
                </a:endParaRPr>
              </a:p>
            </p:txBody>
          </p:sp>
          <p:grpSp>
            <p:nvGrpSpPr>
              <p:cNvPr id="16" name="Gruppo 15">
                <a:extLst>
                  <a:ext uri="{FF2B5EF4-FFF2-40B4-BE49-F238E27FC236}">
                    <a16:creationId xmlns:a16="http://schemas.microsoft.com/office/drawing/2014/main" id="{FFB50440-B5A1-4899-4095-615E16AFB43A}"/>
                  </a:ext>
                </a:extLst>
              </p:cNvPr>
              <p:cNvGrpSpPr/>
              <p:nvPr/>
            </p:nvGrpSpPr>
            <p:grpSpPr>
              <a:xfrm>
                <a:off x="980226" y="1173874"/>
                <a:ext cx="860435" cy="4409877"/>
                <a:chOff x="980226" y="1173874"/>
                <a:chExt cx="860435" cy="4409877"/>
              </a:xfrm>
            </p:grpSpPr>
            <p:pic>
              <p:nvPicPr>
                <p:cNvPr id="17" name="Immagine 64" descr="Barra.bmp">
                  <a:extLst>
                    <a:ext uri="{FF2B5EF4-FFF2-40B4-BE49-F238E27FC236}">
                      <a16:creationId xmlns:a16="http://schemas.microsoft.com/office/drawing/2014/main" id="{6B66B0DE-9B79-CE03-F212-F1195A0033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6200000">
                  <a:off x="-478855" y="3203828"/>
                  <a:ext cx="3451040" cy="1676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8" name="CasellaDiTesto 4">
                  <a:extLst>
                    <a:ext uri="{FF2B5EF4-FFF2-40B4-BE49-F238E27FC236}">
                      <a16:creationId xmlns:a16="http://schemas.microsoft.com/office/drawing/2014/main" id="{0399046A-940F-22B1-5B8F-930310FCCE4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20289" y="1173874"/>
                  <a:ext cx="782710" cy="570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altLang="it-IT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2699"/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34" charset="-128"/>
                      <a:cs typeface="+mn-cs"/>
                    </a:rPr>
                    <a:t>&gt;3</a:t>
                  </a:r>
                </a:p>
              </p:txBody>
            </p:sp>
            <p:sp>
              <p:nvSpPr>
                <p:cNvPr id="19" name="CasellaDiTesto 5">
                  <a:extLst>
                    <a:ext uri="{FF2B5EF4-FFF2-40B4-BE49-F238E27FC236}">
                      <a16:creationId xmlns:a16="http://schemas.microsoft.com/office/drawing/2014/main" id="{0C2F24E3-4A18-6FBD-6474-D99DC136BB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80226" y="5013176"/>
                  <a:ext cx="860435" cy="570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altLang="it-IT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2699"/>
                      </a:solidFill>
                      <a:effectLst/>
                      <a:uLnTx/>
                      <a:uFillTx/>
                      <a:latin typeface="Calibri" panose="020F0502020204030204"/>
                      <a:ea typeface="ＭＳ Ｐゴシック" panose="020B0600070205080204" pitchFamily="34" charset="-128"/>
                      <a:cs typeface="+mn-cs"/>
                    </a:rPr>
                    <a:t>&lt;-3</a:t>
                  </a:r>
                </a:p>
              </p:txBody>
            </p:sp>
          </p:grpSp>
        </p:grpSp>
        <p:pic>
          <p:nvPicPr>
            <p:cNvPr id="14" name="Immagine 13" descr="EPOS.jpg">
              <a:extLst>
                <a:ext uri="{FF2B5EF4-FFF2-40B4-BE49-F238E27FC236}">
                  <a16:creationId xmlns:a16="http://schemas.microsoft.com/office/drawing/2014/main" id="{57041FBB-A538-1DE2-80A3-AB86E931D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71011" y="1005989"/>
              <a:ext cx="868680" cy="373380"/>
            </a:xfrm>
            <a:prstGeom prst="rect">
              <a:avLst/>
            </a:prstGeom>
            <a:ln w="25400">
              <a:solidFill>
                <a:schemeClr val="bg1"/>
              </a:solidFill>
            </a:ln>
          </p:spPr>
        </p:pic>
      </p:grp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6C43181-5769-9EBC-7A10-FE11E7B05EEA}"/>
              </a:ext>
            </a:extLst>
          </p:cNvPr>
          <p:cNvSpPr txBox="1"/>
          <p:nvPr/>
        </p:nvSpPr>
        <p:spPr>
          <a:xfrm>
            <a:off x="5171947" y="2071975"/>
            <a:ext cx="65737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Surface deformation maps and time series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cm to mm accuracy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study natural hazards and anthropogenic phenomena</a:t>
            </a:r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7832EE02-45B3-D93E-9FCC-64B553BBF912}"/>
              </a:ext>
            </a:extLst>
          </p:cNvPr>
          <p:cNvGrpSpPr/>
          <p:nvPr/>
        </p:nvGrpSpPr>
        <p:grpSpPr>
          <a:xfrm>
            <a:off x="4832092" y="3951193"/>
            <a:ext cx="6911549" cy="2607931"/>
            <a:chOff x="4723232" y="3951193"/>
            <a:chExt cx="6911549" cy="2607931"/>
          </a:xfrm>
        </p:grpSpPr>
        <p:pic>
          <p:nvPicPr>
            <p:cNvPr id="38" name="Immagine 37" descr="Immagine che contiene cerchio, design, Elementi grafici, logo&#10;&#10;Descrizione generata automaticamente">
              <a:extLst>
                <a:ext uri="{FF2B5EF4-FFF2-40B4-BE49-F238E27FC236}">
                  <a16:creationId xmlns:a16="http://schemas.microsoft.com/office/drawing/2014/main" id="{9A962F66-0E58-E0B1-43B5-A31052350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4756" y="5119124"/>
              <a:ext cx="1440000" cy="1440000"/>
            </a:xfrm>
            <a:prstGeom prst="rect">
              <a:avLst/>
            </a:prstGeom>
          </p:spPr>
        </p:pic>
        <p:pic>
          <p:nvPicPr>
            <p:cNvPr id="39" name="Immagine 38" descr="Immagine che contiene cerchio, Elementi grafici, grafica, Carattere&#10;&#10;Descrizione generata automaticamente">
              <a:extLst>
                <a:ext uri="{FF2B5EF4-FFF2-40B4-BE49-F238E27FC236}">
                  <a16:creationId xmlns:a16="http://schemas.microsoft.com/office/drawing/2014/main" id="{DC4AA31F-997A-9A16-FD1E-D9A27B8EE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61852" y="3951193"/>
              <a:ext cx="1440000" cy="1440000"/>
            </a:xfrm>
            <a:prstGeom prst="rect">
              <a:avLst/>
            </a:prstGeom>
          </p:spPr>
        </p:pic>
        <p:pic>
          <p:nvPicPr>
            <p:cNvPr id="40" name="Immagine 39" descr="Immagine che contiene logo, Elementi grafici, Carattere, simbolo&#10;&#10;Descrizione generata automaticamente">
              <a:extLst>
                <a:ext uri="{FF2B5EF4-FFF2-40B4-BE49-F238E27FC236}">
                  <a16:creationId xmlns:a16="http://schemas.microsoft.com/office/drawing/2014/main" id="{AD29A4E3-83EE-F779-09AE-4D70034A9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2974" y="3951193"/>
              <a:ext cx="1440000" cy="1440000"/>
            </a:xfrm>
            <a:prstGeom prst="rect">
              <a:avLst/>
            </a:prstGeom>
          </p:spPr>
        </p:pic>
        <p:pic>
          <p:nvPicPr>
            <p:cNvPr id="41" name="Immagine 40" descr="Immagine che contiene Elementi grafici, logo, Carattere, cerchio&#10;&#10;Descrizione generata automaticamente">
              <a:extLst>
                <a:ext uri="{FF2B5EF4-FFF2-40B4-BE49-F238E27FC236}">
                  <a16:creationId xmlns:a16="http://schemas.microsoft.com/office/drawing/2014/main" id="{39473D3E-397C-1EFA-5B5D-6D62DCE6E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5878" y="5119124"/>
              <a:ext cx="1440000" cy="1440000"/>
            </a:xfrm>
            <a:prstGeom prst="rect">
              <a:avLst/>
            </a:prstGeom>
          </p:spPr>
        </p:pic>
        <p:pic>
          <p:nvPicPr>
            <p:cNvPr id="42" name="Immagine 41" descr="Immagine che contiene Carattere, cerchio, logo, Elementi grafici&#10;&#10;Descrizione generata automaticamente">
              <a:extLst>
                <a:ext uri="{FF2B5EF4-FFF2-40B4-BE49-F238E27FC236}">
                  <a16:creationId xmlns:a16="http://schemas.microsoft.com/office/drawing/2014/main" id="{4B9D9584-9DD6-D309-C0A5-54F4BD3EF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3232" y="3984121"/>
              <a:ext cx="1440000" cy="1440000"/>
            </a:xfrm>
            <a:prstGeom prst="rect">
              <a:avLst/>
            </a:prstGeom>
          </p:spPr>
        </p:pic>
        <p:pic>
          <p:nvPicPr>
            <p:cNvPr id="43" name="Immagine 42" descr="Immagine che contiene cerchio, Elementi grafici, logo, Carattere&#10;&#10;Descrizione generata automaticamente">
              <a:extLst>
                <a:ext uri="{FF2B5EF4-FFF2-40B4-BE49-F238E27FC236}">
                  <a16:creationId xmlns:a16="http://schemas.microsoft.com/office/drawing/2014/main" id="{FBD16826-B598-5EB9-4E87-354BE194E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94781" y="5119124"/>
              <a:ext cx="1440000" cy="1440000"/>
            </a:xfrm>
            <a:prstGeom prst="rect">
              <a:avLst/>
            </a:prstGeom>
          </p:spPr>
        </p:pic>
      </p:grp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9E1D5C7F-DBB9-836E-F4A4-62A5FC5ED5BA}"/>
              </a:ext>
            </a:extLst>
          </p:cNvPr>
          <p:cNvSpPr txBox="1"/>
          <p:nvPr/>
        </p:nvSpPr>
        <p:spPr>
          <a:xfrm>
            <a:off x="0" y="363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2755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TCS Satellite Data Mission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2736565-0AC7-D9C1-A60E-DF1770D96284}"/>
              </a:ext>
            </a:extLst>
          </p:cNvPr>
          <p:cNvSpPr txBox="1"/>
          <p:nvPr/>
        </p:nvSpPr>
        <p:spPr>
          <a:xfrm>
            <a:off x="5189820" y="3436873"/>
            <a:ext cx="65558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Volcanoes, Earthquakes, Landslides, Man-made activity </a:t>
            </a:r>
          </a:p>
        </p:txBody>
      </p:sp>
    </p:spTree>
    <p:extLst>
      <p:ext uri="{BB962C8B-B14F-4D97-AF65-F5344CB8AC3E}">
        <p14:creationId xmlns:p14="http://schemas.microsoft.com/office/powerpoint/2010/main" val="217731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0A50975D-656C-4F72-EC86-8D75EB3BC58C}"/>
              </a:ext>
            </a:extLst>
          </p:cNvPr>
          <p:cNvSpPr txBox="1"/>
          <p:nvPr/>
        </p:nvSpPr>
        <p:spPr>
          <a:xfrm>
            <a:off x="1050596" y="4579756"/>
            <a:ext cx="8365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D5B681F-95FE-91E7-71E2-151687D037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9340" y="698634"/>
            <a:ext cx="4076700" cy="5143500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87105016-E826-83ED-8613-E52EDC28E086}"/>
              </a:ext>
            </a:extLst>
          </p:cNvPr>
          <p:cNvGrpSpPr/>
          <p:nvPr/>
        </p:nvGrpSpPr>
        <p:grpSpPr>
          <a:xfrm>
            <a:off x="8623989" y="3400899"/>
            <a:ext cx="1329906" cy="2171181"/>
            <a:chOff x="2460863" y="3487804"/>
            <a:chExt cx="1329906" cy="2171181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382F9DF5-91A8-20AA-D106-44CFE8C7FD89}"/>
                </a:ext>
              </a:extLst>
            </p:cNvPr>
            <p:cNvSpPr/>
            <p:nvPr/>
          </p:nvSpPr>
          <p:spPr bwMode="auto">
            <a:xfrm>
              <a:off x="2636052" y="3794631"/>
              <a:ext cx="369951" cy="339362"/>
            </a:xfrm>
            <a:prstGeom prst="rect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CF4037B7-C8F5-AEE5-1363-5FCF402551BD}"/>
                </a:ext>
              </a:extLst>
            </p:cNvPr>
            <p:cNvSpPr/>
            <p:nvPr/>
          </p:nvSpPr>
          <p:spPr bwMode="auto">
            <a:xfrm>
              <a:off x="2962111" y="5179144"/>
              <a:ext cx="315889" cy="267932"/>
            </a:xfrm>
            <a:prstGeom prst="rect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CE8941A8-101B-3369-5C10-DA37EA910BA4}"/>
                </a:ext>
              </a:extLst>
            </p:cNvPr>
            <p:cNvSpPr/>
            <p:nvPr/>
          </p:nvSpPr>
          <p:spPr bwMode="auto">
            <a:xfrm>
              <a:off x="3099890" y="4729356"/>
              <a:ext cx="203728" cy="198916"/>
            </a:xfrm>
            <a:prstGeom prst="rect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549748E5-4D3F-0379-C398-0A473FB79020}"/>
                </a:ext>
              </a:extLst>
            </p:cNvPr>
            <p:cNvSpPr txBox="1"/>
            <p:nvPr/>
          </p:nvSpPr>
          <p:spPr>
            <a:xfrm>
              <a:off x="2460863" y="3487804"/>
              <a:ext cx="10632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Napoli area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F69694A6-E247-078F-1BA6-3F6E90E2B728}"/>
                </a:ext>
              </a:extLst>
            </p:cNvPr>
            <p:cNvSpPr txBox="1"/>
            <p:nvPr/>
          </p:nvSpPr>
          <p:spPr>
            <a:xfrm>
              <a:off x="3278000" y="5351208"/>
              <a:ext cx="5127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Etna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D551272F-23C0-0C63-B8D4-102EA8C17692}"/>
                </a:ext>
              </a:extLst>
            </p:cNvPr>
            <p:cNvSpPr txBox="1"/>
            <p:nvPr/>
          </p:nvSpPr>
          <p:spPr>
            <a:xfrm>
              <a:off x="2919546" y="4417265"/>
              <a:ext cx="5372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Eolie</a:t>
              </a:r>
              <a:endPara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11FDD044-A48F-E340-ACE8-1859A3C5B339}"/>
              </a:ext>
            </a:extLst>
          </p:cNvPr>
          <p:cNvGrpSpPr/>
          <p:nvPr/>
        </p:nvGrpSpPr>
        <p:grpSpPr>
          <a:xfrm>
            <a:off x="8663719" y="698678"/>
            <a:ext cx="3181434" cy="4483983"/>
            <a:chOff x="8533093" y="742222"/>
            <a:chExt cx="3181434" cy="4483983"/>
          </a:xfrm>
        </p:grpSpPr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315FFC2B-78C7-798F-04EF-DE44F053B0BC}"/>
                </a:ext>
              </a:extLst>
            </p:cNvPr>
            <p:cNvSpPr/>
            <p:nvPr/>
          </p:nvSpPr>
          <p:spPr>
            <a:xfrm>
              <a:off x="8671188" y="845609"/>
              <a:ext cx="60160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Etna</a:t>
              </a:r>
              <a:endPara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18" name="Connettore 1 60">
              <a:extLst>
                <a:ext uri="{FF2B5EF4-FFF2-40B4-BE49-F238E27FC236}">
                  <a16:creationId xmlns:a16="http://schemas.microsoft.com/office/drawing/2014/main" id="{ACF9F01A-E6DA-7131-3E6E-1DA8239B165F}"/>
                </a:ext>
              </a:extLst>
            </p:cNvPr>
            <p:cNvCxnSpPr>
              <a:cxnSpLocks/>
              <a:stCxn id="9" idx="3"/>
            </p:cNvCxnSpPr>
            <p:nvPr/>
          </p:nvCxnSpPr>
          <p:spPr bwMode="auto">
            <a:xfrm flipV="1">
              <a:off x="9310500" y="2884852"/>
              <a:ext cx="1059864" cy="2341353"/>
            </a:xfrm>
            <a:prstGeom prst="bentConnector2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6AF01BF2-BBFE-8F9E-CBD9-D265C60C1566}"/>
                </a:ext>
              </a:extLst>
            </p:cNvPr>
            <p:cNvSpPr/>
            <p:nvPr/>
          </p:nvSpPr>
          <p:spPr bwMode="auto">
            <a:xfrm>
              <a:off x="8533093" y="742222"/>
              <a:ext cx="3181434" cy="247474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DE6374D1-F71A-E160-AD89-A4B4AF51F0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20453" y="812446"/>
              <a:ext cx="3006715" cy="2308171"/>
            </a:xfrm>
            <a:prstGeom prst="rect">
              <a:avLst/>
            </a:prstGeom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3D750AD8-558C-E3E9-8213-6B4C309F147E}"/>
              </a:ext>
            </a:extLst>
          </p:cNvPr>
          <p:cNvGrpSpPr/>
          <p:nvPr/>
        </p:nvGrpSpPr>
        <p:grpSpPr>
          <a:xfrm>
            <a:off x="1861468" y="4591687"/>
            <a:ext cx="7389959" cy="1848069"/>
            <a:chOff x="945966" y="4612345"/>
            <a:chExt cx="8186423" cy="2196644"/>
          </a:xfrm>
        </p:grpSpPr>
        <p:cxnSp>
          <p:nvCxnSpPr>
            <p:cNvPr id="20" name="Connettore 1 19">
              <a:extLst>
                <a:ext uri="{FF2B5EF4-FFF2-40B4-BE49-F238E27FC236}">
                  <a16:creationId xmlns:a16="http://schemas.microsoft.com/office/drawing/2014/main" id="{F4529555-6B5B-BDE3-BF45-D1C7F3286D7F}"/>
                </a:ext>
              </a:extLst>
            </p:cNvPr>
            <p:cNvCxnSpPr>
              <a:cxnSpLocks/>
              <a:stCxn id="10" idx="1"/>
            </p:cNvCxnSpPr>
            <p:nvPr/>
          </p:nvCxnSpPr>
          <p:spPr bwMode="auto">
            <a:xfrm flipH="1">
              <a:off x="7661294" y="4682560"/>
              <a:ext cx="1471095" cy="69774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709D681B-1ADA-254E-97FA-43D0479CA8BC}"/>
                </a:ext>
              </a:extLst>
            </p:cNvPr>
            <p:cNvSpPr/>
            <p:nvPr/>
          </p:nvSpPr>
          <p:spPr bwMode="auto">
            <a:xfrm>
              <a:off x="945966" y="4612345"/>
              <a:ext cx="6807401" cy="219664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FF355A55-E68E-71D1-7948-36DBD627D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3610" y="4710769"/>
              <a:ext cx="3600000" cy="2025000"/>
            </a:xfrm>
            <a:prstGeom prst="rect">
              <a:avLst/>
            </a:prstGeom>
          </p:spPr>
        </p:pic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4553B221-DEB1-22E8-38B6-CCA26D2C98C6}"/>
                </a:ext>
              </a:extLst>
            </p:cNvPr>
            <p:cNvGrpSpPr/>
            <p:nvPr/>
          </p:nvGrpSpPr>
          <p:grpSpPr>
            <a:xfrm>
              <a:off x="1141344" y="5780159"/>
              <a:ext cx="4624354" cy="960000"/>
              <a:chOff x="344348" y="5082950"/>
              <a:chExt cx="4624354" cy="960000"/>
            </a:xfrm>
          </p:grpSpPr>
          <p:pic>
            <p:nvPicPr>
              <p:cNvPr id="35" name="Immagine 34">
                <a:extLst>
                  <a:ext uri="{FF2B5EF4-FFF2-40B4-BE49-F238E27FC236}">
                    <a16:creationId xmlns:a16="http://schemas.microsoft.com/office/drawing/2014/main" id="{5AABC07E-209E-65A7-9EDC-C7F0757C2A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4348" y="5082950"/>
                <a:ext cx="2880000" cy="960000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cxnSp>
            <p:nvCxnSpPr>
              <p:cNvPr id="36" name="Connettore 2 35">
                <a:extLst>
                  <a:ext uri="{FF2B5EF4-FFF2-40B4-BE49-F238E27FC236}">
                    <a16:creationId xmlns:a16="http://schemas.microsoft.com/office/drawing/2014/main" id="{9DF49AE7-522C-1654-AC56-3838AAE05308}"/>
                  </a:ext>
                </a:extLst>
              </p:cNvPr>
              <p:cNvCxnSpPr>
                <a:stCxn id="35" idx="3"/>
              </p:cNvCxnSpPr>
              <p:nvPr/>
            </p:nvCxnSpPr>
            <p:spPr bwMode="auto">
              <a:xfrm flipV="1">
                <a:off x="3224348" y="5401530"/>
                <a:ext cx="1744354" cy="16142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50777A48-7B85-37C9-DEF0-0EE91B65665A}"/>
                </a:ext>
              </a:extLst>
            </p:cNvPr>
            <p:cNvGrpSpPr/>
            <p:nvPr/>
          </p:nvGrpSpPr>
          <p:grpSpPr>
            <a:xfrm>
              <a:off x="1141344" y="4710769"/>
              <a:ext cx="4763530" cy="960000"/>
              <a:chOff x="265670" y="4710986"/>
              <a:chExt cx="4763530" cy="960000"/>
            </a:xfrm>
          </p:grpSpPr>
          <p:pic>
            <p:nvPicPr>
              <p:cNvPr id="33" name="Immagine 32">
                <a:extLst>
                  <a:ext uri="{FF2B5EF4-FFF2-40B4-BE49-F238E27FC236}">
                    <a16:creationId xmlns:a16="http://schemas.microsoft.com/office/drawing/2014/main" id="{7D544ADA-2A9F-15AD-7A41-1E780679C1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5670" y="4710986"/>
                <a:ext cx="2880000" cy="960000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cxnSp>
            <p:nvCxnSpPr>
              <p:cNvPr id="34" name="Connettore 2 33">
                <a:extLst>
                  <a:ext uri="{FF2B5EF4-FFF2-40B4-BE49-F238E27FC236}">
                    <a16:creationId xmlns:a16="http://schemas.microsoft.com/office/drawing/2014/main" id="{E1EADE3D-F989-267B-9C54-5E37ABCD86D4}"/>
                  </a:ext>
                </a:extLst>
              </p:cNvPr>
              <p:cNvCxnSpPr>
                <a:stCxn id="33" idx="3"/>
              </p:cNvCxnSpPr>
              <p:nvPr/>
            </p:nvCxnSpPr>
            <p:spPr bwMode="auto">
              <a:xfrm>
                <a:off x="3145670" y="5190986"/>
                <a:ext cx="1883530" cy="147496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6B73FCC9-47FC-D388-F301-C47B0D192603}"/>
                </a:ext>
              </a:extLst>
            </p:cNvPr>
            <p:cNvSpPr/>
            <p:nvPr/>
          </p:nvSpPr>
          <p:spPr>
            <a:xfrm>
              <a:off x="4150745" y="4748503"/>
              <a:ext cx="111566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Stromboli</a:t>
              </a:r>
              <a:endPara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88A6258C-97C5-1C7E-EC44-6A92C9779BEC}"/>
                </a:ext>
              </a:extLst>
            </p:cNvPr>
            <p:cNvGrpSpPr/>
            <p:nvPr/>
          </p:nvGrpSpPr>
          <p:grpSpPr>
            <a:xfrm>
              <a:off x="5530238" y="6214948"/>
              <a:ext cx="2177833" cy="421004"/>
              <a:chOff x="6940688" y="3190465"/>
              <a:chExt cx="2177833" cy="421004"/>
            </a:xfrm>
          </p:grpSpPr>
          <p:pic>
            <p:nvPicPr>
              <p:cNvPr id="29" name="Picture 37" descr="Barra">
                <a:extLst>
                  <a:ext uri="{FF2B5EF4-FFF2-40B4-BE49-F238E27FC236}">
                    <a16:creationId xmlns:a16="http://schemas.microsoft.com/office/drawing/2014/main" id="{B7287607-0E98-552C-AACE-A3670A6EB6D7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 flipH="1" flipV="1">
                <a:off x="7387308" y="3428338"/>
                <a:ext cx="1361799" cy="1040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Text Box 39">
                <a:extLst>
                  <a:ext uri="{FF2B5EF4-FFF2-40B4-BE49-F238E27FC236}">
                    <a16:creationId xmlns:a16="http://schemas.microsoft.com/office/drawing/2014/main" id="{C1E2C014-55E9-7C5D-5B09-8D6A92D82B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86248" y="3190465"/>
                <a:ext cx="1448857" cy="2616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[cm/</a:t>
                </a:r>
                <a:r>
                  <a:rPr kumimoji="0" lang="it-IT" sz="11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year</a:t>
                </a:r>
                <a:r>
                  <a:rPr kumimoji="0" lang="it-IT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]</a:t>
                </a:r>
              </a:p>
            </p:txBody>
          </p:sp>
          <p:sp>
            <p:nvSpPr>
              <p:cNvPr id="31" name="Text Box 7">
                <a:extLst>
                  <a:ext uri="{FF2B5EF4-FFF2-40B4-BE49-F238E27FC236}">
                    <a16:creationId xmlns:a16="http://schemas.microsoft.com/office/drawing/2014/main" id="{ACA5B0D6-9685-A7D1-E7AE-B0D564CC25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5083" y="3349859"/>
                <a:ext cx="383438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ＭＳ Ｐゴシック" charset="0"/>
                  </a:rPr>
                  <a:t>&gt; 5</a:t>
                </a:r>
              </a:p>
            </p:txBody>
          </p:sp>
          <p:sp>
            <p:nvSpPr>
              <p:cNvPr id="32" name="Text Box 8">
                <a:extLst>
                  <a:ext uri="{FF2B5EF4-FFF2-40B4-BE49-F238E27FC236}">
                    <a16:creationId xmlns:a16="http://schemas.microsoft.com/office/drawing/2014/main" id="{6DEF0058-7E66-BA2A-0B1E-6A287DB299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40688" y="3349859"/>
                <a:ext cx="429926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ＭＳ Ｐゴシック" charset="0"/>
                  </a:rPr>
                  <a:t>&lt; -5</a:t>
                </a:r>
              </a:p>
            </p:txBody>
          </p:sp>
        </p:grp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CC67976D-0255-AA4D-1664-4DC248BA6AB2}"/>
                </a:ext>
              </a:extLst>
            </p:cNvPr>
            <p:cNvSpPr txBox="1"/>
            <p:nvPr/>
          </p:nvSpPr>
          <p:spPr>
            <a:xfrm>
              <a:off x="5802099" y="6176719"/>
              <a:ext cx="6119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Down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AF678A2A-D046-C7FB-5530-F958D5037DB1}"/>
                </a:ext>
              </a:extLst>
            </p:cNvPr>
            <p:cNvSpPr txBox="1"/>
            <p:nvPr/>
          </p:nvSpPr>
          <p:spPr>
            <a:xfrm>
              <a:off x="7035529" y="6176719"/>
              <a:ext cx="3946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Up</a:t>
              </a:r>
            </a:p>
          </p:txBody>
        </p:sp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9824D311-8866-667B-4E8D-1A3364712541}"/>
              </a:ext>
            </a:extLst>
          </p:cNvPr>
          <p:cNvGrpSpPr/>
          <p:nvPr/>
        </p:nvGrpSpPr>
        <p:grpSpPr>
          <a:xfrm>
            <a:off x="1808275" y="928778"/>
            <a:ext cx="6990903" cy="3518514"/>
            <a:chOff x="242544" y="481802"/>
            <a:chExt cx="8412176" cy="4005845"/>
          </a:xfrm>
        </p:grpSpPr>
        <p:cxnSp>
          <p:nvCxnSpPr>
            <p:cNvPr id="38" name="Connettore 1 37">
              <a:extLst>
                <a:ext uri="{FF2B5EF4-FFF2-40B4-BE49-F238E27FC236}">
                  <a16:creationId xmlns:a16="http://schemas.microsoft.com/office/drawing/2014/main" id="{C6054EF0-D656-F7E5-5C31-A6F4C160D177}"/>
                </a:ext>
              </a:extLst>
            </p:cNvPr>
            <p:cNvCxnSpPr>
              <a:cxnSpLocks/>
              <a:stCxn id="8" idx="1"/>
              <a:endCxn id="39" idx="3"/>
            </p:cNvCxnSpPr>
            <p:nvPr/>
          </p:nvCxnSpPr>
          <p:spPr bwMode="auto">
            <a:xfrm flipH="1" flipV="1">
              <a:off x="7049946" y="2488262"/>
              <a:ext cx="1604774" cy="133817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 xmlns:lc="http://schemas.openxmlformats.org/drawingml/2006/lockedCanvas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365F74BB-D792-941A-71B5-5FCCDA6DDE51}"/>
                </a:ext>
              </a:extLst>
            </p:cNvPr>
            <p:cNvSpPr/>
            <p:nvPr/>
          </p:nvSpPr>
          <p:spPr bwMode="auto">
            <a:xfrm>
              <a:off x="242544" y="488877"/>
              <a:ext cx="6807401" cy="39987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40" name="Immagine 39">
              <a:extLst>
                <a:ext uri="{FF2B5EF4-FFF2-40B4-BE49-F238E27FC236}">
                  <a16:creationId xmlns:a16="http://schemas.microsoft.com/office/drawing/2014/main" id="{A47A034A-6734-6F32-DCDA-8B56C7BC6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053" y="3287647"/>
              <a:ext cx="3600000" cy="1200000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41" name="Gruppo 40">
              <a:extLst>
                <a:ext uri="{FF2B5EF4-FFF2-40B4-BE49-F238E27FC236}">
                  <a16:creationId xmlns:a16="http://schemas.microsoft.com/office/drawing/2014/main" id="{31390483-818A-F580-C7A4-BE3EED07D82F}"/>
                </a:ext>
              </a:extLst>
            </p:cNvPr>
            <p:cNvGrpSpPr/>
            <p:nvPr/>
          </p:nvGrpSpPr>
          <p:grpSpPr>
            <a:xfrm>
              <a:off x="306553" y="800028"/>
              <a:ext cx="3551001" cy="2550992"/>
              <a:chOff x="7976297" y="6529700"/>
              <a:chExt cx="3551001" cy="2550992"/>
            </a:xfrm>
          </p:grpSpPr>
          <p:pic>
            <p:nvPicPr>
              <p:cNvPr id="55" name="Immagine 54">
                <a:extLst>
                  <a:ext uri="{FF2B5EF4-FFF2-40B4-BE49-F238E27FC236}">
                    <a16:creationId xmlns:a16="http://schemas.microsoft.com/office/drawing/2014/main" id="{AF4D5649-B59A-923C-82B9-C0CB6C7AA6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976297" y="6529700"/>
                <a:ext cx="3551001" cy="2550992"/>
              </a:xfrm>
              <a:prstGeom prst="rect">
                <a:avLst/>
              </a:prstGeom>
            </p:spPr>
          </p:pic>
          <p:grpSp>
            <p:nvGrpSpPr>
              <p:cNvPr id="56" name="Group 16">
                <a:extLst>
                  <a:ext uri="{FF2B5EF4-FFF2-40B4-BE49-F238E27FC236}">
                    <a16:creationId xmlns:a16="http://schemas.microsoft.com/office/drawing/2014/main" id="{A466EE09-68A4-65A6-2F21-13946AC011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400000">
                <a:off x="9855262" y="7423829"/>
                <a:ext cx="425459" cy="2374901"/>
                <a:chOff x="599" y="710"/>
                <a:chExt cx="268" cy="1496"/>
              </a:xfrm>
            </p:grpSpPr>
            <p:pic>
              <p:nvPicPr>
                <p:cNvPr id="57" name="Immagine 64" descr="Barra.bmp">
                  <a:extLst>
                    <a:ext uri="{FF2B5EF4-FFF2-40B4-BE49-F238E27FC236}">
                      <a16:creationId xmlns:a16="http://schemas.microsoft.com/office/drawing/2014/main" id="{B284E469-7838-A9D8-0CD7-5C41AF8D27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268" y="1383"/>
                  <a:ext cx="1035" cy="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8" name="CasellaDiTesto 63">
                  <a:extLst>
                    <a:ext uri="{FF2B5EF4-FFF2-40B4-BE49-F238E27FC236}">
                      <a16:creationId xmlns:a16="http://schemas.microsoft.com/office/drawing/2014/main" id="{E364604D-0A84-4A53-1D25-7E78C722924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164" y="1337"/>
                  <a:ext cx="1035" cy="1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altLang="it-IT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Arial" charset="0"/>
                      <a:cs typeface="Arial" charset="0"/>
                    </a:rPr>
                    <a:t>[cm/</a:t>
                  </a:r>
                  <a:r>
                    <a:rPr kumimoji="0" lang="it-IT" altLang="it-IT" sz="9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Arial" charset="0"/>
                      <a:cs typeface="Arial" charset="0"/>
                    </a:rPr>
                    <a:t>year</a:t>
                  </a:r>
                  <a:r>
                    <a:rPr kumimoji="0" lang="it-IT" altLang="it-IT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Arial" charset="0"/>
                      <a:cs typeface="Arial" charset="0"/>
                    </a:rPr>
                    <a:t>]</a:t>
                  </a:r>
                </a:p>
              </p:txBody>
            </p:sp>
            <p:sp>
              <p:nvSpPr>
                <p:cNvPr id="59" name="CasellaDiTesto 58">
                  <a:extLst>
                    <a:ext uri="{FF2B5EF4-FFF2-40B4-BE49-F238E27FC236}">
                      <a16:creationId xmlns:a16="http://schemas.microsoft.com/office/drawing/2014/main" id="{3A2C22A5-376F-659B-3778-2709AD56C1A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664" y="748"/>
                  <a:ext cx="242" cy="1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altLang="it-IT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Arial" charset="0"/>
                      <a:cs typeface="Arial" charset="0"/>
                    </a:rPr>
                    <a:t>&gt; 6</a:t>
                  </a:r>
                </a:p>
              </p:txBody>
            </p:sp>
            <p:sp>
              <p:nvSpPr>
                <p:cNvPr id="60" name="CasellaDiTesto 59">
                  <a:extLst>
                    <a:ext uri="{FF2B5EF4-FFF2-40B4-BE49-F238E27FC236}">
                      <a16:creationId xmlns:a16="http://schemas.microsoft.com/office/drawing/2014/main" id="{9E81ACEC-E6AE-FCEE-33AD-7DD6D3E9011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641" y="1988"/>
                  <a:ext cx="271" cy="1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defTabSz="4572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altLang="it-IT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charset="0"/>
                      <a:ea typeface="Arial" charset="0"/>
                      <a:cs typeface="Arial" charset="0"/>
                    </a:rPr>
                    <a:t>&lt; -6</a:t>
                  </a:r>
                </a:p>
              </p:txBody>
            </p:sp>
          </p:grpSp>
        </p:grpSp>
        <p:sp>
          <p:nvSpPr>
            <p:cNvPr id="42" name="Rettangolo 41">
              <a:extLst>
                <a:ext uri="{FF2B5EF4-FFF2-40B4-BE49-F238E27FC236}">
                  <a16:creationId xmlns:a16="http://schemas.microsoft.com/office/drawing/2014/main" id="{75494DFD-68D2-7D67-B5C0-D2DD53CD13D2}"/>
                </a:ext>
              </a:extLst>
            </p:cNvPr>
            <p:cNvSpPr/>
            <p:nvPr/>
          </p:nvSpPr>
          <p:spPr>
            <a:xfrm>
              <a:off x="580566" y="481802"/>
              <a:ext cx="315414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Campi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Flegrei</a:t>
              </a:r>
              <a:endPara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43" name="Connettore 2 42">
              <a:extLst>
                <a:ext uri="{FF2B5EF4-FFF2-40B4-BE49-F238E27FC236}">
                  <a16:creationId xmlns:a16="http://schemas.microsoft.com/office/drawing/2014/main" id="{C0D1171A-F1D0-47C1-5BFB-49BFB7A03589}"/>
                </a:ext>
              </a:extLst>
            </p:cNvPr>
            <p:cNvCxnSpPr/>
            <p:nvPr/>
          </p:nvCxnSpPr>
          <p:spPr bwMode="auto">
            <a:xfrm flipV="1">
              <a:off x="960565" y="2234085"/>
              <a:ext cx="578224" cy="118334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44" name="Immagine 43">
              <a:extLst>
                <a:ext uri="{FF2B5EF4-FFF2-40B4-BE49-F238E27FC236}">
                  <a16:creationId xmlns:a16="http://schemas.microsoft.com/office/drawing/2014/main" id="{A8153D23-35B7-E9B0-0F07-B57896EAC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6851" y="800028"/>
              <a:ext cx="2880000" cy="2327040"/>
            </a:xfrm>
            <a:prstGeom prst="rect">
              <a:avLst/>
            </a:prstGeom>
          </p:spPr>
        </p:pic>
        <p:cxnSp>
          <p:nvCxnSpPr>
            <p:cNvPr id="45" name="Connettore 2 44">
              <a:extLst>
                <a:ext uri="{FF2B5EF4-FFF2-40B4-BE49-F238E27FC236}">
                  <a16:creationId xmlns:a16="http://schemas.microsoft.com/office/drawing/2014/main" id="{89808DC0-0BAE-5A63-6984-0AD19598AC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3734" y="1685874"/>
              <a:ext cx="412071" cy="181442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Immagine 45">
              <a:extLst>
                <a:ext uri="{FF2B5EF4-FFF2-40B4-BE49-F238E27FC236}">
                  <a16:creationId xmlns:a16="http://schemas.microsoft.com/office/drawing/2014/main" id="{1175B274-D41D-D25E-3FD5-716F4F8FB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6851" y="3376808"/>
              <a:ext cx="2880000" cy="959999"/>
            </a:xfrm>
            <a:prstGeom prst="rect">
              <a:avLst/>
            </a:prstGeom>
          </p:spPr>
        </p:pic>
        <p:grpSp>
          <p:nvGrpSpPr>
            <p:cNvPr id="47" name="Gruppo 46">
              <a:extLst>
                <a:ext uri="{FF2B5EF4-FFF2-40B4-BE49-F238E27FC236}">
                  <a16:creationId xmlns:a16="http://schemas.microsoft.com/office/drawing/2014/main" id="{4933B328-2528-8B5D-E7E1-42E5657A45C9}"/>
                </a:ext>
              </a:extLst>
            </p:cNvPr>
            <p:cNvGrpSpPr/>
            <p:nvPr/>
          </p:nvGrpSpPr>
          <p:grpSpPr>
            <a:xfrm>
              <a:off x="4853670" y="3187412"/>
              <a:ext cx="1627067" cy="941633"/>
              <a:chOff x="3264614" y="4728690"/>
              <a:chExt cx="1627067" cy="941633"/>
            </a:xfrm>
          </p:grpSpPr>
          <p:cxnSp>
            <p:nvCxnSpPr>
              <p:cNvPr id="53" name="Connettore 1 52">
                <a:extLst>
                  <a:ext uri="{FF2B5EF4-FFF2-40B4-BE49-F238E27FC236}">
                    <a16:creationId xmlns:a16="http://schemas.microsoft.com/office/drawing/2014/main" id="{1F7C778B-35FE-FBF7-FFC7-89C32D8C6E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62876" y="5041574"/>
                <a:ext cx="0" cy="628749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A18F7CC3-DBC0-397B-D409-25A0A6AB33C4}"/>
                  </a:ext>
                </a:extLst>
              </p:cNvPr>
              <p:cNvSpPr txBox="1"/>
              <p:nvPr/>
            </p:nvSpPr>
            <p:spPr>
              <a:xfrm>
                <a:off x="3264614" y="4728690"/>
                <a:ext cx="16270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Mw</a:t>
                </a:r>
                <a:r>
                  <a:rPr kumimoji="0" lang="it-IT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3.9 21.08.2017</a:t>
                </a:r>
              </a:p>
            </p:txBody>
          </p:sp>
        </p:grpSp>
        <p:sp>
          <p:nvSpPr>
            <p:cNvPr id="48" name="Rettangolo 47">
              <a:extLst>
                <a:ext uri="{FF2B5EF4-FFF2-40B4-BE49-F238E27FC236}">
                  <a16:creationId xmlns:a16="http://schemas.microsoft.com/office/drawing/2014/main" id="{51DA99BA-E866-3D9D-236A-3542407464F7}"/>
                </a:ext>
              </a:extLst>
            </p:cNvPr>
            <p:cNvSpPr/>
            <p:nvPr/>
          </p:nvSpPr>
          <p:spPr>
            <a:xfrm>
              <a:off x="4131567" y="635368"/>
              <a:ext cx="247061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Ischia</a:t>
              </a:r>
              <a:endPara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AF2F917E-7FD1-97E1-47B3-D3EFDB6E06C2}"/>
                </a:ext>
              </a:extLst>
            </p:cNvPr>
            <p:cNvSpPr txBox="1"/>
            <p:nvPr/>
          </p:nvSpPr>
          <p:spPr>
            <a:xfrm>
              <a:off x="1537045" y="2669686"/>
              <a:ext cx="643371" cy="305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Down</a:t>
              </a:r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5B24BCC1-0BEF-7609-E69D-ED8CC50EBE99}"/>
                </a:ext>
              </a:extLst>
            </p:cNvPr>
            <p:cNvSpPr txBox="1"/>
            <p:nvPr/>
          </p:nvSpPr>
          <p:spPr>
            <a:xfrm>
              <a:off x="2922893" y="2669686"/>
              <a:ext cx="425122" cy="3059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Up</a:t>
              </a:r>
            </a:p>
          </p:txBody>
        </p:sp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37D57883-2D6E-A8EC-D2D2-A429C7579FE8}"/>
                </a:ext>
              </a:extLst>
            </p:cNvPr>
            <p:cNvSpPr txBox="1"/>
            <p:nvPr/>
          </p:nvSpPr>
          <p:spPr>
            <a:xfrm>
              <a:off x="5455538" y="2574537"/>
              <a:ext cx="5196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Down</a:t>
              </a:r>
            </a:p>
          </p:txBody>
        </p: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11BE111E-F8C7-A35E-D697-08EFBD34938D}"/>
                </a:ext>
              </a:extLst>
            </p:cNvPr>
            <p:cNvSpPr txBox="1"/>
            <p:nvPr/>
          </p:nvSpPr>
          <p:spPr>
            <a:xfrm>
              <a:off x="6009204" y="2581263"/>
              <a:ext cx="34817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Up</a:t>
              </a:r>
            </a:p>
          </p:txBody>
        </p:sp>
      </p:grp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AAF33403-D62F-53A1-6378-9AFB3BB4F236}"/>
              </a:ext>
            </a:extLst>
          </p:cNvPr>
          <p:cNvSpPr txBox="1"/>
          <p:nvPr/>
        </p:nvSpPr>
        <p:spPr>
          <a:xfrm>
            <a:off x="0" y="363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2755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TCS Satellite Data Scientific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755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Context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2755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755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2755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satellite in EPOS?</a:t>
            </a:r>
          </a:p>
        </p:txBody>
      </p:sp>
      <p:pic>
        <p:nvPicPr>
          <p:cNvPr id="65" name="Immagine 64" descr="logo.gif">
            <a:extLst>
              <a:ext uri="{FF2B5EF4-FFF2-40B4-BE49-F238E27FC236}">
                <a16:creationId xmlns:a16="http://schemas.microsoft.com/office/drawing/2014/main" id="{57291414-6EFB-A0B4-5FA5-1D3470FBD7E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3795" y="5169589"/>
            <a:ext cx="869204" cy="68087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0571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47CDC513-4C0F-311F-3959-E8C242DBC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236" y="4552938"/>
            <a:ext cx="41052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 Spatial resolution (TOPS):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15 x 4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 Ground coverage (TOPS):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250km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 C-band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ＭＳ Ｐゴシック" charset="0"/>
              </a:rPr>
              <a:t> 2014 - present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ＭＳ Ｐゴシック" charset="0"/>
              </a:rPr>
              <a:t>Global coverage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ＭＳ Ｐゴシック" charset="0"/>
              </a:rPr>
              <a:t> Free and open access data policy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1150C6BD-5B97-7F73-2338-97A8EA5E18A5}"/>
              </a:ext>
            </a:extLst>
          </p:cNvPr>
          <p:cNvGrpSpPr>
            <a:grpSpLocks noChangeAspect="1"/>
          </p:cNvGrpSpPr>
          <p:nvPr/>
        </p:nvGrpSpPr>
        <p:grpSpPr>
          <a:xfrm>
            <a:off x="8952230" y="4290805"/>
            <a:ext cx="2929890" cy="1945057"/>
            <a:chOff x="397699" y="1097148"/>
            <a:chExt cx="8320473" cy="5544616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C9E9AD78-B453-CEC8-E561-C85A9844E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699" y="1097148"/>
              <a:ext cx="8320473" cy="5544616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CDFC21EA-7022-6BF4-A89F-11CA46DE574F}"/>
                </a:ext>
              </a:extLst>
            </p:cNvPr>
            <p:cNvSpPr txBox="1"/>
            <p:nvPr/>
          </p:nvSpPr>
          <p:spPr>
            <a:xfrm rot="20957626">
              <a:off x="1650409" y="5292270"/>
              <a:ext cx="2918934" cy="877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SENTINEL-1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219523D6-1593-3560-FFB7-DBDD81858B67}"/>
                </a:ext>
              </a:extLst>
            </p:cNvPr>
            <p:cNvSpPr txBox="1"/>
            <p:nvPr/>
          </p:nvSpPr>
          <p:spPr>
            <a:xfrm rot="20911108">
              <a:off x="1941202" y="3933776"/>
              <a:ext cx="2300007" cy="877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ERS-ENV</a:t>
              </a:r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96C556EA-E290-1BDE-94EF-4ABDC9AE00BA}"/>
                </a:ext>
              </a:extLst>
            </p:cNvPr>
            <p:cNvSpPr/>
            <p:nvPr/>
          </p:nvSpPr>
          <p:spPr>
            <a:xfrm rot="20817451">
              <a:off x="3015530" y="2603983"/>
              <a:ext cx="1091492" cy="936104"/>
            </a:xfrm>
            <a:prstGeom prst="rect">
              <a:avLst/>
            </a:prstGeom>
            <a:noFill/>
            <a:ln w="25400">
              <a:solidFill>
                <a:srgbClr val="EA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9FBD2810-C4A5-B4B6-967D-6857FF332F22}"/>
                </a:ext>
              </a:extLst>
            </p:cNvPr>
            <p:cNvSpPr txBox="1"/>
            <p:nvPr/>
          </p:nvSpPr>
          <p:spPr>
            <a:xfrm rot="20911108">
              <a:off x="4081271" y="2282806"/>
              <a:ext cx="2268686" cy="8773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CSK-CSG</a:t>
              </a:r>
            </a:p>
          </p:txBody>
        </p:sp>
      </p:grp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50A22F51-DAD8-A4C8-2E1C-B5A2F4ED5C3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59973" y="3820967"/>
            <a:ext cx="8259535" cy="0"/>
          </a:xfrm>
          <a:prstGeom prst="line">
            <a:avLst/>
          </a:prstGeom>
          <a:noFill/>
          <a:ln w="88900">
            <a:solidFill>
              <a:schemeClr val="accent1"/>
            </a:solidFill>
            <a:round/>
            <a:headEnd/>
            <a:tailEnd type="triangle" w="med" len="lg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13" name="Gruppo 56">
            <a:extLst>
              <a:ext uri="{FF2B5EF4-FFF2-40B4-BE49-F238E27FC236}">
                <a16:creationId xmlns:a16="http://schemas.microsoft.com/office/drawing/2014/main" id="{08057182-4634-1D51-B763-EA0E501A2B81}"/>
              </a:ext>
            </a:extLst>
          </p:cNvPr>
          <p:cNvGrpSpPr>
            <a:grpSpLocks/>
          </p:cNvGrpSpPr>
          <p:nvPr/>
        </p:nvGrpSpPr>
        <p:grpSpPr bwMode="auto">
          <a:xfrm>
            <a:off x="1469571" y="3952733"/>
            <a:ext cx="3279446" cy="371475"/>
            <a:chOff x="943484" y="3344292"/>
            <a:chExt cx="3649476" cy="372739"/>
          </a:xfrm>
        </p:grpSpPr>
        <p:sp>
          <p:nvSpPr>
            <p:cNvPr id="14" name="Parentesi graffa aperta 13">
              <a:extLst>
                <a:ext uri="{FF2B5EF4-FFF2-40B4-BE49-F238E27FC236}">
                  <a16:creationId xmlns:a16="http://schemas.microsoft.com/office/drawing/2014/main" id="{25CC5575-649A-97C1-61BC-9087C2BA4B5E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2588224" y="1712295"/>
              <a:ext cx="359996" cy="3649476"/>
            </a:xfrm>
            <a:prstGeom prst="leftBrace">
              <a:avLst>
                <a:gd name="adj1" fmla="val 71846"/>
                <a:gd name="adj2" fmla="val 50000"/>
              </a:avLst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vert="eaVert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CasellaDiTesto 46">
              <a:extLst>
                <a:ext uri="{FF2B5EF4-FFF2-40B4-BE49-F238E27FC236}">
                  <a16:creationId xmlns:a16="http://schemas.microsoft.com/office/drawing/2014/main" id="{21234870-4FB5-9823-AD3D-BB25B691D6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5999" y="3344292"/>
              <a:ext cx="789957" cy="3705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6 </a:t>
              </a:r>
              <a:r>
                <a:rPr kumimoji="0" lang="it-IT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days</a:t>
              </a:r>
              <a:endPara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charset="0"/>
                <a:ea typeface="ＭＳ Ｐゴシック" charset="0"/>
              </a:endParaRPr>
            </a:p>
          </p:txBody>
        </p:sp>
      </p:grpSp>
      <p:sp>
        <p:nvSpPr>
          <p:cNvPr id="16" name="CasellaDiTesto 85">
            <a:extLst>
              <a:ext uri="{FF2B5EF4-FFF2-40B4-BE49-F238E27FC236}">
                <a16:creationId xmlns:a16="http://schemas.microsoft.com/office/drawing/2014/main" id="{20FA11A6-19FA-42C2-BF84-ED94E3291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0677" y="3535434"/>
            <a:ext cx="6575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Time</a:t>
            </a:r>
          </a:p>
        </p:txBody>
      </p:sp>
      <p:grpSp>
        <p:nvGrpSpPr>
          <p:cNvPr id="17" name="Gruppo 86">
            <a:extLst>
              <a:ext uri="{FF2B5EF4-FFF2-40B4-BE49-F238E27FC236}">
                <a16:creationId xmlns:a16="http://schemas.microsoft.com/office/drawing/2014/main" id="{A71C6A84-14A4-1742-10D5-30FF58EE9410}"/>
              </a:ext>
            </a:extLst>
          </p:cNvPr>
          <p:cNvGrpSpPr>
            <a:grpSpLocks/>
          </p:cNvGrpSpPr>
          <p:nvPr/>
        </p:nvGrpSpPr>
        <p:grpSpPr bwMode="auto">
          <a:xfrm>
            <a:off x="1469571" y="4234508"/>
            <a:ext cx="6694716" cy="371476"/>
            <a:chOff x="943484" y="3344292"/>
            <a:chExt cx="3649476" cy="372740"/>
          </a:xfrm>
        </p:grpSpPr>
        <p:sp>
          <p:nvSpPr>
            <p:cNvPr id="18" name="Parentesi graffa aperta 17">
              <a:extLst>
                <a:ext uri="{FF2B5EF4-FFF2-40B4-BE49-F238E27FC236}">
                  <a16:creationId xmlns:a16="http://schemas.microsoft.com/office/drawing/2014/main" id="{CBD71A01-EA73-0113-8B5B-03238F571CE7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2588224" y="1712296"/>
              <a:ext cx="359996" cy="3649476"/>
            </a:xfrm>
            <a:prstGeom prst="leftBrace">
              <a:avLst>
                <a:gd name="adj1" fmla="val 71846"/>
                <a:gd name="adj2" fmla="val 50000"/>
              </a:avLst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vert="eaVert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3333CC">
                    <a:lumMod val="7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9" name="CasellaDiTesto 88">
              <a:extLst>
                <a:ext uri="{FF2B5EF4-FFF2-40B4-BE49-F238E27FC236}">
                  <a16:creationId xmlns:a16="http://schemas.microsoft.com/office/drawing/2014/main" id="{CF07928F-0CF7-EE2D-393A-F219AC50E8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3499" y="3344292"/>
              <a:ext cx="455133" cy="3705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>
              <a:sp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12 </a:t>
              </a:r>
              <a:r>
                <a:rPr kumimoji="0" lang="it-IT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days</a:t>
              </a:r>
              <a:endPara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charset="0"/>
                <a:ea typeface="ＭＳ Ｐゴシック" charset="0"/>
              </a:endParaRPr>
            </a:p>
          </p:txBody>
        </p:sp>
      </p:grpSp>
      <p:grpSp>
        <p:nvGrpSpPr>
          <p:cNvPr id="20" name="Group 11">
            <a:extLst>
              <a:ext uri="{FF2B5EF4-FFF2-40B4-BE49-F238E27FC236}">
                <a16:creationId xmlns:a16="http://schemas.microsoft.com/office/drawing/2014/main" id="{E23621ED-958E-C178-E48A-C44D7FD18482}"/>
              </a:ext>
            </a:extLst>
          </p:cNvPr>
          <p:cNvGrpSpPr>
            <a:grpSpLocks/>
          </p:cNvGrpSpPr>
          <p:nvPr/>
        </p:nvGrpSpPr>
        <p:grpSpPr bwMode="auto">
          <a:xfrm>
            <a:off x="746718" y="1999264"/>
            <a:ext cx="1527175" cy="1728788"/>
            <a:chOff x="122" y="1250"/>
            <a:chExt cx="962" cy="1089"/>
          </a:xfrm>
        </p:grpSpPr>
        <p:grpSp>
          <p:nvGrpSpPr>
            <p:cNvPr id="21" name="Group 12">
              <a:extLst>
                <a:ext uri="{FF2B5EF4-FFF2-40B4-BE49-F238E27FC236}">
                  <a16:creationId xmlns:a16="http://schemas.microsoft.com/office/drawing/2014/main" id="{A9C2A063-48CB-1A9C-CC23-8F9E0B2111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" y="1435"/>
              <a:ext cx="962" cy="904"/>
              <a:chOff x="122" y="1667"/>
              <a:chExt cx="962" cy="904"/>
            </a:xfrm>
          </p:grpSpPr>
          <p:cxnSp>
            <p:nvCxnSpPr>
              <p:cNvPr id="23" name="Connettore 2 29">
                <a:extLst>
                  <a:ext uri="{FF2B5EF4-FFF2-40B4-BE49-F238E27FC236}">
                    <a16:creationId xmlns:a16="http://schemas.microsoft.com/office/drawing/2014/main" id="{1710B17A-DED8-6AB8-E0A1-C5DDC5676BE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50" y="2317"/>
                <a:ext cx="4" cy="254"/>
              </a:xfrm>
              <a:prstGeom prst="straightConnector1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 type="arrow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pic>
            <p:nvPicPr>
              <p:cNvPr id="24" name="Picture 14" descr="Sentinel_1-IMG_5874-white">
                <a:extLst>
                  <a:ext uri="{FF2B5EF4-FFF2-40B4-BE49-F238E27FC236}">
                    <a16:creationId xmlns:a16="http://schemas.microsoft.com/office/drawing/2014/main" id="{BECD2594-E110-D743-AC0E-A493ED08E7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" y="1667"/>
                <a:ext cx="962" cy="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5EC8608C-5B35-6FA4-A04A-D3C1F23263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" y="1250"/>
              <a:ext cx="88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99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Sentinel-1A</a:t>
              </a:r>
            </a:p>
          </p:txBody>
        </p:sp>
      </p:grpSp>
      <p:grpSp>
        <p:nvGrpSpPr>
          <p:cNvPr id="25" name="Group 16">
            <a:extLst>
              <a:ext uri="{FF2B5EF4-FFF2-40B4-BE49-F238E27FC236}">
                <a16:creationId xmlns:a16="http://schemas.microsoft.com/office/drawing/2014/main" id="{AB7CFED8-416D-E23F-6F01-6DE0A81CDC32}"/>
              </a:ext>
            </a:extLst>
          </p:cNvPr>
          <p:cNvGrpSpPr>
            <a:grpSpLocks/>
          </p:cNvGrpSpPr>
          <p:nvPr/>
        </p:nvGrpSpPr>
        <p:grpSpPr bwMode="auto">
          <a:xfrm>
            <a:off x="3904570" y="1999264"/>
            <a:ext cx="1600199" cy="1719263"/>
            <a:chOff x="2317" y="1250"/>
            <a:chExt cx="1008" cy="1083"/>
          </a:xfrm>
        </p:grpSpPr>
        <p:grpSp>
          <p:nvGrpSpPr>
            <p:cNvPr id="26" name="Group 17">
              <a:extLst>
                <a:ext uri="{FF2B5EF4-FFF2-40B4-BE49-F238E27FC236}">
                  <a16:creationId xmlns:a16="http://schemas.microsoft.com/office/drawing/2014/main" id="{8A8F039B-EC73-8A9D-8309-F99C1ECA5A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7" y="1373"/>
              <a:ext cx="1008" cy="960"/>
              <a:chOff x="29" y="1637"/>
              <a:chExt cx="1008" cy="960"/>
            </a:xfrm>
          </p:grpSpPr>
          <p:cxnSp>
            <p:nvCxnSpPr>
              <p:cNvPr id="28" name="Connettore 2 29">
                <a:extLst>
                  <a:ext uri="{FF2B5EF4-FFF2-40B4-BE49-F238E27FC236}">
                    <a16:creationId xmlns:a16="http://schemas.microsoft.com/office/drawing/2014/main" id="{9B5BAF70-6389-AFB9-3130-5C79F62173C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50" y="2343"/>
                <a:ext cx="4" cy="254"/>
              </a:xfrm>
              <a:prstGeom prst="straightConnector1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 type="arrow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pic>
            <p:nvPicPr>
              <p:cNvPr id="29" name="Picture 19" descr="Sentinel_1-IMG_5874-white">
                <a:extLst>
                  <a:ext uri="{FF2B5EF4-FFF2-40B4-BE49-F238E27FC236}">
                    <a16:creationId xmlns:a16="http://schemas.microsoft.com/office/drawing/2014/main" id="{4695CFE1-3326-C570-060B-A8C2287244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" y="1637"/>
                <a:ext cx="1008" cy="8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7" name="CasellaDiTesto 16">
              <a:extLst>
                <a:ext uri="{FF2B5EF4-FFF2-40B4-BE49-F238E27FC236}">
                  <a16:creationId xmlns:a16="http://schemas.microsoft.com/office/drawing/2014/main" id="{9977F9D2-675E-C901-20C8-D9F43E7D40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1" y="1250"/>
              <a:ext cx="84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99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Sentinel-1B</a:t>
              </a:r>
            </a:p>
          </p:txBody>
        </p:sp>
      </p:grpSp>
      <p:grpSp>
        <p:nvGrpSpPr>
          <p:cNvPr id="30" name="Group 22">
            <a:extLst>
              <a:ext uri="{FF2B5EF4-FFF2-40B4-BE49-F238E27FC236}">
                <a16:creationId xmlns:a16="http://schemas.microsoft.com/office/drawing/2014/main" id="{926A6992-17B7-08E7-2ADC-5CC5F7ECF6B8}"/>
              </a:ext>
            </a:extLst>
          </p:cNvPr>
          <p:cNvGrpSpPr>
            <a:grpSpLocks/>
          </p:cNvGrpSpPr>
          <p:nvPr/>
        </p:nvGrpSpPr>
        <p:grpSpPr bwMode="auto">
          <a:xfrm>
            <a:off x="7382103" y="1999263"/>
            <a:ext cx="1458914" cy="1706563"/>
            <a:chOff x="4631" y="1250"/>
            <a:chExt cx="919" cy="1075"/>
          </a:xfrm>
        </p:grpSpPr>
        <p:grpSp>
          <p:nvGrpSpPr>
            <p:cNvPr id="31" name="Group 23">
              <a:extLst>
                <a:ext uri="{FF2B5EF4-FFF2-40B4-BE49-F238E27FC236}">
                  <a16:creationId xmlns:a16="http://schemas.microsoft.com/office/drawing/2014/main" id="{BF5E55CD-7D47-4046-ECF4-BE2DFB6B4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31" y="1474"/>
              <a:ext cx="854" cy="851"/>
              <a:chOff x="47" y="1746"/>
              <a:chExt cx="854" cy="851"/>
            </a:xfrm>
          </p:grpSpPr>
          <p:cxnSp>
            <p:nvCxnSpPr>
              <p:cNvPr id="33" name="Connettore 2 32">
                <a:extLst>
                  <a:ext uri="{FF2B5EF4-FFF2-40B4-BE49-F238E27FC236}">
                    <a16:creationId xmlns:a16="http://schemas.microsoft.com/office/drawing/2014/main" id="{4DB1BB7B-A391-8F76-0641-D3721E4063F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50" y="2343"/>
                <a:ext cx="4" cy="254"/>
              </a:xfrm>
              <a:prstGeom prst="straightConnector1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 type="arrow" w="med" len="med"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pic>
            <p:nvPicPr>
              <p:cNvPr id="34" name="Picture 25" descr="Sentinel_1-IMG_5874-white">
                <a:extLst>
                  <a:ext uri="{FF2B5EF4-FFF2-40B4-BE49-F238E27FC236}">
                    <a16:creationId xmlns:a16="http://schemas.microsoft.com/office/drawing/2014/main" id="{7515EB8C-77FD-A205-A05D-347B4488C3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" y="1746"/>
                <a:ext cx="854" cy="6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2" name="CasellaDiTesto 16">
              <a:extLst>
                <a:ext uri="{FF2B5EF4-FFF2-40B4-BE49-F238E27FC236}">
                  <a16:creationId xmlns:a16="http://schemas.microsoft.com/office/drawing/2014/main" id="{9B65BED2-3A79-3455-3FE1-7ED9CD00FC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4" y="1250"/>
              <a:ext cx="90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99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Sentinel-1A</a:t>
              </a:r>
            </a:p>
          </p:txBody>
        </p:sp>
      </p:grpSp>
      <p:cxnSp>
        <p:nvCxnSpPr>
          <p:cNvPr id="35" name="AutoShape 16">
            <a:extLst>
              <a:ext uri="{FF2B5EF4-FFF2-40B4-BE49-F238E27FC236}">
                <a16:creationId xmlns:a16="http://schemas.microsoft.com/office/drawing/2014/main" id="{FAB104E9-9618-D12C-AC3B-145800C8499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36130" y="1899962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5999AF70-C99E-83CD-6593-DEC5AFF55155}"/>
              </a:ext>
            </a:extLst>
          </p:cNvPr>
          <p:cNvGrpSpPr/>
          <p:nvPr/>
        </p:nvGrpSpPr>
        <p:grpSpPr>
          <a:xfrm>
            <a:off x="3731050" y="1411168"/>
            <a:ext cx="2025030" cy="2681653"/>
            <a:chOff x="3448503" y="445763"/>
            <a:chExt cx="2025030" cy="2681653"/>
          </a:xfrm>
        </p:grpSpPr>
        <p:sp>
          <p:nvSpPr>
            <p:cNvPr id="37" name="Per 36">
              <a:extLst>
                <a:ext uri="{FF2B5EF4-FFF2-40B4-BE49-F238E27FC236}">
                  <a16:creationId xmlns:a16="http://schemas.microsoft.com/office/drawing/2014/main" id="{EB6418FE-987C-5BFA-AA4D-E47461CC0163}"/>
                </a:ext>
              </a:extLst>
            </p:cNvPr>
            <p:cNvSpPr/>
            <p:nvPr/>
          </p:nvSpPr>
          <p:spPr>
            <a:xfrm>
              <a:off x="3473556" y="445763"/>
              <a:ext cx="1999977" cy="2681653"/>
            </a:xfrm>
            <a:prstGeom prst="mathMultiply">
              <a:avLst>
                <a:gd name="adj1" fmla="val 727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CasellaDiTesto 16">
              <a:extLst>
                <a:ext uri="{FF2B5EF4-FFF2-40B4-BE49-F238E27FC236}">
                  <a16:creationId xmlns:a16="http://schemas.microsoft.com/office/drawing/2014/main" id="{E34A538C-79D5-D990-3CDD-EDBA621610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8503" y="692696"/>
              <a:ext cx="20250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Dec</a:t>
              </a: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 2021</a:t>
              </a:r>
            </a:p>
          </p:txBody>
        </p:sp>
      </p:grp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6397FD1E-EA82-97B5-CD58-60715BBB40E8}"/>
              </a:ext>
            </a:extLst>
          </p:cNvPr>
          <p:cNvGrpSpPr/>
          <p:nvPr/>
        </p:nvGrpSpPr>
        <p:grpSpPr>
          <a:xfrm>
            <a:off x="5724197" y="1659443"/>
            <a:ext cx="1438276" cy="1768330"/>
            <a:chOff x="5454623" y="924542"/>
            <a:chExt cx="1438276" cy="1768330"/>
          </a:xfrm>
        </p:grpSpPr>
        <p:pic>
          <p:nvPicPr>
            <p:cNvPr id="40" name="Picture 19" descr="Sentinel_1-IMG_5874-white">
              <a:extLst>
                <a:ext uri="{FF2B5EF4-FFF2-40B4-BE49-F238E27FC236}">
                  <a16:creationId xmlns:a16="http://schemas.microsoft.com/office/drawing/2014/main" id="{BD3FCE3B-4F23-6EFC-3372-59FF7F65EC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4623" y="1543471"/>
              <a:ext cx="1438276" cy="1149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CasellaDiTesto 16">
              <a:extLst>
                <a:ext uri="{FF2B5EF4-FFF2-40B4-BE49-F238E27FC236}">
                  <a16:creationId xmlns:a16="http://schemas.microsoft.com/office/drawing/2014/main" id="{4E77FDA0-1CE6-5E1F-339A-54014DDCA2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31292" y="1263691"/>
              <a:ext cx="126841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99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Sentinel-1C</a:t>
              </a:r>
            </a:p>
          </p:txBody>
        </p:sp>
        <p:sp>
          <p:nvSpPr>
            <p:cNvPr id="42" name="CasellaDiTesto 16">
              <a:extLst>
                <a:ext uri="{FF2B5EF4-FFF2-40B4-BE49-F238E27FC236}">
                  <a16:creationId xmlns:a16="http://schemas.microsoft.com/office/drawing/2014/main" id="{9BE4A531-C691-4A44-EDF7-CF192C0B81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76207" y="924542"/>
              <a:ext cx="126841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Dec</a:t>
              </a: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ＭＳ Ｐゴシック" charset="0"/>
                </a:rPr>
                <a:t> 2024</a:t>
              </a:r>
            </a:p>
          </p:txBody>
        </p:sp>
      </p:grpSp>
      <p:sp>
        <p:nvSpPr>
          <p:cNvPr id="43" name="Ovale 42">
            <a:extLst>
              <a:ext uri="{FF2B5EF4-FFF2-40B4-BE49-F238E27FC236}">
                <a16:creationId xmlns:a16="http://schemas.microsoft.com/office/drawing/2014/main" id="{3E58B422-831D-8171-5F8F-CA9E8DEA55BB}"/>
              </a:ext>
            </a:extLst>
          </p:cNvPr>
          <p:cNvSpPr/>
          <p:nvPr/>
        </p:nvSpPr>
        <p:spPr bwMode="auto">
          <a:xfrm>
            <a:off x="2596882" y="3936109"/>
            <a:ext cx="1028062" cy="385956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EEB62722-C002-F89E-02D5-F5FDA980BC82}"/>
              </a:ext>
            </a:extLst>
          </p:cNvPr>
          <p:cNvSpPr txBox="1"/>
          <p:nvPr/>
        </p:nvSpPr>
        <p:spPr>
          <a:xfrm>
            <a:off x="-11308" y="164182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400" b="1">
                <a:solidFill>
                  <a:srgbClr val="275536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755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Data</a:t>
            </a:r>
          </a:p>
        </p:txBody>
      </p:sp>
      <p:pic>
        <p:nvPicPr>
          <p:cNvPr id="48" name="Immagine 47" descr="Immagine che contiene logo, Elementi grafici, Carattere, schermata&#10;&#10;Descrizione generata automaticamente">
            <a:extLst>
              <a:ext uri="{FF2B5EF4-FFF2-40B4-BE49-F238E27FC236}">
                <a16:creationId xmlns:a16="http://schemas.microsoft.com/office/drawing/2014/main" id="{A3EF07E7-0238-C736-4543-D80D9EA1F0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9359" y="19528"/>
            <a:ext cx="1968500" cy="1028700"/>
          </a:xfrm>
          <a:prstGeom prst="rect">
            <a:avLst/>
          </a:prstGeom>
        </p:spPr>
      </p:pic>
      <p:pic>
        <p:nvPicPr>
          <p:cNvPr id="3" name="2412_007_AR_EN">
            <a:extLst>
              <a:ext uri="{FF2B5EF4-FFF2-40B4-BE49-F238E27FC236}">
                <a16:creationId xmlns:a16="http://schemas.microsoft.com/office/drawing/2014/main" id="{A683F44A-82B8-9A63-F3CD-B4C2F2A844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25366" y="1133889"/>
            <a:ext cx="2984409" cy="167873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D743D1D-FA1F-2868-400D-1ABB7582C76F}"/>
              </a:ext>
            </a:extLst>
          </p:cNvPr>
          <p:cNvSpPr txBox="1"/>
          <p:nvPr/>
        </p:nvSpPr>
        <p:spPr>
          <a:xfrm>
            <a:off x="9430782" y="2827077"/>
            <a:ext cx="2020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December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French Guyana</a:t>
            </a:r>
          </a:p>
        </p:txBody>
      </p:sp>
    </p:spTree>
    <p:extLst>
      <p:ext uri="{BB962C8B-B14F-4D97-AF65-F5344CB8AC3E}">
        <p14:creationId xmlns:p14="http://schemas.microsoft.com/office/powerpoint/2010/main" val="414734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9A6D2542-D0D9-8037-92D0-F3830B62DAD5}"/>
              </a:ext>
            </a:extLst>
          </p:cNvPr>
          <p:cNvSpPr txBox="1"/>
          <p:nvPr/>
        </p:nvSpPr>
        <p:spPr>
          <a:xfrm>
            <a:off x="-11308" y="164182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400" b="1">
                <a:solidFill>
                  <a:srgbClr val="275536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755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Products and Services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AFFA0444-14FB-CFB2-888D-A43B4531D40E}"/>
              </a:ext>
            </a:extLst>
          </p:cNvPr>
          <p:cNvSpPr txBox="1"/>
          <p:nvPr/>
        </p:nvSpPr>
        <p:spPr>
          <a:xfrm>
            <a:off x="633868" y="2852369"/>
            <a:ext cx="3805929" cy="18753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Services</a:t>
            </a:r>
          </a:p>
          <a:p>
            <a:pPr marL="514350" marR="0" lvl="1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LOS Displacements Time Series</a:t>
            </a:r>
          </a:p>
          <a:p>
            <a:pPr marL="514350" marR="0" lvl="1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Spatial Coherence</a:t>
            </a:r>
          </a:p>
          <a:p>
            <a:pPr marL="514350" marR="0" lvl="1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Wrapped Interferograms</a:t>
            </a:r>
          </a:p>
          <a:p>
            <a:pPr marL="514350" marR="0" lvl="1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Displacements Maps</a:t>
            </a:r>
          </a:p>
          <a:p>
            <a:pPr marL="514350" marR="0" lvl="1" indent="-28575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…..</a:t>
            </a:r>
          </a:p>
          <a:p>
            <a:pPr marL="4572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B5D61BE-E7E0-C478-6AE1-5BD97AD49E61}"/>
              </a:ext>
            </a:extLst>
          </p:cNvPr>
          <p:cNvSpPr txBox="1"/>
          <p:nvPr/>
        </p:nvSpPr>
        <p:spPr>
          <a:xfrm>
            <a:off x="633867" y="2022106"/>
            <a:ext cx="3925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TCS SATD distributes services 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 on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InSAR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technology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AE6DD3B8-DD3B-BD37-B6D5-E19164EC7A7E}"/>
              </a:ext>
            </a:extLst>
          </p:cNvPr>
          <p:cNvSpPr txBox="1"/>
          <p:nvPr/>
        </p:nvSpPr>
        <p:spPr>
          <a:xfrm>
            <a:off x="633867" y="4535945"/>
            <a:ext cx="3805929" cy="1434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Global Coverage (Sentinel-1 images)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Medium spatial resolution (&gt;30 m)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Centimeter-to-millimeter accuracy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Quasi real-time data availability</a:t>
            </a:r>
          </a:p>
        </p:txBody>
      </p:sp>
      <p:pic>
        <p:nvPicPr>
          <p:cNvPr id="11" name="Immagine 10" descr="Immagine che contiene testo, mappa, schermata, Software multimediale&#10;&#10;Descrizione generata automaticamente">
            <a:extLst>
              <a:ext uri="{FF2B5EF4-FFF2-40B4-BE49-F238E27FC236}">
                <a16:creationId xmlns:a16="http://schemas.microsoft.com/office/drawing/2014/main" id="{8D831B5C-D589-96ED-350E-D4D502B7D4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60"/>
          <a:stretch/>
        </p:blipFill>
        <p:spPr>
          <a:xfrm>
            <a:off x="4594988" y="1211851"/>
            <a:ext cx="7380349" cy="4889953"/>
          </a:xfrm>
          <a:prstGeom prst="rect">
            <a:avLst/>
          </a:prstGeom>
          <a:effectLst>
            <a:outerShdw blurRad="293987" dist="225501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524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entinel-1-in-orbit.gif">
            <a:extLst>
              <a:ext uri="{FF2B5EF4-FFF2-40B4-BE49-F238E27FC236}">
                <a16:creationId xmlns:a16="http://schemas.microsoft.com/office/drawing/2014/main" id="{3317AB2F-318C-3407-F547-990FCDC7A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4881" y="586289"/>
            <a:ext cx="4533761" cy="2550242"/>
          </a:xfrm>
          <a:prstGeom prst="rect">
            <a:avLst/>
          </a:prstGeom>
        </p:spPr>
      </p:pic>
      <p:pic>
        <p:nvPicPr>
          <p:cNvPr id="6" name="Immagine 5" descr="FaroffWeightyAbyssiniangroundhornbill-max-1mb.gif">
            <a:extLst>
              <a:ext uri="{FF2B5EF4-FFF2-40B4-BE49-F238E27FC236}">
                <a16:creationId xmlns:a16="http://schemas.microsoft.com/office/drawing/2014/main" id="{9D272919-BFD1-279C-0F04-8A3CBF735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67" y="573226"/>
            <a:ext cx="2770909" cy="1593273"/>
          </a:xfrm>
          <a:prstGeom prst="rect">
            <a:avLst/>
          </a:prstGeom>
        </p:spPr>
      </p:pic>
      <p:pic>
        <p:nvPicPr>
          <p:cNvPr id="7" name="Picture 41" descr="naples">
            <a:extLst>
              <a:ext uri="{FF2B5EF4-FFF2-40B4-BE49-F238E27FC236}">
                <a16:creationId xmlns:a16="http://schemas.microsoft.com/office/drawing/2014/main" id="{41EE9128-0541-F21B-1FD3-9A9010D28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0025" y="1937776"/>
            <a:ext cx="14097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2" descr="naples">
            <a:extLst>
              <a:ext uri="{FF2B5EF4-FFF2-40B4-BE49-F238E27FC236}">
                <a16:creationId xmlns:a16="http://schemas.microsoft.com/office/drawing/2014/main" id="{79957CAF-E237-F9A3-76C5-094797764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lum bright="24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9705" y="1936189"/>
            <a:ext cx="1409700" cy="18303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2" descr="naples">
            <a:extLst>
              <a:ext uri="{FF2B5EF4-FFF2-40B4-BE49-F238E27FC236}">
                <a16:creationId xmlns:a16="http://schemas.microsoft.com/office/drawing/2014/main" id="{FEA60869-B9D8-5858-5B20-79D3E1E07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lum bright="24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9705" y="1937962"/>
            <a:ext cx="1409700" cy="18303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1" descr="naples">
            <a:extLst>
              <a:ext uri="{FF2B5EF4-FFF2-40B4-BE49-F238E27FC236}">
                <a16:creationId xmlns:a16="http://schemas.microsoft.com/office/drawing/2014/main" id="{3E267488-CAC2-8D47-3981-7F0B66593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9705" y="1947358"/>
            <a:ext cx="14097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4FFB2694-04EA-9F6C-8CE1-6025DFB2FF8D}"/>
              </a:ext>
            </a:extLst>
          </p:cNvPr>
          <p:cNvGrpSpPr/>
          <p:nvPr/>
        </p:nvGrpSpPr>
        <p:grpSpPr>
          <a:xfrm>
            <a:off x="3403191" y="3630018"/>
            <a:ext cx="3551001" cy="2550992"/>
            <a:chOff x="7793321" y="6529700"/>
            <a:chExt cx="3551001" cy="2550992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AB41407F-71E0-A73C-A887-C6835AA415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93321" y="6529700"/>
              <a:ext cx="3551001" cy="2550992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B73869DF-C38B-608A-23EF-4BFCD6277E31}"/>
                </a:ext>
              </a:extLst>
            </p:cNvPr>
            <p:cNvSpPr txBox="1"/>
            <p:nvPr/>
          </p:nvSpPr>
          <p:spPr>
            <a:xfrm>
              <a:off x="8681213" y="7992763"/>
              <a:ext cx="10348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Campi Flegrei</a:t>
              </a:r>
            </a:p>
          </p:txBody>
        </p:sp>
        <p:grpSp>
          <p:nvGrpSpPr>
            <p:cNvPr id="14" name="Group 16">
              <a:extLst>
                <a:ext uri="{FF2B5EF4-FFF2-40B4-BE49-F238E27FC236}">
                  <a16:creationId xmlns:a16="http://schemas.microsoft.com/office/drawing/2014/main" id="{21871F95-B9B5-D00D-A60B-A9E5BE6FFD03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9884628" y="7488119"/>
              <a:ext cx="423871" cy="2219326"/>
              <a:chOff x="591" y="741"/>
              <a:chExt cx="267" cy="1398"/>
            </a:xfrm>
          </p:grpSpPr>
          <p:pic>
            <p:nvPicPr>
              <p:cNvPr id="15" name="Immagine 64" descr="Barra.bmp">
                <a:extLst>
                  <a:ext uri="{FF2B5EF4-FFF2-40B4-BE49-F238E27FC236}">
                    <a16:creationId xmlns:a16="http://schemas.microsoft.com/office/drawing/2014/main" id="{950242D3-FED7-0FBC-B1B3-242F48104D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68" y="1383"/>
                <a:ext cx="1035" cy="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CasellaDiTesto 63">
                <a:extLst>
                  <a:ext uri="{FF2B5EF4-FFF2-40B4-BE49-F238E27FC236}">
                    <a16:creationId xmlns:a16="http://schemas.microsoft.com/office/drawing/2014/main" id="{EBD59AEF-07A9-988E-86B8-C2B829B3BA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151" y="1382"/>
                <a:ext cx="1035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ＭＳ Ｐゴシック" panose="020B0600070205080204" pitchFamily="34" charset="-128"/>
                    <a:cs typeface="Tahoma"/>
                  </a:rPr>
                  <a:t>[cm/</a:t>
                </a:r>
                <a:r>
                  <a:rPr kumimoji="0" lang="it-IT" altLang="it-IT" sz="1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ＭＳ Ｐゴシック" panose="020B0600070205080204" pitchFamily="34" charset="-128"/>
                    <a:cs typeface="Tahoma"/>
                  </a:rPr>
                  <a:t>year</a:t>
                </a:r>
                <a:r>
                  <a:rPr kumimoji="0" lang="it-IT" altLang="it-IT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ＭＳ Ｐゴシック" panose="020B0600070205080204" pitchFamily="34" charset="-128"/>
                    <a:cs typeface="Tahoma"/>
                  </a:rPr>
                  <a:t>]</a:t>
                </a:r>
              </a:p>
            </p:txBody>
          </p:sp>
          <p:sp>
            <p:nvSpPr>
              <p:cNvPr id="17" name="CasellaDiTesto 7">
                <a:extLst>
                  <a:ext uri="{FF2B5EF4-FFF2-40B4-BE49-F238E27FC236}">
                    <a16:creationId xmlns:a16="http://schemas.microsoft.com/office/drawing/2014/main" id="{21C702DA-7A81-8B82-939F-D212ED3CFF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671" y="773"/>
                <a:ext cx="219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rPr>
                  <a:t>&gt;6</a:t>
                </a:r>
              </a:p>
            </p:txBody>
          </p:sp>
          <p:sp>
            <p:nvSpPr>
              <p:cNvPr id="18" name="CasellaDiTesto 8">
                <a:extLst>
                  <a:ext uri="{FF2B5EF4-FFF2-40B4-BE49-F238E27FC236}">
                    <a16:creationId xmlns:a16="http://schemas.microsoft.com/office/drawing/2014/main" id="{ED93A28B-8D1C-2E63-13AD-6190EC3603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653" y="1937"/>
                <a:ext cx="249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altLang="it-IT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ahoma"/>
                    <a:ea typeface="+mn-ea"/>
                    <a:cs typeface="Tahoma"/>
                  </a:rPr>
                  <a:t>&lt;-6</a:t>
                </a:r>
              </a:p>
            </p:txBody>
          </p:sp>
        </p:grpSp>
      </p:grpSp>
      <p:sp>
        <p:nvSpPr>
          <p:cNvPr id="19" name="Freccia sinistra 33">
            <a:extLst>
              <a:ext uri="{FF2B5EF4-FFF2-40B4-BE49-F238E27FC236}">
                <a16:creationId xmlns:a16="http://schemas.microsoft.com/office/drawing/2014/main" id="{A6FE7325-6BCA-8FF7-AB35-E680CE2E24F4}"/>
              </a:ext>
            </a:extLst>
          </p:cNvPr>
          <p:cNvSpPr/>
          <p:nvPr/>
        </p:nvSpPr>
        <p:spPr>
          <a:xfrm>
            <a:off x="6456363" y="4581420"/>
            <a:ext cx="667537" cy="304800"/>
          </a:xfrm>
          <a:prstGeom prst="leftArrow">
            <a:avLst/>
          </a:prstGeom>
          <a:gradFill flip="none" rotWithShape="1">
            <a:gsLst>
              <a:gs pos="78000">
                <a:srgbClr val="DB000E"/>
              </a:gs>
              <a:gs pos="100000">
                <a:srgbClr val="FFFFFF"/>
              </a:gs>
            </a:gsLst>
            <a:lin ang="0" scaled="1"/>
            <a:tileRect/>
          </a:gra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6E880B70-504A-4B2E-52AD-6C0683873179}"/>
              </a:ext>
            </a:extLst>
          </p:cNvPr>
          <p:cNvGrpSpPr/>
          <p:nvPr/>
        </p:nvGrpSpPr>
        <p:grpSpPr>
          <a:xfrm>
            <a:off x="1685811" y="2702157"/>
            <a:ext cx="4279911" cy="1426637"/>
            <a:chOff x="224025" y="3103443"/>
            <a:chExt cx="4279911" cy="1426637"/>
          </a:xfrm>
        </p:grpSpPr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61DA7D82-658B-1CB8-FE74-9EBC0A78F587}"/>
                </a:ext>
              </a:extLst>
            </p:cNvPr>
            <p:cNvGrpSpPr/>
            <p:nvPr/>
          </p:nvGrpSpPr>
          <p:grpSpPr>
            <a:xfrm>
              <a:off x="224025" y="3103443"/>
              <a:ext cx="4279911" cy="1426637"/>
              <a:chOff x="-2139956" y="4458072"/>
              <a:chExt cx="4279911" cy="1426637"/>
            </a:xfrm>
          </p:grpSpPr>
          <p:pic>
            <p:nvPicPr>
              <p:cNvPr id="23" name="Immagine 22" descr="plot_3576-735.ps">
                <a:extLst>
                  <a:ext uri="{FF2B5EF4-FFF2-40B4-BE49-F238E27FC236}">
                    <a16:creationId xmlns:a16="http://schemas.microsoft.com/office/drawing/2014/main" id="{04A0F995-A5BD-777E-DF0C-B324BE3678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139956" y="4458072"/>
                <a:ext cx="4279911" cy="1426637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24" name="Rettangolo 23">
                <a:extLst>
                  <a:ext uri="{FF2B5EF4-FFF2-40B4-BE49-F238E27FC236}">
                    <a16:creationId xmlns:a16="http://schemas.microsoft.com/office/drawing/2014/main" id="{795E5D2F-606B-984A-7DCD-6A55D2A20BCC}"/>
                  </a:ext>
                </a:extLst>
              </p:cNvPr>
              <p:cNvSpPr/>
              <p:nvPr/>
            </p:nvSpPr>
            <p:spPr bwMode="auto">
              <a:xfrm>
                <a:off x="1670224" y="4746104"/>
                <a:ext cx="216024" cy="216024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Light" charset="0"/>
                  <a:ea typeface="ヒラギノ角ゴ ProN W3" charset="-128"/>
                  <a:cs typeface="ヒラギノ角ゴ ProN W3" charset="-128"/>
                  <a:sym typeface="Helvetica Neue Light" charset="0"/>
                </a:endParaRPr>
              </a:p>
            </p:txBody>
          </p:sp>
        </p:grpSp>
        <p:cxnSp>
          <p:nvCxnSpPr>
            <p:cNvPr id="22" name="Connettore 2 29">
              <a:extLst>
                <a:ext uri="{FF2B5EF4-FFF2-40B4-BE49-F238E27FC236}">
                  <a16:creationId xmlns:a16="http://schemas.microsoft.com/office/drawing/2014/main" id="{F1397A97-19F3-44AF-8002-D53EB6917A8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3993530" y="3528318"/>
              <a:ext cx="620" cy="281682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4BFDED98-4B56-00D8-AB3D-7D96F2740C9E}"/>
              </a:ext>
            </a:extLst>
          </p:cNvPr>
          <p:cNvGrpSpPr/>
          <p:nvPr/>
        </p:nvGrpSpPr>
        <p:grpSpPr>
          <a:xfrm>
            <a:off x="1685811" y="2702157"/>
            <a:ext cx="4279911" cy="1426637"/>
            <a:chOff x="-3128912" y="5034136"/>
            <a:chExt cx="4279911" cy="1426637"/>
          </a:xfrm>
        </p:grpSpPr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51A7B356-6BE8-B5A0-4CE1-420602436C27}"/>
                </a:ext>
              </a:extLst>
            </p:cNvPr>
            <p:cNvGrpSpPr/>
            <p:nvPr/>
          </p:nvGrpSpPr>
          <p:grpSpPr>
            <a:xfrm>
              <a:off x="-3128912" y="5034136"/>
              <a:ext cx="4279911" cy="1426637"/>
              <a:chOff x="-2139956" y="2945904"/>
              <a:chExt cx="4279911" cy="1426637"/>
            </a:xfrm>
          </p:grpSpPr>
          <p:pic>
            <p:nvPicPr>
              <p:cNvPr id="28" name="Immagine 27" descr="plot_3576-735.ps">
                <a:extLst>
                  <a:ext uri="{FF2B5EF4-FFF2-40B4-BE49-F238E27FC236}">
                    <a16:creationId xmlns:a16="http://schemas.microsoft.com/office/drawing/2014/main" id="{CA31A7D3-59CB-F166-56DB-3F9F35107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139956" y="2945904"/>
                <a:ext cx="4279911" cy="1426637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29" name="Rettangolo 28">
                <a:extLst>
                  <a:ext uri="{FF2B5EF4-FFF2-40B4-BE49-F238E27FC236}">
                    <a16:creationId xmlns:a16="http://schemas.microsoft.com/office/drawing/2014/main" id="{3B977018-AE05-7E34-7E1F-54CEEC42AB51}"/>
                  </a:ext>
                </a:extLst>
              </p:cNvPr>
              <p:cNvSpPr/>
              <p:nvPr/>
            </p:nvSpPr>
            <p:spPr bwMode="auto">
              <a:xfrm>
                <a:off x="1739900" y="3233936"/>
                <a:ext cx="146348" cy="216024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Light" charset="0"/>
                  <a:ea typeface="ヒラギノ角ゴ ProN W3" charset="-128"/>
                  <a:cs typeface="ヒラギノ角ゴ ProN W3" charset="-128"/>
                  <a:sym typeface="Helvetica Neue Light" charset="0"/>
                </a:endParaRPr>
              </a:p>
            </p:txBody>
          </p:sp>
        </p:grpSp>
        <p:cxnSp>
          <p:nvCxnSpPr>
            <p:cNvPr id="27" name="Connettore 2 29">
              <a:extLst>
                <a:ext uri="{FF2B5EF4-FFF2-40B4-BE49-F238E27FC236}">
                  <a16:creationId xmlns:a16="http://schemas.microsoft.com/office/drawing/2014/main" id="{C78C3C89-6951-54F9-57F0-CFB27C3F399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711200" y="5485235"/>
              <a:ext cx="1092" cy="246698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BE9D7E0B-46F9-87A2-63D7-4EA5AD83F471}"/>
              </a:ext>
            </a:extLst>
          </p:cNvPr>
          <p:cNvGrpSpPr/>
          <p:nvPr/>
        </p:nvGrpSpPr>
        <p:grpSpPr>
          <a:xfrm>
            <a:off x="1685811" y="2702157"/>
            <a:ext cx="4279911" cy="1426637"/>
            <a:chOff x="1335584" y="5034136"/>
            <a:chExt cx="4279911" cy="1426637"/>
          </a:xfrm>
        </p:grpSpPr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A3263361-A17C-C18A-8999-2C4AA1608967}"/>
                </a:ext>
              </a:extLst>
            </p:cNvPr>
            <p:cNvGrpSpPr/>
            <p:nvPr/>
          </p:nvGrpSpPr>
          <p:grpSpPr>
            <a:xfrm>
              <a:off x="1335584" y="5034136"/>
              <a:ext cx="4279911" cy="1426637"/>
              <a:chOff x="-2139956" y="1649760"/>
              <a:chExt cx="4279911" cy="1426637"/>
            </a:xfrm>
          </p:grpSpPr>
          <p:pic>
            <p:nvPicPr>
              <p:cNvPr id="33" name="Immagine 32" descr="plot_3576-735.ps">
                <a:extLst>
                  <a:ext uri="{FF2B5EF4-FFF2-40B4-BE49-F238E27FC236}">
                    <a16:creationId xmlns:a16="http://schemas.microsoft.com/office/drawing/2014/main" id="{7E138445-519E-A956-F067-79E4692367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139956" y="1649760"/>
                <a:ext cx="4279911" cy="1426637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34" name="Rettangolo 33">
                <a:extLst>
                  <a:ext uri="{FF2B5EF4-FFF2-40B4-BE49-F238E27FC236}">
                    <a16:creationId xmlns:a16="http://schemas.microsoft.com/office/drawing/2014/main" id="{8D9C4A54-FFBC-0E25-6B9B-F7B33B7160C6}"/>
                  </a:ext>
                </a:extLst>
              </p:cNvPr>
              <p:cNvSpPr/>
              <p:nvPr/>
            </p:nvSpPr>
            <p:spPr bwMode="auto">
              <a:xfrm>
                <a:off x="1820590" y="1925092"/>
                <a:ext cx="72008" cy="216024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Neue Light" charset="0"/>
                  <a:ea typeface="ヒラギノ角ゴ ProN W3" charset="-128"/>
                  <a:cs typeface="ヒラギノ角ゴ ProN W3" charset="-128"/>
                  <a:sym typeface="Helvetica Neue Light" charset="0"/>
                </a:endParaRPr>
              </a:p>
            </p:txBody>
          </p:sp>
        </p:grpSp>
        <p:cxnSp>
          <p:nvCxnSpPr>
            <p:cNvPr id="32" name="Connettore 2 31">
              <a:extLst>
                <a:ext uri="{FF2B5EF4-FFF2-40B4-BE49-F238E27FC236}">
                  <a16:creationId xmlns:a16="http://schemas.microsoft.com/office/drawing/2014/main" id="{3EC7CC08-8D22-752F-EF84-09C5A668E1A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252602" y="5466184"/>
              <a:ext cx="1092" cy="246698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DA533315-50EA-4C77-3AE6-B43750288423}"/>
              </a:ext>
            </a:extLst>
          </p:cNvPr>
          <p:cNvGrpSpPr/>
          <p:nvPr/>
        </p:nvGrpSpPr>
        <p:grpSpPr>
          <a:xfrm>
            <a:off x="1685811" y="2703351"/>
            <a:ext cx="4279911" cy="1426637"/>
            <a:chOff x="1479600" y="3894708"/>
            <a:chExt cx="4279911" cy="1426637"/>
          </a:xfrm>
        </p:grpSpPr>
        <p:pic>
          <p:nvPicPr>
            <p:cNvPr id="36" name="Immagine 35" descr="plot_3576-735.ps">
              <a:extLst>
                <a:ext uri="{FF2B5EF4-FFF2-40B4-BE49-F238E27FC236}">
                  <a16:creationId xmlns:a16="http://schemas.microsoft.com/office/drawing/2014/main" id="{B550EF20-898A-88C0-8721-FB2A31599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9600" y="3894708"/>
              <a:ext cx="4279911" cy="1426637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37" name="Connettore 2 29">
              <a:extLst>
                <a:ext uri="{FF2B5EF4-FFF2-40B4-BE49-F238E27FC236}">
                  <a16:creationId xmlns:a16="http://schemas.microsoft.com/office/drawing/2014/main" id="{1D5F4776-2B57-430A-FFD7-530D515E5A3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472859" y="4314056"/>
              <a:ext cx="1092" cy="246698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FADD8C23-85EF-6D9E-2DD7-9BCE7085E083}"/>
              </a:ext>
            </a:extLst>
          </p:cNvPr>
          <p:cNvCxnSpPr/>
          <p:nvPr/>
        </p:nvCxnSpPr>
        <p:spPr>
          <a:xfrm>
            <a:off x="4306392" y="4128794"/>
            <a:ext cx="106874" cy="89435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41" descr="naples">
            <a:extLst>
              <a:ext uri="{FF2B5EF4-FFF2-40B4-BE49-F238E27FC236}">
                <a16:creationId xmlns:a16="http://schemas.microsoft.com/office/drawing/2014/main" id="{F450B99C-0646-BAEF-5702-73AFE3718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8046" y="1180652"/>
            <a:ext cx="14097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1" descr="naples">
            <a:extLst>
              <a:ext uri="{FF2B5EF4-FFF2-40B4-BE49-F238E27FC236}">
                <a16:creationId xmlns:a16="http://schemas.microsoft.com/office/drawing/2014/main" id="{B81B2962-B0E6-8400-D0BC-6C156D430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7779" y="1163216"/>
            <a:ext cx="14097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1" descr="naples">
            <a:extLst>
              <a:ext uri="{FF2B5EF4-FFF2-40B4-BE49-F238E27FC236}">
                <a16:creationId xmlns:a16="http://schemas.microsoft.com/office/drawing/2014/main" id="{27CF35D2-969B-2195-049E-F39C0165E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0772" y="1151510"/>
            <a:ext cx="14097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Immagine 41" descr="processing-please-wait-gif-10.gif">
            <a:extLst>
              <a:ext uri="{FF2B5EF4-FFF2-40B4-BE49-F238E27FC236}">
                <a16:creationId xmlns:a16="http://schemas.microsoft.com/office/drawing/2014/main" id="{92F7409A-D533-344A-8531-866BF47272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1060" y="4394537"/>
            <a:ext cx="1433765" cy="1433765"/>
          </a:xfrm>
          <a:prstGeom prst="rect">
            <a:avLst/>
          </a:prstGeom>
        </p:spPr>
      </p:pic>
      <p:grpSp>
        <p:nvGrpSpPr>
          <p:cNvPr id="43" name="Gruppo 42">
            <a:extLst>
              <a:ext uri="{FF2B5EF4-FFF2-40B4-BE49-F238E27FC236}">
                <a16:creationId xmlns:a16="http://schemas.microsoft.com/office/drawing/2014/main" id="{6356F9B3-4920-9CEA-A691-9D05A5189F19}"/>
              </a:ext>
            </a:extLst>
          </p:cNvPr>
          <p:cNvGrpSpPr/>
          <p:nvPr/>
        </p:nvGrpSpPr>
        <p:grpSpPr>
          <a:xfrm>
            <a:off x="7093567" y="2798941"/>
            <a:ext cx="3826326" cy="3304569"/>
            <a:chOff x="6447230" y="3941277"/>
            <a:chExt cx="1995730" cy="1915611"/>
          </a:xfrm>
        </p:grpSpPr>
        <p:sp>
          <p:nvSpPr>
            <p:cNvPr id="44" name="Rettangolo arrotondato 61">
              <a:extLst>
                <a:ext uri="{FF2B5EF4-FFF2-40B4-BE49-F238E27FC236}">
                  <a16:creationId xmlns:a16="http://schemas.microsoft.com/office/drawing/2014/main" id="{97F84F89-B7B7-AB07-1773-202A60DD4809}"/>
                </a:ext>
              </a:extLst>
            </p:cNvPr>
            <p:cNvSpPr/>
            <p:nvPr/>
          </p:nvSpPr>
          <p:spPr>
            <a:xfrm>
              <a:off x="6461761" y="3941277"/>
              <a:ext cx="1981199" cy="1915611"/>
            </a:xfrm>
            <a:prstGeom prst="roundRect">
              <a:avLst/>
            </a:prstGeom>
            <a:solidFill>
              <a:schemeClr val="bg1">
                <a:alpha val="41000"/>
              </a:schemeClr>
            </a:solidFill>
            <a:ln w="25400">
              <a:solidFill>
                <a:schemeClr val="bg1">
                  <a:lumMod val="50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F9B6B60E-65D4-32C4-F798-C0195B771C0B}"/>
                </a:ext>
              </a:extLst>
            </p:cNvPr>
            <p:cNvSpPr txBox="1"/>
            <p:nvPr/>
          </p:nvSpPr>
          <p:spPr>
            <a:xfrm>
              <a:off x="6447230" y="3993398"/>
              <a:ext cx="1981200" cy="410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Phosphate Solid"/>
                  <a:ea typeface="+mn-ea"/>
                  <a:cs typeface="Phosphate Solid"/>
                </a:rPr>
                <a:t>TCS Services</a:t>
              </a:r>
              <a:endPara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41F00E2A-99FD-4120-44A0-47A6D4F8F83D}"/>
              </a:ext>
            </a:extLst>
          </p:cNvPr>
          <p:cNvSpPr txBox="1"/>
          <p:nvPr/>
        </p:nvSpPr>
        <p:spPr>
          <a:xfrm>
            <a:off x="7136600" y="2149593"/>
            <a:ext cx="2542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Sentinel-1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revisit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time :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6/12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days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BCAC5615-C014-A062-384E-7D3F4D6386AD}"/>
              </a:ext>
            </a:extLst>
          </p:cNvPr>
          <p:cNvGrpSpPr/>
          <p:nvPr/>
        </p:nvGrpSpPr>
        <p:grpSpPr>
          <a:xfrm>
            <a:off x="993789" y="3906727"/>
            <a:ext cx="2769923" cy="1830566"/>
            <a:chOff x="608194" y="3950795"/>
            <a:chExt cx="2769923" cy="1830566"/>
          </a:xfrm>
        </p:grpSpPr>
        <p:grpSp>
          <p:nvGrpSpPr>
            <p:cNvPr id="56" name="Gruppo 55">
              <a:extLst>
                <a:ext uri="{FF2B5EF4-FFF2-40B4-BE49-F238E27FC236}">
                  <a16:creationId xmlns:a16="http://schemas.microsoft.com/office/drawing/2014/main" id="{A3B896D1-482A-DF7F-2953-409ECE83A074}"/>
                </a:ext>
              </a:extLst>
            </p:cNvPr>
            <p:cNvGrpSpPr/>
            <p:nvPr/>
          </p:nvGrpSpPr>
          <p:grpSpPr>
            <a:xfrm>
              <a:off x="608194" y="3950795"/>
              <a:ext cx="2178293" cy="1830566"/>
              <a:chOff x="608194" y="3950795"/>
              <a:chExt cx="2178293" cy="1830566"/>
            </a:xfrm>
          </p:grpSpPr>
          <p:pic>
            <p:nvPicPr>
              <p:cNvPr id="53" name="Immagine 52" descr="Immagine che contiene testo, mappa, schermata, Software multimediale&#10;&#10;Descrizione generata automaticamente">
                <a:extLst>
                  <a:ext uri="{FF2B5EF4-FFF2-40B4-BE49-F238E27FC236}">
                    <a16:creationId xmlns:a16="http://schemas.microsoft.com/office/drawing/2014/main" id="{C1E7145A-CB11-C645-4088-E76E3B2B7A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6487" y="4409761"/>
                <a:ext cx="2160000" cy="1371600"/>
              </a:xfrm>
              <a:prstGeom prst="rect">
                <a:avLst/>
              </a:prstGeom>
            </p:spPr>
          </p:pic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1F48F8F6-1034-7D9B-FAE0-52C0D1C0A93A}"/>
                  </a:ext>
                </a:extLst>
              </p:cNvPr>
              <p:cNvSpPr txBox="1"/>
              <p:nvPr/>
            </p:nvSpPr>
            <p:spPr>
              <a:xfrm>
                <a:off x="608194" y="3950795"/>
                <a:ext cx="19909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EPOS Data Portal</a:t>
                </a:r>
              </a:p>
            </p:txBody>
          </p:sp>
        </p:grpSp>
        <p:sp>
          <p:nvSpPr>
            <p:cNvPr id="48" name="Freccia sinistra 73">
              <a:extLst>
                <a:ext uri="{FF2B5EF4-FFF2-40B4-BE49-F238E27FC236}">
                  <a16:creationId xmlns:a16="http://schemas.microsoft.com/office/drawing/2014/main" id="{A7210E24-73C1-E350-49F3-9C0D1FF5F4F7}"/>
                </a:ext>
              </a:extLst>
            </p:cNvPr>
            <p:cNvSpPr/>
            <p:nvPr/>
          </p:nvSpPr>
          <p:spPr>
            <a:xfrm>
              <a:off x="2710580" y="4469628"/>
              <a:ext cx="667537" cy="304800"/>
            </a:xfrm>
            <a:prstGeom prst="leftArrow">
              <a:avLst/>
            </a:prstGeom>
            <a:gradFill flip="none" rotWithShape="1">
              <a:gsLst>
                <a:gs pos="78000">
                  <a:srgbClr val="DB000E"/>
                </a:gs>
                <a:gs pos="100000">
                  <a:srgbClr val="FFFFFF"/>
                </a:gs>
              </a:gsLst>
              <a:lin ang="0" scaled="1"/>
              <a:tileRect/>
            </a:gradFill>
            <a:ln w="127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59DCEF9-5282-9965-0494-E867ECFDBFC2}"/>
              </a:ext>
            </a:extLst>
          </p:cNvPr>
          <p:cNvSpPr txBox="1"/>
          <p:nvPr/>
        </p:nvSpPr>
        <p:spPr>
          <a:xfrm>
            <a:off x="0" y="8294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400" b="1">
                <a:solidFill>
                  <a:srgbClr val="275536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755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46962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8615E-6 2.60708E-6 L 0.34925 0.2338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62" y="116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6653E-6 4.14216E-6 L 0.36573 0.2495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78" y="124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6653E-6 2.60708E-6 L 0.38066 0.26487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24" y="132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6653E-6 3.39662E-6 L 0.39611 0.2794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6" y="139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8268E-6 4.83908E-6 L 0.29526 0.40634 " pathEditMode="relative" rAng="0" ptsTypes="AA">
                                      <p:cBhvr>
                                        <p:cTn id="62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4" y="20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3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8268E-6 1.72494E-6 L 0.31627 0.42255 " pathEditMode="relative" rAng="0" ptsTypes="AA">
                                      <p:cBhvr>
                                        <p:cTn id="7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13" y="21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8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537E-6 4.00556E-6 L 0.33414 0.43644 " pathEditMode="relative" rAng="0" ptsTypes="AA">
                                      <p:cBhvr>
                                        <p:cTn id="8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98" y="218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F4DD1F7E-43C1-3218-2B88-C8D3B5AFF3BE}"/>
              </a:ext>
            </a:extLst>
          </p:cNvPr>
          <p:cNvSpPr txBox="1"/>
          <p:nvPr/>
        </p:nvSpPr>
        <p:spPr>
          <a:xfrm>
            <a:off x="1850038" y="1434088"/>
            <a:ext cx="2835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TCS Services</a:t>
            </a:r>
          </a:p>
        </p:txBody>
      </p:sp>
      <p:pic>
        <p:nvPicPr>
          <p:cNvPr id="6" name="Google Shape;211;p15">
            <a:extLst>
              <a:ext uri="{FF2B5EF4-FFF2-40B4-BE49-F238E27FC236}">
                <a16:creationId xmlns:a16="http://schemas.microsoft.com/office/drawing/2014/main" id="{5939E7E4-3E77-1D64-57F0-2E5FFFAEE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29015" y="2265085"/>
            <a:ext cx="6070276" cy="3600000"/>
          </a:xfrm>
          <a:prstGeom prst="rect">
            <a:avLst/>
          </a:prstGeom>
          <a:ln>
            <a:noFill/>
          </a:ln>
        </p:spPr>
      </p:pic>
      <p:pic>
        <p:nvPicPr>
          <p:cNvPr id="11" name="Immagine 10" descr="Immagine che contiene software, Software multimediale, testo, Software per la grafica&#10;&#10;Descrizione generata automaticamente">
            <a:extLst>
              <a:ext uri="{FF2B5EF4-FFF2-40B4-BE49-F238E27FC236}">
                <a16:creationId xmlns:a16="http://schemas.microsoft.com/office/drawing/2014/main" id="{A4E573CB-7FAB-2455-A630-7084F48E5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919" y="2439327"/>
            <a:ext cx="5490164" cy="331200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057C3A2-83C4-DF22-F926-2F7D52BA91F1}"/>
              </a:ext>
            </a:extLst>
          </p:cNvPr>
          <p:cNvSpPr txBox="1"/>
          <p:nvPr/>
        </p:nvSpPr>
        <p:spPr>
          <a:xfrm>
            <a:off x="7697490" y="1434088"/>
            <a:ext cx="2835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Experience on EPOS Data Portal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EDA98B32-9516-0BF3-1CEE-475F5DE5CAE7}"/>
              </a:ext>
            </a:extLst>
          </p:cNvPr>
          <p:cNvSpPr txBox="1"/>
          <p:nvPr/>
        </p:nvSpPr>
        <p:spPr>
          <a:xfrm>
            <a:off x="0" y="272913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400" b="1">
                <a:solidFill>
                  <a:srgbClr val="275536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7553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Developments</a:t>
            </a:r>
          </a:p>
        </p:txBody>
      </p:sp>
    </p:spTree>
    <p:extLst>
      <p:ext uri="{BB962C8B-B14F-4D97-AF65-F5344CB8AC3E}">
        <p14:creationId xmlns:p14="http://schemas.microsoft.com/office/powerpoint/2010/main" val="927296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entinel-1_radar_vision_node_full_image_2.jpg">
            <a:extLst>
              <a:ext uri="{FF2B5EF4-FFF2-40B4-BE49-F238E27FC236}">
                <a16:creationId xmlns:a16="http://schemas.microsoft.com/office/drawing/2014/main" id="{D3C8D520-14B1-9D2F-B431-52847CEE3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000" y="0"/>
            <a:ext cx="12240000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A9AE3B2-A302-56DA-0F32-092E2A7B71FE}"/>
              </a:ext>
            </a:extLst>
          </p:cNvPr>
          <p:cNvSpPr txBox="1"/>
          <p:nvPr/>
        </p:nvSpPr>
        <p:spPr>
          <a:xfrm rot="1140982">
            <a:off x="6950256" y="4776695"/>
            <a:ext cx="37144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" pitchFamily="2" charset="77"/>
                <a:ea typeface="+mn-ea"/>
                <a:cs typeface="+mn-c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076755506"/>
      </p:ext>
    </p:extLst>
  </p:cSld>
  <p:clrMapOvr>
    <a:masterClrMapping/>
  </p:clrMapOvr>
</p:sld>
</file>

<file path=ppt/theme/theme1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303</Words>
  <Application>Microsoft Macintosh PowerPoint</Application>
  <PresentationFormat>Widescreen</PresentationFormat>
  <Paragraphs>84</Paragraphs>
  <Slides>8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9" baseType="lpstr">
      <vt:lpstr>Arial</vt:lpstr>
      <vt:lpstr>Bradley Hand</vt:lpstr>
      <vt:lpstr>Calibri</vt:lpstr>
      <vt:lpstr>Calibri Light</vt:lpstr>
      <vt:lpstr>Garamond</vt:lpstr>
      <vt:lpstr>Helvetica Neue Light</vt:lpstr>
      <vt:lpstr>Phosphate Solid</vt:lpstr>
      <vt:lpstr>Tahoma</vt:lpstr>
      <vt:lpstr>Times New Roman</vt:lpstr>
      <vt:lpstr>Wingdings</vt:lpstr>
      <vt:lpstr>6_Tema di Office</vt:lpstr>
      <vt:lpstr>TCS Satellite Data: Mission and Perspectives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Karl_EPOS ERIC </dc:creator>
  <cp:lastModifiedBy>Karl_EPOS ERIC </cp:lastModifiedBy>
  <cp:revision>1</cp:revision>
  <dcterms:created xsi:type="dcterms:W3CDTF">2025-03-27T13:55:51Z</dcterms:created>
  <dcterms:modified xsi:type="dcterms:W3CDTF">2025-03-27T13:56:09Z</dcterms:modified>
</cp:coreProperties>
</file>