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701" r:id="rId2"/>
    <p:sldId id="702" r:id="rId3"/>
    <p:sldId id="703" r:id="rId4"/>
    <p:sldId id="704" r:id="rId5"/>
    <p:sldId id="705" r:id="rId6"/>
    <p:sldId id="706" r:id="rId7"/>
    <p:sldId id="707" r:id="rId8"/>
    <p:sldId id="708" r:id="rId9"/>
    <p:sldId id="709" r:id="rId10"/>
    <p:sldId id="710" r:id="rId11"/>
    <p:sldId id="711" r:id="rId12"/>
    <p:sldId id="712" r:id="rId13"/>
    <p:sldId id="713" r:id="rId14"/>
    <p:sldId id="714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9D569-D637-CD4F-AC11-9122DBAC6327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85907-87F4-6648-BE8D-AC73398369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336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Our TCS also manages the CREW facility that is the Testing Centre for EEW.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The EEW systems ingest and process strong-motion data of single earthquakes, available on the EPOS portal, generating outputs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that can be compared with authoritative bulletins to evaluate the system performances. 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Currently there are two software running on the platform.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The performances are published on a web interface and can be used to combine the outputs of the EWSs to setup end-user tailored modules and support decision makers and other stakeholders.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Within the new EPOS-ON project the facility will be implemented to process (real time) data provided by all the NFOs of the community. 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7" name="Google Shape;28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2" name="Google Shape;312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43" name="Google Shape;34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53" name="Google Shape;35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1" name="Google Shape;13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0eea4e6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0eea4e692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40eea4e692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1 | 1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2" name="Google Shape;18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524000" y="219932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1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524000" y="467899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434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802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88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27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62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76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66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36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91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836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447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845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cs-c.epos-eu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0" y="2058651"/>
            <a:ext cx="12192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E28"/>
              </a:buClr>
              <a:buSzPts val="4400"/>
              <a:buFont typeface="Calibri"/>
              <a:buNone/>
            </a:pPr>
            <a:r>
              <a:rPr lang="en-GB" sz="4400" b="1" dirty="0">
                <a:solidFill>
                  <a:srgbClr val="1A3E28"/>
                </a:solidFill>
                <a:latin typeface="Calibri"/>
                <a:ea typeface="Calibri"/>
                <a:cs typeface="Calibri"/>
                <a:sym typeface="Calibri"/>
              </a:rPr>
              <a:t>TCS Near Fault Observatories </a:t>
            </a:r>
            <a:br>
              <a:rPr lang="en-GB" sz="4400" b="1" dirty="0">
                <a:solidFill>
                  <a:srgbClr val="1A3E2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6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HR Data and HL scientific products for Science</a:t>
            </a:r>
            <a:br>
              <a:rPr lang="en-GB" dirty="0"/>
            </a:br>
            <a:endParaRPr dirty="0"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424211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300" b="1"/>
              <a:t>Lauro Chiaraluce</a:t>
            </a:r>
            <a:r>
              <a:rPr lang="en-GB" sz="2700" b="1"/>
              <a:t> (</a:t>
            </a:r>
            <a:r>
              <a:rPr lang="en-GB" b="1"/>
              <a:t>INGV</a:t>
            </a:r>
            <a:r>
              <a:rPr lang="en-GB" sz="2700" b="1"/>
              <a:t>) – </a:t>
            </a:r>
            <a:r>
              <a:rPr lang="en-GB" sz="2300" i="1"/>
              <a:t>Chair of Executive Committee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300" b="1"/>
              <a:t>Gaetano Festa </a:t>
            </a:r>
            <a:r>
              <a:rPr lang="en-GB" sz="2700" b="1"/>
              <a:t>(</a:t>
            </a:r>
            <a:r>
              <a:rPr lang="en-GB" b="1"/>
              <a:t>UNINA</a:t>
            </a:r>
            <a:r>
              <a:rPr lang="en-GB" sz="2700" b="1"/>
              <a:t>) – </a:t>
            </a:r>
            <a:r>
              <a:rPr lang="en-GB" sz="2300" i="1"/>
              <a:t>Chair of Consortium Board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300" b="1"/>
              <a:t>Alexandru Marmureanu </a:t>
            </a:r>
            <a:r>
              <a:rPr lang="en-GB" sz="2700" b="1"/>
              <a:t>(</a:t>
            </a:r>
            <a:r>
              <a:rPr lang="en-GB" b="1"/>
              <a:t>INFP</a:t>
            </a:r>
            <a:r>
              <a:rPr lang="en-GB" sz="2700" b="1"/>
              <a:t>) – </a:t>
            </a:r>
            <a:r>
              <a:rPr lang="en-GB" sz="2300" i="1"/>
              <a:t>Chair of Service Committee</a:t>
            </a:r>
            <a:endParaRPr sz="23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300" i="1"/>
              <a:t>and </a:t>
            </a:r>
            <a:r>
              <a:rPr lang="en-GB" sz="2300" b="1" i="1"/>
              <a:t>NFO team</a:t>
            </a:r>
            <a:endParaRPr sz="2300" b="1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0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0" descr="Immagine che contiene testo, mappa, schermata, diagramm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9222" y="781050"/>
            <a:ext cx="2968856" cy="234721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77" name="Google Shape;277;p10"/>
          <p:cNvSpPr txBox="1">
            <a:spLocks noGrp="1"/>
          </p:cNvSpPr>
          <p:nvPr>
            <p:ph type="body" idx="1"/>
          </p:nvPr>
        </p:nvSpPr>
        <p:spPr>
          <a:xfrm>
            <a:off x="220395" y="2126671"/>
            <a:ext cx="6695441" cy="398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200"/>
              <a:buNone/>
            </a:pPr>
            <a:r>
              <a:rPr lang="en-GB" sz="2200" b="1">
                <a:solidFill>
                  <a:srgbClr val="0070C0"/>
                </a:solidFill>
              </a:rPr>
              <a:t>ERC Scientific projects </a:t>
            </a:r>
            <a:r>
              <a:rPr lang="en-GB" sz="2200" b="1">
                <a:solidFill>
                  <a:srgbClr val="3A3838"/>
                </a:solidFill>
              </a:rPr>
              <a:t>- </a:t>
            </a:r>
            <a:r>
              <a:rPr lang="en-GB" sz="2200"/>
              <a:t>Filling the gap between lab experiments and small-large earthquakes.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00B050"/>
              </a:buClr>
              <a:buSzPts val="2200"/>
              <a:buNone/>
            </a:pPr>
            <a:r>
              <a:rPr lang="en-GB" sz="2200" b="1">
                <a:solidFill>
                  <a:srgbClr val="00B050"/>
                </a:solidFill>
              </a:rPr>
              <a:t>Papers in high-impact journals </a:t>
            </a:r>
            <a:r>
              <a:rPr lang="en-GB" sz="2200" b="1">
                <a:solidFill>
                  <a:srgbClr val="3A3838"/>
                </a:solidFill>
              </a:rPr>
              <a:t>- </a:t>
            </a:r>
            <a:r>
              <a:rPr lang="en-GB" sz="2200"/>
              <a:t>Breakthrough multi-disciplinary research at the boundary between disciplines (</a:t>
            </a:r>
            <a:r>
              <a:rPr lang="en-GB" sz="2000" i="1"/>
              <a:t>solid earth science, atmosphere, statistics, …</a:t>
            </a:r>
            <a:r>
              <a:rPr lang="en-GB" sz="2200"/>
              <a:t>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</a:pPr>
            <a:r>
              <a:rPr lang="en-GB" sz="2200" b="1">
                <a:solidFill>
                  <a:schemeClr val="accent2"/>
                </a:solidFill>
              </a:rPr>
              <a:t>Capabilities to attract fundings beyond EPOS </a:t>
            </a:r>
            <a:r>
              <a:rPr lang="en-GB" sz="2200" b="1">
                <a:solidFill>
                  <a:srgbClr val="3A3838"/>
                </a:solidFill>
              </a:rPr>
              <a:t>-</a:t>
            </a:r>
            <a:r>
              <a:rPr lang="en-GB" sz="2200" b="1"/>
              <a:t> </a:t>
            </a:r>
            <a:r>
              <a:rPr lang="en-GB" sz="2200"/>
              <a:t>Advanced instrumentation, tools and data for curiosity- driven fundamental and applied research, impacting on society (early warning and mitigation of risks - </a:t>
            </a:r>
            <a:r>
              <a:rPr lang="en-GB" sz="2000" i="1"/>
              <a:t>Geo-Inquire, TRASFORM2</a:t>
            </a:r>
            <a:r>
              <a:rPr lang="en-GB" sz="2200" b="1"/>
              <a:t>)</a:t>
            </a:r>
            <a:r>
              <a:rPr lang="en-GB" sz="2200"/>
              <a:t>.</a:t>
            </a:r>
            <a:endParaRPr sz="2200" b="1"/>
          </a:p>
        </p:txBody>
      </p:sp>
      <p:pic>
        <p:nvPicPr>
          <p:cNvPr id="278" name="Google Shape;278;p10" descr="Immagine che contiene testo, diagramma, mappa, Arte bambini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t="45205"/>
          <a:stretch/>
        </p:blipFill>
        <p:spPr>
          <a:xfrm>
            <a:off x="7023724" y="3316946"/>
            <a:ext cx="4866973" cy="2507299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79" name="Google Shape;279;p10"/>
          <p:cNvSpPr txBox="1"/>
          <p:nvPr/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    TCS-NFO for Scientific excellence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6572">
            <a:off x="9663355" y="5144390"/>
            <a:ext cx="2329282" cy="12065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81" name="Google Shape;281;p10" descr="Immagine che contiene testo, schermata, Carattere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0073">
            <a:off x="9470542" y="208348"/>
            <a:ext cx="2521204" cy="11940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82" name="Google Shape;282;p10" descr="Immagine che contiene testo, schermata, Carattere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22360">
            <a:off x="6707899" y="1732149"/>
            <a:ext cx="2690836" cy="8937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1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30" y="2206488"/>
            <a:ext cx="2172499" cy="92303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1"/>
          <p:cNvSpPr txBox="1"/>
          <p:nvPr/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TCS-NFO community monitoring facility – </a:t>
            </a: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CREW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Calibri"/>
              <a:buNone/>
              <a:tabLst/>
              <a:defRPr/>
            </a:pPr>
            <a:r>
              <a:rPr kumimoji="0" lang="en-GB" sz="2800" b="1" i="0" u="none" strike="noStrike" kern="0" cap="small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Early Warning Testing Centre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1" name="Google Shape;291;p11"/>
          <p:cNvGrpSpPr/>
          <p:nvPr/>
        </p:nvGrpSpPr>
        <p:grpSpPr>
          <a:xfrm>
            <a:off x="2032000" y="888999"/>
            <a:ext cx="8128000" cy="5080000"/>
            <a:chOff x="0" y="169333"/>
            <a:chExt cx="8128000" cy="5080000"/>
          </a:xfrm>
        </p:grpSpPr>
        <p:sp>
          <p:nvSpPr>
            <p:cNvPr id="292" name="Google Shape;292;p11"/>
            <p:cNvSpPr/>
            <p:nvPr/>
          </p:nvSpPr>
          <p:spPr>
            <a:xfrm>
              <a:off x="0" y="169333"/>
              <a:ext cx="8128000" cy="50799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quadBezTo>
                    <a:pt x="20000" y="40000"/>
                    <a:pt x="101250" y="15000"/>
                  </a:quadBezTo>
                  <a:lnTo>
                    <a:pt x="100194" y="0"/>
                  </a:lnTo>
                  <a:lnTo>
                    <a:pt x="120000" y="24000"/>
                  </a:lnTo>
                  <a:lnTo>
                    <a:pt x="104419" y="60000"/>
                  </a:lnTo>
                  <a:lnTo>
                    <a:pt x="103363" y="45000"/>
                  </a:lnTo>
                  <a:quadBezTo>
                    <a:pt x="30000" y="55000"/>
                    <a:pt x="0" y="120000"/>
                  </a:quadBezTo>
                  <a:close/>
                </a:path>
              </a:pathLst>
            </a:custGeom>
            <a:solidFill>
              <a:srgbClr val="FFE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032256" y="3675549"/>
              <a:ext cx="211328" cy="21132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137920" y="3781213"/>
              <a:ext cx="1893824" cy="1468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 txBox="1"/>
            <p:nvPr/>
          </p:nvSpPr>
          <p:spPr>
            <a:xfrm>
              <a:off x="1137920" y="3781213"/>
              <a:ext cx="1893824" cy="1468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975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3000"/>
                <a:buFont typeface="Calibri"/>
                <a:buNone/>
                <a:tabLst/>
                <a:defRPr/>
              </a:pPr>
              <a:r>
                <a:rPr kumimoji="0" lang="en-GB" sz="3000" b="1" i="0" u="none" strike="noStrike" kern="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SM data from EPOS portal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2765423" y="2338874"/>
              <a:ext cx="382016" cy="382016"/>
            </a:xfrm>
            <a:prstGeom prst="ellipse">
              <a:avLst/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3088640" y="2485813"/>
              <a:ext cx="1950720" cy="276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 txBox="1"/>
            <p:nvPr/>
          </p:nvSpPr>
          <p:spPr>
            <a:xfrm>
              <a:off x="3088640" y="2485813"/>
              <a:ext cx="1950720" cy="2763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2400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2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kumimoji="0" lang="en-GB" sz="2800" b="0" i="0" u="none" strike="noStrike" kern="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Two</a:t>
              </a:r>
              <a:r>
                <a:rPr kumimoji="0" lang="en-GB" sz="2800" b="1" i="0" u="none" strike="noStrike" kern="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)</a:t>
              </a:r>
              <a:r>
                <a:rPr kumimoji="0" lang="en-GB" sz="3000" b="1" i="0" u="none" strike="noStrike" kern="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Early Warning systems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140960" y="1454573"/>
              <a:ext cx="528320" cy="528320"/>
            </a:xfrm>
            <a:prstGeom prst="ellipse">
              <a:avLst/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5273856" y="1959555"/>
              <a:ext cx="2731632" cy="229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1"/>
            <p:cNvSpPr txBox="1"/>
            <p:nvPr/>
          </p:nvSpPr>
          <p:spPr>
            <a:xfrm>
              <a:off x="5273856" y="1959555"/>
              <a:ext cx="2731632" cy="229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925" tIns="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3000"/>
                <a:buFont typeface="Calibri"/>
                <a:buNone/>
                <a:tabLst/>
                <a:defRPr/>
              </a:pPr>
              <a:r>
                <a:rPr kumimoji="0" lang="en-GB" sz="3000" b="1" i="0" u="none" strike="noStrike" kern="0" cap="none" spc="0" normalizeH="0" baseline="0" noProof="0">
                  <a:ln>
                    <a:noFill/>
                  </a:ln>
                  <a:solidFill>
                    <a:srgbClr val="3A3838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End-User tailored performance evaluation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1"/>
          <p:cNvGrpSpPr/>
          <p:nvPr/>
        </p:nvGrpSpPr>
        <p:grpSpPr>
          <a:xfrm>
            <a:off x="5177929" y="1185099"/>
            <a:ext cx="1940333" cy="1944420"/>
            <a:chOff x="4566159" y="4365104"/>
            <a:chExt cx="2670138" cy="2675759"/>
          </a:xfrm>
        </p:grpSpPr>
        <p:sp>
          <p:nvSpPr>
            <p:cNvPr id="303" name="Google Shape;303;p11"/>
            <p:cNvSpPr/>
            <p:nvPr/>
          </p:nvSpPr>
          <p:spPr>
            <a:xfrm>
              <a:off x="4566159" y="4365104"/>
              <a:ext cx="2670138" cy="2675759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8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WEB BULLETIN &amp; STATS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04" name="Google Shape;304;p11" descr="C:\Users\admin\PRESToPlus\PRESToPlus_Web_Stats.jpg"/>
            <p:cNvPicPr preferRelativeResize="0"/>
            <p:nvPr/>
          </p:nvPicPr>
          <p:blipFill rotWithShape="1">
            <a:blip r:embed="rId4">
              <a:alphaModFix/>
            </a:blip>
            <a:srcRect l="19467" t="44728" r="19466" b="25160"/>
            <a:stretch/>
          </p:blipFill>
          <p:spPr>
            <a:xfrm>
              <a:off x="4689812" y="5036792"/>
              <a:ext cx="2422848" cy="1919803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305" name="Google Shape;30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421" y="4108579"/>
            <a:ext cx="2451889" cy="146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1837" y="2289307"/>
            <a:ext cx="2076631" cy="158542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1"/>
          <p:cNvSpPr/>
          <p:nvPr/>
        </p:nvSpPr>
        <p:spPr>
          <a:xfrm>
            <a:off x="5237924" y="5746157"/>
            <a:ext cx="6722146" cy="510778"/>
          </a:xfrm>
          <a:prstGeom prst="roundRect">
            <a:avLst>
              <a:gd name="adj" fmla="val 16667"/>
            </a:avLst>
          </a:prstGeom>
          <a:solidFill>
            <a:srgbClr val="FFE9C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Expected to be extended to all NFOs with EPOS-ON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12"/>
          <p:cNvGrpSpPr/>
          <p:nvPr/>
        </p:nvGrpSpPr>
        <p:grpSpPr>
          <a:xfrm>
            <a:off x="769169" y="2123509"/>
            <a:ext cx="9046730" cy="3571720"/>
            <a:chOff x="684" y="1396004"/>
            <a:chExt cx="9046730" cy="3571720"/>
          </a:xfrm>
        </p:grpSpPr>
        <p:sp>
          <p:nvSpPr>
            <p:cNvPr id="315" name="Google Shape;315;p12"/>
            <p:cNvSpPr/>
            <p:nvPr/>
          </p:nvSpPr>
          <p:spPr>
            <a:xfrm>
              <a:off x="684" y="1431543"/>
              <a:ext cx="2946817" cy="3536181"/>
            </a:xfrm>
            <a:prstGeom prst="roundRect">
              <a:avLst>
                <a:gd name="adj" fmla="val 5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 txBox="1"/>
            <p:nvPr/>
          </p:nvSpPr>
          <p:spPr>
            <a:xfrm rot="-5400000">
              <a:off x="-1154467" y="2586696"/>
              <a:ext cx="2899668" cy="589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8850" rIns="102225" bIns="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23E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NFO Infrastructure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90048" y="1431543"/>
              <a:ext cx="2195379" cy="353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 txBox="1"/>
            <p:nvPr/>
          </p:nvSpPr>
          <p:spPr>
            <a:xfrm>
              <a:off x="590048" y="1431543"/>
              <a:ext cx="2195379" cy="353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170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13223E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Human resources /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hardware and software </a:t>
              </a: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maintenance 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from National in-kind contribution and soft money (Eu/national projects)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13223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13223E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Implementation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13223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from competitive projects and ERC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3031958" y="1396005"/>
              <a:ext cx="2946817" cy="3536181"/>
            </a:xfrm>
            <a:prstGeom prst="roundRect">
              <a:avLst>
                <a:gd name="adj" fmla="val 5000"/>
              </a:avLst>
            </a:prstGeom>
            <a:solidFill>
              <a:srgbClr val="00C48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 txBox="1"/>
            <p:nvPr/>
          </p:nvSpPr>
          <p:spPr>
            <a:xfrm rot="-5400000">
              <a:off x="1876805" y="2551157"/>
              <a:ext cx="2899668" cy="589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8850" rIns="102225" bIns="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22A35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NFO DDSS distribution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 rot="5400000">
              <a:off x="2805507" y="4206780"/>
              <a:ext cx="519734" cy="442022"/>
            </a:xfrm>
            <a:prstGeom prst="flowChartExtract">
              <a:avLst/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3621321" y="1396005"/>
              <a:ext cx="2195379" cy="353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 txBox="1"/>
            <p:nvPr/>
          </p:nvSpPr>
          <p:spPr>
            <a:xfrm>
              <a:off x="3621321" y="1396005"/>
              <a:ext cx="2195379" cy="353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170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222A35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Human resources/ 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software</a:t>
              </a: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maintenance 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from in-kind contribution, national support to EPOS and EPOS-ERIC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222A35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Developments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from EU projects (</a:t>
              </a: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e.g., </a:t>
              </a: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EPOS-ON, Geo-Inquire, Transform2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100597" y="1396005"/>
              <a:ext cx="2946817" cy="3536181"/>
            </a:xfrm>
            <a:prstGeom prst="roundRect">
              <a:avLst>
                <a:gd name="adj" fmla="val 5000"/>
              </a:avLst>
            </a:prstGeom>
            <a:solidFill>
              <a:srgbClr val="0020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 txBox="1"/>
            <p:nvPr/>
          </p:nvSpPr>
          <p:spPr>
            <a:xfrm rot="-5400000">
              <a:off x="4945444" y="2551157"/>
              <a:ext cx="2899668" cy="589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8850" rIns="102225" bIns="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3FFDD"/>
                </a:buClr>
                <a:buSzPts val="2300"/>
                <a:buFont typeface="Calibri"/>
                <a:buNone/>
                <a:tabLst/>
                <a:defRPr/>
              </a:pPr>
              <a:r>
                <a:rPr kumimoji="0" lang="en-GB" sz="2300" b="1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NFO community</a:t>
              </a:r>
              <a:endParaRPr kumimoji="0" sz="2300" b="1" i="0" u="none" strike="noStrike" kern="0" cap="none" spc="0" normalizeH="0" baseline="0" noProof="0">
                <a:ln>
                  <a:noFill/>
                </a:ln>
                <a:solidFill>
                  <a:srgbClr val="B3FF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2"/>
            <p:cNvSpPr/>
            <p:nvPr/>
          </p:nvSpPr>
          <p:spPr>
            <a:xfrm rot="5400000">
              <a:off x="5965616" y="4217797"/>
              <a:ext cx="519734" cy="442022"/>
            </a:xfrm>
            <a:prstGeom prst="flowChartExtract">
              <a:avLst/>
            </a:prstGeom>
            <a:solidFill>
              <a:srgbClr val="2F54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689961" y="1396005"/>
              <a:ext cx="2195379" cy="353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12"/>
            <p:cNvSpPr txBox="1"/>
            <p:nvPr/>
          </p:nvSpPr>
          <p:spPr>
            <a:xfrm>
              <a:off x="6689961" y="1396005"/>
              <a:ext cx="2195379" cy="3536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61700" rIns="0" b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B3FF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B3FFDD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Human resources/ software maintenance 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from EPOS-ERIC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B3FF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B3FF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B3FFDD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Implementation 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from EU projects (</a:t>
              </a: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e.g., </a:t>
              </a: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EPOS-ON, Transform2</a:t>
              </a:r>
              <a:r>
                <a: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B3FFDD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29" name="Google Shape;329;p12"/>
          <p:cNvSpPr/>
          <p:nvPr/>
        </p:nvSpPr>
        <p:spPr>
          <a:xfrm>
            <a:off x="9952408" y="5226741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/>
          <p:nvPr/>
        </p:nvSpPr>
        <p:spPr>
          <a:xfrm>
            <a:off x="10306830" y="5230284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2"/>
          <p:cNvSpPr/>
          <p:nvPr/>
        </p:nvSpPr>
        <p:spPr>
          <a:xfrm>
            <a:off x="9953957" y="2292167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2"/>
          <p:cNvSpPr/>
          <p:nvPr/>
        </p:nvSpPr>
        <p:spPr>
          <a:xfrm>
            <a:off x="10308379" y="2295710"/>
            <a:ext cx="484632" cy="484632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2"/>
          <p:cNvSpPr/>
          <p:nvPr/>
        </p:nvSpPr>
        <p:spPr>
          <a:xfrm>
            <a:off x="10955253" y="2067822"/>
            <a:ext cx="955317" cy="3818138"/>
          </a:xfrm>
          <a:prstGeom prst="foldedCorner">
            <a:avLst>
              <a:gd name="adj" fmla="val 50000"/>
            </a:avLst>
          </a:prstGeom>
          <a:solidFill>
            <a:srgbClr val="415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4" name="Google Shape;334;p12"/>
          <p:cNvSpPr txBox="1"/>
          <p:nvPr/>
        </p:nvSpPr>
        <p:spPr>
          <a:xfrm rot="-5400000">
            <a:off x="9762669" y="3260381"/>
            <a:ext cx="3340480" cy="955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EPOS – ICS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5" name="Google Shape;335;p12" descr="Immagine che contiene testo, logo, Carattere, Elementi grafic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0640912" y="5061068"/>
            <a:ext cx="1141780" cy="51619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2"/>
          <p:cNvSpPr txBox="1"/>
          <p:nvPr/>
        </p:nvSpPr>
        <p:spPr>
          <a:xfrm>
            <a:off x="671013" y="6056904"/>
            <a:ext cx="12181999" cy="42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440F2C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Diverse landscape for different countries 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440F2C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440F2C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e.g., National consortia not always existing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440F2C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12"/>
          <p:cNvSpPr txBox="1"/>
          <p:nvPr/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TCS-NFO funding model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2"/>
          <p:cNvSpPr txBox="1"/>
          <p:nvPr/>
        </p:nvSpPr>
        <p:spPr>
          <a:xfrm>
            <a:off x="6867083" y="224380"/>
            <a:ext cx="5183619" cy="92333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small" spc="0" normalizeH="0" baseline="0" noProof="0">
                <a:ln>
                  <a:noFill/>
                </a:ln>
                <a:solidFill>
                  <a:srgbClr val="440F2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funding security </a:t>
            </a:r>
            <a:r>
              <a:rPr kumimoji="0" lang="en-GB" sz="1800" b="0" i="0" u="none" strike="noStrike" kern="0" cap="small" spc="0" normalizeH="0" baseline="0" noProof="0">
                <a:ln>
                  <a:noFill/>
                </a:ln>
                <a:solidFill>
                  <a:srgbClr val="440F2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🡪 impact not only on services sustainability but also on community governance and scientific products generation (🡪 NFO portfolio)</a:t>
            </a:r>
            <a:endParaRPr kumimoji="0" sz="1800" b="0" i="0" u="none" strike="noStrike" kern="0" cap="small" spc="0" normalizeH="0" baseline="0" noProof="0">
              <a:ln>
                <a:noFill/>
              </a:ln>
              <a:solidFill>
                <a:srgbClr val="440F2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3"/>
          <p:cNvSpPr txBox="1"/>
          <p:nvPr/>
        </p:nvSpPr>
        <p:spPr>
          <a:xfrm>
            <a:off x="1431235" y="0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TCS Communication and Dissemination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3"/>
          <p:cNvSpPr txBox="1"/>
          <p:nvPr/>
        </p:nvSpPr>
        <p:spPr>
          <a:xfrm>
            <a:off x="249263" y="2045163"/>
            <a:ext cx="4658298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dissemination of the EPOS DATA  PORTAL and ongoing projects such as EPOS-ON and was the key focus of the NFO’s communication.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❑"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significant campaign was undertaken to highlight the importance of the EPOS-ON project. As part of this initiative, two articles were published: one in Market Watch, a magazine focusing on business, IT&amp;C, case studies, and industry trends; and the other in INHOUSE, the official publication of the Ministry of Research, Innovation, and Digitalization,  distributed across Romanian ministries and affiliated entities.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47" name="Google Shape;34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1300" y="1585775"/>
            <a:ext cx="3151954" cy="419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9515" y="1962912"/>
            <a:ext cx="3883222" cy="3441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 txBox="1"/>
          <p:nvPr/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    TCS-NFO next challenges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4"/>
          <p:cNvSpPr/>
          <p:nvPr/>
        </p:nvSpPr>
        <p:spPr>
          <a:xfrm>
            <a:off x="1674567" y="1090075"/>
            <a:ext cx="9650775" cy="5022652"/>
          </a:xfrm>
          <a:prstGeom prst="roundRect">
            <a:avLst>
              <a:gd name="adj" fmla="val 16667"/>
            </a:avLst>
          </a:prstGeom>
          <a:solidFill>
            <a:srgbClr val="440F2C">
              <a:alpha val="9019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small" spc="0" normalizeH="0" baseline="0" noProof="0">
              <a:ln>
                <a:noFill/>
              </a:ln>
              <a:solidFill>
                <a:srgbClr val="440F2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2500"/>
              <a:buFont typeface="Noto Sans Symbols"/>
              <a:buChar char="❑"/>
              <a:tabLst/>
              <a:defRPr/>
            </a:pPr>
            <a:r>
              <a:rPr kumimoji="0" lang="en-GB" sz="2500" b="1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New services implementation </a:t>
            </a: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enlarge NFO DDSS portfolio (</a:t>
            </a:r>
            <a:r>
              <a:rPr kumimoji="0" lang="en-GB" sz="18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1D-2D-3D VELOCITY MODELS – STRAIN MAPS – HIGH RESOLUTION EQKS CATALOGUES – GEOLOGICAL INFO FROM SEISMIC PROFILES</a:t>
            </a: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small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2400"/>
              <a:buFont typeface="Noto Sans Symbols"/>
              <a:buChar char="❑"/>
              <a:tabLst/>
              <a:defRPr/>
            </a:pP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 fundamental research funding model sometimes lacking in building </a:t>
            </a:r>
            <a:r>
              <a:rPr kumimoji="0" lang="en-GB" sz="2500" b="1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collaborative efforts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small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2400"/>
              <a:buFont typeface="Noto Sans Symbols"/>
              <a:buChar char="❑"/>
              <a:tabLst/>
              <a:defRPr/>
            </a:pP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Community enlargement </a:t>
            </a:r>
            <a:r>
              <a:rPr kumimoji="0" lang="en-GB" sz="2500" b="1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NEW NFOs </a:t>
            </a: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…OFO (</a:t>
            </a:r>
            <a:r>
              <a:rPr kumimoji="0" lang="en-GB" sz="18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e.g., BEDRETTO LAB.</a:t>
            </a: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small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2400"/>
              <a:buFont typeface="Noto Sans Symbols"/>
              <a:buChar char="❑"/>
              <a:tabLst/>
              <a:defRPr/>
            </a:pP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Future of NFO community linked to </a:t>
            </a:r>
            <a:r>
              <a:rPr kumimoji="0" lang="en-GB" sz="2500" b="1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Success of EPOS Initiative </a:t>
            </a:r>
            <a:r>
              <a:rPr kumimoji="0" lang="en-GB" sz="2400" b="0" i="0" u="none" strike="noStrike" kern="0" cap="small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also regarding the connection with private companies</a:t>
            </a:r>
            <a:endParaRPr kumimoji="0" sz="2400" b="1" i="0" u="none" strike="noStrike" kern="0" cap="small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"/>
          <p:cNvGrpSpPr/>
          <p:nvPr/>
        </p:nvGrpSpPr>
        <p:grpSpPr>
          <a:xfrm>
            <a:off x="4194935" y="759336"/>
            <a:ext cx="7973698" cy="4756374"/>
            <a:chOff x="4194935" y="759337"/>
            <a:chExt cx="7973698" cy="4756374"/>
          </a:xfrm>
        </p:grpSpPr>
        <p:grpSp>
          <p:nvGrpSpPr>
            <p:cNvPr id="98" name="Google Shape;98;p2"/>
            <p:cNvGrpSpPr/>
            <p:nvPr/>
          </p:nvGrpSpPr>
          <p:grpSpPr>
            <a:xfrm>
              <a:off x="4194935" y="815382"/>
              <a:ext cx="7912727" cy="4700328"/>
              <a:chOff x="1774981" y="563583"/>
              <a:chExt cx="8692640" cy="5076870"/>
            </a:xfrm>
          </p:grpSpPr>
          <p:pic>
            <p:nvPicPr>
              <p:cNvPr id="99" name="Google Shape;99;p2" descr="Immagine che contiene mappa&#10;&#10;Descrizione generata automaticamente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774981" y="563583"/>
                <a:ext cx="8692640" cy="507687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00" name="Google Shape;100;p2"/>
              <p:cNvGrpSpPr/>
              <p:nvPr/>
            </p:nvGrpSpPr>
            <p:grpSpPr>
              <a:xfrm>
                <a:off x="4321835" y="2023555"/>
                <a:ext cx="4973723" cy="2025270"/>
                <a:chOff x="4321835" y="2023555"/>
                <a:chExt cx="4973723" cy="2025270"/>
              </a:xfrm>
            </p:grpSpPr>
            <p:pic>
              <p:nvPicPr>
                <p:cNvPr id="101" name="Google Shape;101;p2" descr="Immagine che contiene Carattere, cerchio, Elementi grafici, logo&#10;&#10;Descrizione generat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8284591" y="2997937"/>
                  <a:ext cx="183253" cy="183253"/>
                </a:xfrm>
                <a:prstGeom prst="rect">
                  <a:avLst/>
                </a:prstGeom>
                <a:solidFill>
                  <a:srgbClr val="FF7E79"/>
                </a:solidFill>
                <a:ln>
                  <a:noFill/>
                </a:ln>
              </p:spPr>
            </p:pic>
            <p:pic>
              <p:nvPicPr>
                <p:cNvPr id="102" name="Google Shape;102;p2" descr="Immagine che contiene Carattere, cerchio, Elementi grafici, logo&#10;&#10;Descrizione generat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377652" y="3586355"/>
                  <a:ext cx="186647" cy="186647"/>
                </a:xfrm>
                <a:prstGeom prst="rect">
                  <a:avLst/>
                </a:prstGeom>
                <a:solidFill>
                  <a:srgbClr val="FF7E79"/>
                </a:solidFill>
                <a:ln>
                  <a:noFill/>
                </a:ln>
              </p:spPr>
            </p:pic>
            <p:pic>
              <p:nvPicPr>
                <p:cNvPr id="103" name="Google Shape;103;p2" descr="Immagine che contiene Carattere, cerchio, Elementi grafici, logo&#10;&#10;Descrizione generat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745117" y="2611482"/>
                  <a:ext cx="215444" cy="215444"/>
                </a:xfrm>
                <a:prstGeom prst="rect">
                  <a:avLst/>
                </a:prstGeom>
                <a:solidFill>
                  <a:srgbClr val="FF7E79"/>
                </a:solidFill>
                <a:ln>
                  <a:noFill/>
                </a:ln>
              </p:spPr>
            </p:pic>
            <p:pic>
              <p:nvPicPr>
                <p:cNvPr id="104" name="Google Shape;104;p2" descr="Immagine che contiene Carattere, cerchio, Elementi grafici, logo&#10;&#10;Descrizione generat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238142" y="3105659"/>
                  <a:ext cx="215445" cy="215445"/>
                </a:xfrm>
                <a:prstGeom prst="rect">
                  <a:avLst/>
                </a:prstGeom>
                <a:solidFill>
                  <a:srgbClr val="FF7E79"/>
                </a:solidFill>
                <a:ln>
                  <a:noFill/>
                </a:ln>
              </p:spPr>
            </p:pic>
            <p:pic>
              <p:nvPicPr>
                <p:cNvPr id="105" name="Google Shape;105;p2" descr="Immagine che contiene Carattere, cerchio, Elementi grafici, logo&#10;&#10;Descrizione generat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055426" y="2029050"/>
                  <a:ext cx="215444" cy="215444"/>
                </a:xfrm>
                <a:prstGeom prst="rect">
                  <a:avLst/>
                </a:prstGeom>
                <a:solidFill>
                  <a:srgbClr val="FF7E79"/>
                </a:solidFill>
                <a:ln>
                  <a:noFill/>
                </a:ln>
              </p:spPr>
            </p:pic>
            <p:pic>
              <p:nvPicPr>
                <p:cNvPr id="106" name="Google Shape;106;p2" descr="Immagine che contiene Carattere, cerchio, Elementi grafici, logo&#10;&#10;Descrizione generat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7681214" y="2023555"/>
                  <a:ext cx="189056" cy="189056"/>
                </a:xfrm>
                <a:prstGeom prst="rect">
                  <a:avLst/>
                </a:prstGeom>
                <a:solidFill>
                  <a:srgbClr val="FF7E79"/>
                </a:solidFill>
                <a:ln>
                  <a:noFill/>
                </a:ln>
              </p:spPr>
            </p:pic>
            <p:sp>
              <p:nvSpPr>
                <p:cNvPr id="107" name="Google Shape;107;p2"/>
                <p:cNvSpPr txBox="1"/>
                <p:nvPr/>
              </p:nvSpPr>
              <p:spPr>
                <a:xfrm>
                  <a:off x="8545858" y="3079014"/>
                  <a:ext cx="749700" cy="232800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MARMARA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"/>
                <p:cNvSpPr txBox="1"/>
                <p:nvPr/>
              </p:nvSpPr>
              <p:spPr>
                <a:xfrm>
                  <a:off x="7508643" y="3816025"/>
                  <a:ext cx="667200" cy="232800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CORINTH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 txBox="1"/>
                <p:nvPr/>
              </p:nvSpPr>
              <p:spPr>
                <a:xfrm>
                  <a:off x="7822302" y="2256833"/>
                  <a:ext cx="667200" cy="232800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VRANCEA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"/>
                <p:cNvSpPr txBox="1"/>
                <p:nvPr/>
              </p:nvSpPr>
              <p:spPr>
                <a:xfrm>
                  <a:off x="5685207" y="3408027"/>
                  <a:ext cx="575700" cy="232800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IRPINIA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 txBox="1"/>
                <p:nvPr/>
              </p:nvSpPr>
              <p:spPr>
                <a:xfrm>
                  <a:off x="5077300" y="2626864"/>
                  <a:ext cx="575700" cy="232800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TABOO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"/>
                <p:cNvSpPr txBox="1"/>
                <p:nvPr/>
              </p:nvSpPr>
              <p:spPr>
                <a:xfrm>
                  <a:off x="4321835" y="2112444"/>
                  <a:ext cx="575700" cy="232800"/>
                </a:xfrm>
                <a:prstGeom prst="rect">
                  <a:avLst/>
                </a:prstGeom>
                <a:solidFill>
                  <a:srgbClr val="F2F2F2"/>
                </a:solidFill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VALAIS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3" name="Google Shape;113;p2"/>
            <p:cNvSpPr txBox="1"/>
            <p:nvPr/>
          </p:nvSpPr>
          <p:spPr>
            <a:xfrm>
              <a:off x="10249233" y="759337"/>
              <a:ext cx="1919400" cy="1200600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0C0C0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1" i="0" u="none" strike="noStrike" kern="0" cap="small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8 NFO Members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1" i="0" u="none" strike="noStrike" kern="0" cap="small" spc="0" normalizeH="0" baseline="0" noProof="0">
                  <a:ln>
                    <a:noFill/>
                  </a:ln>
                  <a:solidFill>
                    <a:srgbClr val="323F4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7 EU countries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1" i="0" u="none" strike="noStrike" kern="0" cap="small" spc="0" normalizeH="0" baseline="0" noProof="0">
                  <a:ln>
                    <a:noFill/>
                  </a:ln>
                  <a:solidFill>
                    <a:srgbClr val="323F4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12 O</a:t>
              </a:r>
              <a:r>
                <a:rPr kumimoji="0" lang="en-GB" sz="1600" b="1" i="0" u="none" strike="noStrike" kern="0" cap="small" spc="0" normalizeH="0" baseline="0" noProof="0">
                  <a:ln>
                    <a:noFill/>
                  </a:ln>
                  <a:solidFill>
                    <a:srgbClr val="323F4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RGANIZATIONS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1" i="0" u="none" strike="noStrike" kern="0" cap="small" spc="0" normalizeH="0" baseline="0" noProof="0">
                  <a:ln>
                    <a:noFill/>
                  </a:ln>
                  <a:solidFill>
                    <a:srgbClr val="BF9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 New interest</a:t>
              </a:r>
              <a:endParaRPr kumimoji="0" sz="1800" b="1" i="0" u="none" strike="noStrike" kern="0" cap="small" spc="0" normalizeH="0" baseline="0" noProof="0">
                <a:ln>
                  <a:noFill/>
                </a:ln>
                <a:solidFill>
                  <a:srgbClr val="323F4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title"/>
          </p:nvPr>
        </p:nvSpPr>
        <p:spPr>
          <a:xfrm>
            <a:off x="10001" y="20456"/>
            <a:ext cx="12182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/>
              <a:t>		   NFOs across EU		</a:t>
            </a:r>
            <a:endParaRPr sz="2800">
              <a:solidFill>
                <a:srgbClr val="BF9000"/>
              </a:solidFill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3183875" y="6169445"/>
            <a:ext cx="89847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Connections: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Seismology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Geodesy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958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Satellite Data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64A1D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Anthropogenic Hazard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Volcanology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7568" y="5492933"/>
            <a:ext cx="733125" cy="74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65234" y="5492933"/>
            <a:ext cx="768036" cy="78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3976" y="5479493"/>
            <a:ext cx="768036" cy="78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95229" y="5546113"/>
            <a:ext cx="718105" cy="72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 descr="Immagine che contiene cerchio, design, illustrazione&#10;&#10;Descrizione generat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90332" y="5530949"/>
            <a:ext cx="682429" cy="69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 descr="Immagine che contiene Carattere, cerchio, Elementi grafici, log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0076" y="3394554"/>
            <a:ext cx="216474" cy="216474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5480073" y="3073933"/>
            <a:ext cx="434734" cy="21544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ALMA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221672" y="2044080"/>
            <a:ext cx="4161463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SCIENTIFIC PLAN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 a better understanding of the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multi-scale physico-chemical processes responsible for earthquakes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the search for mechanisms that can anticipate future large-scale events.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through the collection of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high-quality multidisciplinary observations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made near active faults and the generation of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high-level scientific products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describing phenomena that intersect different research fields.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7676249" y="1959917"/>
            <a:ext cx="457176" cy="21544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NITRO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8351711" y="2069705"/>
            <a:ext cx="460383" cy="21544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KARST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6" name="Google Shape;126;p2" descr="Immagine che contiene Carattere, cerchio, Elementi grafici, log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9109" y="2288902"/>
            <a:ext cx="196114" cy="199465"/>
          </a:xfrm>
          <a:prstGeom prst="rect">
            <a:avLst/>
          </a:prstGeom>
          <a:solidFill>
            <a:srgbClr val="FF7E79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/>
              <a:t>		    NFOs across EU		</a:t>
            </a:r>
            <a:endParaRPr sz="2800">
              <a:solidFill>
                <a:srgbClr val="BF9000"/>
              </a:solidFill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515096" y="2104975"/>
            <a:ext cx="42291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reach the scientific goals we settled modern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multidisciplinary infrastructures near active faults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embedded in different tectonic contexts.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NFO Portfolio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provided by the eight full member European NFOs consists of high-resolution raw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collected at dense networks and innovative scientific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products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generated through advanced scientific tools for data analysis plus target-oriented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monitoring and alert systems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decision modules for risk mitigation actions.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3">
            <a:alphaModFix/>
          </a:blip>
          <a:srcRect r="5223"/>
          <a:stretch/>
        </p:blipFill>
        <p:spPr>
          <a:xfrm>
            <a:off x="5066671" y="1199692"/>
            <a:ext cx="3393597" cy="238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4">
            <a:alphaModFix/>
          </a:blip>
          <a:srcRect l="17263" t="6881" r="24560" b="21844"/>
          <a:stretch/>
        </p:blipFill>
        <p:spPr>
          <a:xfrm rot="10800000">
            <a:off x="8609458" y="1199691"/>
            <a:ext cx="3167270" cy="238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6671" y="3741849"/>
            <a:ext cx="3393597" cy="254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6">
            <a:alphaModFix/>
          </a:blip>
          <a:srcRect l="10740" r="24130" b="5980"/>
          <a:stretch/>
        </p:blipFill>
        <p:spPr>
          <a:xfrm>
            <a:off x="8652069" y="3715140"/>
            <a:ext cx="3167270" cy="2571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0eea4e692_0_24"/>
          <p:cNvSpPr txBox="1"/>
          <p:nvPr/>
        </p:nvSpPr>
        <p:spPr>
          <a:xfrm>
            <a:off x="4951" y="6"/>
            <a:ext cx="12182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    TCS-NFO community organization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340eea4e692_0_24"/>
          <p:cNvSpPr txBox="1"/>
          <p:nvPr/>
        </p:nvSpPr>
        <p:spPr>
          <a:xfrm>
            <a:off x="8763000" y="657352"/>
            <a:ext cx="3302400" cy="1200600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small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Executive Committee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small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Supervision for implementation of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small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Work Programmes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small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L. Chiaraluce</a:t>
            </a:r>
            <a:r>
              <a:rPr kumimoji="0" lang="en-GB" sz="1400" b="0" i="0" u="none" strike="noStrike" kern="0" cap="small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(Chair), E. Sokos, G. Fes</a:t>
            </a:r>
            <a:r>
              <a:rPr kumimoji="0" lang="en-GB" sz="1600" b="0" i="0" u="none" strike="noStrike" kern="0" cap="small" spc="0" normalizeH="0" baseline="0" noProof="0">
                <a:ln>
                  <a:noFill/>
                </a:ln>
                <a:solidFill>
                  <a:srgbClr val="18006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6" name="Google Shape;146;g340eea4e692_0_24"/>
          <p:cNvSpPr txBox="1"/>
          <p:nvPr/>
        </p:nvSpPr>
        <p:spPr>
          <a:xfrm>
            <a:off x="8886065" y="2343749"/>
            <a:ext cx="3164100" cy="135450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small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Service Committee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small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technical vision on the services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small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 Marmureanu </a:t>
            </a:r>
            <a:r>
              <a:rPr kumimoji="0" lang="en-GB" sz="1400" b="0" i="0" u="none" strike="noStrike" kern="0" cap="small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(Chair)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small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1 IT Person per NFO; core group NIEP, INGV, UNINA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7" name="Google Shape;147;g340eea4e692_0_24"/>
          <p:cNvSpPr txBox="1"/>
          <p:nvPr/>
        </p:nvSpPr>
        <p:spPr>
          <a:xfrm>
            <a:off x="8886064" y="5230696"/>
            <a:ext cx="2919300" cy="1231500"/>
          </a:xfrm>
          <a:prstGeom prst="rect">
            <a:avLst/>
          </a:prstGeom>
          <a:solidFill>
            <a:srgbClr val="FBE4D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Advisory Board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User perspective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 the services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S. Ergintav </a:t>
            </a:r>
            <a:r>
              <a:rPr kumimoji="0" lang="en-GB" sz="1400" b="0" i="1" u="none" strike="noStrike" kern="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(Chair) and </a:t>
            </a:r>
            <a:r>
              <a:rPr kumimoji="0" lang="en-GB" sz="1400" b="0" i="0" u="none" strike="noStrike" kern="0" cap="small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external people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48" name="Google Shape;148;g340eea4e692_0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3403" y="3872545"/>
            <a:ext cx="2524942" cy="12311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40eea4e692_0_24"/>
          <p:cNvSpPr/>
          <p:nvPr/>
        </p:nvSpPr>
        <p:spPr>
          <a:xfrm>
            <a:off x="3612388" y="1505866"/>
            <a:ext cx="3626700" cy="795300"/>
          </a:xfrm>
          <a:prstGeom prst="bevel">
            <a:avLst>
              <a:gd name="adj" fmla="val 12500"/>
            </a:avLst>
          </a:prstGeom>
          <a:solidFill>
            <a:srgbClr val="906B8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NFO Consortium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50" name="Google Shape;150;g340eea4e692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425" y="2301175"/>
            <a:ext cx="5155626" cy="305376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40eea4e692_0_24"/>
          <p:cNvSpPr txBox="1"/>
          <p:nvPr/>
        </p:nvSpPr>
        <p:spPr>
          <a:xfrm>
            <a:off x="494263" y="2004608"/>
            <a:ext cx="3741000" cy="3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Consortium Board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G. Festa </a:t>
            </a:r>
            <a:r>
              <a:rPr kumimoji="0" lang="en-GB" sz="1800" b="0" i="0" u="none" strike="noStrike" kern="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(Chair),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INGV (Taboo, IT)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INFP (Vrancea, RO)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CNRS  (CRL, GR)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NOA - NKUA - UPAT (CRL, GR)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KOERI (Marmara, TR)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ETHZ (Valais, CH)</a:t>
            </a:r>
            <a:endParaRPr kumimoji="0" sz="20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ZRC-SAZU (Slo-Karst, SLO)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OGS - UNITS (Nitro, IT)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Novel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7F6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UGR (Alma, SP)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g340eea4e692_0_24"/>
          <p:cNvSpPr/>
          <p:nvPr/>
        </p:nvSpPr>
        <p:spPr>
          <a:xfrm>
            <a:off x="7595770" y="4553375"/>
            <a:ext cx="1739747" cy="1763855"/>
          </a:xfrm>
          <a:custGeom>
            <a:avLst/>
            <a:gdLst/>
            <a:ahLst/>
            <a:cxnLst/>
            <a:rect l="l" t="t" r="r" b="b"/>
            <a:pathLst>
              <a:path w="1607157" h="1607157" extrusionOk="0">
                <a:moveTo>
                  <a:pt x="0" y="803579"/>
                </a:moveTo>
                <a:cubicBezTo>
                  <a:pt x="0" y="359775"/>
                  <a:pt x="359775" y="0"/>
                  <a:pt x="803579" y="0"/>
                </a:cubicBezTo>
                <a:cubicBezTo>
                  <a:pt x="1247383" y="0"/>
                  <a:pt x="1607158" y="359775"/>
                  <a:pt x="1607158" y="803579"/>
                </a:cubicBezTo>
                <a:cubicBezTo>
                  <a:pt x="1607158" y="1247383"/>
                  <a:pt x="1247383" y="1607158"/>
                  <a:pt x="803579" y="1607158"/>
                </a:cubicBezTo>
                <a:cubicBezTo>
                  <a:pt x="359775" y="1607158"/>
                  <a:pt x="0" y="1247383"/>
                  <a:pt x="0" y="803579"/>
                </a:cubicBezTo>
                <a:close/>
              </a:path>
            </a:pathLst>
          </a:custGeom>
          <a:solidFill>
            <a:srgbClr val="C0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7725" tIns="267725" rIns="267725" bIns="2677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AdB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40eea4e692_0_24"/>
          <p:cNvSpPr/>
          <p:nvPr/>
        </p:nvSpPr>
        <p:spPr>
          <a:xfrm rot="7964962">
            <a:off x="7380583" y="3909344"/>
            <a:ext cx="340310" cy="1279712"/>
          </a:xfrm>
          <a:prstGeom prst="upDownArrow">
            <a:avLst>
              <a:gd name="adj1" fmla="val 49662"/>
              <a:gd name="adj2" fmla="val 65380"/>
            </a:avLst>
          </a:prstGeom>
          <a:solidFill>
            <a:srgbClr val="00247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g340eea4e692_0_24"/>
          <p:cNvSpPr/>
          <p:nvPr/>
        </p:nvSpPr>
        <p:spPr>
          <a:xfrm>
            <a:off x="7694805" y="2668437"/>
            <a:ext cx="1739747" cy="1763855"/>
          </a:xfrm>
          <a:custGeom>
            <a:avLst/>
            <a:gdLst/>
            <a:ahLst/>
            <a:cxnLst/>
            <a:rect l="l" t="t" r="r" b="b"/>
            <a:pathLst>
              <a:path w="1607157" h="1607157" extrusionOk="0">
                <a:moveTo>
                  <a:pt x="0" y="803579"/>
                </a:moveTo>
                <a:cubicBezTo>
                  <a:pt x="0" y="359775"/>
                  <a:pt x="359775" y="0"/>
                  <a:pt x="803579" y="0"/>
                </a:cubicBezTo>
                <a:cubicBezTo>
                  <a:pt x="1247383" y="0"/>
                  <a:pt x="1607158" y="359775"/>
                  <a:pt x="1607158" y="803579"/>
                </a:cubicBezTo>
                <a:cubicBezTo>
                  <a:pt x="1607158" y="1247383"/>
                  <a:pt x="1247383" y="1607158"/>
                  <a:pt x="803579" y="1607158"/>
                </a:cubicBezTo>
                <a:cubicBezTo>
                  <a:pt x="359775" y="1607158"/>
                  <a:pt x="0" y="1247383"/>
                  <a:pt x="0" y="803579"/>
                </a:cubicBezTo>
                <a:close/>
              </a:path>
            </a:pathLst>
          </a:custGeom>
          <a:solidFill>
            <a:srgbClr val="54813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67725" tIns="267725" rIns="267725" bIns="2677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SeC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340eea4e692_0_24"/>
          <p:cNvSpPr/>
          <p:nvPr/>
        </p:nvSpPr>
        <p:spPr>
          <a:xfrm rot="5400000">
            <a:off x="7365186" y="3000646"/>
            <a:ext cx="340200" cy="1155000"/>
          </a:xfrm>
          <a:prstGeom prst="upDownArrow">
            <a:avLst>
              <a:gd name="adj1" fmla="val 49662"/>
              <a:gd name="adj2" fmla="val 65380"/>
            </a:avLst>
          </a:prstGeom>
          <a:solidFill>
            <a:srgbClr val="00247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40eea4e692_0_24"/>
          <p:cNvSpPr/>
          <p:nvPr/>
        </p:nvSpPr>
        <p:spPr>
          <a:xfrm>
            <a:off x="7371970" y="847453"/>
            <a:ext cx="1739747" cy="1763855"/>
          </a:xfrm>
          <a:custGeom>
            <a:avLst/>
            <a:gdLst/>
            <a:ahLst/>
            <a:cxnLst/>
            <a:rect l="l" t="t" r="r" b="b"/>
            <a:pathLst>
              <a:path w="1607157" h="1607157" extrusionOk="0">
                <a:moveTo>
                  <a:pt x="0" y="803579"/>
                </a:moveTo>
                <a:cubicBezTo>
                  <a:pt x="0" y="359775"/>
                  <a:pt x="359775" y="0"/>
                  <a:pt x="803579" y="0"/>
                </a:cubicBezTo>
                <a:cubicBezTo>
                  <a:pt x="1247383" y="0"/>
                  <a:pt x="1607158" y="359775"/>
                  <a:pt x="1607158" y="803579"/>
                </a:cubicBezTo>
                <a:cubicBezTo>
                  <a:pt x="1607158" y="1247383"/>
                  <a:pt x="1247383" y="1607158"/>
                  <a:pt x="803579" y="1607158"/>
                </a:cubicBezTo>
                <a:cubicBezTo>
                  <a:pt x="359775" y="1607158"/>
                  <a:pt x="0" y="1247383"/>
                  <a:pt x="0" y="803579"/>
                </a:cubicBezTo>
                <a:close/>
              </a:path>
            </a:pathLst>
          </a:custGeom>
          <a:solidFill>
            <a:srgbClr val="4372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4400" tIns="254400" rIns="254400" bIns="2544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g340eea4e692_0_24"/>
          <p:cNvSpPr/>
          <p:nvPr/>
        </p:nvSpPr>
        <p:spPr>
          <a:xfrm rot="3635233">
            <a:off x="7201150" y="1817078"/>
            <a:ext cx="340258" cy="1279615"/>
          </a:xfrm>
          <a:prstGeom prst="upDownArrow">
            <a:avLst>
              <a:gd name="adj1" fmla="val 49662"/>
              <a:gd name="adj2" fmla="val 65380"/>
            </a:avLst>
          </a:prstGeom>
          <a:solidFill>
            <a:srgbClr val="002474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5"/>
          <p:cNvGrpSpPr/>
          <p:nvPr/>
        </p:nvGrpSpPr>
        <p:grpSpPr>
          <a:xfrm>
            <a:off x="2054041" y="881305"/>
            <a:ext cx="8082523" cy="5206269"/>
            <a:chOff x="22041" y="545828"/>
            <a:chExt cx="8082523" cy="5206269"/>
          </a:xfrm>
        </p:grpSpPr>
        <p:sp>
          <p:nvSpPr>
            <p:cNvPr id="163" name="Google Shape;163;p5"/>
            <p:cNvSpPr/>
            <p:nvPr/>
          </p:nvSpPr>
          <p:spPr>
            <a:xfrm>
              <a:off x="23435" y="545828"/>
              <a:ext cx="8081129" cy="1176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 txBox="1"/>
            <p:nvPr/>
          </p:nvSpPr>
          <p:spPr>
            <a:xfrm>
              <a:off x="23435" y="840058"/>
              <a:ext cx="7786899" cy="588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254000" bIns="1868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(Inter-) National Research Infrastructures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22041" y="1247668"/>
              <a:ext cx="2488987" cy="2943187"/>
            </a:xfrm>
            <a:prstGeom prst="rect">
              <a:avLst/>
            </a:prstGeom>
            <a:solidFill>
              <a:srgbClr val="FFF2CC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 txBox="1"/>
            <p:nvPr/>
          </p:nvSpPr>
          <p:spPr>
            <a:xfrm>
              <a:off x="22041" y="1247668"/>
              <a:ext cx="2488987" cy="2943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Develop </a:t>
              </a: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infrastructural implementation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and </a:t>
              </a: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scientific plans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for single NFOs</a:t>
              </a:r>
              <a:b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Provide </a:t>
              </a: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relevant Data and products </a:t>
              </a: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to the scientific community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2512423" y="938135"/>
              <a:ext cx="5592141" cy="1176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2512423" y="1232365"/>
              <a:ext cx="5297911" cy="588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254000" bIns="1868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NFO Consortium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512423" y="1829081"/>
              <a:ext cx="2488987" cy="3386829"/>
            </a:xfrm>
            <a:prstGeom prst="rect">
              <a:avLst/>
            </a:prstGeom>
            <a:solidFill>
              <a:srgbClr val="E1EFD8"/>
            </a:solidFill>
            <a:ln w="12700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 txBox="1"/>
            <p:nvPr/>
          </p:nvSpPr>
          <p:spPr>
            <a:xfrm>
              <a:off x="2512423" y="1829081"/>
              <a:ext cx="2488987" cy="33868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Coordinate strategic effort for data and product distribution and </a:t>
              </a: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new products development </a:t>
              </a:r>
              <a:b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Federate services via the </a:t>
              </a: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common community portal FRIDGE</a:t>
              </a:r>
              <a:br>
                <a:rPr kumimoji="0" lang="en-GB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</a:b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001411" y="1330442"/>
              <a:ext cx="3103153" cy="1176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5001411" y="1624672"/>
              <a:ext cx="2808923" cy="588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254000" bIns="1868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alibri"/>
                <a:buNone/>
                <a:tabLst/>
                <a:defRPr/>
              </a:pPr>
              <a:r>
                <a:rPr kumimoji="0" lang="en-GB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EPOS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029225" y="2049597"/>
              <a:ext cx="2780274" cy="3702500"/>
            </a:xfrm>
            <a:prstGeom prst="rect">
              <a:avLst/>
            </a:prstGeom>
            <a:solidFill>
              <a:srgbClr val="DDEAF6"/>
            </a:solidFill>
            <a:ln w="12700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5029225" y="2049597"/>
              <a:ext cx="2780274" cy="370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  <a:tabLst/>
                <a:defRPr/>
              </a:pPr>
              <a:endParaRPr kumimoji="0" sz="2200" b="0" i="0" u="none" strike="noStrike" kern="0" cap="sm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10001" y="0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/>
              <a:t>		    TCS-NFO Strategic view</a:t>
            </a:r>
            <a:endParaRPr sz="2800">
              <a:solidFill>
                <a:srgbClr val="BF9000"/>
              </a:solidFill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7099950" y="2483650"/>
            <a:ext cx="29031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Allow </a:t>
            </a:r>
            <a:r>
              <a:rPr kumimoji="0" lang="en-GB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Data and 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products discovery </a:t>
            </a: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via a common portal, fostering cross-thematic research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Warrant </a:t>
            </a:r>
            <a:r>
              <a:rPr kumimoji="0" lang="en-GB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visibility to data and service providers</a:t>
            </a:r>
            <a:r>
              <a:rPr kumimoji="0" lang="en-GB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to the whole scientific community</a:t>
            </a:r>
            <a:r>
              <a:rPr kumimoji="0" lang="en-GB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7" name="Google Shape;177;p5" descr="A logo of a rectangular objec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4158" y="1668068"/>
            <a:ext cx="1631178" cy="1631178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5569" y="2081719"/>
            <a:ext cx="9433071" cy="372819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 txBox="1"/>
          <p:nvPr/>
        </p:nvSpPr>
        <p:spPr>
          <a:xfrm>
            <a:off x="213361" y="2237654"/>
            <a:ext cx="210312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40 DDSS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(data and data products) provided by the </a:t>
            </a:r>
            <a:b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eight (8) full member European NFOs are available via web services on both the </a:t>
            </a: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EPOS platform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and community getaway, put in place as interoperability layer.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 txBox="1"/>
          <p:nvPr/>
        </p:nvSpPr>
        <p:spPr>
          <a:xfrm>
            <a:off x="5209953" y="5987619"/>
            <a:ext cx="6121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https://www.ics-c.epos-eu.org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>
            <a:off x="2556671" y="3257571"/>
            <a:ext cx="2561842" cy="229907"/>
          </a:xfrm>
          <a:prstGeom prst="rect">
            <a:avLst/>
          </a:prstGeom>
          <a:noFill/>
          <a:ln w="5715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TCS-NFO data and products on EPOS portal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6"/>
          <p:cNvGrpSpPr/>
          <p:nvPr/>
        </p:nvGrpSpPr>
        <p:grpSpPr>
          <a:xfrm>
            <a:off x="5908705" y="2562932"/>
            <a:ext cx="273020" cy="128981"/>
            <a:chOff x="7853549" y="1274624"/>
            <a:chExt cx="939271" cy="811475"/>
          </a:xfrm>
        </p:grpSpPr>
        <p:sp>
          <p:nvSpPr>
            <p:cNvPr id="190" name="Google Shape;190;p6"/>
            <p:cNvSpPr/>
            <p:nvPr/>
          </p:nvSpPr>
          <p:spPr>
            <a:xfrm>
              <a:off x="7980218" y="1567543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132618" y="1719943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281060" y="1537856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590939" y="1572345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8285018" y="1872343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8538358" y="1811830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130639" y="1348840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8437418" y="1312224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7853549" y="1274624"/>
              <a:ext cx="201881" cy="213756"/>
            </a:xfrm>
            <a:prstGeom prst="triangle">
              <a:avLst>
                <a:gd name="adj" fmla="val 50000"/>
              </a:avLst>
            </a:prstGeom>
            <a:solidFill>
              <a:srgbClr val="548135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 txBox="1">
            <a:spLocks noGrp="1"/>
          </p:cNvSpPr>
          <p:nvPr>
            <p:ph type="title"/>
          </p:nvPr>
        </p:nvSpPr>
        <p:spPr>
          <a:xfrm>
            <a:off x="1272209" y="1808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Services in operation on the EPOS Data Portal</a:t>
            </a:r>
            <a:endParaRPr sz="3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"/>
          <p:cNvSpPr txBox="1"/>
          <p:nvPr/>
        </p:nvSpPr>
        <p:spPr>
          <a:xfrm>
            <a:off x="715617" y="3467889"/>
            <a:ext cx="295755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Near-Fault Observatories TCS integrates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seismological, geodetic, geological, geochemical, 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satellite data collected by individual observatories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into a network with common monitoring standards.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05" name="Google Shape;2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5063" y="1185587"/>
            <a:ext cx="7262191" cy="52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7"/>
          <p:cNvSpPr txBox="1"/>
          <p:nvPr/>
        </p:nvSpPr>
        <p:spPr>
          <a:xfrm>
            <a:off x="541795" y="1927478"/>
            <a:ext cx="3131377" cy="144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80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Open Sans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2 community portals: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594000" marR="0" lvl="3" indent="-305999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CREW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594000" marR="0" lvl="3" indent="-305999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0"/>
              <a:buFont typeface="Arial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Light"/>
                <a:ea typeface="Open Sans Light"/>
                <a:cs typeface="Open Sans Light"/>
                <a:sym typeface="Open Sans Light"/>
              </a:rPr>
              <a:t>FRIDGE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/>
              <a:t>		 TCS-NFO federated data gateway and interoperability layer - </a:t>
            </a:r>
            <a:r>
              <a:rPr lang="en-GB" sz="3200">
                <a:solidFill>
                  <a:srgbClr val="7030A0"/>
                </a:solidFill>
              </a:rPr>
              <a:t>FRIDGE</a:t>
            </a:r>
            <a:r>
              <a:rPr lang="en-GB" sz="2800">
                <a:solidFill>
                  <a:srgbClr val="7030A0"/>
                </a:solidFill>
              </a:rPr>
              <a:t> - http://fridge.ingv.it</a:t>
            </a:r>
            <a:endParaRPr/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6069" y="1186439"/>
            <a:ext cx="6908006" cy="527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9"/>
          <p:cNvGrpSpPr/>
          <p:nvPr/>
        </p:nvGrpSpPr>
        <p:grpSpPr>
          <a:xfrm>
            <a:off x="1055168" y="1395490"/>
            <a:ext cx="8922509" cy="5136374"/>
            <a:chOff x="1278509" y="1522685"/>
            <a:chExt cx="6537694" cy="3763520"/>
          </a:xfrm>
        </p:grpSpPr>
        <p:cxnSp>
          <p:nvCxnSpPr>
            <p:cNvPr id="218" name="Google Shape;218;p9"/>
            <p:cNvCxnSpPr/>
            <p:nvPr/>
          </p:nvCxnSpPr>
          <p:spPr>
            <a:xfrm>
              <a:off x="2396829" y="2730846"/>
              <a:ext cx="1130100" cy="188636"/>
            </a:xfrm>
            <a:prstGeom prst="bentConnector3">
              <a:avLst>
                <a:gd name="adj1" fmla="val 24667"/>
              </a:avLst>
            </a:prstGeom>
            <a:noFill/>
            <a:ln w="76200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9" name="Google Shape;219;p9"/>
            <p:cNvCxnSpPr/>
            <p:nvPr/>
          </p:nvCxnSpPr>
          <p:spPr>
            <a:xfrm rot="10800000" flipH="1">
              <a:off x="4405027" y="2029735"/>
              <a:ext cx="1411847" cy="791463"/>
            </a:xfrm>
            <a:prstGeom prst="bentConnector3">
              <a:avLst>
                <a:gd name="adj1" fmla="val -10962"/>
              </a:avLst>
            </a:prstGeom>
            <a:noFill/>
            <a:ln w="76200" cap="flat" cmpd="sng">
              <a:solidFill>
                <a:srgbClr val="525252">
                  <a:alpha val="54901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0" name="Google Shape;220;p9"/>
            <p:cNvCxnSpPr/>
            <p:nvPr/>
          </p:nvCxnSpPr>
          <p:spPr>
            <a:xfrm>
              <a:off x="3477680" y="2308788"/>
              <a:ext cx="2451890" cy="2420383"/>
            </a:xfrm>
            <a:prstGeom prst="bentConnector3">
              <a:avLst>
                <a:gd name="adj1" fmla="val 50000"/>
              </a:avLst>
            </a:prstGeom>
            <a:noFill/>
            <a:ln w="76200" cap="flat" cmpd="sng">
              <a:solidFill>
                <a:srgbClr val="C00000">
                  <a:alpha val="42745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1" name="Google Shape;221;p9"/>
            <p:cNvCxnSpPr/>
            <p:nvPr/>
          </p:nvCxnSpPr>
          <p:spPr>
            <a:xfrm rot="10800000" flipH="1">
              <a:off x="4345716" y="3168300"/>
              <a:ext cx="1488232" cy="852498"/>
            </a:xfrm>
            <a:prstGeom prst="bentConnector3">
              <a:avLst>
                <a:gd name="adj1" fmla="val -7454"/>
              </a:avLst>
            </a:prstGeom>
            <a:noFill/>
            <a:ln w="76200" cap="flat" cmpd="sng">
              <a:solidFill>
                <a:schemeClr val="accent2">
                  <a:alpha val="42745"/>
                </a:scheme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2" name="Google Shape;222;p9"/>
            <p:cNvCxnSpPr/>
            <p:nvPr/>
          </p:nvCxnSpPr>
          <p:spPr>
            <a:xfrm>
              <a:off x="4829447" y="3336057"/>
              <a:ext cx="1018244" cy="540590"/>
            </a:xfrm>
            <a:prstGeom prst="bentConnector3">
              <a:avLst>
                <a:gd name="adj1" fmla="val -40502"/>
              </a:avLst>
            </a:prstGeom>
            <a:noFill/>
            <a:ln w="76200" cap="flat" cmpd="sng">
              <a:solidFill>
                <a:srgbClr val="7030A0">
                  <a:alpha val="40784"/>
                </a:srgb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223" name="Google Shape;223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>
              <a:off x="1527636" y="4110501"/>
              <a:ext cx="727800" cy="72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01388" y="1522685"/>
              <a:ext cx="727800" cy="727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5" name="Google Shape;225;p9"/>
            <p:cNvCxnSpPr/>
            <p:nvPr/>
          </p:nvCxnSpPr>
          <p:spPr>
            <a:xfrm rot="10800000" flipH="1">
              <a:off x="2226703" y="2149173"/>
              <a:ext cx="942471" cy="164506"/>
            </a:xfrm>
            <a:prstGeom prst="bentConnector3">
              <a:avLst>
                <a:gd name="adj1" fmla="val 27109"/>
              </a:avLst>
            </a:prstGeom>
            <a:noFill/>
            <a:ln w="7620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6" name="Google Shape;226;p9"/>
            <p:cNvCxnSpPr/>
            <p:nvPr/>
          </p:nvCxnSpPr>
          <p:spPr>
            <a:xfrm>
              <a:off x="2314045" y="3662138"/>
              <a:ext cx="1212884" cy="282176"/>
            </a:xfrm>
            <a:prstGeom prst="bentConnector3">
              <a:avLst>
                <a:gd name="adj1" fmla="val 27308"/>
              </a:avLst>
            </a:prstGeom>
            <a:noFill/>
            <a:ln w="762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7" name="Google Shape;227;p9"/>
            <p:cNvCxnSpPr/>
            <p:nvPr/>
          </p:nvCxnSpPr>
          <p:spPr>
            <a:xfrm rot="10800000" flipH="1">
              <a:off x="2343730" y="3179914"/>
              <a:ext cx="1130100" cy="123629"/>
            </a:xfrm>
            <a:prstGeom prst="bentConnector3">
              <a:avLst>
                <a:gd name="adj1" fmla="val 25923"/>
              </a:avLst>
            </a:prstGeom>
            <a:noFill/>
            <a:ln w="762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28" name="Google Shape;228;p9"/>
            <p:cNvCxnSpPr/>
            <p:nvPr/>
          </p:nvCxnSpPr>
          <p:spPr>
            <a:xfrm>
              <a:off x="2329516" y="4245728"/>
              <a:ext cx="1520653" cy="373115"/>
            </a:xfrm>
            <a:prstGeom prst="bentConnector3">
              <a:avLst>
                <a:gd name="adj1" fmla="val 28924"/>
              </a:avLst>
            </a:prstGeom>
            <a:noFill/>
            <a:ln w="76200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29" name="Google Shape;229;p9" descr="Fig4.tif"/>
            <p:cNvSpPr/>
            <p:nvPr/>
          </p:nvSpPr>
          <p:spPr>
            <a:xfrm>
              <a:off x="4143748" y="4436277"/>
              <a:ext cx="1001371" cy="8499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sp>
        <p:pic>
          <p:nvPicPr>
            <p:cNvPr id="230" name="Google Shape;230;p9"/>
            <p:cNvPicPr preferRelativeResize="0"/>
            <p:nvPr/>
          </p:nvPicPr>
          <p:blipFill rotWithShape="1">
            <a:blip r:embed="rId4">
              <a:alphaModFix/>
            </a:blip>
            <a:srcRect l="10465" t="55355" r="16401"/>
            <a:stretch/>
          </p:blipFill>
          <p:spPr>
            <a:xfrm>
              <a:off x="3686787" y="3658495"/>
              <a:ext cx="791177" cy="75704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1" name="Google Shape;231;p9"/>
            <p:cNvGrpSpPr/>
            <p:nvPr/>
          </p:nvGrpSpPr>
          <p:grpSpPr>
            <a:xfrm>
              <a:off x="1278509" y="1844623"/>
              <a:ext cx="6477934" cy="3406941"/>
              <a:chOff x="1278509" y="1844623"/>
              <a:chExt cx="6477934" cy="3406941"/>
            </a:xfrm>
          </p:grpSpPr>
          <p:sp>
            <p:nvSpPr>
              <p:cNvPr id="232" name="Google Shape;232;p9"/>
              <p:cNvSpPr/>
              <p:nvPr/>
            </p:nvSpPr>
            <p:spPr>
              <a:xfrm>
                <a:off x="1287155" y="2044936"/>
                <a:ext cx="1244033" cy="411101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9"/>
              <p:cNvSpPr txBox="1"/>
              <p:nvPr/>
            </p:nvSpPr>
            <p:spPr>
              <a:xfrm>
                <a:off x="1320216" y="2129968"/>
                <a:ext cx="1200970" cy="248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13" b="1" i="0" u="none" strike="noStrike" kern="0" cap="none" spc="0" normalizeH="0" baseline="0" noProof="0">
                    <a:ln>
                      <a:noFill/>
                    </a:ln>
                    <a:solidFill>
                      <a:srgbClr val="31859C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Seismological Data</a:t>
                </a: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1287155" y="2531211"/>
                <a:ext cx="1244033" cy="411101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9"/>
              <p:cNvSpPr txBox="1"/>
              <p:nvPr/>
            </p:nvSpPr>
            <p:spPr>
              <a:xfrm>
                <a:off x="1356956" y="2616243"/>
                <a:ext cx="1165704" cy="248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13" b="1" i="0" u="none" strike="noStrike" kern="0" cap="none" spc="0" normalizeH="0" baseline="0" noProof="0">
                    <a:ln>
                      <a:noFill/>
                    </a:ln>
                    <a:solidFill>
                      <a:srgbClr val="31859C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Geochemical Data</a:t>
                </a: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1287155" y="3001616"/>
                <a:ext cx="1244033" cy="411101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9"/>
              <p:cNvSpPr txBox="1"/>
              <p:nvPr/>
            </p:nvSpPr>
            <p:spPr>
              <a:xfrm>
                <a:off x="1418187" y="3086648"/>
                <a:ext cx="1034257" cy="248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13" b="1" i="0" u="none" strike="noStrike" kern="0" cap="none" spc="0" normalizeH="0" baseline="0" noProof="0">
                    <a:ln>
                      <a:noFill/>
                    </a:ln>
                    <a:solidFill>
                      <a:srgbClr val="31859C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Geological Data</a:t>
                </a: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78509" y="3473936"/>
                <a:ext cx="1244033" cy="411101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9"/>
              <p:cNvSpPr txBox="1"/>
              <p:nvPr/>
            </p:nvSpPr>
            <p:spPr>
              <a:xfrm>
                <a:off x="1501389" y="3558968"/>
                <a:ext cx="954107" cy="248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13" b="1" i="0" u="none" strike="noStrike" kern="0" cap="none" spc="0" normalizeH="0" baseline="0" noProof="0">
                    <a:ln>
                      <a:noFill/>
                    </a:ln>
                    <a:solidFill>
                      <a:srgbClr val="31859C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Geodetic Data</a:t>
                </a: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40" name="Google Shape;240;p9" descr="Figure5-ppt-c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541125" y="3086647"/>
                <a:ext cx="1716500" cy="54675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41" name="Google Shape;241;p9"/>
              <p:cNvGrpSpPr/>
              <p:nvPr/>
            </p:nvGrpSpPr>
            <p:grpSpPr>
              <a:xfrm>
                <a:off x="3845649" y="3177412"/>
                <a:ext cx="1438975" cy="429359"/>
                <a:chOff x="4548386" y="5357826"/>
                <a:chExt cx="4512368" cy="1346396"/>
              </a:xfrm>
            </p:grpSpPr>
            <p:sp>
              <p:nvSpPr>
                <p:cNvPr id="242" name="Google Shape;242;p9"/>
                <p:cNvSpPr txBox="1"/>
                <p:nvPr/>
              </p:nvSpPr>
              <p:spPr>
                <a:xfrm>
                  <a:off x="6167438" y="5357826"/>
                  <a:ext cx="1132019" cy="425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28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Torbidites</a:t>
                  </a:r>
                  <a:endParaRPr kumimoji="0" sz="281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9"/>
                <p:cNvSpPr txBox="1"/>
                <p:nvPr/>
              </p:nvSpPr>
              <p:spPr>
                <a:xfrm>
                  <a:off x="7310445" y="5500703"/>
                  <a:ext cx="1750309" cy="4250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28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D8D8D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Cenozoic Carbonates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9"/>
                <p:cNvSpPr txBox="1"/>
                <p:nvPr/>
              </p:nvSpPr>
              <p:spPr>
                <a:xfrm>
                  <a:off x="7453322" y="5715015"/>
                  <a:ext cx="1143007" cy="6961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28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D8D8D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Triassic Evaporites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9"/>
                <p:cNvSpPr txBox="1"/>
                <p:nvPr/>
              </p:nvSpPr>
              <p:spPr>
                <a:xfrm>
                  <a:off x="5667372" y="6143641"/>
                  <a:ext cx="1285884" cy="5605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28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D8D8D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Cristalline Basement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9"/>
                <p:cNvSpPr txBox="1"/>
                <p:nvPr/>
              </p:nvSpPr>
              <p:spPr>
                <a:xfrm rot="-778161">
                  <a:off x="4595802" y="5685326"/>
                  <a:ext cx="1214444" cy="56058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281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D8D8D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Acustic Basement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9"/>
                <p:cNvSpPr txBox="1"/>
                <p:nvPr/>
              </p:nvSpPr>
              <p:spPr>
                <a:xfrm rot="600000">
                  <a:off x="5726937" y="5604741"/>
                  <a:ext cx="779145" cy="190213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GB" sz="394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D8D8D8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rPr>
                    <a:t>Active Fault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8" name="Google Shape;248;p9"/>
              <p:cNvSpPr/>
              <p:nvPr/>
            </p:nvSpPr>
            <p:spPr>
              <a:xfrm>
                <a:off x="1300177" y="3932697"/>
                <a:ext cx="1244033" cy="411101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9"/>
              <p:cNvSpPr txBox="1"/>
              <p:nvPr/>
            </p:nvSpPr>
            <p:spPr>
              <a:xfrm>
                <a:off x="1523057" y="4017729"/>
                <a:ext cx="960519" cy="248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013" b="1" i="0" u="none" strike="noStrike" kern="0" cap="none" spc="0" normalizeH="0" baseline="0" noProof="0">
                    <a:ln>
                      <a:noFill/>
                    </a:ln>
                    <a:solidFill>
                      <a:srgbClr val="31859C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Borehole Data</a:t>
                </a:r>
                <a:endParaRPr kumimoji="0" sz="78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0" name="Google Shape;250;p9" descr="Senza titolo.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78505" y="1844623"/>
                <a:ext cx="1767314" cy="5007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1" name="Google Shape;251;p9"/>
              <p:cNvSpPr/>
              <p:nvPr/>
            </p:nvSpPr>
            <p:spPr>
              <a:xfrm>
                <a:off x="6036225" y="1881856"/>
                <a:ext cx="142958" cy="64700"/>
              </a:xfrm>
              <a:prstGeom prst="ellipse">
                <a:avLst/>
              </a:pr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9"/>
              <p:cNvSpPr/>
              <p:nvPr/>
            </p:nvSpPr>
            <p:spPr>
              <a:xfrm>
                <a:off x="7518582" y="1851032"/>
                <a:ext cx="109089" cy="89115"/>
              </a:xfrm>
              <a:prstGeom prst="ellipse">
                <a:avLst/>
              </a:prstGeom>
              <a:noFill/>
              <a:ln w="9525" cap="flat" cmpd="sng">
                <a:solidFill>
                  <a:srgbClr val="4A7EB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9"/>
              <p:cNvSpPr/>
              <p:nvPr/>
            </p:nvSpPr>
            <p:spPr>
              <a:xfrm>
                <a:off x="6843960" y="1869954"/>
                <a:ext cx="109483" cy="89115"/>
              </a:xfrm>
              <a:prstGeom prst="ellipse">
                <a:avLst/>
              </a:prstGeom>
              <a:noFill/>
              <a:ln w="12700" cap="flat" cmpd="sng">
                <a:solidFill>
                  <a:srgbClr val="42719B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9"/>
              <p:cNvSpPr/>
              <p:nvPr/>
            </p:nvSpPr>
            <p:spPr>
              <a:xfrm>
                <a:off x="7231877" y="1906271"/>
                <a:ext cx="108696" cy="61954"/>
              </a:xfrm>
              <a:prstGeom prst="ellipse">
                <a:avLst/>
              </a:prstGeom>
              <a:noFill/>
              <a:ln w="12700" cap="flat" cmpd="sng">
                <a:solidFill>
                  <a:srgbClr val="AC5B2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9"/>
              <p:cNvSpPr/>
              <p:nvPr/>
            </p:nvSpPr>
            <p:spPr>
              <a:xfrm>
                <a:off x="6225655" y="1872090"/>
                <a:ext cx="81128" cy="75992"/>
              </a:xfrm>
              <a:prstGeom prst="ellipse">
                <a:avLst/>
              </a:prstGeom>
              <a:noFill/>
              <a:ln w="12700" cap="flat" cmpd="sng">
                <a:solidFill>
                  <a:srgbClr val="517E3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9"/>
              <p:cNvSpPr/>
              <p:nvPr/>
            </p:nvSpPr>
            <p:spPr>
              <a:xfrm>
                <a:off x="6296937" y="1929161"/>
                <a:ext cx="68132" cy="33571"/>
              </a:xfrm>
              <a:prstGeom prst="ellipse">
                <a:avLst/>
              </a:prstGeom>
              <a:noFill/>
              <a:ln w="12700" cap="flat" cmpd="sng">
                <a:solidFill>
                  <a:srgbClr val="BA8C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9"/>
              <p:cNvSpPr/>
              <p:nvPr/>
            </p:nvSpPr>
            <p:spPr>
              <a:xfrm rot="-5234483">
                <a:off x="6967284" y="1892117"/>
                <a:ext cx="66837" cy="75614"/>
              </a:xfrm>
              <a:prstGeom prst="ellipse">
                <a:avLst/>
              </a:prstGeom>
              <a:noFill/>
              <a:ln w="25400" cap="flat" cmpd="sng">
                <a:solidFill>
                  <a:srgbClr val="7189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9"/>
              <p:cNvSpPr txBox="1"/>
              <p:nvPr/>
            </p:nvSpPr>
            <p:spPr>
              <a:xfrm rot="165517">
                <a:off x="6973960" y="1906277"/>
                <a:ext cx="53467" cy="472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13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9"/>
              <p:cNvSpPr txBox="1"/>
              <p:nvPr/>
            </p:nvSpPr>
            <p:spPr>
              <a:xfrm>
                <a:off x="5866093" y="2029734"/>
                <a:ext cx="269626" cy="161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450" b="1" i="0" u="none" strike="noStrike" kern="0" cap="none" spc="0" normalizeH="0" baseline="0" noProof="0">
                    <a:ln>
                      <a:noFill/>
                    </a:ln>
                    <a:solidFill>
                      <a:srgbClr val="525252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M</a:t>
                </a:r>
                <a:r>
                  <a:rPr kumimoji="0" lang="en-GB" sz="450" b="1" i="0" u="none" strike="noStrike" kern="0" cap="none" spc="0" normalizeH="0" baseline="-25000" noProof="0">
                    <a:ln>
                      <a:noFill/>
                    </a:ln>
                    <a:solidFill>
                      <a:srgbClr val="525252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W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9"/>
              <p:cNvSpPr txBox="1"/>
              <p:nvPr/>
            </p:nvSpPr>
            <p:spPr>
              <a:xfrm>
                <a:off x="6680136" y="2381923"/>
                <a:ext cx="341760" cy="1615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450" b="1" i="0" u="none" strike="noStrike" kern="0" cap="none" spc="0" normalizeH="0" baseline="0" noProof="0">
                    <a:ln>
                      <a:noFill/>
                    </a:ln>
                    <a:solidFill>
                      <a:srgbClr val="525252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rPr>
                  <a:t>events</a:t>
                </a:r>
                <a:endParaRPr kumimoji="0" sz="450" b="1" i="0" u="none" strike="noStrike" kern="0" cap="none" spc="0" normalizeH="0" baseline="-25000" noProof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61" name="Google Shape;261;p9" descr="together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881393" y="2396314"/>
                <a:ext cx="1849607" cy="28552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2" name="Google Shape;262;p9"/>
              <p:cNvSpPr txBox="1"/>
              <p:nvPr/>
            </p:nvSpPr>
            <p:spPr>
              <a:xfrm>
                <a:off x="7408820" y="3080201"/>
                <a:ext cx="336952" cy="178960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GPS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 txBox="1"/>
              <p:nvPr/>
            </p:nvSpPr>
            <p:spPr>
              <a:xfrm>
                <a:off x="7422986" y="2665877"/>
                <a:ext cx="229550" cy="178960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 txBox="1"/>
              <p:nvPr/>
            </p:nvSpPr>
            <p:spPr>
              <a:xfrm>
                <a:off x="5940015" y="2473838"/>
                <a:ext cx="272832" cy="178960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r>
                  <a:rPr kumimoji="0" lang="en-GB" sz="563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 txBox="1"/>
              <p:nvPr/>
            </p:nvSpPr>
            <p:spPr>
              <a:xfrm>
                <a:off x="7390637" y="4324075"/>
                <a:ext cx="365806" cy="178960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V</a:t>
                </a:r>
                <a:r>
                  <a:rPr kumimoji="0" lang="en-GB" sz="563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P</a:t>
                </a:r>
                <a:r>
                  <a:rPr kumimoji="0" lang="en-GB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/V</a:t>
                </a:r>
                <a:r>
                  <a:rPr kumimoji="0" lang="en-GB" sz="563" b="0" i="0" u="none" strike="noStrike" kern="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 txBox="1"/>
              <p:nvPr/>
            </p:nvSpPr>
            <p:spPr>
              <a:xfrm>
                <a:off x="5994090" y="3641894"/>
                <a:ext cx="678391" cy="178960"/>
              </a:xfrm>
              <a:prstGeom prst="rect">
                <a:avLst/>
              </a:prstGeom>
              <a:solidFill>
                <a:srgbClr val="F2F2F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56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Number events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7" name="Google Shape;267;p9"/>
            <p:cNvSpPr txBox="1"/>
            <p:nvPr/>
          </p:nvSpPr>
          <p:spPr>
            <a:xfrm>
              <a:off x="7333379" y="2059487"/>
              <a:ext cx="482824" cy="178960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56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Episodes</a:t>
              </a:r>
              <a:endParaRPr kumimoji="0" sz="56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268;p9" descr="D:\Lavori\Convegni\2014\TABOO2014\Auto_Sistema\Presentazione\sezionemodedward-ATBU-CompareTime-01.png"/>
            <p:cNvPicPr preferRelativeResize="0"/>
            <p:nvPr/>
          </p:nvPicPr>
          <p:blipFill rotWithShape="1">
            <a:blip r:embed="rId8">
              <a:alphaModFix/>
            </a:blip>
            <a:srcRect l="30191" t="55654" r="2651"/>
            <a:stretch/>
          </p:blipFill>
          <p:spPr>
            <a:xfrm>
              <a:off x="3221259" y="1752242"/>
              <a:ext cx="1635883" cy="681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9"/>
            <p:cNvPicPr preferRelativeResize="0"/>
            <p:nvPr/>
          </p:nvPicPr>
          <p:blipFill rotWithShape="1">
            <a:blip r:embed="rId9">
              <a:alphaModFix/>
            </a:blip>
            <a:srcRect l="6469" b="76812"/>
            <a:stretch/>
          </p:blipFill>
          <p:spPr>
            <a:xfrm>
              <a:off x="3639341" y="2558783"/>
              <a:ext cx="997262" cy="420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9"/>
          <p:cNvSpPr txBox="1"/>
          <p:nvPr/>
        </p:nvSpPr>
        <p:spPr>
          <a:xfrm>
            <a:off x="10158185" y="2033591"/>
            <a:ext cx="2020048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Handling and visualising together diverse raw data </a:t>
            </a: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(e.g., Vp/Vs, geochemical and geophysical  time series) and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scientific products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(e.g., earthquakes catalogues, thematic maps) to look for novel interconnections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1" name="Google Shape;271;p9"/>
          <p:cNvSpPr txBox="1"/>
          <p:nvPr/>
        </p:nvSpPr>
        <p:spPr>
          <a:xfrm>
            <a:off x="10001" y="20456"/>
            <a:ext cx="1218199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		     </a:t>
            </a:r>
            <a:r>
              <a:rPr kumimoji="0" lang="en-GB" sz="3600" b="1" i="0" u="none" strike="noStrike" kern="0" cap="none" spc="0" normalizeH="0" baseline="0" noProof="0">
                <a:ln>
                  <a:noFill/>
                </a:ln>
                <a:solidFill>
                  <a:srgbClr val="17161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Toward a VIRTUAL LABORATORY for NFOs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17161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1221</Words>
  <Application>Microsoft Macintosh PowerPoint</Application>
  <PresentationFormat>Widescreen</PresentationFormat>
  <Paragraphs>166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Noto Sans Symbols</vt:lpstr>
      <vt:lpstr>Open Sans</vt:lpstr>
      <vt:lpstr>Open Sans Light</vt:lpstr>
      <vt:lpstr>5_Tema di Office</vt:lpstr>
      <vt:lpstr>TCS Near Fault Observatories  HR Data and HL scientific products for Science </vt:lpstr>
      <vt:lpstr>     NFOs across EU  </vt:lpstr>
      <vt:lpstr>      NFOs across EU  </vt:lpstr>
      <vt:lpstr>Presentazione standard di PowerPoint</vt:lpstr>
      <vt:lpstr>      TCS-NFO Strategic view</vt:lpstr>
      <vt:lpstr>Presentazione standard di PowerPoint</vt:lpstr>
      <vt:lpstr>Services in operation on the EPOS Data Portal</vt:lpstr>
      <vt:lpstr>   TCS-NFO federated data gateway and interoperability layer - FRIDGE - http://fridge.ingv.it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2025-03-27T13:55:12Z</dcterms:created>
  <dcterms:modified xsi:type="dcterms:W3CDTF">2025-03-27T13:55:33Z</dcterms:modified>
</cp:coreProperties>
</file>