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87" r:id="rId2"/>
    <p:sldId id="288" r:id="rId3"/>
    <p:sldId id="289" r:id="rId4"/>
    <p:sldId id="682" r:id="rId5"/>
    <p:sldId id="638" r:id="rId6"/>
    <p:sldId id="639" r:id="rId7"/>
    <p:sldId id="684" r:id="rId8"/>
    <p:sldId id="685" r:id="rId9"/>
    <p:sldId id="683" r:id="rId10"/>
    <p:sldId id="686" r:id="rId11"/>
    <p:sldId id="699" r:id="rId12"/>
    <p:sldId id="698" r:id="rId13"/>
    <p:sldId id="693" r:id="rId14"/>
    <p:sldId id="694" r:id="rId15"/>
    <p:sldId id="691" r:id="rId16"/>
    <p:sldId id="700" r:id="rId17"/>
    <p:sldId id="695" r:id="rId18"/>
    <p:sldId id="697" r:id="rId19"/>
    <p:sldId id="69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70652-26BB-F947-9DA5-E841C7F6CDDC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26F7C-EDB0-E74A-AAB6-9764CFB9A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07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1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1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7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38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6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7E918-B10E-4835-9770-3E51896F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9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91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88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23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4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99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7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14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89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05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54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20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05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9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EF9D9-0F94-3542-AF29-EFD3585089D8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7C5C8F2-616F-AE0A-501C-649087DA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9163"/>
            <a:ext cx="9144000" cy="23876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Multi-Scale Laboratories</a:t>
            </a:r>
            <a:b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it-IT" dirty="0">
              <a:solidFill>
                <a:srgbClr val="02451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8D4E53-A107-5D8B-65AA-6FDEBA165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445"/>
            <a:ext cx="9144000" cy="1655762"/>
          </a:xfrm>
        </p:spPr>
        <p:txBody>
          <a:bodyPr/>
          <a:lstStyle/>
          <a:p>
            <a: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Ronald Pijnenburg, Audrey Ougier-Simonin (</a:t>
            </a:r>
            <a:r>
              <a:rPr lang="it-IT" dirty="0" err="1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Chairs</a:t>
            </a:r>
            <a: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MSL)</a:t>
            </a:r>
          </a:p>
          <a:p>
            <a:endParaRPr lang="it-IT" dirty="0">
              <a:solidFill>
                <a:srgbClr val="02451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it-IT" dirty="0" err="1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Coordinated</a:t>
            </a:r>
            <a: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it-IT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Utrecht University,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320938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6120F7-7F9E-6D5D-AA77-925E130436A1}"/>
              </a:ext>
            </a:extLst>
          </p:cNvPr>
          <p:cNvGrpSpPr/>
          <p:nvPr/>
        </p:nvGrpSpPr>
        <p:grpSpPr>
          <a:xfrm>
            <a:off x="2474510" y="980586"/>
            <a:ext cx="7989383" cy="5506425"/>
            <a:chOff x="2531660" y="897530"/>
            <a:chExt cx="7989383" cy="550642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BC9175-B505-6BC4-C7C0-D1E3C4054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1660" y="897530"/>
              <a:ext cx="7989383" cy="5506425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221CB7-C6B5-C48B-2D42-9B36214202A4}"/>
                </a:ext>
              </a:extLst>
            </p:cNvPr>
            <p:cNvSpPr/>
            <p:nvPr/>
          </p:nvSpPr>
          <p:spPr>
            <a:xfrm>
              <a:off x="5167313" y="897530"/>
              <a:ext cx="5353730" cy="550642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266146-F80A-7B07-C7BA-9865C6E6CEE1}"/>
              </a:ext>
            </a:extLst>
          </p:cNvPr>
          <p:cNvSpPr txBox="1"/>
          <p:nvPr/>
        </p:nvSpPr>
        <p:spPr>
          <a:xfrm>
            <a:off x="3405532" y="262462"/>
            <a:ext cx="6481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115 MSL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Laboratories in Europe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B0200-F8A8-5FFE-9E20-0FBB9FC0FF4B}"/>
              </a:ext>
            </a:extLst>
          </p:cNvPr>
          <p:cNvSpPr txBox="1"/>
          <p:nvPr/>
        </p:nvSpPr>
        <p:spPr>
          <a:xfrm>
            <a:off x="2512610" y="5884530"/>
            <a:ext cx="21101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EA4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epos-msl.uu.nl/labs/map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EA4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map is a new service.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EA4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DEA44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all MSL labs displayed yet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DEA4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8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F776-57D5-E473-1643-DF46344B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58A8-EAAA-6785-754F-98D24FFC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919C4-0B62-3127-9884-C2455B45BD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F8E49-B6D5-824F-6245-3ECCB3D75610}"/>
              </a:ext>
            </a:extLst>
          </p:cNvPr>
          <p:cNvSpPr txBox="1"/>
          <p:nvPr/>
        </p:nvSpPr>
        <p:spPr>
          <a:xfrm>
            <a:off x="0" y="321304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EPOS MSL data catalogue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DF3B9-2C24-0AB6-E716-E4BF3338574C}"/>
              </a:ext>
            </a:extLst>
          </p:cNvPr>
          <p:cNvSpPr txBox="1"/>
          <p:nvPr/>
        </p:nvSpPr>
        <p:spPr>
          <a:xfrm>
            <a:off x="4676775" y="3873231"/>
            <a:ext cx="283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EPOS-MSL.uu.nl</a:t>
            </a:r>
          </a:p>
        </p:txBody>
      </p:sp>
    </p:spTree>
    <p:extLst>
      <p:ext uri="{BB962C8B-B14F-4D97-AF65-F5344CB8AC3E}">
        <p14:creationId xmlns:p14="http://schemas.microsoft.com/office/powerpoint/2010/main" val="292505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F776-57D5-E473-1643-DF46344B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58A8-EAAA-6785-754F-98D24FFC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919C4-0B62-3127-9884-C2455B45BD5B}"/>
              </a:ext>
            </a:extLst>
          </p:cNvPr>
          <p:cNvSpPr/>
          <p:nvPr/>
        </p:nvSpPr>
        <p:spPr>
          <a:xfrm>
            <a:off x="0" y="-75414"/>
            <a:ext cx="12191999" cy="6933414"/>
          </a:xfrm>
          <a:prstGeom prst="rect">
            <a:avLst/>
          </a:prstGeom>
          <a:solidFill>
            <a:srgbClr val="EDE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F8E49-B6D5-824F-6245-3ECCB3D75610}"/>
              </a:ext>
            </a:extLst>
          </p:cNvPr>
          <p:cNvSpPr txBox="1"/>
          <p:nvPr/>
        </p:nvSpPr>
        <p:spPr>
          <a:xfrm>
            <a:off x="0" y="2336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EPOS MSL data catalogue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DF3B9-2C24-0AB6-E716-E4BF3338574C}"/>
              </a:ext>
            </a:extLst>
          </p:cNvPr>
          <p:cNvSpPr txBox="1"/>
          <p:nvPr/>
        </p:nvSpPr>
        <p:spPr>
          <a:xfrm>
            <a:off x="9182100" y="233601"/>
            <a:ext cx="283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EPOS-MSL.uu.nl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B46A4-71C9-8990-ABC2-773AFB14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979"/>
            <a:ext cx="12192000" cy="58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43472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6953 0.53102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26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156E03-D734-F24F-A38A-859FA43587F7}"/>
              </a:ext>
            </a:extLst>
          </p:cNvPr>
          <p:cNvSpPr/>
          <p:nvPr/>
        </p:nvSpPr>
        <p:spPr>
          <a:xfrm>
            <a:off x="0" y="0"/>
            <a:ext cx="12192000" cy="2133600"/>
          </a:xfrm>
          <a:prstGeom prst="rect">
            <a:avLst/>
          </a:prstGeom>
          <a:solidFill>
            <a:srgbClr val="EDE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42412-6AF6-747B-01F5-B185434D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367"/>
            <a:ext cx="12192000" cy="5866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395B0-39FB-D8E1-468E-76A80E60DAEE}"/>
              </a:ext>
            </a:extLst>
          </p:cNvPr>
          <p:cNvSpPr txBox="1"/>
          <p:nvPr/>
        </p:nvSpPr>
        <p:spPr>
          <a:xfrm>
            <a:off x="0" y="2336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EPOS MSL data catalogue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4124B-2A81-C15C-4E44-12B82660C419}"/>
              </a:ext>
            </a:extLst>
          </p:cNvPr>
          <p:cNvSpPr txBox="1"/>
          <p:nvPr/>
        </p:nvSpPr>
        <p:spPr>
          <a:xfrm>
            <a:off x="9182100" y="233601"/>
            <a:ext cx="283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D9C3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EPOS-MSL.uu.nl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5C70D-3B3A-41DD-482F-62B670B6825A}"/>
              </a:ext>
            </a:extLst>
          </p:cNvPr>
          <p:cNvGrpSpPr/>
          <p:nvPr/>
        </p:nvGrpSpPr>
        <p:grpSpPr>
          <a:xfrm>
            <a:off x="7205617" y="2668043"/>
            <a:ext cx="4762138" cy="3956355"/>
            <a:chOff x="7205617" y="2901645"/>
            <a:chExt cx="4762138" cy="3956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70274D-F3F5-0843-CAFD-22C01D4362DC}"/>
                </a:ext>
              </a:extLst>
            </p:cNvPr>
            <p:cNvSpPr/>
            <p:nvPr/>
          </p:nvSpPr>
          <p:spPr>
            <a:xfrm>
              <a:off x="7205617" y="2901645"/>
              <a:ext cx="4762138" cy="3956355"/>
            </a:xfrm>
            <a:prstGeom prst="rect">
              <a:avLst/>
            </a:prstGeom>
            <a:solidFill>
              <a:srgbClr val="EEE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6F953-56DC-8EB3-0C61-C66471C6C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5617" y="2901645"/>
              <a:ext cx="4762138" cy="3188310"/>
            </a:xfrm>
            <a:prstGeom prst="rect">
              <a:avLst/>
            </a:prstGeom>
            <a:ln w="12700">
              <a:noFill/>
            </a:ln>
            <a:effectLst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6EBEB71-9114-1F4F-1838-F905D1317EF2}"/>
              </a:ext>
            </a:extLst>
          </p:cNvPr>
          <p:cNvSpPr txBox="1"/>
          <p:nvPr/>
        </p:nvSpPr>
        <p:spPr>
          <a:xfrm>
            <a:off x="7205617" y="5981700"/>
            <a:ext cx="47621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 can add your repository too! </a:t>
            </a: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srgbClr val="58370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914928-DF6F-82E6-0BDA-E0C7D81007C5}"/>
              </a:ext>
            </a:extLst>
          </p:cNvPr>
          <p:cNvSpPr/>
          <p:nvPr/>
        </p:nvSpPr>
        <p:spPr>
          <a:xfrm>
            <a:off x="0" y="3207391"/>
            <a:ext cx="12192000" cy="3650609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56E03-D734-F24F-A38A-859FA43587F7}"/>
              </a:ext>
            </a:extLst>
          </p:cNvPr>
          <p:cNvSpPr/>
          <p:nvPr/>
        </p:nvSpPr>
        <p:spPr>
          <a:xfrm>
            <a:off x="0" y="0"/>
            <a:ext cx="12192000" cy="2133600"/>
          </a:xfrm>
          <a:prstGeom prst="rect">
            <a:avLst/>
          </a:prstGeom>
          <a:solidFill>
            <a:srgbClr val="EDE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395B0-39FB-D8E1-468E-76A80E60DAEE}"/>
              </a:ext>
            </a:extLst>
          </p:cNvPr>
          <p:cNvSpPr txBox="1"/>
          <p:nvPr/>
        </p:nvSpPr>
        <p:spPr>
          <a:xfrm>
            <a:off x="0" y="23360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to contribute your data?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CE1AE-9748-1B69-BF82-46A3BA93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588"/>
            <a:ext cx="12192000" cy="2504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19C7C-A08D-3530-C4FB-3D45D0B5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33" y="3385611"/>
            <a:ext cx="4000815" cy="2685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F00FA-2AFF-9457-1EA8-FF2367CDE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85" y="6155269"/>
            <a:ext cx="4412344" cy="7462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9965ED-3531-5215-C3DC-B805425A93CC}"/>
              </a:ext>
            </a:extLst>
          </p:cNvPr>
          <p:cNvSpPr/>
          <p:nvPr/>
        </p:nvSpPr>
        <p:spPr>
          <a:xfrm>
            <a:off x="7404100" y="902625"/>
            <a:ext cx="2425700" cy="1904075"/>
          </a:xfrm>
          <a:prstGeom prst="rect">
            <a:avLst/>
          </a:prstGeom>
          <a:noFill/>
          <a:ln w="44450">
            <a:solidFill>
              <a:srgbClr val="5837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8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B76CA-43A0-7A50-3726-AA4DEF3B97C4}"/>
              </a:ext>
            </a:extLst>
          </p:cNvPr>
          <p:cNvGrpSpPr/>
          <p:nvPr/>
        </p:nvGrpSpPr>
        <p:grpSpPr>
          <a:xfrm>
            <a:off x="6888954" y="2149926"/>
            <a:ext cx="4322571" cy="2679777"/>
            <a:chOff x="9361649" y="-81360"/>
            <a:chExt cx="3883668" cy="218113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8DDCFA9-5AB5-0BC8-B981-F07D840D8227}"/>
                </a:ext>
              </a:extLst>
            </p:cNvPr>
            <p:cNvSpPr/>
            <p:nvPr/>
          </p:nvSpPr>
          <p:spPr>
            <a:xfrm>
              <a:off x="9361649" y="-81360"/>
              <a:ext cx="3883668" cy="2181134"/>
            </a:xfrm>
            <a:prstGeom prst="roundRect">
              <a:avLst>
                <a:gd name="adj" fmla="val 6097"/>
              </a:avLst>
            </a:prstGeom>
            <a:solidFill>
              <a:srgbClr val="EDE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052CB2-8317-93E7-58E0-7B172761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9361650" y="165136"/>
              <a:ext cx="3883667" cy="1934638"/>
            </a:xfrm>
            <a:prstGeom prst="roundRect">
              <a:avLst>
                <a:gd name="adj" fmla="val 6914"/>
              </a:avLst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C16315-EFD5-4525-2883-EFA14873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5" y="2149926"/>
            <a:ext cx="4475490" cy="2669069"/>
          </a:xfrm>
          <a:prstGeom prst="roundRect">
            <a:avLst>
              <a:gd name="adj" fmla="val 5778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91CCFF-1053-D58F-DD0A-B0275772A28B}"/>
              </a:ext>
            </a:extLst>
          </p:cNvPr>
          <p:cNvSpPr txBox="1"/>
          <p:nvPr/>
        </p:nvSpPr>
        <p:spPr>
          <a:xfrm>
            <a:off x="521484" y="4914244"/>
            <a:ext cx="4861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5D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Multi-disciplinary portal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5D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Developed for full EPOS community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5D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End product for MSL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0F3CE-1FB5-D6CB-6557-C6FDE2EC4268}"/>
              </a:ext>
            </a:extLst>
          </p:cNvPr>
          <p:cNvSpPr txBox="1"/>
          <p:nvPr/>
        </p:nvSpPr>
        <p:spPr>
          <a:xfrm>
            <a:off x="6808951" y="4914244"/>
            <a:ext cx="5107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Portal specific for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community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 direct MSL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Acts for sharing info and developing/testing new services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215A4514-53C8-5ECB-4E81-44EB87A36265}"/>
              </a:ext>
            </a:extLst>
          </p:cNvPr>
          <p:cNvSpPr/>
          <p:nvPr/>
        </p:nvSpPr>
        <p:spPr>
          <a:xfrm>
            <a:off x="5201766" y="3073851"/>
            <a:ext cx="1435742" cy="809625"/>
          </a:xfrm>
          <a:prstGeom prst="leftRightArrow">
            <a:avLst>
              <a:gd name="adj1" fmla="val 50000"/>
              <a:gd name="adj2" fmla="val 34706"/>
            </a:avLst>
          </a:prstGeom>
          <a:solidFill>
            <a:srgbClr val="1D4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BA2D0-D992-31FE-2BB4-9E480B2847A4}"/>
              </a:ext>
            </a:extLst>
          </p:cNvPr>
          <p:cNvSpPr txBox="1"/>
          <p:nvPr/>
        </p:nvSpPr>
        <p:spPr>
          <a:xfrm>
            <a:off x="5121761" y="2538615"/>
            <a:ext cx="15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Same MSL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97AB2-A69A-2936-3EC2-F84750D6AAB7}"/>
              </a:ext>
            </a:extLst>
          </p:cNvPr>
          <p:cNvSpPr/>
          <p:nvPr/>
        </p:nvSpPr>
        <p:spPr>
          <a:xfrm>
            <a:off x="636786" y="3825240"/>
            <a:ext cx="1763513" cy="173175"/>
          </a:xfrm>
          <a:prstGeom prst="rect">
            <a:avLst/>
          </a:prstGeom>
          <a:noFill/>
          <a:ln w="63500">
            <a:solidFill>
              <a:srgbClr val="2EA0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03402-E180-78D1-4F33-892841A1E096}"/>
              </a:ext>
            </a:extLst>
          </p:cNvPr>
          <p:cNvSpPr txBox="1"/>
          <p:nvPr/>
        </p:nvSpPr>
        <p:spPr>
          <a:xfrm>
            <a:off x="77051" y="63570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Why have a separate data catalogue for MSL?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190E-DD77-8641-DE4B-B3DFEC50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DD1E-5438-91C0-915C-4A9F8EEAD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EF0D3-2F62-F36E-1529-66C736637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64C41-D6FF-036C-44DC-B063021EBAF4}"/>
              </a:ext>
            </a:extLst>
          </p:cNvPr>
          <p:cNvSpPr txBox="1"/>
          <p:nvPr/>
        </p:nvSpPr>
        <p:spPr>
          <a:xfrm>
            <a:off x="0" y="317127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8370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Upcoming developments </a:t>
            </a:r>
          </a:p>
        </p:txBody>
      </p:sp>
    </p:spTree>
    <p:extLst>
      <p:ext uri="{BB962C8B-B14F-4D97-AF65-F5344CB8AC3E}">
        <p14:creationId xmlns:p14="http://schemas.microsoft.com/office/powerpoint/2010/main" val="103961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creen&#10;&#10;Description automatically generated">
            <a:extLst>
              <a:ext uri="{FF2B5EF4-FFF2-40B4-BE49-F238E27FC236}">
                <a16:creationId xmlns:a16="http://schemas.microsoft.com/office/drawing/2014/main" id="{7410A425-5A2A-FDC4-928E-C9B4D539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27643"/>
          <a:stretch/>
        </p:blipFill>
        <p:spPr>
          <a:xfrm>
            <a:off x="6626864" y="1893250"/>
            <a:ext cx="1334088" cy="1564411"/>
          </a:xfrm>
          <a:prstGeom prst="rect">
            <a:avLst/>
          </a:prstGeom>
        </p:spPr>
      </p:pic>
      <p:pic>
        <p:nvPicPr>
          <p:cNvPr id="5" name="Picture 4" descr="A colorful background with circles&#10;&#10;Description automatically generated with medium confidence">
            <a:extLst>
              <a:ext uri="{FF2B5EF4-FFF2-40B4-BE49-F238E27FC236}">
                <a16:creationId xmlns:a16="http://schemas.microsoft.com/office/drawing/2014/main" id="{8A02D74E-4405-E9FE-8D07-EA24BAF9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18" y="4802759"/>
            <a:ext cx="2337409" cy="1755175"/>
          </a:xfrm>
          <a:prstGeom prst="rect">
            <a:avLst/>
          </a:prstGeom>
        </p:spPr>
      </p:pic>
      <p:pic>
        <p:nvPicPr>
          <p:cNvPr id="6" name="Picture 2" descr="Micro PIV velocity vector map of a Hele-Shaw flow. The vector field... |  Download Scientific Diagram">
            <a:extLst>
              <a:ext uri="{FF2B5EF4-FFF2-40B4-BE49-F238E27FC236}">
                <a16:creationId xmlns:a16="http://schemas.microsoft.com/office/drawing/2014/main" id="{CFA68491-339F-4FB3-82ED-10200F4A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r="12318"/>
          <a:stretch/>
        </p:blipFill>
        <p:spPr bwMode="auto">
          <a:xfrm>
            <a:off x="7485460" y="3256839"/>
            <a:ext cx="1515818" cy="15644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three-dimensional discrete element model of triaxial tests based on a new  flexible membrane boundary | Scientific Reports">
            <a:extLst>
              <a:ext uri="{FF2B5EF4-FFF2-40B4-BE49-F238E27FC236}">
                <a16:creationId xmlns:a16="http://schemas.microsoft.com/office/drawing/2014/main" id="{260DE0EC-0168-6163-3FF6-D7F340ECF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r="48901"/>
          <a:stretch/>
        </p:blipFill>
        <p:spPr bwMode="auto">
          <a:xfrm>
            <a:off x="6060817" y="3483845"/>
            <a:ext cx="1413524" cy="156337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Seismic Wave | U.S. Geological Survey">
            <a:extLst>
              <a:ext uri="{FF2B5EF4-FFF2-40B4-BE49-F238E27FC236}">
                <a16:creationId xmlns:a16="http://schemas.microsoft.com/office/drawing/2014/main" id="{78A5AAE9-067D-3F27-6693-9BD41CFA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01" y="1520156"/>
            <a:ext cx="3485852" cy="23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A8FA05-164C-0609-F8CC-65AEA122C012}"/>
              </a:ext>
            </a:extLst>
          </p:cNvPr>
          <p:cNvSpPr txBox="1"/>
          <p:nvPr/>
        </p:nvSpPr>
        <p:spPr>
          <a:xfrm>
            <a:off x="1661361" y="636252"/>
            <a:ext cx="1053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Findable data towards easy-to-Reuse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978FC-460F-B566-C209-0A7069A033E6}"/>
              </a:ext>
            </a:extLst>
          </p:cNvPr>
          <p:cNvSpPr txBox="1"/>
          <p:nvPr/>
        </p:nvSpPr>
        <p:spPr>
          <a:xfrm>
            <a:off x="1155085" y="2237436"/>
            <a:ext cx="5429250" cy="358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EA0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MSL subdomains: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Geochemistry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 energy test-beds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Paleomagnetism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Analogue modelling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Rock physics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492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Microscopy and X-ray Tomography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DF27A-0F17-51E6-7EEB-22C7417E5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094" y="5144386"/>
            <a:ext cx="1414822" cy="1354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200434-7765-1567-ABAD-A3704A3225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42027" b="-607"/>
          <a:stretch/>
        </p:blipFill>
        <p:spPr>
          <a:xfrm>
            <a:off x="8921222" y="3457188"/>
            <a:ext cx="2337409" cy="1577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3B8293-EA0E-AEED-3740-9ADFDFBC1FA8}"/>
              </a:ext>
            </a:extLst>
          </p:cNvPr>
          <p:cNvSpPr txBox="1"/>
          <p:nvPr/>
        </p:nvSpPr>
        <p:spPr>
          <a:xfrm rot="21407405">
            <a:off x="512167" y="4971807"/>
            <a:ext cx="11536428" cy="769441"/>
          </a:xfrm>
          <a:prstGeom prst="rect">
            <a:avLst/>
          </a:prstGeom>
          <a:solidFill>
            <a:schemeClr val="bg1"/>
          </a:solidFill>
          <a:ln w="34925">
            <a:solidFill>
              <a:srgbClr val="02451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Towards data standards and best practices!</a:t>
            </a:r>
          </a:p>
        </p:txBody>
      </p:sp>
    </p:spTree>
    <p:extLst>
      <p:ext uri="{BB962C8B-B14F-4D97-AF65-F5344CB8AC3E}">
        <p14:creationId xmlns:p14="http://schemas.microsoft.com/office/powerpoint/2010/main" val="8584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4A8FA05-164C-0609-F8CC-65AEA122C012}"/>
              </a:ext>
            </a:extLst>
          </p:cNvPr>
          <p:cNvSpPr txBox="1"/>
          <p:nvPr/>
        </p:nvSpPr>
        <p:spPr>
          <a:xfrm>
            <a:off x="1661361" y="534482"/>
            <a:ext cx="1053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Geo-energy test bed data on EPOS platform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A14D323-A154-CF5F-D2A6-FCFB46A39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3130" y="1533566"/>
            <a:ext cx="2668789" cy="3558385"/>
          </a:xfrm>
          <a:prstGeom prst="rect">
            <a:avLst/>
          </a:prstGeom>
        </p:spPr>
      </p:pic>
      <p:pic>
        <p:nvPicPr>
          <p:cNvPr id="3" name="Google Shape;81;p16">
            <a:extLst>
              <a:ext uri="{FF2B5EF4-FFF2-40B4-BE49-F238E27FC236}">
                <a16:creationId xmlns:a16="http://schemas.microsoft.com/office/drawing/2014/main" id="{2EBB3CCF-3EAB-9B3C-2310-5A663BF45C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712" t="667" r="39054" b="20544"/>
          <a:stretch/>
        </p:blipFill>
        <p:spPr>
          <a:xfrm>
            <a:off x="7096259" y="2803161"/>
            <a:ext cx="2462181" cy="246218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Google Shape;83;p16">
            <a:extLst>
              <a:ext uri="{FF2B5EF4-FFF2-40B4-BE49-F238E27FC236}">
                <a16:creationId xmlns:a16="http://schemas.microsoft.com/office/drawing/2014/main" id="{BA023CA0-4B9A-818B-CF2A-52599D1B8B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953" r="5433"/>
          <a:stretch/>
        </p:blipFill>
        <p:spPr>
          <a:xfrm>
            <a:off x="9673164" y="4034251"/>
            <a:ext cx="2462180" cy="24621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38" name="Picture 2" descr="EPOS ON | EPOS">
            <a:extLst>
              <a:ext uri="{FF2B5EF4-FFF2-40B4-BE49-F238E27FC236}">
                <a16:creationId xmlns:a16="http://schemas.microsoft.com/office/drawing/2014/main" id="{F10DD5CD-40A4-A228-6698-7397D4BF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2" y="3131633"/>
            <a:ext cx="42100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4A85E1-4FF6-29E7-83D5-7ADB5943D636}"/>
              </a:ext>
            </a:extLst>
          </p:cNvPr>
          <p:cNvSpPr txBox="1"/>
          <p:nvPr/>
        </p:nvSpPr>
        <p:spPr>
          <a:xfrm>
            <a:off x="923352" y="4534174"/>
            <a:ext cx="6011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8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More about this tomorrow!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C8F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7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164B3D-1A35-BB4C-9810-370262A34F60}"/>
              </a:ext>
            </a:extLst>
          </p:cNvPr>
          <p:cNvSpPr txBox="1"/>
          <p:nvPr/>
        </p:nvSpPr>
        <p:spPr>
          <a:xfrm>
            <a:off x="3381376" y="2647995"/>
            <a:ext cx="5429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Looking forward to meeting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28F9DB-4375-2771-C17E-BD5CC3A6B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7" b="21457"/>
          <a:stretch/>
        </p:blipFill>
        <p:spPr>
          <a:xfrm>
            <a:off x="3489169" y="4166787"/>
            <a:ext cx="2389977" cy="2389977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B54D2-F6B3-B952-20FF-E1900B666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565546" y="4166788"/>
            <a:ext cx="2389976" cy="238997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27C6C-69E4-9458-BBC5-5FF995977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7" b="2877"/>
          <a:stretch/>
        </p:blipFill>
        <p:spPr>
          <a:xfrm>
            <a:off x="3381376" y="193587"/>
            <a:ext cx="2389976" cy="2389976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3F1984-5291-54DF-C41E-BE0EC71BE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56" b="19544"/>
          <a:stretch/>
        </p:blipFill>
        <p:spPr>
          <a:xfrm>
            <a:off x="9257905" y="2234012"/>
            <a:ext cx="2389976" cy="2389976"/>
          </a:xfrm>
          <a:prstGeom prst="ellipse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31D3D6A-8750-DFCA-A90B-DA1A1423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46" y="193587"/>
            <a:ext cx="2389976" cy="23899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9BBB9-0116-2AE1-6F84-53E373431F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69" r="15211" b="17451"/>
          <a:stretch/>
        </p:blipFill>
        <p:spPr>
          <a:xfrm>
            <a:off x="714364" y="2258029"/>
            <a:ext cx="2389976" cy="23899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47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82F49-42F1-0735-C57E-B363FDAC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245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MSL in a nutshell</a:t>
            </a:r>
          </a:p>
        </p:txBody>
      </p:sp>
      <p:pic>
        <p:nvPicPr>
          <p:cNvPr id="37" name="Picture 36" descr="A close up of a walnut&#10;&#10;Description automatically generated">
            <a:extLst>
              <a:ext uri="{FF2B5EF4-FFF2-40B4-BE49-F238E27FC236}">
                <a16:creationId xmlns:a16="http://schemas.microsoft.com/office/drawing/2014/main" id="{E0078AD2-D5CB-14D8-0863-F956F555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845" r="-3370" b="47872"/>
          <a:stretch/>
        </p:blipFill>
        <p:spPr>
          <a:xfrm>
            <a:off x="2859933" y="1357318"/>
            <a:ext cx="5919687" cy="1794447"/>
          </a:xfrm>
          <a:prstGeom prst="ellipse">
            <a:avLst/>
          </a:prstGeom>
        </p:spPr>
      </p:pic>
      <p:pic>
        <p:nvPicPr>
          <p:cNvPr id="39" name="Picture 38" descr="A close up of a walnut&#10;&#10;Description automatically generated">
            <a:extLst>
              <a:ext uri="{FF2B5EF4-FFF2-40B4-BE49-F238E27FC236}">
                <a16:creationId xmlns:a16="http://schemas.microsoft.com/office/drawing/2014/main" id="{59B5122F-5A86-F93E-0AD1-43AB0884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41" b="1935"/>
          <a:stretch/>
        </p:blipFill>
        <p:spPr>
          <a:xfrm>
            <a:off x="3471274" y="4202017"/>
            <a:ext cx="5137707" cy="1818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3A264-8330-4793-5212-69ABEBEF42DF}"/>
              </a:ext>
            </a:extLst>
          </p:cNvPr>
          <p:cNvSpPr txBox="1"/>
          <p:nvPr/>
        </p:nvSpPr>
        <p:spPr>
          <a:xfrm>
            <a:off x="1716117" y="3246055"/>
            <a:ext cx="86480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&gt;100 labs,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studying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properties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controlling rock system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behaviour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nm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km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scale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5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E5FD2-0EF8-852C-145B-2A5E487B9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F747E7-0A75-18A0-2F4B-5D78E9D1F48F}"/>
              </a:ext>
            </a:extLst>
          </p:cNvPr>
          <p:cNvGrpSpPr/>
          <p:nvPr/>
        </p:nvGrpSpPr>
        <p:grpSpPr>
          <a:xfrm>
            <a:off x="2366701" y="1481414"/>
            <a:ext cx="7486052" cy="3833106"/>
            <a:chOff x="4198187" y="2562907"/>
            <a:chExt cx="7902043" cy="4046107"/>
          </a:xfrm>
        </p:grpSpPr>
        <p:pic>
          <p:nvPicPr>
            <p:cNvPr id="7" name="Picture 6" descr="A construction site with a blue background&#10;&#10;Description automatically generated">
              <a:extLst>
                <a:ext uri="{FF2B5EF4-FFF2-40B4-BE49-F238E27FC236}">
                  <a16:creationId xmlns:a16="http://schemas.microsoft.com/office/drawing/2014/main" id="{209DFBDF-71A1-F605-4D5E-252F7038F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1908"/>
            <a:stretch/>
          </p:blipFill>
          <p:spPr>
            <a:xfrm>
              <a:off x="4339087" y="2562907"/>
              <a:ext cx="1670653" cy="404610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0D06EA-FC82-9E7E-DB6B-6DC62528E38F}"/>
                </a:ext>
              </a:extLst>
            </p:cNvPr>
            <p:cNvSpPr/>
            <p:nvPr/>
          </p:nvSpPr>
          <p:spPr>
            <a:xfrm>
              <a:off x="4198187" y="2562907"/>
              <a:ext cx="3968150" cy="3968150"/>
            </a:xfrm>
            <a:prstGeom prst="ellipse">
              <a:avLst/>
            </a:prstGeom>
            <a:noFill/>
            <a:ln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C3C9BED3-BE6A-57E4-0ABE-135428E31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2611" y="3012868"/>
              <a:ext cx="6087619" cy="33320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24FD35-E9B6-F4B7-7419-65DAEA9ECBEC}"/>
              </a:ext>
            </a:extLst>
          </p:cNvPr>
          <p:cNvSpPr txBox="1"/>
          <p:nvPr/>
        </p:nvSpPr>
        <p:spPr>
          <a:xfrm>
            <a:off x="439401" y="2351355"/>
            <a:ext cx="1924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Subsurface response during energy production?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B87B7-6410-B91D-AF95-A3AD0B4CCF07}"/>
              </a:ext>
            </a:extLst>
          </p:cNvPr>
          <p:cNvSpPr txBox="1"/>
          <p:nvPr/>
        </p:nvSpPr>
        <p:spPr>
          <a:xfrm>
            <a:off x="415048" y="3619521"/>
            <a:ext cx="177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Subsurface storage?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370A0-273D-F6D3-085F-97DC18FBB2C8}"/>
              </a:ext>
            </a:extLst>
          </p:cNvPr>
          <p:cNvSpPr txBox="1"/>
          <p:nvPr/>
        </p:nvSpPr>
        <p:spPr>
          <a:xfrm>
            <a:off x="415048" y="4403928"/>
            <a:ext cx="211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Earthquakes?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58FDC-8217-6688-F30D-3A264914C74C}"/>
              </a:ext>
            </a:extLst>
          </p:cNvPr>
          <p:cNvSpPr txBox="1"/>
          <p:nvPr/>
        </p:nvSpPr>
        <p:spPr>
          <a:xfrm>
            <a:off x="10125238" y="2248235"/>
            <a:ext cx="177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Porosity?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69A8CD-CFBC-F6E2-EF90-E8F4167FC38A}"/>
              </a:ext>
            </a:extLst>
          </p:cNvPr>
          <p:cNvSpPr txBox="1"/>
          <p:nvPr/>
        </p:nvSpPr>
        <p:spPr>
          <a:xfrm>
            <a:off x="10125237" y="3520316"/>
            <a:ext cx="177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Deformation behavior?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543D3-41D5-0FD8-C50B-032F3BAFE760}"/>
              </a:ext>
            </a:extLst>
          </p:cNvPr>
          <p:cNvSpPr txBox="1"/>
          <p:nvPr/>
        </p:nvSpPr>
        <p:spPr>
          <a:xfrm>
            <a:off x="10125238" y="2749828"/>
            <a:ext cx="211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Reservoir heterogeneity?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4F7FA9-4940-B155-AA89-44BFAA62E24E}"/>
              </a:ext>
            </a:extLst>
          </p:cNvPr>
          <p:cNvSpPr txBox="1"/>
          <p:nvPr/>
        </p:nvSpPr>
        <p:spPr>
          <a:xfrm>
            <a:off x="10125237" y="4290804"/>
            <a:ext cx="211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Governing processes?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74B662-9F09-50F6-7429-452A009FC130}"/>
              </a:ext>
            </a:extLst>
          </p:cNvPr>
          <p:cNvSpPr txBox="1"/>
          <p:nvPr/>
        </p:nvSpPr>
        <p:spPr>
          <a:xfrm>
            <a:off x="1654920" y="577962"/>
            <a:ext cx="1062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Large-scale behavior…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0D2B58-F2A9-70D1-8979-7B72F4CF0CB6}"/>
              </a:ext>
            </a:extLst>
          </p:cNvPr>
          <p:cNvSpPr txBox="1"/>
          <p:nvPr/>
        </p:nvSpPr>
        <p:spPr>
          <a:xfrm>
            <a:off x="1563479" y="5475241"/>
            <a:ext cx="91249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Assessment of subsurface behavior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requires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Multi-Scale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understanding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3F8B1-D426-A1D9-A28A-2EAB571BA894}"/>
              </a:ext>
            </a:extLst>
          </p:cNvPr>
          <p:cNvSpPr/>
          <p:nvPr/>
        </p:nvSpPr>
        <p:spPr>
          <a:xfrm>
            <a:off x="7200900" y="1907688"/>
            <a:ext cx="2490916" cy="35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C2951-93A7-A238-7DEA-78CAB012C7B7}"/>
              </a:ext>
            </a:extLst>
          </p:cNvPr>
          <p:cNvSpPr txBox="1"/>
          <p:nvPr/>
        </p:nvSpPr>
        <p:spPr>
          <a:xfrm>
            <a:off x="6205011" y="564742"/>
            <a:ext cx="501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controlled at small scale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1CEC0-75F3-C4B2-0250-E38F2DC88E74}"/>
              </a:ext>
            </a:extLst>
          </p:cNvPr>
          <p:cNvSpPr txBox="1"/>
          <p:nvPr/>
        </p:nvSpPr>
        <p:spPr>
          <a:xfrm>
            <a:off x="415048" y="4925412"/>
            <a:ext cx="6141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</a:rPr>
              <a:t>Efficiency?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143B032-0172-9E11-19C2-411F8996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73" y="1301726"/>
            <a:ext cx="5629738" cy="316728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0A3D38B-6292-8026-C314-3A78E633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10766" b="5385"/>
          <a:stretch/>
        </p:blipFill>
        <p:spPr bwMode="auto">
          <a:xfrm>
            <a:off x="8623473" y="3735521"/>
            <a:ext cx="2740256" cy="2767995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27CF35-B666-E0D5-136A-95D4D29DF2E9}"/>
              </a:ext>
            </a:extLst>
          </p:cNvPr>
          <p:cNvSpPr txBox="1"/>
          <p:nvPr/>
        </p:nvSpPr>
        <p:spPr>
          <a:xfrm>
            <a:off x="281332" y="3822880"/>
            <a:ext cx="5470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Lab experiments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crustal P/T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Quantify rock/fault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strength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2462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Fluid flow properties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2462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41AD0-0797-F6FF-DFCE-B12D975CEF84}"/>
              </a:ext>
            </a:extLst>
          </p:cNvPr>
          <p:cNvSpPr txBox="1"/>
          <p:nvPr/>
        </p:nvSpPr>
        <p:spPr>
          <a:xfrm>
            <a:off x="281332" y="2396949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understanding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A3862-8AEC-D23F-031F-2D9C3B41BE44}"/>
              </a:ext>
            </a:extLst>
          </p:cNvPr>
          <p:cNvSpPr txBox="1"/>
          <p:nvPr/>
        </p:nvSpPr>
        <p:spPr>
          <a:xfrm>
            <a:off x="281332" y="3079318"/>
            <a:ext cx="653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Rock physics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6B989-E404-E68C-B97C-277032331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7" t="13163" r="18941" b="16098"/>
          <a:stretch/>
        </p:blipFill>
        <p:spPr>
          <a:xfrm>
            <a:off x="9118699" y="145190"/>
            <a:ext cx="2881041" cy="288104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7CF35-B666-E0D5-136A-95D4D29DF2E9}"/>
              </a:ext>
            </a:extLst>
          </p:cNvPr>
          <p:cNvSpPr txBox="1"/>
          <p:nvPr/>
        </p:nvSpPr>
        <p:spPr>
          <a:xfrm>
            <a:off x="248890" y="3757299"/>
            <a:ext cx="6035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Scaled-down models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 deforming crust or lithosphere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Explore processes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underlying large deformation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e.g. why and where do faults form?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E6B23-6B8D-549D-994A-FCBE828DEC74}"/>
              </a:ext>
            </a:extLst>
          </p:cNvPr>
          <p:cNvSpPr txBox="1"/>
          <p:nvPr/>
        </p:nvSpPr>
        <p:spPr>
          <a:xfrm>
            <a:off x="281332" y="2396949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understanding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5430A-30A6-6BFA-193C-FBD716DD415F}"/>
              </a:ext>
            </a:extLst>
          </p:cNvPr>
          <p:cNvSpPr txBox="1"/>
          <p:nvPr/>
        </p:nvSpPr>
        <p:spPr>
          <a:xfrm>
            <a:off x="281332" y="3079318"/>
            <a:ext cx="653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Analogue modelling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6" name="Picture 2" descr="USGS study finds new evidence of San Andreas Fault earthquakes - Temblor.net">
            <a:extLst>
              <a:ext uri="{FF2B5EF4-FFF2-40B4-BE49-F238E27FC236}">
                <a16:creationId xmlns:a16="http://schemas.microsoft.com/office/drawing/2014/main" id="{7B393D53-BC5B-41C4-A3D1-C4AD58FE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19" r="18963" b="-219"/>
          <a:stretch/>
        </p:blipFill>
        <p:spPr bwMode="auto">
          <a:xfrm>
            <a:off x="8559388" y="3712106"/>
            <a:ext cx="2868425" cy="28684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C70A8-16F8-8F05-F412-4A77E8CE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7" r="8217"/>
          <a:stretch/>
        </p:blipFill>
        <p:spPr>
          <a:xfrm>
            <a:off x="9118699" y="145190"/>
            <a:ext cx="2881041" cy="2881041"/>
          </a:xfrm>
          <a:prstGeom prst="ellipse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7C44D38-7655-2036-E996-9EF774EA1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48" y="1621591"/>
            <a:ext cx="4216232" cy="28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37C79A-4F03-95FC-D8D3-BC7101DDD51F}"/>
              </a:ext>
            </a:extLst>
          </p:cNvPr>
          <p:cNvSpPr/>
          <p:nvPr/>
        </p:nvSpPr>
        <p:spPr>
          <a:xfrm>
            <a:off x="103695" y="6075855"/>
            <a:ext cx="1291472" cy="46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72B527B-0A30-1958-1A34-254FD9B9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9"/>
          <a:stretch/>
        </p:blipFill>
        <p:spPr>
          <a:xfrm>
            <a:off x="412266" y="3311911"/>
            <a:ext cx="11367467" cy="249518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B00E9DC-1A86-D2C9-D81D-EC21F76F15FA}"/>
              </a:ext>
            </a:extLst>
          </p:cNvPr>
          <p:cNvSpPr/>
          <p:nvPr/>
        </p:nvSpPr>
        <p:spPr>
          <a:xfrm>
            <a:off x="1395167" y="5837705"/>
            <a:ext cx="9907571" cy="7336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lka SemiBold"/>
                <a:ea typeface="+mn-ea"/>
                <a:cs typeface="+mn-cs"/>
                <a:sym typeface="Helvetica Neue Medium"/>
              </a:rPr>
              <a:t>Down scale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BFC44-52CC-E697-861D-6D087D48DF8B}"/>
              </a:ext>
            </a:extLst>
          </p:cNvPr>
          <p:cNvSpPr txBox="1"/>
          <p:nvPr/>
        </p:nvSpPr>
        <p:spPr>
          <a:xfrm>
            <a:off x="2146569" y="1892008"/>
            <a:ext cx="8071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Identify micro/nano-processes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governing lab or field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Mapping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462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of elements/minerals/isotopes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46313-6A37-F4F7-1706-12F051564E3B}"/>
              </a:ext>
            </a:extLst>
          </p:cNvPr>
          <p:cNvSpPr txBox="1"/>
          <p:nvPr/>
        </p:nvSpPr>
        <p:spPr>
          <a:xfrm>
            <a:off x="2081103" y="563726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understanding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B24C5-C901-18E2-9F91-5B8293552ECE}"/>
              </a:ext>
            </a:extLst>
          </p:cNvPr>
          <p:cNvSpPr txBox="1"/>
          <p:nvPr/>
        </p:nvSpPr>
        <p:spPr>
          <a:xfrm>
            <a:off x="2081103" y="1246095"/>
            <a:ext cx="773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Microscopy and X-ray tomography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1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B92402-15A2-359A-1B79-A9A1640CE27C}"/>
              </a:ext>
            </a:extLst>
          </p:cNvPr>
          <p:cNvSpPr txBox="1"/>
          <p:nvPr/>
        </p:nvSpPr>
        <p:spPr>
          <a:xfrm>
            <a:off x="310360" y="3039780"/>
            <a:ext cx="532118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Rock physics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Analogue modelling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Microscopy and X-ray tomography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Geochemistry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01F02-DCDE-C8BC-C719-701077E63481}"/>
              </a:ext>
            </a:extLst>
          </p:cNvPr>
          <p:cNvSpPr txBox="1"/>
          <p:nvPr/>
        </p:nvSpPr>
        <p:spPr>
          <a:xfrm>
            <a:off x="281332" y="2396949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Laboratories: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35A832A-3BF8-8EDB-10DC-B7898FA3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4557" y="29028"/>
            <a:ext cx="5387608" cy="30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B92402-15A2-359A-1B79-A9A1640CE27C}"/>
              </a:ext>
            </a:extLst>
          </p:cNvPr>
          <p:cNvSpPr txBox="1"/>
          <p:nvPr/>
        </p:nvSpPr>
        <p:spPr>
          <a:xfrm>
            <a:off x="310360" y="3039780"/>
            <a:ext cx="5321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Rock physics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Analogue modelling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Microscopy and X-ray tomography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Geochemistry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Paleomagnetism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AE4242-1C1F-0C8C-CCE2-43889299F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4557" y="29028"/>
            <a:ext cx="5387608" cy="302623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7109C1-B390-87BB-2A83-80FC5D4CA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672" y="1549829"/>
            <a:ext cx="4325226" cy="2881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66ED48-4555-BAA5-D736-278621F8C743}"/>
              </a:ext>
            </a:extLst>
          </p:cNvPr>
          <p:cNvSpPr txBox="1"/>
          <p:nvPr/>
        </p:nvSpPr>
        <p:spPr>
          <a:xfrm>
            <a:off x="281332" y="2396949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Laboratories: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2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B92402-15A2-359A-1B79-A9A1640CE27C}"/>
              </a:ext>
            </a:extLst>
          </p:cNvPr>
          <p:cNvSpPr txBox="1"/>
          <p:nvPr/>
        </p:nvSpPr>
        <p:spPr>
          <a:xfrm>
            <a:off x="310360" y="3039780"/>
            <a:ext cx="532118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Rock physics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Analogue modelling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Microscopy and X-ray tomography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Geochemistry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Paleomagnetism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Geo-energy test beds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A1102C-8985-84B0-4641-FD519C94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4557" y="29028"/>
            <a:ext cx="5387608" cy="30262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E353C3C-D83E-9D96-609E-503D556F0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8819" y="3697592"/>
            <a:ext cx="3126863" cy="416915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BF49681-11B9-59BD-9D9F-5131D9E23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0672" y="1549829"/>
            <a:ext cx="4325226" cy="2881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2002A7-DD21-41B4-E8D7-7865575F43B4}"/>
              </a:ext>
            </a:extLst>
          </p:cNvPr>
          <p:cNvSpPr txBox="1"/>
          <p:nvPr/>
        </p:nvSpPr>
        <p:spPr>
          <a:xfrm>
            <a:off x="1662370" y="5810877"/>
            <a:ext cx="601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8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New domain!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8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C8F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Presented tomorrow by Susanne Laumann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C8F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1DACA59-8F51-268B-86F8-3263A3A2AC9F}"/>
              </a:ext>
            </a:extLst>
          </p:cNvPr>
          <p:cNvSpPr/>
          <p:nvPr/>
        </p:nvSpPr>
        <p:spPr>
          <a:xfrm rot="10392552">
            <a:off x="1227610" y="5333848"/>
            <a:ext cx="717762" cy="646471"/>
          </a:xfrm>
          <a:prstGeom prst="arc">
            <a:avLst/>
          </a:prstGeom>
          <a:ln w="12700">
            <a:solidFill>
              <a:srgbClr val="FC8F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4A00F-AA6A-042F-A989-57D237D3EBFE}"/>
              </a:ext>
            </a:extLst>
          </p:cNvPr>
          <p:cNvSpPr txBox="1"/>
          <p:nvPr/>
        </p:nvSpPr>
        <p:spPr>
          <a:xfrm>
            <a:off x="281332" y="2396949"/>
            <a:ext cx="58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ulti-Scale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Laboratories: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86861"/>
      </p:ext>
    </p:extLst>
  </p:cSld>
  <p:clrMapOvr>
    <a:masterClrMapping/>
  </p:clrMapOvr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Macintosh PowerPoint</Application>
  <PresentationFormat>Widescreen</PresentationFormat>
  <Paragraphs>91</Paragraphs>
  <Slides>19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Segoe Print</vt:lpstr>
      <vt:lpstr>Segoe UI</vt:lpstr>
      <vt:lpstr>Silka SemiBold</vt:lpstr>
      <vt:lpstr>4_Tema di Office</vt:lpstr>
      <vt:lpstr>Multi-Scale Laboratories </vt:lpstr>
      <vt:lpstr>MSL in a nutshell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2025-03-27T13:54:31Z</dcterms:created>
  <dcterms:modified xsi:type="dcterms:W3CDTF">2025-03-27T13:54:50Z</dcterms:modified>
</cp:coreProperties>
</file>