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8FBB-86B9-9943-91D9-73AC46E8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5733D-4B6C-A74C-B29A-58C3005D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8E038-94F8-874B-A98E-0311E3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DE6C-5370-3741-837F-9ED1028CF52F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D9C158-228A-DB40-8E66-B018D2B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09264-41CF-3445-8DAF-9F4FAB5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9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25002-995B-F049-90D9-09238600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DDAB69-9583-884D-BB72-E226027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D61E9-5729-0343-BED1-AA44082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25-4DFA-2346-95B2-4C49152A718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E50F2-7B75-4A4F-BCB0-D6111E2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8B43-476A-1B4B-AF4A-E98C7E2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1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D4C1FB-0F7B-C04A-8B77-1A97D01B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54A2BE-4E76-C54A-9E02-ACF3DB36B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E7265-6D66-0A48-8853-7B82081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B1DD-0CEC-724B-AF43-DAAB40D97626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1A801-D62D-C547-A22B-F3CFEB2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ABFA3-EBEE-0A42-9B9D-D28FA37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66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60F70-1F00-D643-94A3-303D1D3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0D70-2889-BD49-B4CC-777BA515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F7FBD-075C-7C4A-85DF-D0BFF223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6C8C-E6F8-3243-8BAD-29F9FF9B4D1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98F7D-78CC-9546-B1F8-0DEB594B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14941-1C0E-F049-9242-33976AC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42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2B9FB-8446-214B-B0C0-579D0FA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92B07-A025-524D-BF64-8C572D2C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8270C-F743-B542-B016-0C049B1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707-4A48-804D-9C2A-4DDFC4E54C3A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A72D-EDA9-7F4D-BDFA-099ED064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E7436-599A-5448-806D-9EF7E08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97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50C14-30D2-6440-BB9D-56BD7B7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6F1A0-947B-E748-B56D-FA32B97C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BA94D-E621-7D42-B8A1-4934FBE3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3B0BD-61F6-D143-BAEA-11DE2B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4CE3-5130-CE44-A63B-445237BE6AD7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624939-23EA-694F-B26C-95656C2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404F88-C4D4-6E43-BABD-0279DEAE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32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C76C0-C991-C748-93FB-A9A01031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349B1-7F61-9D4E-B220-0049C860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93F6C-B8E8-0342-AEED-97A3F85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762C7-84B8-2C4B-9387-F9F50D66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2827-B82F-8F44-B6AF-942F810AB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93F5F-8493-B74C-9517-EEC2D55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E2E4-5F79-7C45-BB57-48F92BED5E88}" type="datetime1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88C6F0-63CF-B94E-9148-BFFE830F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CC07B-3409-9C4A-8E6F-A9F80C65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2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D559-01B3-EA40-BE88-7F8565E4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00E70-7DBF-B143-94A2-A626858A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B67-2890-E949-AEDF-7C3C5B263041}" type="datetime1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E8FD8D-DFE1-A44B-B59B-A3CA7A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E340C-FC76-5B41-9F47-A176CE5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73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95382-22A7-8746-A7D9-F44E3BC9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1A9-A493-BD4A-B120-F5381E0299B1}" type="datetime1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A1060E-6D86-944A-B245-4785AC8A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7CC35C-418F-9D40-94C9-0A18EAD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7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247EE-4C2B-F24D-974A-00018E3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7DE57-D27E-BA42-A583-3942682F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A9DD4-D7F7-5F43-BC8F-984210F0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A2A710-8A5E-0744-BBF1-7C26F12B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93B2-E4C3-E542-B03F-B649DA568A26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496CD-F163-0242-9857-A0E5F2CB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44987-5EDA-A946-AC74-C6BD8B32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8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B1C2A-0D79-CC42-8170-BE1180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9473AE-321F-0C41-903E-2B5278012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AC4C7-8A1C-F646-8E1B-3E99256D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23EF0-D794-B04B-A2F6-2AFFC3F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136-552E-E843-90C3-8C98EC00F52C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69F02-45C9-E444-AA07-5CFABE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491159-3D90-3B45-A795-C5F47C0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6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B3620-A003-F34C-A2E3-BC2793D6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1603-7208-0C4E-A901-8F7F5A3D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1F6AB-3784-6949-AAF0-578C003F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C37-A975-9B47-8DC9-99DA81560F28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6D1CC-BBC6-D749-A2D4-CC8EB0009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E3AEE-20CE-C242-AC3C-A7FB4AD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A7FC2-F42C-224C-9DE5-3E6C33665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912" y="1612232"/>
            <a:ext cx="9144000" cy="3812426"/>
          </a:xfrm>
        </p:spPr>
        <p:txBody>
          <a:bodyPr>
            <a:normAutofit fontScale="90000"/>
          </a:bodyPr>
          <a:lstStyle/>
          <a:p>
            <a:r>
              <a:rPr lang="en-US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TCS Geological Information and Modeling</a:t>
            </a:r>
            <a:br>
              <a:rPr lang="it-IT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it-IT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 URVOIS, BRGM – French Geological Survey</a:t>
            </a:r>
            <a:br>
              <a:rPr lang="en-US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TCS GIM Coordinator</a:t>
            </a:r>
            <a:br>
              <a:rPr lang="it-IT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it-IT" sz="5900" b="1" dirty="0">
              <a:solidFill>
                <a:srgbClr val="1A3E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9EF9D9-0F94-3542-AF29-EFD3585089D8}"/>
              </a:ext>
            </a:extLst>
          </p:cNvPr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64C4A4-2CC3-0EC3-7698-F07ACC83CF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823" y="5184049"/>
            <a:ext cx="1285651" cy="61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4968D1C-4420-186B-C5E2-7C5610C619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376" y="5184049"/>
            <a:ext cx="1457827" cy="61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920B5E-E15D-52FA-770B-08763E9A08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593" y="5184049"/>
            <a:ext cx="1437991" cy="61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796389-6066-430D-C0A8-17CBF1256CB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205" y="5184049"/>
            <a:ext cx="869559" cy="612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EA37EB-C2DA-D2D7-9FA7-B9C747A95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203" y="5184049"/>
            <a:ext cx="1136572" cy="61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AAD0D0-3667-B8BB-D27A-5AA0FEA318D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34" y="5184049"/>
            <a:ext cx="1549822" cy="61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59EFB3-363C-BCD2-F6A0-0E5641611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696" y="5914848"/>
            <a:ext cx="1556759" cy="57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085C22-791C-5A2E-98A7-CDF230420B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384" y="5184049"/>
            <a:ext cx="1037287" cy="6120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EB10662-EDA3-9960-CB0C-6E5E780E0B4B}"/>
              </a:ext>
            </a:extLst>
          </p:cNvPr>
          <p:cNvGrpSpPr>
            <a:grpSpLocks noChangeAspect="1"/>
          </p:cNvGrpSpPr>
          <p:nvPr/>
        </p:nvGrpSpPr>
        <p:grpSpPr>
          <a:xfrm>
            <a:off x="8505291" y="5184049"/>
            <a:ext cx="461682" cy="612000"/>
            <a:chOff x="7386221" y="2436407"/>
            <a:chExt cx="446407" cy="5917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6518F-14B4-BEB3-7222-B3184C4BC3AF}"/>
                </a:ext>
              </a:extLst>
            </p:cNvPr>
            <p:cNvSpPr/>
            <p:nvPr/>
          </p:nvSpPr>
          <p:spPr>
            <a:xfrm>
              <a:off x="7386221" y="2441359"/>
              <a:ext cx="446400" cy="58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FAEB999-97DF-DF6E-2375-9EECB6B40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221" y="2436407"/>
              <a:ext cx="446407" cy="586092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AD1C1C27-1E53-CD68-3CFE-FFDCA1B7DA2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714" y="5184049"/>
            <a:ext cx="643871" cy="612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A474406-6250-7B23-1387-A380808DB7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094" y="5184049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4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2956B-7CC0-C44D-A490-04BCA187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</p:spPr>
        <p:txBody>
          <a:bodyPr/>
          <a:lstStyle/>
          <a:p>
            <a:r>
              <a:rPr lang="it-IT" dirty="0"/>
              <a:t>Scientific areas of TCS GIM</a:t>
            </a:r>
            <a:endParaRPr lang="it-IT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F6BDB-538B-1F43-AD91-6CF94E69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1" y="1690688"/>
            <a:ext cx="10387213" cy="3633437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 dirty="0">
                <a:solidFill>
                  <a:srgbClr val="E94436"/>
                </a:solidFill>
              </a:rPr>
              <a:t>Overall objective</a:t>
            </a:r>
            <a:r>
              <a:rPr lang="it-IT" sz="2000" dirty="0"/>
              <a:t>: </a:t>
            </a:r>
            <a:r>
              <a:rPr lang="en-US" sz="2000" dirty="0"/>
              <a:t>design and implement efficient and sustainable access to geological multi-scale data assets: observations, measurements, maps, models</a:t>
            </a:r>
            <a:r>
              <a:rPr lang="en-AE" sz="2000" dirty="0"/>
              <a:t>…</a:t>
            </a:r>
          </a:p>
          <a:p>
            <a:r>
              <a:rPr lang="en-US" sz="2000" b="1" dirty="0">
                <a:solidFill>
                  <a:srgbClr val="E94436"/>
                </a:solidFill>
              </a:rPr>
              <a:t>Describe and understand </a:t>
            </a:r>
            <a:r>
              <a:rPr lang="en-US" sz="2000" dirty="0"/>
              <a:t>the geological characteristics of soil and subsoil</a:t>
            </a:r>
            <a:endParaRPr lang="it-IT" sz="2000" dirty="0"/>
          </a:p>
          <a:p>
            <a:r>
              <a:rPr lang="en-US" sz="2000" b="1" dirty="0">
                <a:solidFill>
                  <a:srgbClr val="E94436"/>
                </a:solidFill>
              </a:rPr>
              <a:t>Essential base information </a:t>
            </a:r>
            <a:r>
              <a:rPr lang="en-US" sz="2000" dirty="0"/>
              <a:t>in solid Earth sciences </a:t>
            </a:r>
            <a:r>
              <a:rPr lang="en-US" sz="2000" b="1" dirty="0">
                <a:solidFill>
                  <a:srgbClr val="E94436"/>
                </a:solidFill>
              </a:rPr>
              <a:t>is geology </a:t>
            </a:r>
            <a:r>
              <a:rPr lang="en-US" sz="2000" dirty="0"/>
              <a:t>or a property that depends on geology or an interpretation of such properties</a:t>
            </a:r>
          </a:p>
          <a:p>
            <a:r>
              <a:rPr lang="en-US" sz="2000" b="1" dirty="0">
                <a:solidFill>
                  <a:srgbClr val="E94436"/>
                </a:solidFill>
              </a:rPr>
              <a:t>Geological map</a:t>
            </a:r>
            <a:r>
              <a:rPr lang="en-US" sz="2000" dirty="0"/>
              <a:t>: interpretation from field and remote sensing observations with the most recent knowledge. Revisable document with new observations and updated geological concepts</a:t>
            </a:r>
          </a:p>
          <a:p>
            <a:pPr>
              <a:buClr>
                <a:srgbClr val="E94436"/>
              </a:buClr>
            </a:pPr>
            <a:r>
              <a:rPr lang="en-US" sz="2000" dirty="0"/>
              <a:t>In addition to geological outcrops, </a:t>
            </a:r>
            <a:r>
              <a:rPr lang="en-US" sz="2000" b="1" dirty="0">
                <a:solidFill>
                  <a:srgbClr val="E94436"/>
                </a:solidFill>
              </a:rPr>
              <a:t>boreholes</a:t>
            </a:r>
            <a:r>
              <a:rPr lang="en-US" sz="2000" dirty="0"/>
              <a:t> are the only subsurface features observable in-situ:     (1) </a:t>
            </a:r>
            <a:r>
              <a:rPr lang="en-US" sz="2000" b="1" dirty="0">
                <a:solidFill>
                  <a:srgbClr val="E94436"/>
                </a:solidFill>
              </a:rPr>
              <a:t>sample material </a:t>
            </a:r>
            <a:r>
              <a:rPr lang="en-US" sz="2000" dirty="0"/>
              <a:t>(drill cores) supplemented by a geological description, image documentation   and geophysical downhole logs; (2) </a:t>
            </a:r>
            <a:r>
              <a:rPr lang="en-US" sz="2000" b="1" dirty="0">
                <a:solidFill>
                  <a:srgbClr val="E94436"/>
                </a:solidFill>
              </a:rPr>
              <a:t>time series </a:t>
            </a:r>
            <a:r>
              <a:rPr lang="en-US" sz="2000" dirty="0"/>
              <a:t>data from downhole sensors (e.g., seismometers, piezometers…)</a:t>
            </a:r>
          </a:p>
          <a:p>
            <a:pPr>
              <a:buClr>
                <a:srgbClr val="E94436"/>
              </a:buClr>
            </a:pPr>
            <a:r>
              <a:rPr lang="en-GB" sz="2100" b="1" dirty="0">
                <a:solidFill>
                  <a:srgbClr val="E94436"/>
                </a:solidFill>
              </a:rPr>
              <a:t>Public Service mission </a:t>
            </a:r>
            <a:r>
              <a:rPr lang="en-GB" sz="2000" dirty="0"/>
              <a:t>of Geological Surveys: provide data and knowledge to </a:t>
            </a:r>
            <a:r>
              <a:rPr lang="en-GB" sz="2100" b="1" dirty="0">
                <a:solidFill>
                  <a:srgbClr val="E94436"/>
                </a:solidFill>
              </a:rPr>
              <a:t>support researchers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B7544C-7ABB-DB55-4E8A-34683ABBC8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879" y="5325488"/>
            <a:ext cx="2030542" cy="117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3E58C84-32AB-90DA-0857-63103C0080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9325" y="5324125"/>
            <a:ext cx="2066606" cy="117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7" descr="intro2">
            <a:extLst>
              <a:ext uri="{FF2B5EF4-FFF2-40B4-BE49-F238E27FC236}">
                <a16:creationId xmlns:a16="http://schemas.microsoft.com/office/drawing/2014/main" id="{534B6140-1F9F-F401-453E-EEF93CFDC5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6889320" y="5331132"/>
            <a:ext cx="2411128" cy="116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DAD86-E803-A641-CE00-11B98F428A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299" y="5331132"/>
            <a:ext cx="2263143" cy="116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1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6F12-1C67-4F34-51C3-4BED69D17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D24FC8-5F90-209B-94E3-F8E4026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</p:spPr>
        <p:txBody>
          <a:bodyPr/>
          <a:lstStyle/>
          <a:p>
            <a:r>
              <a:rPr lang="it-IT" dirty="0"/>
              <a:t>Key activities of TCS GIM </a:t>
            </a:r>
            <a:r>
              <a:rPr lang="it-IT" sz="3600" dirty="0"/>
              <a:t>(2024)</a:t>
            </a:r>
            <a:endParaRPr lang="it-IT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4D2089-31E5-15DF-6EFB-5AE69AF6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1" y="1690688"/>
            <a:ext cx="10325069" cy="3633437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>
                <a:solidFill>
                  <a:srgbClr val="E94436"/>
                </a:solidFill>
              </a:rPr>
              <a:t>Extend the geographical coverage </a:t>
            </a:r>
            <a:r>
              <a:rPr lang="en-GB" sz="2000" dirty="0"/>
              <a:t>with new data assets and upgrade current TCS services</a:t>
            </a:r>
          </a:p>
          <a:p>
            <a:pPr lvl="1">
              <a:buClr>
                <a:srgbClr val="E94436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Boreholes from new providers (Czech Republic and Spain)</a:t>
            </a:r>
          </a:p>
          <a:p>
            <a:pPr lvl="1">
              <a:buClr>
                <a:srgbClr val="E94436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New boreholes from current providers (Italy re. shallow drillings for geothermal exploration – France, United Kingdom, Denmark re. daily updates)</a:t>
            </a:r>
          </a:p>
          <a:p>
            <a:pPr lvl="1">
              <a:buClr>
                <a:srgbClr val="E94436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3D models: new geological models in France and Italy</a:t>
            </a:r>
            <a:endParaRPr lang="it-IT" sz="2000" dirty="0"/>
          </a:p>
          <a:p>
            <a:r>
              <a:rPr lang="en-GB" sz="2100" b="1" dirty="0">
                <a:solidFill>
                  <a:srgbClr val="E94436"/>
                </a:solidFill>
              </a:rPr>
              <a:t>Improve the service provision </a:t>
            </a:r>
            <a:r>
              <a:rPr lang="en-GB" sz="2100" dirty="0"/>
              <a:t>after the Data Portal stress tests, e.g. manage the workload</a:t>
            </a:r>
            <a:endParaRPr lang="en-AE" sz="2000" dirty="0"/>
          </a:p>
          <a:p>
            <a:r>
              <a:rPr lang="en-GB" sz="2100" b="1" dirty="0">
                <a:solidFill>
                  <a:srgbClr val="E94436"/>
                </a:solidFill>
              </a:rPr>
              <a:t>Improve the borehole harvester </a:t>
            </a:r>
            <a:r>
              <a:rPr lang="en-GB" sz="2100" dirty="0"/>
              <a:t>(differential harvesting - impact at central service and data provider levels)</a:t>
            </a:r>
            <a:endParaRPr lang="en-US" sz="2100" dirty="0"/>
          </a:p>
          <a:p>
            <a:r>
              <a:rPr lang="en-GB" sz="2000" b="1" dirty="0">
                <a:solidFill>
                  <a:srgbClr val="E94436"/>
                </a:solidFill>
              </a:rPr>
              <a:t>Prepare the connection </a:t>
            </a:r>
            <a:r>
              <a:rPr lang="en-GB" sz="2000" dirty="0"/>
              <a:t>of borehole and geological map data to the Anthopogenic Hazards Episodes</a:t>
            </a:r>
          </a:p>
          <a:p>
            <a:pPr>
              <a:buClr>
                <a:srgbClr val="E94436"/>
              </a:buClr>
            </a:pPr>
            <a:r>
              <a:rPr lang="en-GB" sz="2100" dirty="0"/>
              <a:t>Extend the positive test of </a:t>
            </a:r>
            <a:r>
              <a:rPr lang="en-GB" sz="2100" b="1" dirty="0">
                <a:solidFill>
                  <a:srgbClr val="E94436"/>
                </a:solidFill>
              </a:rPr>
              <a:t>Borehole Persistent Identifier </a:t>
            </a:r>
            <a:r>
              <a:rPr lang="en-GB" sz="2100" dirty="0"/>
              <a:t>to all TCS GIM data providers (IGSN- International Generic Sample Number)</a:t>
            </a:r>
          </a:p>
          <a:p>
            <a:pPr>
              <a:buClr>
                <a:srgbClr val="E94436"/>
              </a:buClr>
            </a:pPr>
            <a:r>
              <a:rPr lang="en-GB" sz="2100" b="1" dirty="0">
                <a:solidFill>
                  <a:srgbClr val="E94436"/>
                </a:solidFill>
              </a:rPr>
              <a:t>Monitor the data service usage</a:t>
            </a:r>
            <a:r>
              <a:rPr lang="en-GB" sz="2100" dirty="0"/>
              <a:t> (boreholes and geological map): number of users and requests, volume of responses </a:t>
            </a:r>
            <a:endParaRPr lang="en-US" sz="2100" b="1" dirty="0">
              <a:solidFill>
                <a:srgbClr val="E9443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31CB4F-0580-C7BD-03FA-E2EC028F7C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83" y="5350581"/>
            <a:ext cx="2419200" cy="112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682EAF-4869-40A1-F378-300BB5038D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333" y="5350581"/>
            <a:ext cx="2419200" cy="112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07C395-D3F5-09ED-6FF1-BC95F411F6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33" y="5350581"/>
            <a:ext cx="2419200" cy="112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45097D6-F779-B424-C6DD-CE0EEB4187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783" y="5350581"/>
            <a:ext cx="2419200" cy="112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5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DF0D4-15B9-DB90-0500-5DAC3551C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131F1-C7B6-9AED-AF0A-0036C76A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</p:spPr>
        <p:txBody>
          <a:bodyPr/>
          <a:lstStyle/>
          <a:p>
            <a:r>
              <a:rPr lang="it-IT" dirty="0"/>
              <a:t>Future plans of TCS GIM</a:t>
            </a:r>
            <a:endParaRPr lang="it-IT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EE306D-F940-A9D0-303E-9B60A95B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1" y="1690688"/>
            <a:ext cx="7750989" cy="4802187"/>
          </a:xfrm>
        </p:spPr>
        <p:txBody>
          <a:bodyPr>
            <a:normAutofit/>
          </a:bodyPr>
          <a:lstStyle/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E94436"/>
                </a:solidFill>
              </a:rPr>
              <a:t>Extend the geographical coverage </a:t>
            </a:r>
            <a:r>
              <a:rPr lang="en-GB" sz="1900" dirty="0"/>
              <a:t>with new data assets and upgrade current TCS services</a:t>
            </a:r>
          </a:p>
          <a:p>
            <a:pPr lvl="1">
              <a:buClr>
                <a:srgbClr val="E94436"/>
              </a:buClr>
              <a:buFont typeface="Courier New" panose="02070309020205020404" pitchFamily="49" charset="0"/>
              <a:buChar char="o"/>
            </a:pPr>
            <a:r>
              <a:rPr lang="en-GB" sz="1900" dirty="0"/>
              <a:t>Boreholes from </a:t>
            </a:r>
            <a:r>
              <a:rPr lang="en-GB" sz="1900" b="1" dirty="0">
                <a:solidFill>
                  <a:srgbClr val="E94436"/>
                </a:solidFill>
              </a:rPr>
              <a:t>current providers and new ones </a:t>
            </a:r>
            <a:r>
              <a:rPr lang="en-US" sz="1900" dirty="0"/>
              <a:t>(e.g., TNO-Geological Survey of the Netherlands with EPOS </a:t>
            </a:r>
            <a:r>
              <a:rPr lang="en-US" sz="1900" dirty="0" err="1"/>
              <a:t>eNLarge</a:t>
            </a:r>
            <a:r>
              <a:rPr lang="en-US" sz="1900" dirty="0"/>
              <a:t>)</a:t>
            </a:r>
          </a:p>
          <a:p>
            <a:pPr lvl="1">
              <a:buClr>
                <a:srgbClr val="E94436"/>
              </a:buClr>
              <a:buFont typeface="Courier New" panose="02070309020205020404" pitchFamily="49" charset="0"/>
              <a:buChar char="o"/>
            </a:pPr>
            <a:r>
              <a:rPr lang="en-GB" sz="1900" dirty="0"/>
              <a:t>Boreholes from </a:t>
            </a:r>
            <a:r>
              <a:rPr lang="en-GB" sz="1900" b="1" dirty="0">
                <a:solidFill>
                  <a:srgbClr val="E94436"/>
                </a:solidFill>
              </a:rPr>
              <a:t>synergy</a:t>
            </a:r>
            <a:r>
              <a:rPr lang="en-GB" sz="1900" dirty="0"/>
              <a:t> through </a:t>
            </a:r>
            <a:r>
              <a:rPr lang="en-GB" sz="1900" b="1" dirty="0">
                <a:solidFill>
                  <a:srgbClr val="E94436"/>
                </a:solidFill>
              </a:rPr>
              <a:t>EGDI</a:t>
            </a:r>
            <a:r>
              <a:rPr lang="en-GB" sz="1900" dirty="0"/>
              <a:t>-European Geological Data Infrastructure with GSEU-Geological Service for Europe/</a:t>
            </a:r>
            <a:r>
              <a:rPr lang="en-GB" sz="1900" b="1" dirty="0">
                <a:solidFill>
                  <a:srgbClr val="E94436"/>
                </a:solidFill>
              </a:rPr>
              <a:t>EUGM-European Groundwater Monitoring Database</a:t>
            </a:r>
          </a:p>
          <a:p>
            <a:pPr lvl="1">
              <a:buClr>
                <a:srgbClr val="E94436"/>
              </a:buClr>
              <a:buFont typeface="Courier New" panose="02070309020205020404" pitchFamily="49" charset="0"/>
              <a:buChar char="o"/>
            </a:pPr>
            <a:r>
              <a:rPr lang="en-US" sz="1900" dirty="0" err="1"/>
              <a:t>Finalise</a:t>
            </a:r>
            <a:r>
              <a:rPr lang="en-US" sz="1900" dirty="0"/>
              <a:t> the </a:t>
            </a:r>
            <a:r>
              <a:rPr lang="en-US" sz="1900" b="1" dirty="0">
                <a:solidFill>
                  <a:srgbClr val="E94436"/>
                </a:solidFill>
              </a:rPr>
              <a:t>dynamic legend </a:t>
            </a:r>
            <a:r>
              <a:rPr lang="en-US" sz="1900" dirty="0"/>
              <a:t>for the </a:t>
            </a:r>
            <a:r>
              <a:rPr lang="en-US" sz="1900" b="1" dirty="0">
                <a:solidFill>
                  <a:srgbClr val="E94436"/>
                </a:solidFill>
              </a:rPr>
              <a:t>geological map</a:t>
            </a:r>
            <a:endParaRPr lang="it-IT" sz="1900" dirty="0"/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E94436"/>
                </a:solidFill>
              </a:rPr>
              <a:t>Extend the list of data services </a:t>
            </a:r>
            <a:r>
              <a:rPr lang="en-GB" sz="1900" dirty="0"/>
              <a:t>exposed by EGDI on EPOS Platform</a:t>
            </a:r>
          </a:p>
          <a:p>
            <a:r>
              <a:rPr lang="en-GB" sz="1900" b="1" dirty="0">
                <a:solidFill>
                  <a:srgbClr val="E94436"/>
                </a:solidFill>
              </a:rPr>
              <a:t>Increase the granularity of the data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implement the access to borehole detailed information</a:t>
            </a:r>
            <a:r>
              <a:rPr kumimoji="0" lang="en-GB" sz="1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(geological and geophysical log, water level</a:t>
            </a:r>
            <a:r>
              <a:rPr kumimoji="0" lang="en-AE" sz="1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 </a:t>
            </a:r>
            <a:r>
              <a:rPr kumimoji="0" lang="en-AE" sz="19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[Complex Feature]</a:t>
            </a:r>
            <a:endParaRPr lang="en-US" sz="1900" i="1" dirty="0"/>
          </a:p>
          <a:p>
            <a:pPr>
              <a:buClr>
                <a:srgbClr val="E94436"/>
              </a:buClr>
            </a:pPr>
            <a:r>
              <a:rPr lang="en-US" sz="1900" b="1" dirty="0">
                <a:solidFill>
                  <a:srgbClr val="E94436"/>
                </a:solidFill>
              </a:rPr>
              <a:t>Improve the Borehole data quality </a:t>
            </a:r>
            <a:r>
              <a:rPr lang="en-US" sz="1900" dirty="0"/>
              <a:t>(European geoscience </a:t>
            </a:r>
            <a:r>
              <a:rPr lang="en-US" sz="1900" dirty="0" err="1"/>
              <a:t>codelists</a:t>
            </a:r>
            <a:r>
              <a:rPr lang="en-US" sz="1900" dirty="0"/>
              <a:t> and registers for better filtering in EPOS user interface)</a:t>
            </a:r>
          </a:p>
          <a:p>
            <a:pPr>
              <a:buClr>
                <a:srgbClr val="E94436"/>
              </a:buClr>
            </a:pPr>
            <a:r>
              <a:rPr lang="en-US" sz="1900" b="1" dirty="0">
                <a:solidFill>
                  <a:srgbClr val="E94436"/>
                </a:solidFill>
              </a:rPr>
              <a:t>FAIR</a:t>
            </a:r>
            <a:r>
              <a:rPr lang="en-US" sz="1900" dirty="0"/>
              <a:t> compliance and FAIRness assessment of Borehole data 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7DE0AA-2107-88BE-83AF-D138FB0C91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"/>
          <a:stretch/>
        </p:blipFill>
        <p:spPr>
          <a:xfrm>
            <a:off x="9464040" y="1572768"/>
            <a:ext cx="2496312" cy="48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08F57-236D-B245-20A6-970CE26C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732929-1995-3EAF-917B-2DA8307F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2" y="365125"/>
            <a:ext cx="10478948" cy="1325563"/>
          </a:xfrm>
        </p:spPr>
        <p:txBody>
          <a:bodyPr>
            <a:normAutofit/>
          </a:bodyPr>
          <a:lstStyle/>
          <a:p>
            <a:r>
              <a:rPr lang="it-IT" sz="4000" dirty="0"/>
              <a:t>Multidisciplinarity: TCS GIM &amp; induced seismicity</a:t>
            </a:r>
            <a:endParaRPr lang="it-IT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94058A-0781-0CD5-918F-E6DE26D6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2" y="1690688"/>
            <a:ext cx="10317024" cy="3138487"/>
          </a:xfrm>
        </p:spPr>
        <p:txBody>
          <a:bodyPr>
            <a:normAutofit/>
          </a:bodyPr>
          <a:lstStyle/>
          <a:p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900" b="1" dirty="0">
                <a:solidFill>
                  <a:srgbClr val="FF0000"/>
                </a:solidFill>
              </a:rPr>
              <a:t>ollaboration TCS GIM with TCS AH</a:t>
            </a: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 in Geo-INQUIRE HE Project, WP4 “</a:t>
            </a:r>
            <a:r>
              <a:rPr lang="en-GB" sz="19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Access to products enabling curiosity-driven science for georesources exploration and exploitation” 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9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Link boreholes and geological models to Episodes in the EPISODES Platform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Preparatory work </a:t>
            </a: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in 2024: requirements, bounding box of episodes, filtering descriptors and parameters, specifications of the necessary improvements of European borehole data service</a:t>
            </a:r>
          </a:p>
          <a:p>
            <a:pPr>
              <a:buClr>
                <a:srgbClr val="E94436"/>
              </a:buClr>
            </a:pP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Implementing this interactive link has an </a:t>
            </a: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impact “upstream” </a:t>
            </a: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on the data contents exposed by the TCS GIM data providers and the European borehole database</a:t>
            </a:r>
            <a:endParaRPr lang="en-GB" sz="1900" dirty="0"/>
          </a:p>
          <a:p>
            <a:pPr>
              <a:buClr>
                <a:srgbClr val="E94436"/>
              </a:buClr>
            </a:pPr>
            <a:r>
              <a:rPr lang="en-GB" sz="1900" dirty="0"/>
              <a:t>Planned to be </a:t>
            </a: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operational in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CD55CD-8C6B-9900-3DDF-4241D7675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981" y="5052875"/>
            <a:ext cx="27837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A431B5-4AF6-2F22-B5DD-FE4D81244A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487" y="5052875"/>
            <a:ext cx="276397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5E1D47-AF69-5667-4518-B9EFC0CF25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237" y="5052875"/>
            <a:ext cx="96478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D5CB056E-55B4-70B9-63E1-FE541C6CC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796" y="3968586"/>
            <a:ext cx="3060000" cy="184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">
            <a:extLst>
              <a:ext uri="{FF2B5EF4-FFF2-40B4-BE49-F238E27FC236}">
                <a16:creationId xmlns:a16="http://schemas.microsoft.com/office/drawing/2014/main" id="{B19E304D-6EDC-6222-10C2-8795C4794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796" y="5946785"/>
            <a:ext cx="3060000" cy="54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63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8477B-9802-AB7E-00B5-ACCB2AA1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3EFF7-6803-CD34-FCA4-2CB517E4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2" y="365125"/>
            <a:ext cx="10478948" cy="1325563"/>
          </a:xfrm>
        </p:spPr>
        <p:txBody>
          <a:bodyPr>
            <a:normAutofit/>
          </a:bodyPr>
          <a:lstStyle/>
          <a:p>
            <a:r>
              <a:rPr lang="it-IT" sz="4000" dirty="0"/>
              <a:t>Multidisciplinarity: TCS GIM &amp; CO</a:t>
            </a:r>
            <a:r>
              <a:rPr lang="it-IT" sz="4000" baseline="-25000" dirty="0"/>
              <a:t>2</a:t>
            </a:r>
            <a:r>
              <a:rPr lang="it-IT" sz="4000" dirty="0"/>
              <a:t> storage</a:t>
            </a:r>
            <a:endParaRPr lang="it-IT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1C796-18E0-21FC-8B85-4B94E930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1" y="1690688"/>
            <a:ext cx="8602801" cy="4802188"/>
          </a:xfrm>
        </p:spPr>
        <p:txBody>
          <a:bodyPr>
            <a:normAutofit/>
          </a:bodyPr>
          <a:lstStyle/>
          <a:p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900" b="1" dirty="0">
                <a:solidFill>
                  <a:srgbClr val="FF0000"/>
                </a:solidFill>
              </a:rPr>
              <a:t>ollaboration EPOS RI with ECCSEL RI</a:t>
            </a: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 in Geo-INQUIRE HE Project, WP4 “</a:t>
            </a:r>
            <a:r>
              <a:rPr lang="en-GB" sz="19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Access to products enabling curiosity-driven science for georesources exploration and exploitation” 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ECCSEL RI</a:t>
            </a:r>
            <a:r>
              <a:rPr lang="en-GB" sz="1900" dirty="0"/>
              <a:t>: World’s largest RI on Carbon Capture, Utilisation and Storage </a:t>
            </a: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(CCUS) </a:t>
            </a:r>
            <a:r>
              <a:rPr lang="en-GB" sz="1900" dirty="0"/>
              <a:t>and Carbon Dioxide Removal </a:t>
            </a: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(CDR) </a:t>
            </a:r>
            <a:r>
              <a:rPr lang="en-GB" sz="1900" dirty="0"/>
              <a:t>value chain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en-GB" sz="1900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9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Provide access to ECCSEL borehole experimental data on EPOS Platform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implementation at “PITOP” platform </a:t>
            </a:r>
            <a:r>
              <a:rPr lang="en-GB" sz="1900" dirty="0"/>
              <a:t>(operated by OGS, Italy): geophysical test site with cutting-edge equipment for borehole and surface experiments, with possible applications in the fields of CCUS and geoenergy. PITOP includes 5 wells used for multidisciplinary tests and research projects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stages</a:t>
            </a:r>
            <a:r>
              <a:rPr lang="en-GB" sz="1900" dirty="0"/>
              <a:t> (2024): borehole data collection -&gt; local capitalisation -&gt; compliance to interoperable data model (TCS GIM BoreholeView)</a:t>
            </a:r>
          </a:p>
          <a:p>
            <a:pPr>
              <a:buClr>
                <a:srgbClr val="E94436"/>
              </a:buClr>
            </a:pPr>
            <a:r>
              <a:rPr lang="en-GB" sz="19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Upcoming stages</a:t>
            </a:r>
            <a:r>
              <a:rPr lang="en-GB" sz="1900" dirty="0"/>
              <a:t> (2025): Upload and curation at national level (Italian borehole database) -&gt; harvesting through TCS GIM and access through EPOS Platform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1E58CE-4EFB-1A57-2457-CEBA514E4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970" y="287944"/>
            <a:ext cx="1440000" cy="11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4C9EB7-D0A3-EEE4-B599-4F59579197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9970" y="4371975"/>
            <a:ext cx="1440000" cy="216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Immagine che contiene schermata, testo, Software multimediale, Software per la grafica&#10;&#10;Il contenuto generato dall'IA potrebbe non essere corretto.">
            <a:extLst>
              <a:ext uri="{FF2B5EF4-FFF2-40B4-BE49-F238E27FC236}">
                <a16:creationId xmlns:a16="http://schemas.microsoft.com/office/drawing/2014/main" id="{03C35B93-5857-B57F-7D67-A4A87C9E1E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970" y="3222971"/>
            <a:ext cx="1440000" cy="103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290B608-B4FE-0467-86B2-7720FB5CA1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9970" y="1585284"/>
            <a:ext cx="1440000" cy="152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89120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Lato</vt:lpstr>
      <vt:lpstr>2_Tema di Office</vt:lpstr>
      <vt:lpstr>TCS Geological Information and Modeling  Marc URVOIS, BRGM – French Geological Survey TCS GIM Coordinator </vt:lpstr>
      <vt:lpstr>Scientific areas of TCS GIM</vt:lpstr>
      <vt:lpstr>Key activities of TCS GIM (2024)</vt:lpstr>
      <vt:lpstr>Future plans of TCS GIM</vt:lpstr>
      <vt:lpstr>Multidisciplinarity: TCS GIM &amp; induced seismicity</vt:lpstr>
      <vt:lpstr>Multidisciplinarity: TCS GIM &amp; CO2 storage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2025-03-27T13:53:15Z</dcterms:created>
  <dcterms:modified xsi:type="dcterms:W3CDTF">2025-03-27T13:53:33Z</dcterms:modified>
</cp:coreProperties>
</file>