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6" r:id="rId2"/>
    <p:sldId id="267" r:id="rId3"/>
    <p:sldId id="268" r:id="rId4"/>
    <p:sldId id="269" r:id="rId5"/>
    <p:sldId id="271" r:id="rId6"/>
    <p:sldId id="270" r:id="rId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26"/>
  </p:normalViewPr>
  <p:slideViewPr>
    <p:cSldViewPr snapToGrid="0">
      <p:cViewPr varScale="1">
        <p:scale>
          <a:sx n="105" d="100"/>
          <a:sy n="105" d="100"/>
        </p:scale>
        <p:origin x="8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5022DC-47DC-D342-82CA-E9EF9D89329F}" type="doc">
      <dgm:prSet loTypeId="urn:microsoft.com/office/officeart/2005/8/layout/vList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C5B02F90-8F0E-9641-BA2D-BCEA61A694A6}">
      <dgm:prSet phldrT="[Text]"/>
      <dgm:spPr/>
      <dgm:t>
        <a:bodyPr/>
        <a:lstStyle/>
        <a:p>
          <a:pPr>
            <a:buFont typeface="Wingdings" pitchFamily="2" charset="2"/>
            <a:buChar char="Ø"/>
          </a:pPr>
          <a:r>
            <a:rPr lang="en-GB" dirty="0"/>
            <a:t>Visualisation of time series and transfer functions</a:t>
          </a:r>
          <a:endParaRPr lang="sv-SE" dirty="0"/>
        </a:p>
      </dgm:t>
    </dgm:pt>
    <dgm:pt modelId="{AE8F1E1C-ED81-B94A-BE4B-0AEB5FCABEF6}" type="parTrans" cxnId="{0244074E-E815-0E47-96E8-3A82B3778453}">
      <dgm:prSet/>
      <dgm:spPr/>
      <dgm:t>
        <a:bodyPr/>
        <a:lstStyle/>
        <a:p>
          <a:endParaRPr lang="sv-SE"/>
        </a:p>
      </dgm:t>
    </dgm:pt>
    <dgm:pt modelId="{0F6D4498-1516-A742-828F-36CEAF322E25}" type="sibTrans" cxnId="{0244074E-E815-0E47-96E8-3A82B3778453}">
      <dgm:prSet/>
      <dgm:spPr/>
      <dgm:t>
        <a:bodyPr/>
        <a:lstStyle/>
        <a:p>
          <a:endParaRPr lang="sv-SE"/>
        </a:p>
      </dgm:t>
    </dgm:pt>
    <dgm:pt modelId="{65B1DB83-3807-2C4B-B36F-EF060477AB59}">
      <dgm:prSet phldrT="[Text]"/>
      <dgm:spPr/>
      <dgm:t>
        <a:bodyPr/>
        <a:lstStyle/>
        <a:p>
          <a:pPr>
            <a:buFont typeface="Wingdings" pitchFamily="2" charset="2"/>
            <a:buChar char="Ø"/>
          </a:pPr>
          <a:r>
            <a:rPr lang="en-GB" dirty="0"/>
            <a:t>New API for geomagnetic data</a:t>
          </a:r>
          <a:endParaRPr lang="sv-SE" dirty="0"/>
        </a:p>
      </dgm:t>
    </dgm:pt>
    <dgm:pt modelId="{7B4390E0-9311-F44D-9085-21FFCDBDC712}" type="parTrans" cxnId="{E51F5BCC-B991-0E4F-99F6-76D89036F6C6}">
      <dgm:prSet/>
      <dgm:spPr/>
      <dgm:t>
        <a:bodyPr/>
        <a:lstStyle/>
        <a:p>
          <a:endParaRPr lang="sv-SE"/>
        </a:p>
      </dgm:t>
    </dgm:pt>
    <dgm:pt modelId="{0BE92213-21AE-454B-A41A-5CCDC308789F}" type="sibTrans" cxnId="{E51F5BCC-B991-0E4F-99F6-76D89036F6C6}">
      <dgm:prSet/>
      <dgm:spPr/>
      <dgm:t>
        <a:bodyPr/>
        <a:lstStyle/>
        <a:p>
          <a:endParaRPr lang="sv-SE"/>
        </a:p>
      </dgm:t>
    </dgm:pt>
    <dgm:pt modelId="{97C71C37-31D7-1049-B974-7AC69A2F951C}">
      <dgm:prSet phldrT="[Text]"/>
      <dgm:spPr/>
      <dgm:t>
        <a:bodyPr/>
        <a:lstStyle/>
        <a:p>
          <a:pPr>
            <a:buFont typeface="Wingdings" pitchFamily="2" charset="2"/>
            <a:buChar char="Ø"/>
          </a:pPr>
          <a:r>
            <a:rPr lang="en-GB" dirty="0"/>
            <a:t>New portal and API for MT data</a:t>
          </a:r>
          <a:endParaRPr lang="sv-SE" dirty="0"/>
        </a:p>
      </dgm:t>
    </dgm:pt>
    <dgm:pt modelId="{D59E963C-5CF5-6A4E-94FB-421BEC57DDA2}" type="parTrans" cxnId="{08582101-D674-4042-A137-3F0CC6BDC4B9}">
      <dgm:prSet/>
      <dgm:spPr/>
      <dgm:t>
        <a:bodyPr/>
        <a:lstStyle/>
        <a:p>
          <a:endParaRPr lang="sv-SE"/>
        </a:p>
      </dgm:t>
    </dgm:pt>
    <dgm:pt modelId="{CEDA4DB5-44AE-6949-BDE2-60CAA3B9AC7E}" type="sibTrans" cxnId="{08582101-D674-4042-A137-3F0CC6BDC4B9}">
      <dgm:prSet/>
      <dgm:spPr/>
      <dgm:t>
        <a:bodyPr/>
        <a:lstStyle/>
        <a:p>
          <a:endParaRPr lang="sv-SE"/>
        </a:p>
      </dgm:t>
    </dgm:pt>
    <dgm:pt modelId="{38AECAFE-4A0A-CF4B-A559-06D8362F7DBF}">
      <dgm:prSet/>
      <dgm:spPr/>
      <dgm:t>
        <a:bodyPr/>
        <a:lstStyle/>
        <a:p>
          <a:r>
            <a:rPr lang="en-GB" dirty="0"/>
            <a:t>Development of training material for </a:t>
          </a:r>
          <a:r>
            <a:rPr lang="en-GB" dirty="0" err="1"/>
            <a:t>Geomag</a:t>
          </a:r>
          <a:r>
            <a:rPr lang="en-GB" dirty="0"/>
            <a:t> data products on EPOS website</a:t>
          </a:r>
        </a:p>
      </dgm:t>
    </dgm:pt>
    <dgm:pt modelId="{991F8E85-FFEF-E04E-8C8C-932A4970D26F}" type="parTrans" cxnId="{5C4C8078-DAE1-3A40-A593-5CDB3482D4C8}">
      <dgm:prSet/>
      <dgm:spPr/>
      <dgm:t>
        <a:bodyPr/>
        <a:lstStyle/>
        <a:p>
          <a:endParaRPr lang="sv-SE"/>
        </a:p>
      </dgm:t>
    </dgm:pt>
    <dgm:pt modelId="{4F645D4B-6A07-5B46-A9D4-8AFD8379EA52}" type="sibTrans" cxnId="{5C4C8078-DAE1-3A40-A593-5CDB3482D4C8}">
      <dgm:prSet/>
      <dgm:spPr/>
      <dgm:t>
        <a:bodyPr/>
        <a:lstStyle/>
        <a:p>
          <a:endParaRPr lang="sv-SE"/>
        </a:p>
      </dgm:t>
    </dgm:pt>
    <dgm:pt modelId="{1BD224CB-738D-0D49-BC80-0218B5B49BBD}">
      <dgm:prSet/>
      <dgm:spPr/>
      <dgm:t>
        <a:bodyPr/>
        <a:lstStyle/>
        <a:p>
          <a:r>
            <a:rPr lang="en-GB"/>
            <a:t>Improve services by including jupyter notebooks for data analysis</a:t>
          </a:r>
          <a:endParaRPr lang="en-GB" dirty="0"/>
        </a:p>
      </dgm:t>
    </dgm:pt>
    <dgm:pt modelId="{9A944B45-8C80-2944-B82A-83779C04226A}" type="parTrans" cxnId="{43143F0D-4804-6043-BD62-EF1F977BE60F}">
      <dgm:prSet/>
      <dgm:spPr/>
      <dgm:t>
        <a:bodyPr/>
        <a:lstStyle/>
        <a:p>
          <a:endParaRPr lang="sv-SE"/>
        </a:p>
      </dgm:t>
    </dgm:pt>
    <dgm:pt modelId="{C32C66F8-571D-514D-8279-879A09636503}" type="sibTrans" cxnId="{43143F0D-4804-6043-BD62-EF1F977BE60F}">
      <dgm:prSet/>
      <dgm:spPr/>
      <dgm:t>
        <a:bodyPr/>
        <a:lstStyle/>
        <a:p>
          <a:endParaRPr lang="sv-SE"/>
        </a:p>
      </dgm:t>
    </dgm:pt>
    <dgm:pt modelId="{E83C9B3A-A94D-9D4C-BFA4-35CB71C4DA16}" type="pres">
      <dgm:prSet presAssocID="{315022DC-47DC-D342-82CA-E9EF9D89329F}" presName="linearFlow" presStyleCnt="0">
        <dgm:presLayoutVars>
          <dgm:dir/>
          <dgm:resizeHandles val="exact"/>
        </dgm:presLayoutVars>
      </dgm:prSet>
      <dgm:spPr/>
    </dgm:pt>
    <dgm:pt modelId="{A6B6CCF8-C7D2-A845-AC98-813D5F6F12D4}" type="pres">
      <dgm:prSet presAssocID="{C5B02F90-8F0E-9641-BA2D-BCEA61A694A6}" presName="composite" presStyleCnt="0"/>
      <dgm:spPr/>
    </dgm:pt>
    <dgm:pt modelId="{5069E3BF-123C-F240-ADF0-E462607D1FB2}" type="pres">
      <dgm:prSet presAssocID="{C5B02F90-8F0E-9641-BA2D-BCEA61A694A6}" presName="imgShp" presStyleLbl="fgImgPlace1" presStyleIdx="0" presStyleCnt="5"/>
      <dgm:spPr/>
    </dgm:pt>
    <dgm:pt modelId="{89FC6DBA-AC1B-9449-948E-8E792F69E336}" type="pres">
      <dgm:prSet presAssocID="{C5B02F90-8F0E-9641-BA2D-BCEA61A694A6}" presName="txShp" presStyleLbl="node1" presStyleIdx="0" presStyleCnt="5">
        <dgm:presLayoutVars>
          <dgm:bulletEnabled val="1"/>
        </dgm:presLayoutVars>
      </dgm:prSet>
      <dgm:spPr/>
    </dgm:pt>
    <dgm:pt modelId="{EDA118A5-976A-B14D-95AB-9DA18D43E7DF}" type="pres">
      <dgm:prSet presAssocID="{0F6D4498-1516-A742-828F-36CEAF322E25}" presName="spacing" presStyleCnt="0"/>
      <dgm:spPr/>
    </dgm:pt>
    <dgm:pt modelId="{48E1F512-2337-5742-82DF-A21DD2FA354C}" type="pres">
      <dgm:prSet presAssocID="{65B1DB83-3807-2C4B-B36F-EF060477AB59}" presName="composite" presStyleCnt="0"/>
      <dgm:spPr/>
    </dgm:pt>
    <dgm:pt modelId="{765F77F8-C46B-664C-B8BD-852B9344D39B}" type="pres">
      <dgm:prSet presAssocID="{65B1DB83-3807-2C4B-B36F-EF060477AB59}" presName="imgShp" presStyleLbl="fgImgPlace1" presStyleIdx="1" presStyleCnt="5"/>
      <dgm:spPr/>
    </dgm:pt>
    <dgm:pt modelId="{4B6ABBA9-1F12-2546-AA0B-F689E0117C0C}" type="pres">
      <dgm:prSet presAssocID="{65B1DB83-3807-2C4B-B36F-EF060477AB59}" presName="txShp" presStyleLbl="node1" presStyleIdx="1" presStyleCnt="5">
        <dgm:presLayoutVars>
          <dgm:bulletEnabled val="1"/>
        </dgm:presLayoutVars>
      </dgm:prSet>
      <dgm:spPr/>
    </dgm:pt>
    <dgm:pt modelId="{2F88762B-51ED-3142-9451-D20F419F3088}" type="pres">
      <dgm:prSet presAssocID="{0BE92213-21AE-454B-A41A-5CCDC308789F}" presName="spacing" presStyleCnt="0"/>
      <dgm:spPr/>
    </dgm:pt>
    <dgm:pt modelId="{3A9D3E43-34BC-1342-A2FE-E8CE19B54FD4}" type="pres">
      <dgm:prSet presAssocID="{97C71C37-31D7-1049-B974-7AC69A2F951C}" presName="composite" presStyleCnt="0"/>
      <dgm:spPr/>
    </dgm:pt>
    <dgm:pt modelId="{44C3F39A-BCFA-9446-819D-0CBD905A7E4A}" type="pres">
      <dgm:prSet presAssocID="{97C71C37-31D7-1049-B974-7AC69A2F951C}" presName="imgShp" presStyleLbl="fgImgPlace1" presStyleIdx="2" presStyleCnt="5"/>
      <dgm:spPr/>
    </dgm:pt>
    <dgm:pt modelId="{175E1134-F80A-8E45-9BDA-2E5ECD532716}" type="pres">
      <dgm:prSet presAssocID="{97C71C37-31D7-1049-B974-7AC69A2F951C}" presName="txShp" presStyleLbl="node1" presStyleIdx="2" presStyleCnt="5">
        <dgm:presLayoutVars>
          <dgm:bulletEnabled val="1"/>
        </dgm:presLayoutVars>
      </dgm:prSet>
      <dgm:spPr/>
    </dgm:pt>
    <dgm:pt modelId="{32F0213F-E34C-9341-A54B-6C8A53962EDF}" type="pres">
      <dgm:prSet presAssocID="{CEDA4DB5-44AE-6949-BDE2-60CAA3B9AC7E}" presName="spacing" presStyleCnt="0"/>
      <dgm:spPr/>
    </dgm:pt>
    <dgm:pt modelId="{0EF13E83-397C-424B-8551-E9F2737E0392}" type="pres">
      <dgm:prSet presAssocID="{38AECAFE-4A0A-CF4B-A559-06D8362F7DBF}" presName="composite" presStyleCnt="0"/>
      <dgm:spPr/>
    </dgm:pt>
    <dgm:pt modelId="{0BBB7DDE-501B-E14A-AE69-C3CEBAE6B4EE}" type="pres">
      <dgm:prSet presAssocID="{38AECAFE-4A0A-CF4B-A559-06D8362F7DBF}" presName="imgShp" presStyleLbl="fgImgPlace1" presStyleIdx="3" presStyleCnt="5"/>
      <dgm:spPr/>
    </dgm:pt>
    <dgm:pt modelId="{15A7A356-16FD-6046-B6E9-D7216897AE4D}" type="pres">
      <dgm:prSet presAssocID="{38AECAFE-4A0A-CF4B-A559-06D8362F7DBF}" presName="txShp" presStyleLbl="node1" presStyleIdx="3" presStyleCnt="5">
        <dgm:presLayoutVars>
          <dgm:bulletEnabled val="1"/>
        </dgm:presLayoutVars>
      </dgm:prSet>
      <dgm:spPr/>
    </dgm:pt>
    <dgm:pt modelId="{ED7970E9-1107-2240-B9A6-94D83C13DCB2}" type="pres">
      <dgm:prSet presAssocID="{4F645D4B-6A07-5B46-A9D4-8AFD8379EA52}" presName="spacing" presStyleCnt="0"/>
      <dgm:spPr/>
    </dgm:pt>
    <dgm:pt modelId="{4BABFEFE-EE49-AD45-80ED-2346AD055272}" type="pres">
      <dgm:prSet presAssocID="{1BD224CB-738D-0D49-BC80-0218B5B49BBD}" presName="composite" presStyleCnt="0"/>
      <dgm:spPr/>
    </dgm:pt>
    <dgm:pt modelId="{1B238BD7-6F82-F544-A5B6-841CDA917989}" type="pres">
      <dgm:prSet presAssocID="{1BD224CB-738D-0D49-BC80-0218B5B49BBD}" presName="imgShp" presStyleLbl="fgImgPlace1" presStyleIdx="4" presStyleCnt="5"/>
      <dgm:spPr/>
    </dgm:pt>
    <dgm:pt modelId="{38E1EB35-3A72-394A-A6DF-74232B41FAB9}" type="pres">
      <dgm:prSet presAssocID="{1BD224CB-738D-0D49-BC80-0218B5B49BBD}" presName="txShp" presStyleLbl="node1" presStyleIdx="4" presStyleCnt="5">
        <dgm:presLayoutVars>
          <dgm:bulletEnabled val="1"/>
        </dgm:presLayoutVars>
      </dgm:prSet>
      <dgm:spPr/>
    </dgm:pt>
  </dgm:ptLst>
  <dgm:cxnLst>
    <dgm:cxn modelId="{08582101-D674-4042-A137-3F0CC6BDC4B9}" srcId="{315022DC-47DC-D342-82CA-E9EF9D89329F}" destId="{97C71C37-31D7-1049-B974-7AC69A2F951C}" srcOrd="2" destOrd="0" parTransId="{D59E963C-5CF5-6A4E-94FB-421BEC57DDA2}" sibTransId="{CEDA4DB5-44AE-6949-BDE2-60CAA3B9AC7E}"/>
    <dgm:cxn modelId="{43143F0D-4804-6043-BD62-EF1F977BE60F}" srcId="{315022DC-47DC-D342-82CA-E9EF9D89329F}" destId="{1BD224CB-738D-0D49-BC80-0218B5B49BBD}" srcOrd="4" destOrd="0" parTransId="{9A944B45-8C80-2944-B82A-83779C04226A}" sibTransId="{C32C66F8-571D-514D-8279-879A09636503}"/>
    <dgm:cxn modelId="{0244074E-E815-0E47-96E8-3A82B3778453}" srcId="{315022DC-47DC-D342-82CA-E9EF9D89329F}" destId="{C5B02F90-8F0E-9641-BA2D-BCEA61A694A6}" srcOrd="0" destOrd="0" parTransId="{AE8F1E1C-ED81-B94A-BE4B-0AEB5FCABEF6}" sibTransId="{0F6D4498-1516-A742-828F-36CEAF322E25}"/>
    <dgm:cxn modelId="{AB41485F-66AB-F24A-9ED1-C28758D1A457}" type="presOf" srcId="{315022DC-47DC-D342-82CA-E9EF9D89329F}" destId="{E83C9B3A-A94D-9D4C-BFA4-35CB71C4DA16}" srcOrd="0" destOrd="0" presId="urn:microsoft.com/office/officeart/2005/8/layout/vList3"/>
    <dgm:cxn modelId="{236A9E6B-E11B-7543-8FA8-B94FF302A91A}" type="presOf" srcId="{C5B02F90-8F0E-9641-BA2D-BCEA61A694A6}" destId="{89FC6DBA-AC1B-9449-948E-8E792F69E336}" srcOrd="0" destOrd="0" presId="urn:microsoft.com/office/officeart/2005/8/layout/vList3"/>
    <dgm:cxn modelId="{5C4C8078-DAE1-3A40-A593-5CDB3482D4C8}" srcId="{315022DC-47DC-D342-82CA-E9EF9D89329F}" destId="{38AECAFE-4A0A-CF4B-A559-06D8362F7DBF}" srcOrd="3" destOrd="0" parTransId="{991F8E85-FFEF-E04E-8C8C-932A4970D26F}" sibTransId="{4F645D4B-6A07-5B46-A9D4-8AFD8379EA52}"/>
    <dgm:cxn modelId="{196DCD82-F62A-1140-836E-6AF6D2F270D1}" type="presOf" srcId="{65B1DB83-3807-2C4B-B36F-EF060477AB59}" destId="{4B6ABBA9-1F12-2546-AA0B-F689E0117C0C}" srcOrd="0" destOrd="0" presId="urn:microsoft.com/office/officeart/2005/8/layout/vList3"/>
    <dgm:cxn modelId="{DED14185-035B-A34D-B631-2621D4E88C89}" type="presOf" srcId="{1BD224CB-738D-0D49-BC80-0218B5B49BBD}" destId="{38E1EB35-3A72-394A-A6DF-74232B41FAB9}" srcOrd="0" destOrd="0" presId="urn:microsoft.com/office/officeart/2005/8/layout/vList3"/>
    <dgm:cxn modelId="{6B89988D-0A42-784B-80B2-8AFD81F5CE62}" type="presOf" srcId="{38AECAFE-4A0A-CF4B-A559-06D8362F7DBF}" destId="{15A7A356-16FD-6046-B6E9-D7216897AE4D}" srcOrd="0" destOrd="0" presId="urn:microsoft.com/office/officeart/2005/8/layout/vList3"/>
    <dgm:cxn modelId="{E51F5BCC-B991-0E4F-99F6-76D89036F6C6}" srcId="{315022DC-47DC-D342-82CA-E9EF9D89329F}" destId="{65B1DB83-3807-2C4B-B36F-EF060477AB59}" srcOrd="1" destOrd="0" parTransId="{7B4390E0-9311-F44D-9085-21FFCDBDC712}" sibTransId="{0BE92213-21AE-454B-A41A-5CCDC308789F}"/>
    <dgm:cxn modelId="{D29B0CF7-AD38-CB4E-BADA-5E0D1DF0A49C}" type="presOf" srcId="{97C71C37-31D7-1049-B974-7AC69A2F951C}" destId="{175E1134-F80A-8E45-9BDA-2E5ECD532716}" srcOrd="0" destOrd="0" presId="urn:microsoft.com/office/officeart/2005/8/layout/vList3"/>
    <dgm:cxn modelId="{0527308C-EA9A-F84C-A88F-C7F38FE43AA4}" type="presParOf" srcId="{E83C9B3A-A94D-9D4C-BFA4-35CB71C4DA16}" destId="{A6B6CCF8-C7D2-A845-AC98-813D5F6F12D4}" srcOrd="0" destOrd="0" presId="urn:microsoft.com/office/officeart/2005/8/layout/vList3"/>
    <dgm:cxn modelId="{5FD1DD21-DEC9-4C46-9FF7-98B7BA70D1DB}" type="presParOf" srcId="{A6B6CCF8-C7D2-A845-AC98-813D5F6F12D4}" destId="{5069E3BF-123C-F240-ADF0-E462607D1FB2}" srcOrd="0" destOrd="0" presId="urn:microsoft.com/office/officeart/2005/8/layout/vList3"/>
    <dgm:cxn modelId="{5FD92BA3-EB93-0F47-A2B5-A1C7FC117AA5}" type="presParOf" srcId="{A6B6CCF8-C7D2-A845-AC98-813D5F6F12D4}" destId="{89FC6DBA-AC1B-9449-948E-8E792F69E336}" srcOrd="1" destOrd="0" presId="urn:microsoft.com/office/officeart/2005/8/layout/vList3"/>
    <dgm:cxn modelId="{8EE566F5-A29E-6040-9074-B172B3F6A5A1}" type="presParOf" srcId="{E83C9B3A-A94D-9D4C-BFA4-35CB71C4DA16}" destId="{EDA118A5-976A-B14D-95AB-9DA18D43E7DF}" srcOrd="1" destOrd="0" presId="urn:microsoft.com/office/officeart/2005/8/layout/vList3"/>
    <dgm:cxn modelId="{522B8491-120E-C848-8528-CDEB39FE12D0}" type="presParOf" srcId="{E83C9B3A-A94D-9D4C-BFA4-35CB71C4DA16}" destId="{48E1F512-2337-5742-82DF-A21DD2FA354C}" srcOrd="2" destOrd="0" presId="urn:microsoft.com/office/officeart/2005/8/layout/vList3"/>
    <dgm:cxn modelId="{6350A1C2-C992-294A-BA77-C5708CF28887}" type="presParOf" srcId="{48E1F512-2337-5742-82DF-A21DD2FA354C}" destId="{765F77F8-C46B-664C-B8BD-852B9344D39B}" srcOrd="0" destOrd="0" presId="urn:microsoft.com/office/officeart/2005/8/layout/vList3"/>
    <dgm:cxn modelId="{71DF5FCB-A5C5-6848-A67B-D77E6F50F401}" type="presParOf" srcId="{48E1F512-2337-5742-82DF-A21DD2FA354C}" destId="{4B6ABBA9-1F12-2546-AA0B-F689E0117C0C}" srcOrd="1" destOrd="0" presId="urn:microsoft.com/office/officeart/2005/8/layout/vList3"/>
    <dgm:cxn modelId="{D7FA3458-9772-6440-AEE0-2B031A568A36}" type="presParOf" srcId="{E83C9B3A-A94D-9D4C-BFA4-35CB71C4DA16}" destId="{2F88762B-51ED-3142-9451-D20F419F3088}" srcOrd="3" destOrd="0" presId="urn:microsoft.com/office/officeart/2005/8/layout/vList3"/>
    <dgm:cxn modelId="{8CED69FE-069A-5B42-B706-CCA40BB2B682}" type="presParOf" srcId="{E83C9B3A-A94D-9D4C-BFA4-35CB71C4DA16}" destId="{3A9D3E43-34BC-1342-A2FE-E8CE19B54FD4}" srcOrd="4" destOrd="0" presId="urn:microsoft.com/office/officeart/2005/8/layout/vList3"/>
    <dgm:cxn modelId="{EA498369-2FCB-A142-9611-0E59438037DD}" type="presParOf" srcId="{3A9D3E43-34BC-1342-A2FE-E8CE19B54FD4}" destId="{44C3F39A-BCFA-9446-819D-0CBD905A7E4A}" srcOrd="0" destOrd="0" presId="urn:microsoft.com/office/officeart/2005/8/layout/vList3"/>
    <dgm:cxn modelId="{7DD2B95B-26B4-414D-83EC-E05CB33F95BF}" type="presParOf" srcId="{3A9D3E43-34BC-1342-A2FE-E8CE19B54FD4}" destId="{175E1134-F80A-8E45-9BDA-2E5ECD532716}" srcOrd="1" destOrd="0" presId="urn:microsoft.com/office/officeart/2005/8/layout/vList3"/>
    <dgm:cxn modelId="{5590B9C7-8036-344F-9B07-1655FA799136}" type="presParOf" srcId="{E83C9B3A-A94D-9D4C-BFA4-35CB71C4DA16}" destId="{32F0213F-E34C-9341-A54B-6C8A53962EDF}" srcOrd="5" destOrd="0" presId="urn:microsoft.com/office/officeart/2005/8/layout/vList3"/>
    <dgm:cxn modelId="{403B5D18-0F9B-8949-834D-7908B044AC04}" type="presParOf" srcId="{E83C9B3A-A94D-9D4C-BFA4-35CB71C4DA16}" destId="{0EF13E83-397C-424B-8551-E9F2737E0392}" srcOrd="6" destOrd="0" presId="urn:microsoft.com/office/officeart/2005/8/layout/vList3"/>
    <dgm:cxn modelId="{5919C940-156C-BF42-8419-FF8528309E08}" type="presParOf" srcId="{0EF13E83-397C-424B-8551-E9F2737E0392}" destId="{0BBB7DDE-501B-E14A-AE69-C3CEBAE6B4EE}" srcOrd="0" destOrd="0" presId="urn:microsoft.com/office/officeart/2005/8/layout/vList3"/>
    <dgm:cxn modelId="{3D882573-5389-FC46-A6C8-0832E348A4B8}" type="presParOf" srcId="{0EF13E83-397C-424B-8551-E9F2737E0392}" destId="{15A7A356-16FD-6046-B6E9-D7216897AE4D}" srcOrd="1" destOrd="0" presId="urn:microsoft.com/office/officeart/2005/8/layout/vList3"/>
    <dgm:cxn modelId="{6F4F7328-0DF5-0A4C-AD6C-6396743B4F01}" type="presParOf" srcId="{E83C9B3A-A94D-9D4C-BFA4-35CB71C4DA16}" destId="{ED7970E9-1107-2240-B9A6-94D83C13DCB2}" srcOrd="7" destOrd="0" presId="urn:microsoft.com/office/officeart/2005/8/layout/vList3"/>
    <dgm:cxn modelId="{DF10DE51-7075-1A41-8FEF-5740011AA2E5}" type="presParOf" srcId="{E83C9B3A-A94D-9D4C-BFA4-35CB71C4DA16}" destId="{4BABFEFE-EE49-AD45-80ED-2346AD055272}" srcOrd="8" destOrd="0" presId="urn:microsoft.com/office/officeart/2005/8/layout/vList3"/>
    <dgm:cxn modelId="{30D2D629-903D-6F46-9CB4-478B909AE4D9}" type="presParOf" srcId="{4BABFEFE-EE49-AD45-80ED-2346AD055272}" destId="{1B238BD7-6F82-F544-A5B6-841CDA917989}" srcOrd="0" destOrd="0" presId="urn:microsoft.com/office/officeart/2005/8/layout/vList3"/>
    <dgm:cxn modelId="{0F322B68-233E-5046-A382-E97A90E1735D}" type="presParOf" srcId="{4BABFEFE-EE49-AD45-80ED-2346AD055272}" destId="{38E1EB35-3A72-394A-A6DF-74232B41FAB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8F1D95-D6A5-1F46-8B3C-FAD5BDA3A02C}" type="doc">
      <dgm:prSet loTypeId="urn:microsoft.com/office/officeart/2008/layout/PictureAccent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0B149FA6-0A72-7F49-932D-4B529D3DC5BD}">
      <dgm:prSet phldrT="[Text]"/>
      <dgm:spPr/>
      <dgm:t>
        <a:bodyPr/>
        <a:lstStyle/>
        <a:p>
          <a:pPr>
            <a:buFontTx/>
            <a:buChar char="-"/>
          </a:pPr>
          <a:r>
            <a:rPr lang="en-GB" b="1" dirty="0"/>
            <a:t>Space Weather </a:t>
          </a:r>
          <a:r>
            <a:rPr lang="en-GB" dirty="0"/>
            <a:t>impacts on grounded infrastructure (see also Mirjam’s poster) using geomagnetic data and magnetotelluric data for GIC modelling</a:t>
          </a:r>
          <a:endParaRPr lang="sv-SE" dirty="0"/>
        </a:p>
      </dgm:t>
    </dgm:pt>
    <dgm:pt modelId="{0878248E-28F0-8C4A-9DA4-DC2B2ABA238B}" type="parTrans" cxnId="{880FCA38-3147-D44D-B02C-22EAF622EBBA}">
      <dgm:prSet/>
      <dgm:spPr/>
      <dgm:t>
        <a:bodyPr/>
        <a:lstStyle/>
        <a:p>
          <a:endParaRPr lang="sv-SE"/>
        </a:p>
      </dgm:t>
    </dgm:pt>
    <dgm:pt modelId="{1CB265C3-8560-CB4C-866F-13956237AC00}" type="sibTrans" cxnId="{880FCA38-3147-D44D-B02C-22EAF622EBBA}">
      <dgm:prSet/>
      <dgm:spPr/>
      <dgm:t>
        <a:bodyPr/>
        <a:lstStyle/>
        <a:p>
          <a:endParaRPr lang="sv-SE"/>
        </a:p>
      </dgm:t>
    </dgm:pt>
    <dgm:pt modelId="{E132ECDA-0B98-1646-B078-2590B70CD2E2}">
      <dgm:prSet phldrT="[Text]"/>
      <dgm:spPr/>
      <dgm:t>
        <a:bodyPr/>
        <a:lstStyle/>
        <a:p>
          <a:pPr>
            <a:buFontTx/>
            <a:buChar char="-"/>
          </a:pPr>
          <a:r>
            <a:rPr lang="en-GB" b="1" dirty="0"/>
            <a:t>Mineral exploration </a:t>
          </a:r>
          <a:r>
            <a:rPr lang="en-GB" dirty="0"/>
            <a:t>(airborne magnetic data, Magnetotelluric data, control source EM)</a:t>
          </a:r>
          <a:endParaRPr lang="sv-SE" dirty="0"/>
        </a:p>
      </dgm:t>
    </dgm:pt>
    <dgm:pt modelId="{48D08069-E92A-F344-A553-F0A2323A5CBB}" type="parTrans" cxnId="{9A958041-8BA4-2148-ADF3-64F4FBBB5929}">
      <dgm:prSet/>
      <dgm:spPr/>
      <dgm:t>
        <a:bodyPr/>
        <a:lstStyle/>
        <a:p>
          <a:endParaRPr lang="sv-SE"/>
        </a:p>
      </dgm:t>
    </dgm:pt>
    <dgm:pt modelId="{561F09DF-80DC-C843-B36B-F2E19F0DEEA0}" type="sibTrans" cxnId="{9A958041-8BA4-2148-ADF3-64F4FBBB5929}">
      <dgm:prSet/>
      <dgm:spPr/>
      <dgm:t>
        <a:bodyPr/>
        <a:lstStyle/>
        <a:p>
          <a:endParaRPr lang="sv-SE"/>
        </a:p>
      </dgm:t>
    </dgm:pt>
    <dgm:pt modelId="{99445313-5D89-174E-B0BD-4D36D6E4ED4E}">
      <dgm:prSet phldrT="[Text]" custT="1"/>
      <dgm:spPr/>
      <dgm:t>
        <a:bodyPr/>
        <a:lstStyle/>
        <a:p>
          <a:r>
            <a:rPr lang="en-GB" sz="3200" b="1" dirty="0"/>
            <a:t>Case studies and addressing societal challenges</a:t>
          </a:r>
          <a:endParaRPr lang="sv-SE" sz="3200" b="1" dirty="0"/>
        </a:p>
      </dgm:t>
    </dgm:pt>
    <dgm:pt modelId="{E4331848-BFAF-3E43-AE19-6B9A871BE08B}" type="sibTrans" cxnId="{9A1FE016-0C4F-CC48-B164-19925B463092}">
      <dgm:prSet/>
      <dgm:spPr/>
      <dgm:t>
        <a:bodyPr/>
        <a:lstStyle/>
        <a:p>
          <a:endParaRPr lang="sv-SE"/>
        </a:p>
      </dgm:t>
    </dgm:pt>
    <dgm:pt modelId="{07E63030-C420-0843-A15D-5CA3B9ADCBA6}" type="parTrans" cxnId="{9A1FE016-0C4F-CC48-B164-19925B463092}">
      <dgm:prSet/>
      <dgm:spPr/>
      <dgm:t>
        <a:bodyPr/>
        <a:lstStyle/>
        <a:p>
          <a:endParaRPr lang="sv-SE"/>
        </a:p>
      </dgm:t>
    </dgm:pt>
    <dgm:pt modelId="{4CC663CA-E25E-1C4D-A379-BE41E3B539D4}" type="pres">
      <dgm:prSet presAssocID="{168F1D95-D6A5-1F46-8B3C-FAD5BDA3A02C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B51D61D5-A9EE-2045-9704-21A55E54780A}" type="pres">
      <dgm:prSet presAssocID="{99445313-5D89-174E-B0BD-4D36D6E4ED4E}" presName="root" presStyleCnt="0">
        <dgm:presLayoutVars>
          <dgm:chMax/>
          <dgm:chPref val="4"/>
        </dgm:presLayoutVars>
      </dgm:prSet>
      <dgm:spPr/>
    </dgm:pt>
    <dgm:pt modelId="{F82AC47F-5523-B34F-B405-3687B327D831}" type="pres">
      <dgm:prSet presAssocID="{99445313-5D89-174E-B0BD-4D36D6E4ED4E}" presName="rootComposite" presStyleCnt="0">
        <dgm:presLayoutVars/>
      </dgm:prSet>
      <dgm:spPr/>
    </dgm:pt>
    <dgm:pt modelId="{FBC9DB49-28CC-864F-AE40-9A81D69868EB}" type="pres">
      <dgm:prSet presAssocID="{99445313-5D89-174E-B0BD-4D36D6E4ED4E}" presName="rootText" presStyleLbl="node0" presStyleIdx="0" presStyleCnt="1">
        <dgm:presLayoutVars>
          <dgm:chMax/>
          <dgm:chPref val="4"/>
        </dgm:presLayoutVars>
      </dgm:prSet>
      <dgm:spPr/>
    </dgm:pt>
    <dgm:pt modelId="{85455490-0F97-454D-A079-13CD8415CAA3}" type="pres">
      <dgm:prSet presAssocID="{99445313-5D89-174E-B0BD-4D36D6E4ED4E}" presName="childShape" presStyleCnt="0">
        <dgm:presLayoutVars>
          <dgm:chMax val="0"/>
          <dgm:chPref val="0"/>
        </dgm:presLayoutVars>
      </dgm:prSet>
      <dgm:spPr/>
    </dgm:pt>
    <dgm:pt modelId="{AF3AC871-DD95-DD45-8FFA-7AF3B44A70EC}" type="pres">
      <dgm:prSet presAssocID="{0B149FA6-0A72-7F49-932D-4B529D3DC5BD}" presName="childComposite" presStyleCnt="0">
        <dgm:presLayoutVars>
          <dgm:chMax val="0"/>
          <dgm:chPref val="0"/>
        </dgm:presLayoutVars>
      </dgm:prSet>
      <dgm:spPr/>
    </dgm:pt>
    <dgm:pt modelId="{E12FC240-D365-D041-88AB-965EC96875E3}" type="pres">
      <dgm:prSet presAssocID="{0B149FA6-0A72-7F49-932D-4B529D3DC5BD}" presName="Image" presStyleLbl="node1" presStyleIdx="0" presStyleCnt="2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0C547275-0549-6F43-9C04-F6CC10F9C055}" type="pres">
      <dgm:prSet presAssocID="{0B149FA6-0A72-7F49-932D-4B529D3DC5BD}" presName="childText" presStyleLbl="lnNode1" presStyleIdx="0" presStyleCnt="2">
        <dgm:presLayoutVars>
          <dgm:chMax val="0"/>
          <dgm:chPref val="0"/>
          <dgm:bulletEnabled val="1"/>
        </dgm:presLayoutVars>
      </dgm:prSet>
      <dgm:spPr/>
    </dgm:pt>
    <dgm:pt modelId="{F135EC60-A572-5F42-AA99-D78AF3496645}" type="pres">
      <dgm:prSet presAssocID="{E132ECDA-0B98-1646-B078-2590B70CD2E2}" presName="childComposite" presStyleCnt="0">
        <dgm:presLayoutVars>
          <dgm:chMax val="0"/>
          <dgm:chPref val="0"/>
        </dgm:presLayoutVars>
      </dgm:prSet>
      <dgm:spPr/>
    </dgm:pt>
    <dgm:pt modelId="{DFE8D4CB-F027-164E-AF4B-3E9616F5EFBF}" type="pres">
      <dgm:prSet presAssocID="{E132ECDA-0B98-1646-B078-2590B70CD2E2}" presName="Image" presStyleLbl="node1" presStyleIdx="1" presStyleCnt="2"/>
      <dgm:spPr>
        <a:blipFill rotWithShape="1">
          <a:blip xmlns:r="http://schemas.openxmlformats.org/officeDocument/2006/relationships" r:embed="rId2"/>
          <a:srcRect/>
          <a:stretch>
            <a:fillRect l="-7000" r="-7000"/>
          </a:stretch>
        </a:blipFill>
      </dgm:spPr>
    </dgm:pt>
    <dgm:pt modelId="{FA7CF664-38DB-A348-AF28-0FC77AD75C24}" type="pres">
      <dgm:prSet presAssocID="{E132ECDA-0B98-1646-B078-2590B70CD2E2}" presName="childText" presStyleLbl="lnNode1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9A1FE016-0C4F-CC48-B164-19925B463092}" srcId="{168F1D95-D6A5-1F46-8B3C-FAD5BDA3A02C}" destId="{99445313-5D89-174E-B0BD-4D36D6E4ED4E}" srcOrd="0" destOrd="0" parTransId="{07E63030-C420-0843-A15D-5CA3B9ADCBA6}" sibTransId="{E4331848-BFAF-3E43-AE19-6B9A871BE08B}"/>
    <dgm:cxn modelId="{76D5872D-83D9-AC4A-88EF-20BAD989A255}" type="presOf" srcId="{E132ECDA-0B98-1646-B078-2590B70CD2E2}" destId="{FA7CF664-38DB-A348-AF28-0FC77AD75C24}" srcOrd="0" destOrd="0" presId="urn:microsoft.com/office/officeart/2008/layout/PictureAccentList"/>
    <dgm:cxn modelId="{880FCA38-3147-D44D-B02C-22EAF622EBBA}" srcId="{99445313-5D89-174E-B0BD-4D36D6E4ED4E}" destId="{0B149FA6-0A72-7F49-932D-4B529D3DC5BD}" srcOrd="0" destOrd="0" parTransId="{0878248E-28F0-8C4A-9DA4-DC2B2ABA238B}" sibTransId="{1CB265C3-8560-CB4C-866F-13956237AC00}"/>
    <dgm:cxn modelId="{9A958041-8BA4-2148-ADF3-64F4FBBB5929}" srcId="{99445313-5D89-174E-B0BD-4D36D6E4ED4E}" destId="{E132ECDA-0B98-1646-B078-2590B70CD2E2}" srcOrd="1" destOrd="0" parTransId="{48D08069-E92A-F344-A553-F0A2323A5CBB}" sibTransId="{561F09DF-80DC-C843-B36B-F2E19F0DEEA0}"/>
    <dgm:cxn modelId="{4D9B44A6-2D56-E54F-99F3-42FAF833C02D}" type="presOf" srcId="{99445313-5D89-174E-B0BD-4D36D6E4ED4E}" destId="{FBC9DB49-28CC-864F-AE40-9A81D69868EB}" srcOrd="0" destOrd="0" presId="urn:microsoft.com/office/officeart/2008/layout/PictureAccentList"/>
    <dgm:cxn modelId="{382644D9-6EA4-3443-992E-5F8FD2432412}" type="presOf" srcId="{0B149FA6-0A72-7F49-932D-4B529D3DC5BD}" destId="{0C547275-0549-6F43-9C04-F6CC10F9C055}" srcOrd="0" destOrd="0" presId="urn:microsoft.com/office/officeart/2008/layout/PictureAccentList"/>
    <dgm:cxn modelId="{C502BDF0-47E5-4540-99A3-5BD6EEA279C0}" type="presOf" srcId="{168F1D95-D6A5-1F46-8B3C-FAD5BDA3A02C}" destId="{4CC663CA-E25E-1C4D-A379-BE41E3B539D4}" srcOrd="0" destOrd="0" presId="urn:microsoft.com/office/officeart/2008/layout/PictureAccentList"/>
    <dgm:cxn modelId="{9DD0647B-097D-6C42-BC57-F945E3D2C813}" type="presParOf" srcId="{4CC663CA-E25E-1C4D-A379-BE41E3B539D4}" destId="{B51D61D5-A9EE-2045-9704-21A55E54780A}" srcOrd="0" destOrd="0" presId="urn:microsoft.com/office/officeart/2008/layout/PictureAccentList"/>
    <dgm:cxn modelId="{06CD8D3F-EDA7-A043-892A-FF44AB3C4DD9}" type="presParOf" srcId="{B51D61D5-A9EE-2045-9704-21A55E54780A}" destId="{F82AC47F-5523-B34F-B405-3687B327D831}" srcOrd="0" destOrd="0" presId="urn:microsoft.com/office/officeart/2008/layout/PictureAccentList"/>
    <dgm:cxn modelId="{0C11761A-FBE4-6E46-AEA8-8331366284F0}" type="presParOf" srcId="{F82AC47F-5523-B34F-B405-3687B327D831}" destId="{FBC9DB49-28CC-864F-AE40-9A81D69868EB}" srcOrd="0" destOrd="0" presId="urn:microsoft.com/office/officeart/2008/layout/PictureAccentList"/>
    <dgm:cxn modelId="{7745BA01-A49B-C948-AF4F-DC31586167F5}" type="presParOf" srcId="{B51D61D5-A9EE-2045-9704-21A55E54780A}" destId="{85455490-0F97-454D-A079-13CD8415CAA3}" srcOrd="1" destOrd="0" presId="urn:microsoft.com/office/officeart/2008/layout/PictureAccentList"/>
    <dgm:cxn modelId="{E82B5D34-4FDF-884B-8AE2-67A2133CBBBD}" type="presParOf" srcId="{85455490-0F97-454D-A079-13CD8415CAA3}" destId="{AF3AC871-DD95-DD45-8FFA-7AF3B44A70EC}" srcOrd="0" destOrd="0" presId="urn:microsoft.com/office/officeart/2008/layout/PictureAccentList"/>
    <dgm:cxn modelId="{8A3F0963-A39C-8548-B767-6B3B49382C7E}" type="presParOf" srcId="{AF3AC871-DD95-DD45-8FFA-7AF3B44A70EC}" destId="{E12FC240-D365-D041-88AB-965EC96875E3}" srcOrd="0" destOrd="0" presId="urn:microsoft.com/office/officeart/2008/layout/PictureAccentList"/>
    <dgm:cxn modelId="{ABDBA97F-A2A7-104B-B019-6CC2D102FC7A}" type="presParOf" srcId="{AF3AC871-DD95-DD45-8FFA-7AF3B44A70EC}" destId="{0C547275-0549-6F43-9C04-F6CC10F9C055}" srcOrd="1" destOrd="0" presId="urn:microsoft.com/office/officeart/2008/layout/PictureAccentList"/>
    <dgm:cxn modelId="{37B46C6B-4343-424E-90B4-DBEF5A151750}" type="presParOf" srcId="{85455490-0F97-454D-A079-13CD8415CAA3}" destId="{F135EC60-A572-5F42-AA99-D78AF3496645}" srcOrd="1" destOrd="0" presId="urn:microsoft.com/office/officeart/2008/layout/PictureAccentList"/>
    <dgm:cxn modelId="{62BEA431-96D8-6F44-8E1F-33F4B595B1AD}" type="presParOf" srcId="{F135EC60-A572-5F42-AA99-D78AF3496645}" destId="{DFE8D4CB-F027-164E-AF4B-3E9616F5EFBF}" srcOrd="0" destOrd="0" presId="urn:microsoft.com/office/officeart/2008/layout/PictureAccentList"/>
    <dgm:cxn modelId="{2E4FB1BA-1940-DA41-8691-774952F9BC62}" type="presParOf" srcId="{F135EC60-A572-5F42-AA99-D78AF3496645}" destId="{FA7CF664-38DB-A348-AF28-0FC77AD75C24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FC6DBA-AC1B-9449-948E-8E792F69E336}">
      <dsp:nvSpPr>
        <dsp:cNvPr id="0" name=""/>
        <dsp:cNvSpPr/>
      </dsp:nvSpPr>
      <dsp:spPr>
        <a:xfrm rot="10800000">
          <a:off x="2100973" y="2230"/>
          <a:ext cx="7546209" cy="80094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3195" tIns="83820" rIns="156464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itchFamily="2" charset="2"/>
            <a:buNone/>
          </a:pPr>
          <a:r>
            <a:rPr lang="en-GB" sz="2200" kern="1200" dirty="0"/>
            <a:t>Visualisation of time series and transfer functions</a:t>
          </a:r>
          <a:endParaRPr lang="sv-SE" sz="2200" kern="1200" dirty="0"/>
        </a:p>
      </dsp:txBody>
      <dsp:txXfrm rot="10800000">
        <a:off x="2301209" y="2230"/>
        <a:ext cx="7345973" cy="800945"/>
      </dsp:txXfrm>
    </dsp:sp>
    <dsp:sp modelId="{5069E3BF-123C-F240-ADF0-E462607D1FB2}">
      <dsp:nvSpPr>
        <dsp:cNvPr id="0" name=""/>
        <dsp:cNvSpPr/>
      </dsp:nvSpPr>
      <dsp:spPr>
        <a:xfrm>
          <a:off x="1700500" y="2230"/>
          <a:ext cx="800945" cy="80094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6ABBA9-1F12-2546-AA0B-F689E0117C0C}">
      <dsp:nvSpPr>
        <dsp:cNvPr id="0" name=""/>
        <dsp:cNvSpPr/>
      </dsp:nvSpPr>
      <dsp:spPr>
        <a:xfrm rot="10800000">
          <a:off x="2100973" y="1042263"/>
          <a:ext cx="7546209" cy="80094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3195" tIns="83820" rIns="156464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itchFamily="2" charset="2"/>
            <a:buNone/>
          </a:pPr>
          <a:r>
            <a:rPr lang="en-GB" sz="2200" kern="1200" dirty="0"/>
            <a:t>New API for geomagnetic data</a:t>
          </a:r>
          <a:endParaRPr lang="sv-SE" sz="2200" kern="1200" dirty="0"/>
        </a:p>
      </dsp:txBody>
      <dsp:txXfrm rot="10800000">
        <a:off x="2301209" y="1042263"/>
        <a:ext cx="7345973" cy="800945"/>
      </dsp:txXfrm>
    </dsp:sp>
    <dsp:sp modelId="{765F77F8-C46B-664C-B8BD-852B9344D39B}">
      <dsp:nvSpPr>
        <dsp:cNvPr id="0" name=""/>
        <dsp:cNvSpPr/>
      </dsp:nvSpPr>
      <dsp:spPr>
        <a:xfrm>
          <a:off x="1700500" y="1042263"/>
          <a:ext cx="800945" cy="80094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5E1134-F80A-8E45-9BDA-2E5ECD532716}">
      <dsp:nvSpPr>
        <dsp:cNvPr id="0" name=""/>
        <dsp:cNvSpPr/>
      </dsp:nvSpPr>
      <dsp:spPr>
        <a:xfrm rot="10800000">
          <a:off x="2100973" y="2082297"/>
          <a:ext cx="7546209" cy="80094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3195" tIns="83820" rIns="156464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itchFamily="2" charset="2"/>
            <a:buNone/>
          </a:pPr>
          <a:r>
            <a:rPr lang="en-GB" sz="2200" kern="1200" dirty="0"/>
            <a:t>New portal and API for MT data</a:t>
          </a:r>
          <a:endParaRPr lang="sv-SE" sz="2200" kern="1200" dirty="0"/>
        </a:p>
      </dsp:txBody>
      <dsp:txXfrm rot="10800000">
        <a:off x="2301209" y="2082297"/>
        <a:ext cx="7345973" cy="800945"/>
      </dsp:txXfrm>
    </dsp:sp>
    <dsp:sp modelId="{44C3F39A-BCFA-9446-819D-0CBD905A7E4A}">
      <dsp:nvSpPr>
        <dsp:cNvPr id="0" name=""/>
        <dsp:cNvSpPr/>
      </dsp:nvSpPr>
      <dsp:spPr>
        <a:xfrm>
          <a:off x="1700500" y="2082297"/>
          <a:ext cx="800945" cy="80094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A7A356-16FD-6046-B6E9-D7216897AE4D}">
      <dsp:nvSpPr>
        <dsp:cNvPr id="0" name=""/>
        <dsp:cNvSpPr/>
      </dsp:nvSpPr>
      <dsp:spPr>
        <a:xfrm rot="10800000">
          <a:off x="2100973" y="3122330"/>
          <a:ext cx="7546209" cy="80094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3195" tIns="83820" rIns="156464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Development of training material for </a:t>
          </a:r>
          <a:r>
            <a:rPr lang="en-GB" sz="2200" kern="1200" dirty="0" err="1"/>
            <a:t>Geomag</a:t>
          </a:r>
          <a:r>
            <a:rPr lang="en-GB" sz="2200" kern="1200" dirty="0"/>
            <a:t> data products on EPOS website</a:t>
          </a:r>
        </a:p>
      </dsp:txBody>
      <dsp:txXfrm rot="10800000">
        <a:off x="2301209" y="3122330"/>
        <a:ext cx="7345973" cy="800945"/>
      </dsp:txXfrm>
    </dsp:sp>
    <dsp:sp modelId="{0BBB7DDE-501B-E14A-AE69-C3CEBAE6B4EE}">
      <dsp:nvSpPr>
        <dsp:cNvPr id="0" name=""/>
        <dsp:cNvSpPr/>
      </dsp:nvSpPr>
      <dsp:spPr>
        <a:xfrm>
          <a:off x="1700500" y="3122330"/>
          <a:ext cx="800945" cy="80094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E1EB35-3A72-394A-A6DF-74232B41FAB9}">
      <dsp:nvSpPr>
        <dsp:cNvPr id="0" name=""/>
        <dsp:cNvSpPr/>
      </dsp:nvSpPr>
      <dsp:spPr>
        <a:xfrm rot="10800000">
          <a:off x="2100973" y="4162364"/>
          <a:ext cx="7546209" cy="80094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3195" tIns="83820" rIns="156464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Improve services by including jupyter notebooks for data analysis</a:t>
          </a:r>
          <a:endParaRPr lang="en-GB" sz="2200" kern="1200" dirty="0"/>
        </a:p>
      </dsp:txBody>
      <dsp:txXfrm rot="10800000">
        <a:off x="2301209" y="4162364"/>
        <a:ext cx="7345973" cy="800945"/>
      </dsp:txXfrm>
    </dsp:sp>
    <dsp:sp modelId="{1B238BD7-6F82-F544-A5B6-841CDA917989}">
      <dsp:nvSpPr>
        <dsp:cNvPr id="0" name=""/>
        <dsp:cNvSpPr/>
      </dsp:nvSpPr>
      <dsp:spPr>
        <a:xfrm>
          <a:off x="1700500" y="4162364"/>
          <a:ext cx="800945" cy="80094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C9DB49-28CC-864F-AE40-9A81D69868EB}">
      <dsp:nvSpPr>
        <dsp:cNvPr id="0" name=""/>
        <dsp:cNvSpPr/>
      </dsp:nvSpPr>
      <dsp:spPr>
        <a:xfrm>
          <a:off x="0" y="520610"/>
          <a:ext cx="9790221" cy="14874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b="1" kern="1200" dirty="0"/>
            <a:t>Case studies and addressing societal challenges</a:t>
          </a:r>
          <a:endParaRPr lang="sv-SE" sz="3200" b="1" kern="1200" dirty="0"/>
        </a:p>
      </dsp:txBody>
      <dsp:txXfrm>
        <a:off x="43566" y="564176"/>
        <a:ext cx="9703089" cy="1400325"/>
      </dsp:txXfrm>
    </dsp:sp>
    <dsp:sp modelId="{E12FC240-D365-D041-88AB-965EC96875E3}">
      <dsp:nvSpPr>
        <dsp:cNvPr id="0" name=""/>
        <dsp:cNvSpPr/>
      </dsp:nvSpPr>
      <dsp:spPr>
        <a:xfrm>
          <a:off x="0" y="2275810"/>
          <a:ext cx="1487457" cy="1487457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547275-0549-6F43-9C04-F6CC10F9C055}">
      <dsp:nvSpPr>
        <dsp:cNvPr id="0" name=""/>
        <dsp:cNvSpPr/>
      </dsp:nvSpPr>
      <dsp:spPr>
        <a:xfrm>
          <a:off x="1576705" y="2275810"/>
          <a:ext cx="8213515" cy="1487457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n-GB" sz="2300" b="1" kern="1200" dirty="0"/>
            <a:t>Space Weather </a:t>
          </a:r>
          <a:r>
            <a:rPr lang="en-GB" sz="2300" kern="1200" dirty="0"/>
            <a:t>impacts on grounded infrastructure (see also Mirjam’s poster) using geomagnetic data and magnetotelluric data for GIC modelling</a:t>
          </a:r>
          <a:endParaRPr lang="sv-SE" sz="2300" kern="1200" dirty="0"/>
        </a:p>
      </dsp:txBody>
      <dsp:txXfrm>
        <a:off x="1649330" y="2348435"/>
        <a:ext cx="8068265" cy="1342207"/>
      </dsp:txXfrm>
    </dsp:sp>
    <dsp:sp modelId="{DFE8D4CB-F027-164E-AF4B-3E9616F5EFBF}">
      <dsp:nvSpPr>
        <dsp:cNvPr id="0" name=""/>
        <dsp:cNvSpPr/>
      </dsp:nvSpPr>
      <dsp:spPr>
        <a:xfrm>
          <a:off x="0" y="3941763"/>
          <a:ext cx="1487457" cy="1487457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2"/>
          <a:srcRect/>
          <a:stretch>
            <a:fillRect l="-7000" r="-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7CF664-38DB-A348-AF28-0FC77AD75C24}">
      <dsp:nvSpPr>
        <dsp:cNvPr id="0" name=""/>
        <dsp:cNvSpPr/>
      </dsp:nvSpPr>
      <dsp:spPr>
        <a:xfrm>
          <a:off x="1576705" y="3941763"/>
          <a:ext cx="8213515" cy="1487457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n-GB" sz="2300" b="1" kern="1200" dirty="0"/>
            <a:t>Mineral exploration </a:t>
          </a:r>
          <a:r>
            <a:rPr lang="en-GB" sz="2300" kern="1200" dirty="0"/>
            <a:t>(airborne magnetic data, Magnetotelluric data, control source EM)</a:t>
          </a:r>
          <a:endParaRPr lang="sv-SE" sz="2300" kern="1200" dirty="0"/>
        </a:p>
      </dsp:txBody>
      <dsp:txXfrm>
        <a:off x="1649330" y="4014388"/>
        <a:ext cx="8068265" cy="13422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438FBB-86B9-9943-91D9-73AC46E894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235733D-4B6C-A74C-B29A-58C3005DBA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AE8E038-94F8-874B-A98E-0311E3F31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FDE6C-5370-3741-837F-9ED1028CF52F}" type="datetime1">
              <a:rPr lang="it-IT" smtClean="0"/>
              <a:t>27/03/25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6D9C158-228A-DB40-8E66-B018D2B55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7C09264-41CF-3445-8DAF-9F4FAB540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1FA24-8C21-FE4F-AE69-589F0CD33D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3625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0D25002-995B-F049-90D9-092386008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7DDAB69-9583-884D-BB72-E226027B83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31D61E9-5729-0343-BED1-AA440825B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F1425-4DFA-2346-95B2-4C49152A7184}" type="datetime1">
              <a:rPr lang="it-IT" smtClean="0"/>
              <a:t>27/03/25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BAE50F2-7B75-4A4F-BCB0-D6111E21F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BB88B43-476A-1B4B-AF4A-E98C7E261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1FA24-8C21-FE4F-AE69-589F0CD33D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3134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C1D4C1FB-0F7B-C04A-8B77-1A97D01BAF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554A2BE-4E76-C54A-9E02-ACF3DB36BC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6BE7265-6D66-0A48-8853-7B820813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1B1DD-0CEC-724B-AF43-DAAB40D97626}" type="datetime1">
              <a:rPr lang="it-IT" smtClean="0"/>
              <a:t>27/03/25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C71A801-D62D-C547-A22B-F3CFEB2F6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39ABFA3-EBEE-0A42-9B9D-D28FA37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1FA24-8C21-FE4F-AE69-589F0CD33D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11956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sv-SE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sv-SE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97527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0160F70-1F00-D643-94A3-303D1D305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36C0D70-2889-BD49-B4CC-777BA51513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0CF7FBD-075C-7C4A-85DF-D0BFF223F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D6C8C-E6F8-3243-8BAD-29F9FF9B4D14}" type="datetime1">
              <a:rPr lang="it-IT" smtClean="0"/>
              <a:t>27/03/25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5A98F7D-78CC-9546-B1F8-0DEB594B8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4A14941-1C0E-F049-9242-33976AC86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1FA24-8C21-FE4F-AE69-589F0CD33D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5771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212B9FB-8446-214B-B0C0-579D0FA1A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6592B07-A025-524D-BF64-8C572D2CDA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2C8270C-F743-B542-B016-0C049B14C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9B707-4A48-804D-9C2A-4DDFC4E54C3A}" type="datetime1">
              <a:rPr lang="it-IT" smtClean="0"/>
              <a:t>27/03/25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94AA72D-EDA9-7F4D-BDFA-099ED0640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28E7436-599A-5448-806D-9EF7E086C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1FA24-8C21-FE4F-AE69-589F0CD33D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9054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C50C14-30D2-6440-BB9D-56BD7B7C2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416F1A0-947B-E748-B56D-FA32B97CFA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74BA94D-E621-7D42-B8A1-4934FBE3B6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203B0BD-61F6-D143-BAEA-11DE2B5E7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64CE3-5130-CE44-A63B-445237BE6AD7}" type="datetime1">
              <a:rPr lang="it-IT" smtClean="0"/>
              <a:t>27/03/25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4624939-23EA-694F-B26C-95656C211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9404F88-C4D4-6E43-BABD-0279DEAEF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1FA24-8C21-FE4F-AE69-589F0CD33D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6412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0C76C0-C991-C748-93FB-A9A01031F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40349B1-7F61-9D4E-B220-0049C86095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B093F6C-B8E8-0342-AEED-97A3F85261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690762C7-84B8-2C4B-9387-F9F50D66C4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FFD2827-B82F-8F44-B6AF-942F810ABE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C9E93F5F-8493-B74C-9517-EEC2D55AD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2E2E4-5F79-7C45-BB57-48F92BED5E88}" type="datetime1">
              <a:rPr lang="it-IT" smtClean="0"/>
              <a:t>27/03/25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C388C6F0-63CF-B94E-9148-BFFE830FB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EB8CC07B-3409-9C4A-8E6F-A9F80C654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1FA24-8C21-FE4F-AE69-589F0CD33D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8964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F8D559-01B3-EA40-BE88-7F8565E45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6A00E70-7DBF-B143-94A2-A626858AF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BCB67-2890-E949-AEDF-7C3C5B263041}" type="datetime1">
              <a:rPr lang="it-IT" smtClean="0"/>
              <a:t>27/03/25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3E8FD8D-DFE1-A44B-B59B-A3CA7AE86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E7E340C-FC76-5B41-9F47-A176CE5F6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1FA24-8C21-FE4F-AE69-589F0CD33D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5735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63095382-22A7-8746-A7D9-F44E3BC90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801A9-A493-BD4A-B120-F5381E0299B1}" type="datetime1">
              <a:rPr lang="it-IT" smtClean="0"/>
              <a:t>27/03/25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AA1060E-6D86-944A-B245-4785AC8AB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37CC35C-418F-9D40-94C9-0A18EAD0C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1FA24-8C21-FE4F-AE69-589F0CD33D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1866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E247EE-4C2B-F24D-974A-00018E3A8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3C7DE57-D27E-BA42-A583-3942682F62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41A9DD4-D7F7-5F43-BC8F-984210F04D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7A2A710-8A5E-0744-BBF1-7C26F12B6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393B2-E4C3-E542-B03F-B649DA568A26}" type="datetime1">
              <a:rPr lang="it-IT" smtClean="0"/>
              <a:t>27/03/25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81496CD-F163-0242-9857-A0E5F2CB8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0844987-5EDA-A946-AC74-C6BD8B32D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1FA24-8C21-FE4F-AE69-589F0CD33D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7868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BAB1C2A-0D79-CC42-8170-BE118021A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599473AE-321F-0C41-903E-2B5278012E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6BAC4C7-8A1C-F646-8E1B-3E99256DF3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E723EF0-D794-B04B-A2F6-2AFFC3FE0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DE136-552E-E843-90C3-8C98EC00F52C}" type="datetime1">
              <a:rPr lang="it-IT" smtClean="0"/>
              <a:t>27/03/25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9B69F02-45C9-E444-AA07-5CFABE1F8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2491159-3D90-3B45-A795-C5F47C09C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1FA24-8C21-FE4F-AE69-589F0CD33D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9351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7B8B3620-A003-F34C-A2E3-BC2793D6B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6851603-7208-0C4E-A901-8F7F5A3DE6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9B1F6AB-3784-6949-AAF0-578C003F5C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58C37-A975-9B47-8DC9-99DA81560F28}" type="datetime1">
              <a:rPr lang="it-IT" smtClean="0"/>
              <a:t>27/03/25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906D1CC-BBC6-D749-A2D4-CC8EB00097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AFE3AEE-20CE-C242-AC3C-A7FB4AD28B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1FA24-8C21-FE4F-AE69-589F0CD33D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0316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Bildobjekt 8"/>
          <p:cNvPicPr/>
          <p:nvPr/>
        </p:nvPicPr>
        <p:blipFill>
          <a:blip r:embed="rId2"/>
          <a:stretch/>
        </p:blipFill>
        <p:spPr>
          <a:xfrm>
            <a:off x="10341720" y="3189960"/>
            <a:ext cx="1733040" cy="1345680"/>
          </a:xfrm>
          <a:prstGeom prst="rect">
            <a:avLst/>
          </a:prstGeom>
          <a:ln>
            <a:noFill/>
          </a:ln>
        </p:spPr>
      </p:pic>
      <p:sp>
        <p:nvSpPr>
          <p:cNvPr id="120" name="TextShape 1"/>
          <p:cNvSpPr txBox="1"/>
          <p:nvPr/>
        </p:nvSpPr>
        <p:spPr>
          <a:xfrm>
            <a:off x="1836365" y="1308119"/>
            <a:ext cx="8505355" cy="3580751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 fontScale="93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000" b="1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Making</a:t>
            </a:r>
            <a:r>
              <a:rPr kumimoji="0" lang="sv-SE" sz="40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geoelectromagnetic data accessible through the EPOS portal in 2024/2025</a:t>
            </a:r>
            <a:br>
              <a:rPr kumimoji="0" lang="sv-SE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b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b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sv-SE" sz="2200" b="0" i="1" u="sng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Maxim Yu. Smirnov*, Juliane H</a:t>
            </a:r>
            <a:r>
              <a:rPr kumimoji="0" lang="de-DE" sz="2200" b="0" i="1" u="sng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ü</a:t>
            </a:r>
            <a:r>
              <a:rPr kumimoji="0" lang="sv-SE" sz="2200" b="0" i="1" u="sng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bert*, </a:t>
            </a:r>
            <a:r>
              <a:rPr kumimoji="0" lang="sv-SE" sz="2200" b="0" i="1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Aude Chambodut, Oli Chambers*, Juan Jose Curto, Roman Leonhardt, Vincent Lesur, J</a:t>
            </a:r>
            <a:r>
              <a:rPr kumimoji="0" lang="de-DE" sz="2200" b="0" i="1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ü</a:t>
            </a:r>
            <a:r>
              <a:rPr kumimoji="0" lang="sv-SE" sz="2200" b="0" i="1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rgen Matzka,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200" b="0" i="1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Anne Neska, Oliver Ritter, Ari Viljanen, Petya Trifonova*</a:t>
            </a:r>
            <a:endParaRPr kumimoji="0" lang="en-US" sz="27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CustomShape 2"/>
          <p:cNvSpPr/>
          <p:nvPr/>
        </p:nvSpPr>
        <p:spPr>
          <a:xfrm>
            <a:off x="12723120" y="5055480"/>
            <a:ext cx="184320" cy="36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2" name="Immagine 3"/>
          <p:cNvPicPr/>
          <p:nvPr/>
        </p:nvPicPr>
        <p:blipFill>
          <a:blip r:embed="rId3"/>
          <a:stretch/>
        </p:blipFill>
        <p:spPr>
          <a:xfrm>
            <a:off x="0" y="6074280"/>
            <a:ext cx="12191760" cy="786960"/>
          </a:xfrm>
          <a:prstGeom prst="rect">
            <a:avLst/>
          </a:prstGeom>
          <a:ln>
            <a:noFill/>
          </a:ln>
        </p:spPr>
      </p:pic>
      <p:pic>
        <p:nvPicPr>
          <p:cNvPr id="123" name="Bildobjekt 2"/>
          <p:cNvPicPr/>
          <p:nvPr/>
        </p:nvPicPr>
        <p:blipFill>
          <a:blip r:embed="rId4"/>
          <a:stretch/>
        </p:blipFill>
        <p:spPr>
          <a:xfrm>
            <a:off x="106581" y="2044080"/>
            <a:ext cx="1457640" cy="1099440"/>
          </a:xfrm>
          <a:prstGeom prst="rect">
            <a:avLst/>
          </a:prstGeom>
          <a:ln>
            <a:noFill/>
          </a:ln>
        </p:spPr>
      </p:pic>
      <p:pic>
        <p:nvPicPr>
          <p:cNvPr id="124" name="Bildobjekt 5"/>
          <p:cNvPicPr/>
          <p:nvPr/>
        </p:nvPicPr>
        <p:blipFill>
          <a:blip r:embed="rId5"/>
          <a:stretch/>
        </p:blipFill>
        <p:spPr>
          <a:xfrm>
            <a:off x="140763" y="3345743"/>
            <a:ext cx="1554840" cy="963720"/>
          </a:xfrm>
          <a:prstGeom prst="rect">
            <a:avLst/>
          </a:prstGeom>
          <a:ln>
            <a:noFill/>
          </a:ln>
        </p:spPr>
      </p:pic>
      <p:pic>
        <p:nvPicPr>
          <p:cNvPr id="127" name="Bildobjekt 9"/>
          <p:cNvPicPr/>
          <p:nvPr/>
        </p:nvPicPr>
        <p:blipFill>
          <a:blip r:embed="rId6"/>
          <a:stretch/>
        </p:blipFill>
        <p:spPr>
          <a:xfrm>
            <a:off x="1800720" y="5424480"/>
            <a:ext cx="3309840" cy="786960"/>
          </a:xfrm>
          <a:prstGeom prst="rect">
            <a:avLst/>
          </a:prstGeom>
          <a:ln>
            <a:noFill/>
          </a:ln>
        </p:spPr>
      </p:pic>
      <p:pic>
        <p:nvPicPr>
          <p:cNvPr id="128" name="Bildobjekt 10"/>
          <p:cNvPicPr/>
          <p:nvPr/>
        </p:nvPicPr>
        <p:blipFill>
          <a:blip r:embed="rId7"/>
          <a:stretch/>
        </p:blipFill>
        <p:spPr>
          <a:xfrm>
            <a:off x="0" y="4660242"/>
            <a:ext cx="1904760" cy="901440"/>
          </a:xfrm>
          <a:prstGeom prst="rect">
            <a:avLst/>
          </a:prstGeom>
          <a:ln>
            <a:noFill/>
          </a:ln>
        </p:spPr>
      </p:pic>
      <p:pic>
        <p:nvPicPr>
          <p:cNvPr id="129" name="Bildobjekt 11"/>
          <p:cNvPicPr/>
          <p:nvPr/>
        </p:nvPicPr>
        <p:blipFill>
          <a:blip r:embed="rId8"/>
          <a:stretch/>
        </p:blipFill>
        <p:spPr>
          <a:xfrm>
            <a:off x="10140120" y="5008680"/>
            <a:ext cx="1608840" cy="792720"/>
          </a:xfrm>
          <a:prstGeom prst="rect">
            <a:avLst/>
          </a:prstGeom>
          <a:ln>
            <a:noFill/>
          </a:ln>
        </p:spPr>
      </p:pic>
      <p:pic>
        <p:nvPicPr>
          <p:cNvPr id="130" name="Picture 2" descr="Instytut Geofizyki Polskiej Akademii Nauk"/>
          <p:cNvPicPr/>
          <p:nvPr/>
        </p:nvPicPr>
        <p:blipFill>
          <a:blip r:embed="rId9"/>
          <a:stretch/>
        </p:blipFill>
        <p:spPr>
          <a:xfrm>
            <a:off x="7883169" y="5561682"/>
            <a:ext cx="3225600" cy="863280"/>
          </a:xfrm>
          <a:prstGeom prst="rect">
            <a:avLst/>
          </a:prstGeom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203F726-8EF2-E44D-277B-9CDD8EBABF6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587635" y="1371240"/>
            <a:ext cx="1330874" cy="1345680"/>
          </a:xfrm>
          <a:prstGeom prst="rect">
            <a:avLst/>
          </a:prstGeom>
        </p:spPr>
      </p:pic>
      <p:pic>
        <p:nvPicPr>
          <p:cNvPr id="6" name="Picture 5" descr="A black background with blue letters&#10;&#10;AI-generated content may be incorrect.">
            <a:extLst>
              <a:ext uri="{FF2B5EF4-FFF2-40B4-BE49-F238E27FC236}">
                <a16:creationId xmlns:a16="http://schemas.microsoft.com/office/drawing/2014/main" id="{D5164404-E59F-8BF1-5B54-016DE072AFC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48301" y="53386"/>
            <a:ext cx="10635936" cy="16959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B807EC8-7F4A-288F-1FC3-020F7BCC14C9}"/>
              </a:ext>
            </a:extLst>
          </p:cNvPr>
          <p:cNvSpPr txBox="1"/>
          <p:nvPr/>
        </p:nvSpPr>
        <p:spPr>
          <a:xfrm>
            <a:off x="7218894" y="5008680"/>
            <a:ext cx="39200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1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+mn-cs"/>
              </a:rPr>
              <a:t>* attending EPOS Days 2025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A group of colorful triangles&#10;&#10;AI-generated content may be incorrect.">
            <a:extLst>
              <a:ext uri="{FF2B5EF4-FFF2-40B4-BE49-F238E27FC236}">
                <a16:creationId xmlns:a16="http://schemas.microsoft.com/office/drawing/2014/main" id="{9992E4E4-9C28-76EE-244A-EE8137CCDD7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74243" y="5015797"/>
            <a:ext cx="1507199" cy="160436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5E9DB15-EB10-2672-3BD1-9856C15ECD88}"/>
              </a:ext>
            </a:extLst>
          </p:cNvPr>
          <p:cNvGraphicFramePr>
            <a:graphicFrameLocks noGrp="1"/>
          </p:cNvGraphicFramePr>
          <p:nvPr/>
        </p:nvGraphicFramePr>
        <p:xfrm>
          <a:off x="6583889" y="926893"/>
          <a:ext cx="5470580" cy="5536457"/>
        </p:xfrm>
        <a:graphic>
          <a:graphicData uri="http://schemas.openxmlformats.org/drawingml/2006/table">
            <a:tbl>
              <a:tblPr/>
              <a:tblGrid>
                <a:gridCol w="1426880">
                  <a:extLst>
                    <a:ext uri="{9D8B030D-6E8A-4147-A177-3AD203B41FA5}">
                      <a16:colId xmlns:a16="http://schemas.microsoft.com/office/drawing/2014/main" val="2695924547"/>
                    </a:ext>
                  </a:extLst>
                </a:gridCol>
                <a:gridCol w="3055896">
                  <a:extLst>
                    <a:ext uri="{9D8B030D-6E8A-4147-A177-3AD203B41FA5}">
                      <a16:colId xmlns:a16="http://schemas.microsoft.com/office/drawing/2014/main" val="2753636509"/>
                    </a:ext>
                  </a:extLst>
                </a:gridCol>
                <a:gridCol w="987804">
                  <a:extLst>
                    <a:ext uri="{9D8B030D-6E8A-4147-A177-3AD203B41FA5}">
                      <a16:colId xmlns:a16="http://schemas.microsoft.com/office/drawing/2014/main" val="863265550"/>
                    </a:ext>
                  </a:extLst>
                </a:gridCol>
              </a:tblGrid>
              <a:tr h="54891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WP13-DDSS-001</a:t>
                      </a:r>
                      <a:endParaRPr lang="en-GB" sz="1400" dirty="0">
                        <a:effectLst/>
                      </a:endParaRPr>
                    </a:p>
                  </a:txBody>
                  <a:tcPr marL="10071" marR="10071" marT="10071" marB="10071" anchor="ctr">
                    <a:lnL>
                      <a:noFill/>
                    </a:lnL>
                    <a:lnR w="6350" cap="flat" cmpd="sng" algn="ctr">
                      <a:solidFill>
                        <a:srgbClr val="C1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C1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dirty="0" err="1">
                          <a:effectLst/>
                        </a:rPr>
                        <a:t>Geomag</a:t>
                      </a:r>
                      <a:r>
                        <a:rPr lang="en-GB" sz="1400" dirty="0">
                          <a:effectLst/>
                        </a:rPr>
                        <a:t>. observatory data (WDC &amp; INTERMAGNET)</a:t>
                      </a:r>
                    </a:p>
                  </a:txBody>
                  <a:tcPr marL="10071" marR="10071" marT="10071" marB="10071" anchor="ctr">
                    <a:lnL w="6350" cap="flat" cmpd="sng" algn="ctr">
                      <a:solidFill>
                        <a:srgbClr val="C1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1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C1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effectLst/>
                        </a:rPr>
                        <a:t>BGS</a:t>
                      </a:r>
                    </a:p>
                    <a:p>
                      <a:pPr algn="l" fontAlgn="ctr"/>
                      <a:endParaRPr lang="en-GB" sz="1400" dirty="0">
                        <a:effectLst/>
                      </a:endParaRPr>
                    </a:p>
                  </a:txBody>
                  <a:tcPr marL="10071" marR="10071" marT="10071" marB="10071" anchor="ctr">
                    <a:lnL w="6350" cap="flat" cmpd="sng" algn="ctr">
                      <a:solidFill>
                        <a:srgbClr val="C1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1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C1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862045"/>
                  </a:ext>
                </a:extLst>
              </a:tr>
              <a:tr h="531582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dirty="0">
                          <a:effectLst/>
                        </a:rPr>
                        <a:t>WP13-DDSS-002</a:t>
                      </a:r>
                    </a:p>
                  </a:txBody>
                  <a:tcPr marL="10071" marR="10071" marT="10071" marB="10071" anchor="ctr">
                    <a:lnL>
                      <a:noFill/>
                    </a:lnL>
                    <a:lnR w="6350" cap="flat" cmpd="sng" algn="ctr">
                      <a:solidFill>
                        <a:srgbClr val="C1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1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1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>
                          <a:effectLst/>
                        </a:rPr>
                        <a:t>Variometer data IMAGE + Baltic extensions</a:t>
                      </a:r>
                    </a:p>
                  </a:txBody>
                  <a:tcPr marL="10071" marR="10071" marT="10071" marB="10071" anchor="ctr">
                    <a:lnL w="6350" cap="flat" cmpd="sng" algn="ctr">
                      <a:solidFill>
                        <a:srgbClr val="C1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1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1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1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>
                          <a:effectLst/>
                        </a:rPr>
                        <a:t>FMI</a:t>
                      </a:r>
                    </a:p>
                  </a:txBody>
                  <a:tcPr marL="10071" marR="10071" marT="10071" marB="10071" anchor="ctr">
                    <a:lnL w="6350" cap="flat" cmpd="sng" algn="ctr">
                      <a:solidFill>
                        <a:srgbClr val="C1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1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1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1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358643"/>
                  </a:ext>
                </a:extLst>
              </a:tr>
              <a:tr h="55956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>
                          <a:effectLst/>
                        </a:rPr>
                        <a:t>WP13-DDSS-003</a:t>
                      </a:r>
                    </a:p>
                  </a:txBody>
                  <a:tcPr marL="10071" marR="10071" marT="10071" marB="10071" anchor="ctr">
                    <a:lnL>
                      <a:noFill/>
                    </a:lnL>
                    <a:lnR w="6350" cap="flat" cmpd="sng" algn="ctr">
                      <a:solidFill>
                        <a:srgbClr val="C1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1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1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dirty="0">
                          <a:effectLst/>
                        </a:rPr>
                        <a:t>Magnetic survey data (e.g. WDC)</a:t>
                      </a:r>
                    </a:p>
                  </a:txBody>
                  <a:tcPr marL="10071" marR="10071" marT="10071" marB="10071" anchor="ctr">
                    <a:lnL w="6350" cap="flat" cmpd="sng" algn="ctr">
                      <a:solidFill>
                        <a:srgbClr val="C1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1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1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1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>
                          <a:effectLst/>
                        </a:rPr>
                        <a:t>BGS</a:t>
                      </a:r>
                    </a:p>
                  </a:txBody>
                  <a:tcPr marL="10071" marR="10071" marT="10071" marB="10071" anchor="ctr">
                    <a:lnL w="6350" cap="flat" cmpd="sng" algn="ctr">
                      <a:solidFill>
                        <a:srgbClr val="C1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1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1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1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5006754"/>
                  </a:ext>
                </a:extLst>
              </a:tr>
              <a:tr h="46319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>
                          <a:effectLst/>
                        </a:rPr>
                        <a:t>WP13-DDSS-004</a:t>
                      </a:r>
                    </a:p>
                  </a:txBody>
                  <a:tcPr marL="10071" marR="10071" marT="10071" marB="10071" anchor="ctr">
                    <a:lnL>
                      <a:noFill/>
                    </a:lnL>
                    <a:lnR w="6350" cap="flat" cmpd="sng" algn="ctr">
                      <a:solidFill>
                        <a:srgbClr val="C1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1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1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dirty="0">
                          <a:effectLst/>
                        </a:rPr>
                        <a:t>Magnetotelluric time-series (TS)</a:t>
                      </a:r>
                    </a:p>
                  </a:txBody>
                  <a:tcPr marL="10071" marR="10071" marT="10071" marB="10071" anchor="ctr">
                    <a:lnL w="6350" cap="flat" cmpd="sng" algn="ctr">
                      <a:solidFill>
                        <a:srgbClr val="C1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1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1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1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>
                          <a:effectLst/>
                        </a:rPr>
                        <a:t>LTU</a:t>
                      </a:r>
                    </a:p>
                  </a:txBody>
                  <a:tcPr marL="10071" marR="10071" marT="10071" marB="10071" anchor="ctr">
                    <a:lnL w="6350" cap="flat" cmpd="sng" algn="ctr">
                      <a:solidFill>
                        <a:srgbClr val="C1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1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1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1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7162369"/>
                  </a:ext>
                </a:extLst>
              </a:tr>
              <a:tr h="60619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>
                          <a:effectLst/>
                        </a:rPr>
                        <a:t>WP13-DDSS-006</a:t>
                      </a:r>
                    </a:p>
                  </a:txBody>
                  <a:tcPr marL="10071" marR="10071" marT="10071" marB="10071" anchor="ctr">
                    <a:lnL>
                      <a:noFill/>
                    </a:lnL>
                    <a:lnR w="6350" cap="flat" cmpd="sng" algn="ctr">
                      <a:solidFill>
                        <a:srgbClr val="C1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1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1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dirty="0">
                          <a:effectLst/>
                        </a:rPr>
                        <a:t>Geomagnetic indices (ISGI)</a:t>
                      </a:r>
                    </a:p>
                  </a:txBody>
                  <a:tcPr marL="10071" marR="10071" marT="10071" marB="10071" anchor="ctr">
                    <a:lnL w="6350" cap="flat" cmpd="sng" algn="ctr">
                      <a:solidFill>
                        <a:srgbClr val="C1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1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1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1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>
                          <a:effectLst/>
                        </a:rPr>
                        <a:t>CNRS, GFZ</a:t>
                      </a:r>
                    </a:p>
                  </a:txBody>
                  <a:tcPr marL="10071" marR="10071" marT="10071" marB="10071" anchor="ctr">
                    <a:lnL w="6350" cap="flat" cmpd="sng" algn="ctr">
                      <a:solidFill>
                        <a:srgbClr val="C1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1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1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1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0126255"/>
                  </a:ext>
                </a:extLst>
              </a:tr>
              <a:tr h="51292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>
                          <a:effectLst/>
                        </a:rPr>
                        <a:t>WP13-DDSS-007</a:t>
                      </a:r>
                    </a:p>
                  </a:txBody>
                  <a:tcPr marL="10071" marR="10071" marT="10071" marB="10071" anchor="ctr">
                    <a:lnL>
                      <a:noFill/>
                    </a:lnL>
                    <a:lnR w="6350" cap="flat" cmpd="sng" algn="ctr">
                      <a:solidFill>
                        <a:srgbClr val="C1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1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1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>
                          <a:effectLst/>
                        </a:rPr>
                        <a:t>Geomagnetic events (OE, ISGI)</a:t>
                      </a:r>
                    </a:p>
                  </a:txBody>
                  <a:tcPr marL="10071" marR="10071" marT="10071" marB="10071" anchor="ctr">
                    <a:lnL w="6350" cap="flat" cmpd="sng" algn="ctr">
                      <a:solidFill>
                        <a:srgbClr val="C1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1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1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1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>
                          <a:effectLst/>
                        </a:rPr>
                        <a:t>CNRS, EBRO</a:t>
                      </a:r>
                    </a:p>
                  </a:txBody>
                  <a:tcPr marL="10071" marR="10071" marT="10071" marB="10071" anchor="ctr">
                    <a:lnL w="6350" cap="flat" cmpd="sng" algn="ctr">
                      <a:solidFill>
                        <a:srgbClr val="C1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1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1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1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9738094"/>
                  </a:ext>
                </a:extLst>
              </a:tr>
              <a:tr h="50360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>
                          <a:effectLst/>
                        </a:rPr>
                        <a:t>WP13-DDSS-008</a:t>
                      </a:r>
                    </a:p>
                  </a:txBody>
                  <a:tcPr marL="10071" marR="10071" marT="10071" marB="10071" anchor="ctr">
                    <a:lnL>
                      <a:noFill/>
                    </a:lnL>
                    <a:lnR w="6350" cap="flat" cmpd="sng" algn="ctr">
                      <a:solidFill>
                        <a:srgbClr val="C1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1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1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dirty="0">
                          <a:effectLst/>
                        </a:rPr>
                        <a:t>IMAGE electrojet indices (IE/IL/IU)</a:t>
                      </a:r>
                    </a:p>
                  </a:txBody>
                  <a:tcPr marL="10071" marR="10071" marT="10071" marB="10071" anchor="ctr">
                    <a:lnL w="6350" cap="flat" cmpd="sng" algn="ctr">
                      <a:solidFill>
                        <a:srgbClr val="C1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1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1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1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>
                          <a:effectLst/>
                        </a:rPr>
                        <a:t>FMI</a:t>
                      </a:r>
                    </a:p>
                  </a:txBody>
                  <a:tcPr marL="10071" marR="10071" marT="10071" marB="10071" anchor="ctr">
                    <a:lnL w="6350" cap="flat" cmpd="sng" algn="ctr">
                      <a:solidFill>
                        <a:srgbClr val="C1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1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1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1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9210221"/>
                  </a:ext>
                </a:extLst>
              </a:tr>
              <a:tr h="44764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>
                          <a:effectLst/>
                        </a:rPr>
                        <a:t>WP13-DDSS-009</a:t>
                      </a:r>
                    </a:p>
                  </a:txBody>
                  <a:tcPr marL="10071" marR="10071" marT="10071" marB="10071" anchor="ctr">
                    <a:lnL>
                      <a:noFill/>
                    </a:lnL>
                    <a:lnR w="6350" cap="flat" cmpd="sng" algn="ctr">
                      <a:solidFill>
                        <a:srgbClr val="C1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1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1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>
                          <a:effectLst/>
                        </a:rPr>
                        <a:t>IMAGE Substorm events</a:t>
                      </a:r>
                    </a:p>
                  </a:txBody>
                  <a:tcPr marL="10071" marR="10071" marT="10071" marB="10071" anchor="ctr">
                    <a:lnL w="6350" cap="flat" cmpd="sng" algn="ctr">
                      <a:solidFill>
                        <a:srgbClr val="C1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1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1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1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>
                          <a:effectLst/>
                        </a:rPr>
                        <a:t>FMI</a:t>
                      </a:r>
                    </a:p>
                  </a:txBody>
                  <a:tcPr marL="10071" marR="10071" marT="10071" marB="10071" anchor="ctr">
                    <a:lnL w="6350" cap="flat" cmpd="sng" algn="ctr">
                      <a:solidFill>
                        <a:srgbClr val="C1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1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1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1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7008797"/>
                  </a:ext>
                </a:extLst>
              </a:tr>
              <a:tr h="47624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>
                          <a:effectLst/>
                        </a:rPr>
                        <a:t>WP13-DDSS-010</a:t>
                      </a:r>
                    </a:p>
                  </a:txBody>
                  <a:tcPr marL="10071" marR="10071" marT="10071" marB="10071" anchor="ctr">
                    <a:lnL>
                      <a:noFill/>
                    </a:lnL>
                    <a:lnR w="6350" cap="flat" cmpd="sng" algn="ctr">
                      <a:solidFill>
                        <a:srgbClr val="C1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1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1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>
                          <a:effectLst/>
                        </a:rPr>
                        <a:t>Magnetotelluric transfer functions (TF)</a:t>
                      </a:r>
                    </a:p>
                  </a:txBody>
                  <a:tcPr marL="10071" marR="10071" marT="10071" marB="10071" anchor="ctr">
                    <a:lnL w="6350" cap="flat" cmpd="sng" algn="ctr">
                      <a:solidFill>
                        <a:srgbClr val="C1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1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1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1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>
                          <a:effectLst/>
                        </a:rPr>
                        <a:t>LTU</a:t>
                      </a:r>
                    </a:p>
                  </a:txBody>
                  <a:tcPr marL="10071" marR="10071" marT="10071" marB="10071" anchor="ctr">
                    <a:lnL w="6350" cap="flat" cmpd="sng" algn="ctr">
                      <a:solidFill>
                        <a:srgbClr val="C1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1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1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1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8852611"/>
                  </a:ext>
                </a:extLst>
              </a:tr>
              <a:tr h="47003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dirty="0">
                          <a:effectLst/>
                        </a:rPr>
                        <a:t>WP13-DDSS-012</a:t>
                      </a:r>
                    </a:p>
                  </a:txBody>
                  <a:tcPr marL="10071" marR="10071" marT="10071" marB="10071" anchor="ctr">
                    <a:lnL>
                      <a:noFill/>
                    </a:lnL>
                    <a:lnR w="6350" cap="flat" cmpd="sng" algn="ctr">
                      <a:solidFill>
                        <a:srgbClr val="C1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1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226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>
                          <a:effectLst/>
                        </a:rPr>
                        <a:t>IGRF and WMM (global magnetic models)</a:t>
                      </a:r>
                    </a:p>
                  </a:txBody>
                  <a:tcPr marL="10071" marR="10071" marT="10071" marB="10071" anchor="ctr">
                    <a:lnL w="6350" cap="flat" cmpd="sng" algn="ctr">
                      <a:solidFill>
                        <a:srgbClr val="C1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1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1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226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dirty="0">
                          <a:effectLst/>
                        </a:rPr>
                        <a:t>BGS</a:t>
                      </a:r>
                    </a:p>
                  </a:txBody>
                  <a:tcPr marL="10071" marR="10071" marT="10071" marB="10071" anchor="ctr">
                    <a:lnL w="6350" cap="flat" cmpd="sng" algn="ctr">
                      <a:solidFill>
                        <a:srgbClr val="C1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1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1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1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0182355"/>
                  </a:ext>
                </a:extLst>
              </a:tr>
              <a:tr h="41656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WP13-DDSS-013</a:t>
                      </a:r>
                    </a:p>
                  </a:txBody>
                  <a:tcPr marL="10071" marR="10071" marT="10071" marB="10071" anchor="ctr">
                    <a:lnL>
                      <a:noFill/>
                    </a:lnL>
                    <a:lnR w="6350" cap="flat" cmpd="sng" algn="ctr">
                      <a:solidFill>
                        <a:srgbClr val="C1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226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1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Lithospheric conductivity models</a:t>
                      </a:r>
                    </a:p>
                  </a:txBody>
                  <a:tcPr marL="10071" marR="10071" marT="10071" marB="10071" anchor="ctr">
                    <a:lnL w="6350" cap="flat" cmpd="sng" algn="ctr">
                      <a:solidFill>
                        <a:srgbClr val="C1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1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226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1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LTU</a:t>
                      </a:r>
                    </a:p>
                  </a:txBody>
                  <a:tcPr marL="29004" marR="29004" marT="14502" marB="14502">
                    <a:lnL w="6350" cap="flat" cmpd="sng" algn="ctr">
                      <a:solidFill>
                        <a:srgbClr val="C1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C1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5230338"/>
                  </a:ext>
                </a:extLst>
              </a:tr>
            </a:tbl>
          </a:graphicData>
        </a:graphic>
      </p:graphicFrame>
      <p:sp>
        <p:nvSpPr>
          <p:cNvPr id="2" name="textruta 1">
            <a:extLst>
              <a:ext uri="{FF2B5EF4-FFF2-40B4-BE49-F238E27FC236}">
                <a16:creationId xmlns:a16="http://schemas.microsoft.com/office/drawing/2014/main" id="{4BE01B14-EC85-9FB7-8287-D55C364D3D19}"/>
              </a:ext>
            </a:extLst>
          </p:cNvPr>
          <p:cNvSpPr txBox="1"/>
          <p:nvPr/>
        </p:nvSpPr>
        <p:spPr>
          <a:xfrm>
            <a:off x="2965643" y="102262"/>
            <a:ext cx="39176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Current data products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C39FACE-FF60-01E2-E306-D32E7B3CC7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174" y="2431601"/>
            <a:ext cx="5284938" cy="2858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495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786993-E9FE-157A-3B94-3D35F127B0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B5CB6FF9-73F5-8091-89E2-47F4194C46A9}"/>
              </a:ext>
            </a:extLst>
          </p:cNvPr>
          <p:cNvSpPr txBox="1"/>
          <p:nvPr/>
        </p:nvSpPr>
        <p:spPr>
          <a:xfrm>
            <a:off x="3204070" y="113836"/>
            <a:ext cx="59426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Developments and Highlights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4BB5EEC-5468-5287-EDC0-88C62B585C23}"/>
              </a:ext>
            </a:extLst>
          </p:cNvPr>
          <p:cNvGraphicFramePr/>
          <p:nvPr/>
        </p:nvGraphicFramePr>
        <p:xfrm>
          <a:off x="567159" y="1099595"/>
          <a:ext cx="11347683" cy="49655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49334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BCB9DAA-ABDE-7326-E7A7-2E8789E80980}"/>
              </a:ext>
            </a:extLst>
          </p:cNvPr>
          <p:cNvSpPr txBox="1"/>
          <p:nvPr/>
        </p:nvSpPr>
        <p:spPr>
          <a:xfrm>
            <a:off x="1170878" y="95172"/>
            <a:ext cx="101026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 developments </a:t>
            </a: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 data services: World Magnetic Anomaly map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Bildobjekt 5" descr="En bild som visar Färggrann, Barnkonst, cirkel, konst&#10;&#10;AI-genererat innehåll kan vara felaktigt.">
            <a:extLst>
              <a:ext uri="{FF2B5EF4-FFF2-40B4-BE49-F238E27FC236}">
                <a16:creationId xmlns:a16="http://schemas.microsoft.com/office/drawing/2014/main" id="{9F2ECBE5-E5CA-C224-CA94-F7035E041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290" y="1321586"/>
            <a:ext cx="8794195" cy="4942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73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08AE1683-969B-99A4-CA75-9170186EA190}"/>
              </a:ext>
            </a:extLst>
          </p:cNvPr>
          <p:cNvGraphicFramePr/>
          <p:nvPr/>
        </p:nvGraphicFramePr>
        <p:xfrm>
          <a:off x="2060292" y="223202"/>
          <a:ext cx="9790221" cy="59498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36635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 descr="En bild som visar karta, text, diagram&#10;&#10;AI-genererat innehåll kan vara felaktigt.">
            <a:extLst>
              <a:ext uri="{FF2B5EF4-FFF2-40B4-BE49-F238E27FC236}">
                <a16:creationId xmlns:a16="http://schemas.microsoft.com/office/drawing/2014/main" id="{DF053CF5-8D41-08B9-7205-7D0CE6809B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1302" y="1450110"/>
            <a:ext cx="4485503" cy="448550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1909A7D-E8B8-CD50-99E3-A6986B6F0971}"/>
              </a:ext>
            </a:extLst>
          </p:cNvPr>
          <p:cNvSpPr txBox="1"/>
          <p:nvPr/>
        </p:nvSpPr>
        <p:spPr>
          <a:xfrm>
            <a:off x="2080580" y="1022315"/>
            <a:ext cx="895580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Building new service to provide  high-resolution country-wide aeromagnetic surveys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FE9D4C1E-0AF1-5DF8-D024-202D34FAB751}"/>
              </a:ext>
            </a:extLst>
          </p:cNvPr>
          <p:cNvSpPr txBox="1"/>
          <p:nvPr/>
        </p:nvSpPr>
        <p:spPr>
          <a:xfrm>
            <a:off x="4486885" y="187184"/>
            <a:ext cx="385073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 data services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Bildobjekt 5" descr="En bild som visar karta, diagram, Färggrann, text&#10;&#10;AI-genererat innehåll kan vara felaktigt.">
            <a:extLst>
              <a:ext uri="{FF2B5EF4-FFF2-40B4-BE49-F238E27FC236}">
                <a16:creationId xmlns:a16="http://schemas.microsoft.com/office/drawing/2014/main" id="{325066A3-2E0D-D291-0DC6-EFCB0EDADA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53246"/>
            <a:ext cx="5487706" cy="3254644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EAF10722-BAFD-D0B6-4182-7B37B611C2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3249" y="1933303"/>
            <a:ext cx="305368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846551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267</Words>
  <Application>Microsoft Macintosh PowerPoint</Application>
  <PresentationFormat>Widescreen</PresentationFormat>
  <Paragraphs>49</Paragraphs>
  <Slides>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Open Sans</vt:lpstr>
      <vt:lpstr>Wingdings</vt:lpstr>
      <vt:lpstr>1_Tema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Karl_EPOS ERIC </dc:creator>
  <cp:lastModifiedBy>Karl_EPOS ERIC </cp:lastModifiedBy>
  <cp:revision>1</cp:revision>
  <dcterms:created xsi:type="dcterms:W3CDTF">2025-03-27T13:52:32Z</dcterms:created>
  <dcterms:modified xsi:type="dcterms:W3CDTF">2025-03-27T13:52:59Z</dcterms:modified>
</cp:coreProperties>
</file>