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</p:sldMasterIdLst>
  <p:notesMasterIdLst>
    <p:notesMasterId r:id="rId6"/>
  </p:notesMasterIdLst>
  <p:sldIdLst>
    <p:sldId id="1320" r:id="rId3"/>
    <p:sldId id="1321" r:id="rId4"/>
    <p:sldId id="1322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74665-E5FC-3B4A-9393-6512EC840000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24646-6168-C04D-AA54-BD74936F4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512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subTitle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763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24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0;p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30743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6706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"/>
          <p:cNvSpPr txBox="1">
            <a:spLocks noGrp="1"/>
          </p:cNvSpPr>
          <p:nvPr>
            <p:ph type="title"/>
          </p:nvPr>
        </p:nvSpPr>
        <p:spPr>
          <a:xfrm>
            <a:off x="2391981" y="1785700"/>
            <a:ext cx="9143640" cy="381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3E28"/>
              </a:buClr>
              <a:buSzPct val="100000"/>
              <a:buFont typeface="Lato"/>
              <a:buNone/>
            </a:pPr>
            <a:r>
              <a:rPr lang="it-IT" sz="5300" b="1" strike="noStrike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Integrating</a:t>
            </a:r>
            <a:r>
              <a:rPr lang="it-IT" sz="5300" b="1" strike="noStrike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 high-</a:t>
            </a:r>
            <a:r>
              <a:rPr lang="it-IT" sz="5300" b="1" strike="noStrike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resolution</a:t>
            </a:r>
            <a:r>
              <a:rPr lang="it-IT" sz="5300" b="1" strike="noStrike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, small scale </a:t>
            </a:r>
            <a:r>
              <a:rPr lang="it-IT" sz="5300" b="1" strike="noStrike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imagery</a:t>
            </a:r>
            <a:r>
              <a:rPr lang="it-IT" sz="5300" b="1" strike="noStrike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5300" b="1" strike="noStrike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into</a:t>
            </a:r>
            <a:r>
              <a:rPr lang="it-IT" sz="5300" b="1" strike="noStrike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 EPOS</a:t>
            </a:r>
            <a:br>
              <a:rPr lang="it-IT" sz="5900" dirty="0"/>
            </a:br>
            <a:r>
              <a:rPr lang="it-IT" sz="3600" b="1" i="1" strike="noStrike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Examples</a:t>
            </a:r>
            <a:r>
              <a:rPr lang="it-IT" sz="3600" b="1" i="1" strike="noStrike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 of drone- and ground-</a:t>
            </a:r>
            <a:r>
              <a:rPr lang="it-IT" sz="3600" b="1" i="1" strike="noStrike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based</a:t>
            </a:r>
            <a:r>
              <a:rPr lang="it-IT" sz="3600" b="1" i="1" strike="noStrike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3600" b="1" i="1" strike="noStrike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measurements</a:t>
            </a:r>
            <a:br>
              <a:rPr lang="it-IT" sz="5900" dirty="0"/>
            </a:br>
            <a:br>
              <a:rPr lang="it-IT" sz="5900" dirty="0"/>
            </a:br>
            <a:r>
              <a:rPr lang="it-IT" sz="2400" b="1" strike="noStrike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David E. </a:t>
            </a:r>
            <a:r>
              <a:rPr lang="it-IT" sz="2400" b="1" strike="noStrike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Jessop</a:t>
            </a:r>
            <a:r>
              <a:rPr lang="it-IT" sz="2400" b="1" strike="noStrike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 &amp; </a:t>
            </a:r>
            <a:r>
              <a:rPr lang="it-IT" sz="2400" b="1" strike="noStrike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colleagues</a:t>
            </a:r>
            <a:r>
              <a:rPr lang="it-IT" sz="2400" b="1" strike="noStrike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 from the SNOV/Epos-France/VOLC-TCS</a:t>
            </a:r>
            <a:br>
              <a:rPr lang="it-IT" sz="5900" dirty="0"/>
            </a:br>
            <a:endParaRPr sz="2400" b="0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"/>
          <p:cNvSpPr/>
          <p:nvPr/>
        </p:nvSpPr>
        <p:spPr>
          <a:xfrm>
            <a:off x="12723120" y="5055480"/>
            <a:ext cx="18432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1" title="EPOS_logo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8575" y="5807100"/>
            <a:ext cx="9199923" cy="7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"/>
          <p:cNvSpPr txBox="1">
            <a:spLocks noGrp="1"/>
          </p:cNvSpPr>
          <p:nvPr>
            <p:ph type="title"/>
          </p:nvPr>
        </p:nvSpPr>
        <p:spPr>
          <a:xfrm>
            <a:off x="1722555" y="365090"/>
            <a:ext cx="101622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ato"/>
              <a:buNone/>
            </a:pPr>
            <a:r>
              <a:rPr lang="it-IT" sz="4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Challenges</a:t>
            </a:r>
            <a:endParaRPr sz="4200" b="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2737" y="1976475"/>
            <a:ext cx="2427998" cy="344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1953" y="1976465"/>
            <a:ext cx="4869361" cy="3444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02138" y="1976475"/>
            <a:ext cx="2887891" cy="344447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"/>
          <p:cNvSpPr txBox="1"/>
          <p:nvPr/>
        </p:nvSpPr>
        <p:spPr>
          <a:xfrm>
            <a:off x="5872788" y="1479675"/>
            <a:ext cx="24279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Thermal orthophoto, la Soufrière de Guadeloupe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45;p2"/>
          <p:cNvSpPr txBox="1"/>
          <p:nvPr/>
        </p:nvSpPr>
        <p:spPr>
          <a:xfrm>
            <a:off x="1892750" y="1479675"/>
            <a:ext cx="28878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CO2 soil flux measurements, la Soufrière de Guadeloupe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" name="Google Shape;46;p2"/>
          <p:cNvSpPr txBox="1"/>
          <p:nvPr/>
        </p:nvSpPr>
        <p:spPr>
          <a:xfrm>
            <a:off x="8632125" y="1479675"/>
            <a:ext cx="24279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Magnetisation, Piton de la Fournaise (la Réunion)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47;p2"/>
          <p:cNvSpPr txBox="1"/>
          <p:nvPr/>
        </p:nvSpPr>
        <p:spPr>
          <a:xfrm>
            <a:off x="1390825" y="5529550"/>
            <a:ext cx="9669300" cy="10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Collections of point measurements 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geospatial “interpolation” / SfM 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“image”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High resolution (cm to m), low spatial extent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How to integrate these into EPOS?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body" idx="1"/>
          </p:nvPr>
        </p:nvSpPr>
        <p:spPr>
          <a:xfrm>
            <a:off x="838075" y="2014575"/>
            <a:ext cx="4627500" cy="4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it-IT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 in GeoTIFF format → already in use in satellite imagery</a:t>
            </a: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e.g.</a:t>
            </a:r>
            <a:r>
              <a:rPr lang="it-IT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</a:t>
            </a: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pos-FR </a:t>
            </a:r>
            <a:r>
              <a:rPr lang="it-IT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HOTVOLC service (</a:t>
            </a: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thermal images from geostationary satellites).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Unified platform for image type data (imagery, geodesic modelling, geospatially-interpolated information, …)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3"/>
          <p:cNvSpPr txBox="1"/>
          <p:nvPr/>
        </p:nvSpPr>
        <p:spPr>
          <a:xfrm>
            <a:off x="1712880" y="365400"/>
            <a:ext cx="1016208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4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Solution? </a:t>
            </a:r>
            <a:endParaRPr kumimoji="0" sz="4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3"/>
          <p:cNvPicPr preferRelativeResize="0"/>
          <p:nvPr/>
        </p:nvPicPr>
        <p:blipFill rotWithShape="1">
          <a:blip r:embed="rId3">
            <a:alphaModFix/>
          </a:blip>
          <a:srcRect l="3359" t="6749" r="44070" b="31723"/>
          <a:stretch/>
        </p:blipFill>
        <p:spPr>
          <a:xfrm>
            <a:off x="8277900" y="4083650"/>
            <a:ext cx="3695861" cy="24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6775" y="1568854"/>
            <a:ext cx="5186975" cy="24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5324" y="4083662"/>
            <a:ext cx="5186974" cy="2433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3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</Words>
  <Application>Microsoft Macintosh PowerPoint</Application>
  <PresentationFormat>Widescreen</PresentationFormat>
  <Paragraphs>11</Paragraphs>
  <Slides>3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</vt:i4>
      </vt:variant>
    </vt:vector>
  </HeadingPairs>
  <TitlesOfParts>
    <vt:vector size="9" baseType="lpstr">
      <vt:lpstr>Arial</vt:lpstr>
      <vt:lpstr>Calibri</vt:lpstr>
      <vt:lpstr>Lato</vt:lpstr>
      <vt:lpstr>Times New Roman</vt:lpstr>
      <vt:lpstr>1_Tema di Office</vt:lpstr>
      <vt:lpstr>13_Tema di Office</vt:lpstr>
      <vt:lpstr>Integrating high-resolution, small scale imagery into EPOS Examples of drone- and ground-based measurements  David E. Jessop &amp; colleagues from the SNOV/Epos-France/VOLC-TCS </vt:lpstr>
      <vt:lpstr>Challenges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2025-03-27T13:37:25Z</dcterms:created>
  <dcterms:modified xsi:type="dcterms:W3CDTF">2025-03-27T13:38:12Z</dcterms:modified>
</cp:coreProperties>
</file>