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361" r:id="rId2"/>
    <p:sldId id="362" r:id="rId3"/>
    <p:sldId id="363" r:id="rId4"/>
    <p:sldId id="364" r:id="rId5"/>
    <p:sldId id="365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6"/>
  </p:normalViewPr>
  <p:slideViewPr>
    <p:cSldViewPr snapToGrid="0">
      <p:cViewPr varScale="1">
        <p:scale>
          <a:sx n="105" d="100"/>
          <a:sy n="105" d="100"/>
        </p:scale>
        <p:origin x="8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438FBB-86B9-9943-91D9-73AC46E894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235733D-4B6C-A74C-B29A-58C3005DBA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AE8E038-94F8-874B-A98E-0311E3F31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FDE6C-5370-3741-837F-9ED1028CF52F}" type="datetime1">
              <a:rPr lang="it-IT" smtClean="0"/>
              <a:t>27/03/25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6D9C158-228A-DB40-8E66-B018D2B55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7C09264-41CF-3445-8DAF-9F4FAB540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FA24-8C21-FE4F-AE69-589F0CD33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1762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D25002-995B-F049-90D9-092386008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7DDAB69-9583-884D-BB72-E226027B83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31D61E9-5729-0343-BED1-AA440825B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F1425-4DFA-2346-95B2-4C49152A7184}" type="datetime1">
              <a:rPr lang="it-IT" smtClean="0"/>
              <a:t>27/03/25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BAE50F2-7B75-4A4F-BCB0-D6111E21F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BB88B43-476A-1B4B-AF4A-E98C7E261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FA24-8C21-FE4F-AE69-589F0CD33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4399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1D4C1FB-0F7B-C04A-8B77-1A97D01BAF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554A2BE-4E76-C54A-9E02-ACF3DB36BC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BE7265-6D66-0A48-8853-7B820813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1B1DD-0CEC-724B-AF43-DAAB40D97626}" type="datetime1">
              <a:rPr lang="it-IT" smtClean="0"/>
              <a:t>27/03/25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C71A801-D62D-C547-A22B-F3CFEB2F6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39ABFA3-EBEE-0A42-9B9D-D28FA37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FA24-8C21-FE4F-AE69-589F0CD33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8860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160F70-1F00-D643-94A3-303D1D305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36C0D70-2889-BD49-B4CC-777BA5151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0CF7FBD-075C-7C4A-85DF-D0BFF223F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D6C8C-E6F8-3243-8BAD-29F9FF9B4D14}" type="datetime1">
              <a:rPr lang="it-IT" smtClean="0"/>
              <a:t>27/03/25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5A98F7D-78CC-9546-B1F8-0DEB594B8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4A14941-1C0E-F049-9242-33976AC86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FA24-8C21-FE4F-AE69-589F0CD33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0188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12B9FB-8446-214B-B0C0-579D0FA1A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6592B07-A025-524D-BF64-8C572D2CD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2C8270C-F743-B542-B016-0C049B14C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B707-4A48-804D-9C2A-4DDFC4E54C3A}" type="datetime1">
              <a:rPr lang="it-IT" smtClean="0"/>
              <a:t>27/03/25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94AA72D-EDA9-7F4D-BDFA-099ED0640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28E7436-599A-5448-806D-9EF7E086C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FA24-8C21-FE4F-AE69-589F0CD33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2567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C50C14-30D2-6440-BB9D-56BD7B7C2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16F1A0-947B-E748-B56D-FA32B97CFA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74BA94D-E621-7D42-B8A1-4934FBE3B6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203B0BD-61F6-D143-BAEA-11DE2B5E7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4CE3-5130-CE44-A63B-445237BE6AD7}" type="datetime1">
              <a:rPr lang="it-IT" smtClean="0"/>
              <a:t>27/03/25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4624939-23EA-694F-B26C-95656C211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9404F88-C4D4-6E43-BABD-0279DEAEF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FA24-8C21-FE4F-AE69-589F0CD33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3819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0C76C0-C991-C748-93FB-A9A01031F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40349B1-7F61-9D4E-B220-0049C8609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B093F6C-B8E8-0342-AEED-97A3F85261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90762C7-84B8-2C4B-9387-F9F50D66C4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FFD2827-B82F-8F44-B6AF-942F810ABE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9E93F5F-8493-B74C-9517-EEC2D55AD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E2E4-5F79-7C45-BB57-48F92BED5E88}" type="datetime1">
              <a:rPr lang="it-IT" smtClean="0"/>
              <a:t>27/03/25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388C6F0-63CF-B94E-9148-BFFE830FB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B8CC07B-3409-9C4A-8E6F-A9F80C654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FA24-8C21-FE4F-AE69-589F0CD33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0832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F8D559-01B3-EA40-BE88-7F8565E45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6A00E70-7DBF-B143-94A2-A626858AF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BCB67-2890-E949-AEDF-7C3C5B263041}" type="datetime1">
              <a:rPr lang="it-IT" smtClean="0"/>
              <a:t>27/03/25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3E8FD8D-DFE1-A44B-B59B-A3CA7AE86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E7E340C-FC76-5B41-9F47-A176CE5F6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FA24-8C21-FE4F-AE69-589F0CD33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9973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3095382-22A7-8746-A7D9-F44E3BC90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801A9-A493-BD4A-B120-F5381E0299B1}" type="datetime1">
              <a:rPr lang="it-IT" smtClean="0"/>
              <a:t>27/03/25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AA1060E-6D86-944A-B245-4785AC8AB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37CC35C-418F-9D40-94C9-0A18EAD0C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FA24-8C21-FE4F-AE69-589F0CD33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068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E247EE-4C2B-F24D-974A-00018E3A8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3C7DE57-D27E-BA42-A583-3942682F6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41A9DD4-D7F7-5F43-BC8F-984210F04D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7A2A710-8A5E-0744-BBF1-7C26F12B6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393B2-E4C3-E542-B03F-B649DA568A26}" type="datetime1">
              <a:rPr lang="it-IT" smtClean="0"/>
              <a:t>27/03/25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81496CD-F163-0242-9857-A0E5F2CB8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0844987-5EDA-A946-AC74-C6BD8B32D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FA24-8C21-FE4F-AE69-589F0CD33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7099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AB1C2A-0D79-CC42-8170-BE118021A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99473AE-321F-0C41-903E-2B5278012E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6BAC4C7-8A1C-F646-8E1B-3E99256DF3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E723EF0-D794-B04B-A2F6-2AFFC3FE0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DE136-552E-E843-90C3-8C98EC00F52C}" type="datetime1">
              <a:rPr lang="it-IT" smtClean="0"/>
              <a:t>27/03/25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9B69F02-45C9-E444-AA07-5CFABE1F8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2491159-3D90-3B45-A795-C5F47C09C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FA24-8C21-FE4F-AE69-589F0CD33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035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B8B3620-A003-F34C-A2E3-BC2793D6B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6851603-7208-0C4E-A901-8F7F5A3DE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9B1F6AB-3784-6949-AAF0-578C003F5C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58C37-A975-9B47-8DC9-99DA81560F28}" type="datetime1">
              <a:rPr lang="it-IT" smtClean="0"/>
              <a:t>27/03/25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906D1CC-BBC6-D749-A2D4-CC8EB00097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FE3AEE-20CE-C242-AC3C-A7FB4AD28B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1FA24-8C21-FE4F-AE69-589F0CD33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916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2A7FC2-F42C-224C-9DE5-3E6C336658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6452" y="2529909"/>
            <a:ext cx="9144000" cy="3812426"/>
          </a:xfrm>
        </p:spPr>
        <p:txBody>
          <a:bodyPr>
            <a:normAutofit fontScale="90000"/>
          </a:bodyPr>
          <a:lstStyle/>
          <a:p>
            <a:r>
              <a:rPr lang="it-IT" sz="5300" b="1" dirty="0">
                <a:solidFill>
                  <a:srgbClr val="1A3E28"/>
                </a:solidFill>
                <a:latin typeface="Lato"/>
                <a:ea typeface="Calibri Light"/>
                <a:cs typeface="Calibri Light"/>
              </a:rPr>
              <a:t>Making</a:t>
            </a:r>
            <a:r>
              <a:rPr lang="it-IT" sz="5300" b="1" dirty="0">
                <a:solidFill>
                  <a:srgbClr val="1A3E28"/>
                </a:solidFill>
                <a:latin typeface="Lato"/>
                <a:ea typeface="+mj-lt"/>
                <a:cs typeface="+mj-lt"/>
              </a:rPr>
              <a:t> </a:t>
            </a:r>
            <a:r>
              <a:rPr lang="it-IT" sz="5300" b="1" dirty="0" err="1">
                <a:solidFill>
                  <a:srgbClr val="1A3E28"/>
                </a:solidFill>
                <a:latin typeface="Lato"/>
                <a:ea typeface="+mj-lt"/>
                <a:cs typeface="+mj-lt"/>
              </a:rPr>
              <a:t>Icelandic</a:t>
            </a:r>
            <a:r>
              <a:rPr lang="it-IT" sz="5300" b="1" dirty="0">
                <a:solidFill>
                  <a:srgbClr val="1A3E28"/>
                </a:solidFill>
                <a:latin typeface="Lato"/>
                <a:ea typeface="+mj-lt"/>
                <a:cs typeface="+mj-lt"/>
              </a:rPr>
              <a:t> GNSS Data EPOS-</a:t>
            </a:r>
            <a:r>
              <a:rPr lang="it-IT" sz="5300" b="1" dirty="0" err="1">
                <a:solidFill>
                  <a:srgbClr val="1A3E28"/>
                </a:solidFill>
                <a:latin typeface="Lato"/>
                <a:ea typeface="+mj-lt"/>
                <a:cs typeface="+mj-lt"/>
              </a:rPr>
              <a:t>Compliant</a:t>
            </a:r>
            <a:r>
              <a:rPr lang="it-IT" sz="5300" b="1" dirty="0">
                <a:solidFill>
                  <a:srgbClr val="1A3E28"/>
                </a:solidFill>
                <a:latin typeface="Lato"/>
                <a:ea typeface="+mj-lt"/>
                <a:cs typeface="+mj-lt"/>
              </a:rPr>
              <a:t>: Challenges and Solutions</a:t>
            </a:r>
            <a:br>
              <a:rPr lang="it-IT" sz="5900" b="1" dirty="0">
                <a:latin typeface="Calibri Light"/>
                <a:ea typeface="Calibri Light"/>
                <a:cs typeface="Calibri Light"/>
              </a:rPr>
            </a:br>
            <a:br>
              <a:rPr lang="it-IT" sz="5900" b="1" dirty="0">
                <a:latin typeface="Lato"/>
                <a:ea typeface="Lato"/>
                <a:cs typeface="Lato"/>
              </a:rPr>
            </a:br>
            <a:r>
              <a:rPr lang="it-IT" sz="2400" dirty="0" err="1">
                <a:solidFill>
                  <a:srgbClr val="1A3E28"/>
                </a:solidFill>
                <a:latin typeface="Lato"/>
                <a:ea typeface="Lato"/>
                <a:cs typeface="Lato"/>
              </a:rPr>
              <a:t>Hildur</a:t>
            </a:r>
            <a:r>
              <a:rPr lang="it-IT" sz="2400" dirty="0">
                <a:solidFill>
                  <a:srgbClr val="1A3E28"/>
                </a:solidFill>
                <a:latin typeface="Lato"/>
                <a:ea typeface="Lato"/>
                <a:cs typeface="Lato"/>
              </a:rPr>
              <a:t> María </a:t>
            </a:r>
            <a:r>
              <a:rPr lang="it-IT" sz="2400" dirty="0" err="1">
                <a:solidFill>
                  <a:srgbClr val="1A3E28"/>
                </a:solidFill>
                <a:latin typeface="Lato"/>
                <a:ea typeface="Lato"/>
                <a:cs typeface="Lato"/>
              </a:rPr>
              <a:t>Friðriksdóttir</a:t>
            </a:r>
            <a:br>
              <a:rPr lang="it-IT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it-IT" sz="2400" dirty="0" err="1">
                <a:solidFill>
                  <a:srgbClr val="1A3E28"/>
                </a:solidFill>
                <a:latin typeface="Lato"/>
                <a:ea typeface="Lato"/>
                <a:cs typeface="Lato"/>
              </a:rPr>
              <a:t>Icelandic</a:t>
            </a:r>
            <a:r>
              <a:rPr lang="it-IT" sz="2400" dirty="0">
                <a:solidFill>
                  <a:srgbClr val="1A3E28"/>
                </a:solidFill>
                <a:latin typeface="Lato"/>
                <a:ea typeface="Lato"/>
                <a:cs typeface="Lato"/>
              </a:rPr>
              <a:t> </a:t>
            </a:r>
            <a:r>
              <a:rPr lang="it-IT" sz="2400" dirty="0" err="1">
                <a:solidFill>
                  <a:srgbClr val="1A3E28"/>
                </a:solidFill>
                <a:latin typeface="Lato"/>
                <a:ea typeface="Lato"/>
                <a:cs typeface="Lato"/>
              </a:rPr>
              <a:t>Meteorological</a:t>
            </a:r>
            <a:r>
              <a:rPr lang="it-IT" sz="2400" dirty="0">
                <a:solidFill>
                  <a:srgbClr val="1A3E28"/>
                </a:solidFill>
                <a:latin typeface="Lato"/>
                <a:ea typeface="Lato"/>
                <a:cs typeface="Lato"/>
              </a:rPr>
              <a:t> Office</a:t>
            </a:r>
            <a:br>
              <a:rPr lang="it-IT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it-IT" sz="2400" dirty="0">
                <a:solidFill>
                  <a:srgbClr val="1A3E28"/>
                </a:solidFill>
                <a:latin typeface="Lato"/>
                <a:ea typeface="Lato"/>
                <a:cs typeface="Lato"/>
              </a:rPr>
              <a:t>hildur@vedur.is</a:t>
            </a:r>
            <a:endParaRPr lang="it-IT" sz="59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09EF9D9-0F94-3542-AF29-EFD3585089D8}"/>
              </a:ext>
            </a:extLst>
          </p:cNvPr>
          <p:cNvSpPr txBox="1"/>
          <p:nvPr/>
        </p:nvSpPr>
        <p:spPr>
          <a:xfrm>
            <a:off x="12723223" y="50553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1597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52956B-7CC0-C44D-A490-04BCA187C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3053" y="365125"/>
            <a:ext cx="10162572" cy="1325563"/>
          </a:xfrm>
        </p:spPr>
        <p:txBody>
          <a:bodyPr>
            <a:normAutofit/>
          </a:bodyPr>
          <a:lstStyle/>
          <a:p>
            <a:r>
              <a:rPr lang="it-IT" sz="3200" b="1" dirty="0">
                <a:latin typeface="Lato"/>
                <a:ea typeface="Lato"/>
                <a:cs typeface="Lato"/>
              </a:rPr>
              <a:t>Iceland </a:t>
            </a:r>
            <a:r>
              <a:rPr lang="it-IT" sz="3200" b="1" dirty="0" err="1">
                <a:latin typeface="Lato"/>
                <a:ea typeface="Lato"/>
                <a:cs typeface="Lato"/>
              </a:rPr>
              <a:t>has</a:t>
            </a:r>
            <a:r>
              <a:rPr lang="it-IT" sz="3200" b="1" dirty="0">
                <a:latin typeface="Lato"/>
                <a:ea typeface="Lato"/>
                <a:cs typeface="Lato"/>
              </a:rPr>
              <a:t> over 150 </a:t>
            </a:r>
            <a:r>
              <a:rPr lang="it-IT" sz="3200" b="1" dirty="0" err="1">
                <a:latin typeface="Lato"/>
                <a:ea typeface="Lato"/>
                <a:cs typeface="Lato"/>
              </a:rPr>
              <a:t>continuous</a:t>
            </a:r>
            <a:r>
              <a:rPr lang="it-IT" sz="3200" b="1" dirty="0">
                <a:latin typeface="Lato"/>
                <a:ea typeface="Lato"/>
                <a:cs typeface="Lato"/>
              </a:rPr>
              <a:t> GNSS stations. </a:t>
            </a:r>
            <a:br>
              <a:rPr lang="it-IT" sz="3200" b="1" dirty="0">
                <a:latin typeface="Lato"/>
                <a:ea typeface="Lato"/>
                <a:cs typeface="Lato"/>
              </a:rPr>
            </a:br>
            <a:r>
              <a:rPr lang="it-IT" sz="3200" b="1" dirty="0">
                <a:latin typeface="Lato"/>
                <a:ea typeface="Lato"/>
                <a:cs typeface="Lato"/>
              </a:rPr>
              <a:t>35 of </a:t>
            </a:r>
            <a:r>
              <a:rPr lang="it-IT" sz="3200" b="1" dirty="0" err="1">
                <a:latin typeface="Lato"/>
                <a:ea typeface="Lato"/>
                <a:cs typeface="Lato"/>
              </a:rPr>
              <a:t>those</a:t>
            </a:r>
            <a:r>
              <a:rPr lang="it-IT" sz="3200" b="1" dirty="0">
                <a:latin typeface="Lato"/>
                <a:ea typeface="Lato"/>
                <a:cs typeface="Lato"/>
              </a:rPr>
              <a:t> </a:t>
            </a:r>
            <a:r>
              <a:rPr lang="it-IT" sz="3200" b="1" dirty="0" err="1">
                <a:latin typeface="Lato"/>
                <a:ea typeface="Lato"/>
                <a:cs typeface="Lato"/>
              </a:rPr>
              <a:t>have</a:t>
            </a:r>
            <a:r>
              <a:rPr lang="it-IT" sz="3200" b="1" dirty="0">
                <a:latin typeface="Lato"/>
                <a:ea typeface="Lato"/>
                <a:cs typeface="Lato"/>
              </a:rPr>
              <a:t> </a:t>
            </a:r>
            <a:r>
              <a:rPr lang="it-IT" sz="3200" b="1" dirty="0" err="1">
                <a:latin typeface="Lato"/>
                <a:ea typeface="Lato"/>
                <a:cs typeface="Lato"/>
              </a:rPr>
              <a:t>been</a:t>
            </a:r>
            <a:r>
              <a:rPr lang="it-IT" sz="3200" b="1" dirty="0">
                <a:latin typeface="Lato"/>
                <a:ea typeface="Lato"/>
                <a:cs typeface="Lato"/>
              </a:rPr>
              <a:t> </a:t>
            </a:r>
            <a:r>
              <a:rPr lang="it-IT" sz="3200" b="1" dirty="0" err="1">
                <a:latin typeface="Lato"/>
                <a:ea typeface="Lato"/>
                <a:cs typeface="Lato"/>
              </a:rPr>
              <a:t>added</a:t>
            </a:r>
            <a:r>
              <a:rPr lang="it-IT" sz="3200" b="1" dirty="0">
                <a:latin typeface="Lato"/>
                <a:ea typeface="Lato"/>
                <a:cs typeface="Lato"/>
              </a:rPr>
              <a:t> to the EPOS Data Portal.</a:t>
            </a:r>
            <a:endParaRPr lang="en-US" sz="3200" dirty="0">
              <a:ea typeface="Calibri Light"/>
              <a:cs typeface="Calibri Light"/>
            </a:endParaRPr>
          </a:p>
        </p:txBody>
      </p:sp>
      <p:pic>
        <p:nvPicPr>
          <p:cNvPr id="5" name="Content Placeholder 4" descr="A map of land with purple dots&#10;&#10;AI-generated content may be incorrect.">
            <a:extLst>
              <a:ext uri="{FF2B5EF4-FFF2-40B4-BE49-F238E27FC236}">
                <a16:creationId xmlns:a16="http://schemas.microsoft.com/office/drawing/2014/main" id="{455CF5A9-C4A2-5155-549B-E25151628B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3806" y="1989528"/>
            <a:ext cx="6098572" cy="4035717"/>
          </a:xfrm>
        </p:spPr>
      </p:pic>
      <p:pic>
        <p:nvPicPr>
          <p:cNvPr id="4" name="Picture 3" descr="A map of iceland with blue pins&#10;&#10;AI-generated content may be incorrect.">
            <a:extLst>
              <a:ext uri="{FF2B5EF4-FFF2-40B4-BE49-F238E27FC236}">
                <a16:creationId xmlns:a16="http://schemas.microsoft.com/office/drawing/2014/main" id="{59D342E1-B630-EBC0-7925-589540D570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22" y="1986771"/>
            <a:ext cx="6098071" cy="40345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1D4741-D736-BB35-8320-D21A6E7E310C}"/>
              </a:ext>
            </a:extLst>
          </p:cNvPr>
          <p:cNvSpPr txBox="1"/>
          <p:nvPr/>
        </p:nvSpPr>
        <p:spPr>
          <a:xfrm>
            <a:off x="1515035" y="6158753"/>
            <a:ext cx="1036319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1A3E28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Hildur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1A3E28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María </a:t>
            </a:r>
            <a:r>
              <a:rPr kumimoji="0" lang="it-IT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1A3E28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Friðriksdóttir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1A3E28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- </a:t>
            </a:r>
            <a:r>
              <a:rPr kumimoji="0" lang="it-IT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1A3E28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Icelandic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1A3E28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it-IT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1A3E28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Meteorological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1A3E28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Office - hildur@vedur.is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Lato"/>
              <a:cs typeface="La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1993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:a16="http://schemas.microsoft.com/office/drawing/2014/main" id="{63FDF45C-39D8-1F25-BDB6-0382A702BF89}"/>
              </a:ext>
            </a:extLst>
          </p:cNvPr>
          <p:cNvSpPr txBox="1">
            <a:spLocks/>
          </p:cNvSpPr>
          <p:nvPr/>
        </p:nvSpPr>
        <p:spPr>
          <a:xfrm>
            <a:off x="1713053" y="365125"/>
            <a:ext cx="101625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Case </a:t>
            </a:r>
            <a:r>
              <a:rPr kumimoji="0" lang="it-IT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example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: AUST </a:t>
            </a:r>
            <a:r>
              <a:rPr kumimoji="0" lang="it-IT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cGNSS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station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Lato"/>
              <a:cs typeface="Lato"/>
            </a:endParaRPr>
          </a:p>
        </p:txBody>
      </p:sp>
      <p:pic>
        <p:nvPicPr>
          <p:cNvPr id="11" name="Content Placeholder 10" descr="A screenshot of a graph&#10;&#10;AI-generated content may be incorrect.">
            <a:extLst>
              <a:ext uri="{FF2B5EF4-FFF2-40B4-BE49-F238E27FC236}">
                <a16:creationId xmlns:a16="http://schemas.microsoft.com/office/drawing/2014/main" id="{20DA9CFC-CD0C-DE6D-DC8B-9F45EABDD3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9205" y="1686158"/>
            <a:ext cx="7407237" cy="3991984"/>
          </a:xfrm>
        </p:spPr>
      </p:pic>
      <p:pic>
        <p:nvPicPr>
          <p:cNvPr id="14" name="Picture 13" descr="A map of the arctic&#10;&#10;AI-generated content may be incorrect.">
            <a:extLst>
              <a:ext uri="{FF2B5EF4-FFF2-40B4-BE49-F238E27FC236}">
                <a16:creationId xmlns:a16="http://schemas.microsoft.com/office/drawing/2014/main" id="{8E514404-1FC8-AAE0-A6A4-5EDD86814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49" y="2125140"/>
            <a:ext cx="3592830" cy="3416935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CD9BC897-1195-E98D-9D04-02418C170DDE}"/>
              </a:ext>
            </a:extLst>
          </p:cNvPr>
          <p:cNvSpPr/>
          <p:nvPr/>
        </p:nvSpPr>
        <p:spPr>
          <a:xfrm>
            <a:off x="2397760" y="3291840"/>
            <a:ext cx="396240" cy="38608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5201E39-73B5-4823-C047-B76761C5AF48}"/>
              </a:ext>
            </a:extLst>
          </p:cNvPr>
          <p:cNvSpPr txBox="1"/>
          <p:nvPr/>
        </p:nvSpPr>
        <p:spPr>
          <a:xfrm>
            <a:off x="1515035" y="6158753"/>
            <a:ext cx="1036319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1A3E28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Hildur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1A3E28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María </a:t>
            </a:r>
            <a:r>
              <a:rPr kumimoji="0" lang="it-IT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1A3E28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Friðriksdóttir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1A3E28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- </a:t>
            </a:r>
            <a:r>
              <a:rPr kumimoji="0" lang="it-IT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1A3E28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Icelandic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1A3E28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it-IT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1A3E28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Meteorological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1A3E28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Office - hildur@vedur.is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Lato"/>
              <a:cs typeface="La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942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ta Integrity and FAIR Principles - FAQ - BioSistemika">
            <a:extLst>
              <a:ext uri="{FF2B5EF4-FFF2-40B4-BE49-F238E27FC236}">
                <a16:creationId xmlns:a16="http://schemas.microsoft.com/office/drawing/2014/main" id="{FCC06EBE-8F47-6330-1520-62D2C8122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743" y="1371600"/>
            <a:ext cx="4978400" cy="2509520"/>
          </a:xfrm>
          <a:prstGeom prst="rect">
            <a:avLst/>
          </a:prstGeom>
        </p:spPr>
      </p:pic>
      <p:pic>
        <p:nvPicPr>
          <p:cNvPr id="6" name="Picture 5" descr="A close-up of a sign&#10;&#10;AI-generated content may be incorrect.">
            <a:extLst>
              <a:ext uri="{FF2B5EF4-FFF2-40B4-BE49-F238E27FC236}">
                <a16:creationId xmlns:a16="http://schemas.microsoft.com/office/drawing/2014/main" id="{B442CA1C-A192-331D-834D-996325FB9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440891"/>
            <a:ext cx="10972800" cy="1257300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1C4F4A30-4075-CAE7-FDBD-951449B1E796}"/>
              </a:ext>
            </a:extLst>
          </p:cNvPr>
          <p:cNvSpPr txBox="1">
            <a:spLocks/>
          </p:cNvSpPr>
          <p:nvPr/>
        </p:nvSpPr>
        <p:spPr>
          <a:xfrm>
            <a:off x="1713053" y="365125"/>
            <a:ext cx="101625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The road </a:t>
            </a:r>
            <a:r>
              <a:rPr kumimoji="0" lang="it-IT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ahead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Lato"/>
              <a:cs typeface="Lato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AD8D00-2149-E341-2947-2D9BA87DCD21}"/>
              </a:ext>
            </a:extLst>
          </p:cNvPr>
          <p:cNvSpPr txBox="1"/>
          <p:nvPr/>
        </p:nvSpPr>
        <p:spPr>
          <a:xfrm>
            <a:off x="1515035" y="6158753"/>
            <a:ext cx="10363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A3E28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Hildur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1A3E28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María </a:t>
            </a: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A3E28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Friðriksdóttir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1A3E28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- </a:t>
            </a: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A3E28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Icelandic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1A3E28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A3E28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Meteorological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1A3E28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Office - hildur@vedur.is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Lato"/>
              <a:cs typeface="La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4942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1E0FD4A-315A-4A42-A078-37AE69088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6741" y="2121460"/>
            <a:ext cx="517263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it-IT" b="1" dirty="0">
              <a:ea typeface="+mn-lt"/>
              <a:cs typeface="+mn-lt"/>
            </a:endParaRPr>
          </a:p>
          <a:p>
            <a:endParaRPr lang="it-IT" b="1" dirty="0">
              <a:ea typeface="Calibri" panose="020F0502020204030204"/>
              <a:cs typeface="Calibri" panose="020F0502020204030204"/>
            </a:endParaRPr>
          </a:p>
          <a:p>
            <a:endParaRPr lang="it-IT" b="1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" name="Picture 3" descr="A screenshot of a document&#10;&#10;AI-generated content may be incorrect.">
            <a:extLst>
              <a:ext uri="{FF2B5EF4-FFF2-40B4-BE49-F238E27FC236}">
                <a16:creationId xmlns:a16="http://schemas.microsoft.com/office/drawing/2014/main" id="{DC035B4D-A8CD-7F11-044C-36F7C273B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761" y="367553"/>
            <a:ext cx="4134360" cy="5730240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50255309-A24A-0C51-7210-200DB13B0E56}"/>
              </a:ext>
            </a:extLst>
          </p:cNvPr>
          <p:cNvSpPr txBox="1">
            <a:spLocks/>
          </p:cNvSpPr>
          <p:nvPr/>
        </p:nvSpPr>
        <p:spPr>
          <a:xfrm>
            <a:off x="1910277" y="2346325"/>
            <a:ext cx="47837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Calibri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Calibri Light"/>
                <a:cs typeface="Calibri Light"/>
              </a:rPr>
              <a:t>Want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Calibri Light"/>
                <a:cs typeface="Calibri Light"/>
              </a:rPr>
              <a:t> to know more?</a:t>
            </a:r>
            <a:b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Calibri Light"/>
                <a:cs typeface="Calibri Light"/>
              </a:rPr>
            </a:b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Lato"/>
              <a:cs typeface="Lato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Calibri Light"/>
                <a:cs typeface="Calibri Light"/>
              </a:rPr>
              <a:t>Have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Calibri Light"/>
                <a:cs typeface="Calibri Light"/>
              </a:rPr>
              <a:t> </a:t>
            </a: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Calibri Light"/>
                <a:cs typeface="Calibri Light"/>
              </a:rPr>
              <a:t>questions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Calibri Light"/>
                <a:cs typeface="Calibri Light"/>
              </a:rPr>
              <a:t>?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Lato"/>
              <a:cs typeface="Lato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Calibri Light"/>
              <a:cs typeface="Calibri Ligh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Calibri Light"/>
                <a:cs typeface="Calibri Light"/>
              </a:rPr>
              <a:t>Interested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Calibri Light"/>
                <a:cs typeface="Calibri Light"/>
              </a:rPr>
              <a:t> in data? GNSS? </a:t>
            </a: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Calibri Light"/>
                <a:cs typeface="Calibri Light"/>
              </a:rPr>
              <a:t>Icelandic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Calibri Light"/>
                <a:cs typeface="Calibri Light"/>
              </a:rPr>
              <a:t> </a:t>
            </a: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Calibri Light"/>
                <a:cs typeface="Calibri Light"/>
              </a:rPr>
              <a:t>volcanoes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Calibri Light"/>
                <a:cs typeface="Calibri Light"/>
              </a:rPr>
              <a:t>?</a:t>
            </a:r>
            <a:endParaRPr kumimoji="0" lang="it-IT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Lato"/>
              <a:cs typeface="Lato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Calibri Light"/>
              <a:cs typeface="Calibri Ligh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Calibri Light"/>
                <a:cs typeface="Calibri Light"/>
              </a:rPr>
              <a:t>Then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Calibri Light"/>
                <a:cs typeface="Calibri Light"/>
              </a:rPr>
              <a:t> I </a:t>
            </a: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Calibri Light"/>
                <a:cs typeface="Calibri Light"/>
              </a:rPr>
              <a:t>hope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Calibri Light"/>
                <a:cs typeface="Calibri Light"/>
              </a:rPr>
              <a:t> to </a:t>
            </a: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Calibri Light"/>
                <a:cs typeface="Calibri Light"/>
              </a:rPr>
              <a:t>see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Calibri Light"/>
                <a:cs typeface="Calibri Light"/>
              </a:rPr>
              <a:t> </a:t>
            </a: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Calibri Light"/>
                <a:cs typeface="Calibri Light"/>
              </a:rPr>
              <a:t>you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Calibri Light"/>
                <a:cs typeface="Calibri Light"/>
              </a:rPr>
              <a:t> </a:t>
            </a: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Calibri Light"/>
                <a:cs typeface="Calibri Light"/>
              </a:rPr>
              <a:t>at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Calibri Light"/>
                <a:cs typeface="Calibri Light"/>
              </a:rPr>
              <a:t> </a:t>
            </a: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Calibri Light"/>
                <a:cs typeface="Calibri Light"/>
              </a:rPr>
              <a:t>my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Calibri Light"/>
                <a:cs typeface="Calibri Light"/>
              </a:rPr>
              <a:t> poster!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8A6FF6-3AAD-D45D-2486-86BA1A9E698A}"/>
              </a:ext>
            </a:extLst>
          </p:cNvPr>
          <p:cNvSpPr txBox="1"/>
          <p:nvPr/>
        </p:nvSpPr>
        <p:spPr>
          <a:xfrm>
            <a:off x="1515035" y="6158753"/>
            <a:ext cx="1036319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1A3E28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Hildur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1A3E28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María </a:t>
            </a:r>
            <a:r>
              <a:rPr kumimoji="0" lang="it-IT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1A3E28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Friðriksdóttir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1A3E28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- </a:t>
            </a:r>
            <a:r>
              <a:rPr kumimoji="0" lang="it-IT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1A3E28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Icelandic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1A3E28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it-IT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1A3E28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Meteorological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1A3E28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Office - hildur@vedur.is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Lato"/>
              <a:cs typeface="La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0132362"/>
      </p:ext>
    </p:extLst>
  </p:cSld>
  <p:clrMapOvr>
    <a:masterClrMapping/>
  </p:clrMapOvr>
</p:sld>
</file>

<file path=ppt/theme/theme1.xml><?xml version="1.0" encoding="utf-8"?>
<a:theme xmlns:a="http://schemas.openxmlformats.org/drawingml/2006/main" name="10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</Words>
  <Application>Microsoft Macintosh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Lato</vt:lpstr>
      <vt:lpstr>10_Tema di Office</vt:lpstr>
      <vt:lpstr>Making Icelandic GNSS Data EPOS-Compliant: Challenges and Solutions  Hildur María Friðriksdóttir Icelandic Meteorological Office hildur@vedur.is</vt:lpstr>
      <vt:lpstr>Iceland has over 150 continuous GNSS stations.  35 of those have been added to the EPOS Data Portal.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Karl_EPOS ERIC </dc:creator>
  <cp:lastModifiedBy>Karl_EPOS ERIC </cp:lastModifiedBy>
  <cp:revision>1</cp:revision>
  <dcterms:created xsi:type="dcterms:W3CDTF">2025-03-27T13:35:08Z</dcterms:created>
  <dcterms:modified xsi:type="dcterms:W3CDTF">2025-03-27T13:35:23Z</dcterms:modified>
</cp:coreProperties>
</file>